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sldIdLst>
    <p:sldId id="515" r:id="rId2"/>
    <p:sldId id="512" r:id="rId3"/>
    <p:sldId id="513" r:id="rId4"/>
    <p:sldId id="514" r:id="rId5"/>
    <p:sldId id="354" r:id="rId6"/>
    <p:sldId id="387" r:id="rId7"/>
    <p:sldId id="353" r:id="rId8"/>
    <p:sldId id="355" r:id="rId9"/>
    <p:sldId id="357" r:id="rId10"/>
    <p:sldId id="356" r:id="rId11"/>
    <p:sldId id="407" r:id="rId12"/>
    <p:sldId id="398" r:id="rId13"/>
    <p:sldId id="399" r:id="rId14"/>
    <p:sldId id="400" r:id="rId15"/>
    <p:sldId id="401" r:id="rId16"/>
    <p:sldId id="410" r:id="rId17"/>
    <p:sldId id="409" r:id="rId18"/>
    <p:sldId id="411" r:id="rId19"/>
    <p:sldId id="412" r:id="rId20"/>
    <p:sldId id="413" r:id="rId21"/>
    <p:sldId id="414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403" r:id="rId32"/>
    <p:sldId id="404" r:id="rId33"/>
    <p:sldId id="405" r:id="rId34"/>
    <p:sldId id="406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11" r:id="rId49"/>
    <p:sldId id="312" r:id="rId50"/>
    <p:sldId id="428" r:id="rId51"/>
    <p:sldId id="429" r:id="rId52"/>
    <p:sldId id="313" r:id="rId53"/>
    <p:sldId id="344" r:id="rId54"/>
    <p:sldId id="314" r:id="rId55"/>
    <p:sldId id="315" r:id="rId56"/>
    <p:sldId id="317" r:id="rId57"/>
    <p:sldId id="316" r:id="rId58"/>
    <p:sldId id="318" r:id="rId59"/>
    <p:sldId id="348" r:id="rId60"/>
    <p:sldId id="427" r:id="rId61"/>
    <p:sldId id="349" r:id="rId62"/>
    <p:sldId id="352" r:id="rId63"/>
    <p:sldId id="347" r:id="rId64"/>
    <p:sldId id="338" r:id="rId65"/>
    <p:sldId id="339" r:id="rId66"/>
    <p:sldId id="340" r:id="rId67"/>
    <p:sldId id="341" r:id="rId68"/>
    <p:sldId id="342" r:id="rId69"/>
    <p:sldId id="516" r:id="rId70"/>
    <p:sldId id="517" r:id="rId71"/>
    <p:sldId id="518" r:id="rId72"/>
    <p:sldId id="519" r:id="rId73"/>
    <p:sldId id="520" r:id="rId74"/>
    <p:sldId id="521" r:id="rId75"/>
    <p:sldId id="522" r:id="rId76"/>
    <p:sldId id="523" r:id="rId77"/>
    <p:sldId id="524" r:id="rId78"/>
    <p:sldId id="525" r:id="rId79"/>
    <p:sldId id="526" r:id="rId80"/>
    <p:sldId id="527" r:id="rId81"/>
    <p:sldId id="528" r:id="rId82"/>
    <p:sldId id="529" r:id="rId83"/>
    <p:sldId id="530" r:id="rId84"/>
    <p:sldId id="531" r:id="rId85"/>
    <p:sldId id="532" r:id="rId86"/>
    <p:sldId id="533" r:id="rId87"/>
    <p:sldId id="534" r:id="rId88"/>
    <p:sldId id="535" r:id="rId89"/>
    <p:sldId id="536" r:id="rId90"/>
    <p:sldId id="537" r:id="rId91"/>
    <p:sldId id="538" r:id="rId92"/>
    <p:sldId id="539" r:id="rId93"/>
    <p:sldId id="540" r:id="rId94"/>
    <p:sldId id="541" r:id="rId95"/>
    <p:sldId id="542" r:id="rId96"/>
    <p:sldId id="543" r:id="rId97"/>
    <p:sldId id="544" r:id="rId98"/>
    <p:sldId id="545" r:id="rId99"/>
    <p:sldId id="546" r:id="rId100"/>
    <p:sldId id="547" r:id="rId101"/>
    <p:sldId id="548" r:id="rId102"/>
    <p:sldId id="549" r:id="rId103"/>
    <p:sldId id="550" r:id="rId104"/>
    <p:sldId id="551" r:id="rId105"/>
    <p:sldId id="552" r:id="rId106"/>
    <p:sldId id="553" r:id="rId107"/>
    <p:sldId id="554" r:id="rId108"/>
    <p:sldId id="555" r:id="rId109"/>
    <p:sldId id="556" r:id="rId110"/>
    <p:sldId id="557" r:id="rId111"/>
    <p:sldId id="558" r:id="rId112"/>
    <p:sldId id="559" r:id="rId113"/>
    <p:sldId id="560" r:id="rId114"/>
    <p:sldId id="561" r:id="rId115"/>
    <p:sldId id="562" r:id="rId116"/>
    <p:sldId id="563" r:id="rId117"/>
    <p:sldId id="564" r:id="rId118"/>
    <p:sldId id="565" r:id="rId119"/>
    <p:sldId id="566" r:id="rId120"/>
    <p:sldId id="567" r:id="rId121"/>
    <p:sldId id="568" r:id="rId122"/>
    <p:sldId id="569" r:id="rId123"/>
    <p:sldId id="570" r:id="rId124"/>
    <p:sldId id="571" r:id="rId125"/>
    <p:sldId id="572" r:id="rId126"/>
    <p:sldId id="573" r:id="rId127"/>
    <p:sldId id="574" r:id="rId128"/>
    <p:sldId id="575" r:id="rId129"/>
    <p:sldId id="576" r:id="rId130"/>
    <p:sldId id="577" r:id="rId131"/>
    <p:sldId id="578" r:id="rId132"/>
    <p:sldId id="579" r:id="rId133"/>
    <p:sldId id="580" r:id="rId134"/>
    <p:sldId id="581" r:id="rId135"/>
    <p:sldId id="582" r:id="rId136"/>
    <p:sldId id="583" r:id="rId137"/>
    <p:sldId id="584" r:id="rId138"/>
    <p:sldId id="585" r:id="rId139"/>
    <p:sldId id="586" r:id="rId140"/>
    <p:sldId id="587" r:id="rId141"/>
    <p:sldId id="588" r:id="rId142"/>
    <p:sldId id="589" r:id="rId143"/>
    <p:sldId id="590" r:id="rId144"/>
    <p:sldId id="591" r:id="rId145"/>
    <p:sldId id="592" r:id="rId146"/>
    <p:sldId id="593" r:id="rId147"/>
    <p:sldId id="594" r:id="rId148"/>
    <p:sldId id="595" r:id="rId149"/>
    <p:sldId id="596" r:id="rId150"/>
    <p:sldId id="597" r:id="rId151"/>
    <p:sldId id="598" r:id="rId152"/>
    <p:sldId id="599" r:id="rId153"/>
    <p:sldId id="600" r:id="rId15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>
          <p15:clr>
            <a:srgbClr val="A4A3A4"/>
          </p15:clr>
        </p15:guide>
        <p15:guide id="2" pos="3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4660"/>
  </p:normalViewPr>
  <p:slideViewPr>
    <p:cSldViewPr showGuides="1">
      <p:cViewPr>
        <p:scale>
          <a:sx n="68" d="100"/>
          <a:sy n="68" d="100"/>
        </p:scale>
        <p:origin x="-1506" y="-426"/>
      </p:cViewPr>
      <p:guideLst>
        <p:guide orient="horz" pos="2205"/>
        <p:guide pos="3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slide" Target="../slides/slide87.xml"/><Relationship Id="rId1" Type="http://schemas.openxmlformats.org/officeDocument/2006/relationships/slide" Target="../slides/slide46.xml"/><Relationship Id="rId5" Type="http://schemas.openxmlformats.org/officeDocument/2006/relationships/slide" Target="../slides/slide89.xml"/><Relationship Id="rId4" Type="http://schemas.openxmlformats.org/officeDocument/2006/relationships/slide" Target="../slides/slide8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6D6DB-5153-49BA-8B76-42A925C6B2E0}" type="doc">
      <dgm:prSet loTypeId="urn:microsoft.com/office/officeart/2005/8/layout/matrix1" loCatId="matrix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7CB0A463-406A-47E6-A06B-10FBBDEFD6E6}">
      <dgm:prSet phldrT="[Texto]"/>
      <dgm:spPr/>
      <dgm:t>
        <a:bodyPr/>
        <a:lstStyle/>
        <a:p>
          <a:r>
            <a:rPr lang="es-ES_tradnl" b="1" dirty="0" smtClean="0">
              <a:solidFill>
                <a:schemeClr val="bg1">
                  <a:lumMod val="95000"/>
                </a:schemeClr>
              </a:solidFill>
              <a:latin typeface="Arial Narrow" pitchFamily="34" charset="0"/>
            </a:rPr>
            <a:t>SER HUMANO.</a:t>
          </a:r>
        </a:p>
        <a:p>
          <a:r>
            <a:rPr lang="es-ES_tradnl" b="1" dirty="0" smtClean="0">
              <a:solidFill>
                <a:schemeClr val="bg1">
                  <a:lumMod val="95000"/>
                </a:schemeClr>
              </a:solidFill>
              <a:latin typeface="Arial Narrow" pitchFamily="34" charset="0"/>
            </a:rPr>
            <a:t>INDIVIDUO</a:t>
          </a:r>
          <a:endParaRPr lang="es-MX" dirty="0">
            <a:solidFill>
              <a:schemeClr val="bg1">
                <a:lumMod val="95000"/>
              </a:schemeClr>
            </a:solidFill>
          </a:endParaRPr>
        </a:p>
      </dgm:t>
    </dgm:pt>
    <dgm:pt modelId="{12A4A718-5E1C-4A9A-B8DF-90179854BAB8}" type="parTrans" cxnId="{18927287-E408-4C3E-BAA6-12DDBB6B70C6}">
      <dgm:prSet/>
      <dgm:spPr/>
      <dgm:t>
        <a:bodyPr/>
        <a:lstStyle/>
        <a:p>
          <a:endParaRPr lang="es-MX"/>
        </a:p>
      </dgm:t>
    </dgm:pt>
    <dgm:pt modelId="{D1F08EC4-70E8-4A01-91D5-4A1BBB77F759}" type="sibTrans" cxnId="{18927287-E408-4C3E-BAA6-12DDBB6B70C6}">
      <dgm:prSet/>
      <dgm:spPr/>
      <dgm:t>
        <a:bodyPr/>
        <a:lstStyle/>
        <a:p>
          <a:endParaRPr lang="es-MX"/>
        </a:p>
      </dgm:t>
    </dgm:pt>
    <dgm:pt modelId="{C19648B3-986E-466A-8ED3-ED1FB9FE5E98}">
      <dgm:prSet phldrT="[Texto]"/>
      <dgm:spPr/>
      <dgm:t>
        <a:bodyPr/>
        <a:lstStyle/>
        <a:p>
          <a:r>
            <a:rPr lang="es-MX" b="1" u="sng" dirty="0" smtClean="0"/>
            <a:t>Siente</a:t>
          </a:r>
        </a:p>
        <a:p>
          <a:r>
            <a:rPr lang="es-ES" dirty="0" smtClean="0"/>
            <a:t>cuando experimenta ciertas emociones</a:t>
          </a:r>
          <a:endParaRPr lang="es-MX" dirty="0"/>
        </a:p>
      </dgm:t>
    </dgm:pt>
    <dgm:pt modelId="{D41D7A60-B45D-4D09-8396-0ABAE8ACA491}" type="parTrans" cxnId="{F84DC78D-F382-4CC7-922A-90B9CB5FF327}">
      <dgm:prSet/>
      <dgm:spPr/>
      <dgm:t>
        <a:bodyPr/>
        <a:lstStyle/>
        <a:p>
          <a:endParaRPr lang="es-MX"/>
        </a:p>
      </dgm:t>
    </dgm:pt>
    <dgm:pt modelId="{ADBFD8E6-6487-4FFD-A4E1-3548B002DF77}" type="sibTrans" cxnId="{F84DC78D-F382-4CC7-922A-90B9CB5FF327}">
      <dgm:prSet/>
      <dgm:spPr/>
      <dgm:t>
        <a:bodyPr/>
        <a:lstStyle/>
        <a:p>
          <a:endParaRPr lang="es-MX"/>
        </a:p>
      </dgm:t>
    </dgm:pt>
    <dgm:pt modelId="{E94BC3ED-7F3E-4117-944C-72A57C74A95C}">
      <dgm:prSet phldrT="[Texto]"/>
      <dgm:spPr/>
      <dgm:t>
        <a:bodyPr/>
        <a:lstStyle/>
        <a:p>
          <a:r>
            <a:rPr lang="es-ES" b="1" i="0" u="sng" dirty="0" smtClean="0"/>
            <a:t>Razona</a:t>
          </a:r>
        </a:p>
        <a:p>
          <a:r>
            <a:rPr lang="es-ES" dirty="0" smtClean="0"/>
            <a:t>cuando piensa, reflexiona y actúa</a:t>
          </a:r>
          <a:endParaRPr lang="es-MX" dirty="0"/>
        </a:p>
      </dgm:t>
    </dgm:pt>
    <dgm:pt modelId="{818435B5-D574-4053-8E0F-EBFD979D046E}" type="parTrans" cxnId="{2D317A8E-CE90-42C4-B4F4-332A1D4CAEBE}">
      <dgm:prSet/>
      <dgm:spPr/>
      <dgm:t>
        <a:bodyPr/>
        <a:lstStyle/>
        <a:p>
          <a:endParaRPr lang="es-MX"/>
        </a:p>
      </dgm:t>
    </dgm:pt>
    <dgm:pt modelId="{A4DEA745-1CF6-4430-ABDA-78AA24EE7A05}" type="sibTrans" cxnId="{2D317A8E-CE90-42C4-B4F4-332A1D4CAEBE}">
      <dgm:prSet/>
      <dgm:spPr/>
      <dgm:t>
        <a:bodyPr/>
        <a:lstStyle/>
        <a:p>
          <a:endParaRPr lang="es-MX"/>
        </a:p>
      </dgm:t>
    </dgm:pt>
    <dgm:pt modelId="{E86397A1-0CE2-4114-9317-4DDF51849D9D}">
      <dgm:prSet phldrT="[Texto]"/>
      <dgm:spPr/>
      <dgm:t>
        <a:bodyPr/>
        <a:lstStyle/>
        <a:p>
          <a:r>
            <a:rPr lang="es-ES" b="1" i="0" u="sng" dirty="0" smtClean="0"/>
            <a:t>Imagina</a:t>
          </a:r>
        </a:p>
        <a:p>
          <a:r>
            <a:rPr lang="es-ES" dirty="0" smtClean="0"/>
            <a:t>cuando representa idealmente un objeto o </a:t>
          </a:r>
          <a:r>
            <a:rPr lang="es-ES_tradnl" dirty="0" smtClean="0"/>
            <a:t>situación</a:t>
          </a:r>
          <a:endParaRPr lang="es-MX" dirty="0"/>
        </a:p>
      </dgm:t>
    </dgm:pt>
    <dgm:pt modelId="{87DDC3A5-04B9-49CD-94B0-1E03B70FC30F}" type="parTrans" cxnId="{17835047-1D47-4E92-8E27-D8D7E77402D5}">
      <dgm:prSet/>
      <dgm:spPr/>
      <dgm:t>
        <a:bodyPr/>
        <a:lstStyle/>
        <a:p>
          <a:endParaRPr lang="es-MX"/>
        </a:p>
      </dgm:t>
    </dgm:pt>
    <dgm:pt modelId="{84A47F79-4BC5-48D5-BF30-1BA0A8E94ED0}" type="sibTrans" cxnId="{17835047-1D47-4E92-8E27-D8D7E77402D5}">
      <dgm:prSet/>
      <dgm:spPr/>
      <dgm:t>
        <a:bodyPr/>
        <a:lstStyle/>
        <a:p>
          <a:endParaRPr lang="es-MX"/>
        </a:p>
      </dgm:t>
    </dgm:pt>
    <dgm:pt modelId="{32DE2237-AFEB-41DA-B131-72F8F03604CB}">
      <dgm:prSet phldrT="[Texto]"/>
      <dgm:spPr/>
      <dgm:t>
        <a:bodyPr/>
        <a:lstStyle/>
        <a:p>
          <a:r>
            <a:rPr lang="es-ES" b="1" i="0" u="sng" dirty="0" smtClean="0"/>
            <a:t>Juzga</a:t>
          </a:r>
        </a:p>
        <a:p>
          <a:r>
            <a:rPr lang="es-ES" dirty="0" smtClean="0"/>
            <a:t>cuando aplica su criterio y su conciencia para valorar sus acciones</a:t>
          </a:r>
          <a:endParaRPr lang="es-MX" dirty="0"/>
        </a:p>
      </dgm:t>
    </dgm:pt>
    <dgm:pt modelId="{576F0035-1436-4132-8FC3-9A9398D8E1DE}" type="parTrans" cxnId="{300C7A5D-F657-494D-B858-8727A3AD1F17}">
      <dgm:prSet/>
      <dgm:spPr/>
      <dgm:t>
        <a:bodyPr/>
        <a:lstStyle/>
        <a:p>
          <a:endParaRPr lang="es-MX"/>
        </a:p>
      </dgm:t>
    </dgm:pt>
    <dgm:pt modelId="{0590A33D-537D-49C3-9813-669B47660BD7}" type="sibTrans" cxnId="{300C7A5D-F657-494D-B858-8727A3AD1F17}">
      <dgm:prSet/>
      <dgm:spPr/>
      <dgm:t>
        <a:bodyPr/>
        <a:lstStyle/>
        <a:p>
          <a:endParaRPr lang="es-MX"/>
        </a:p>
      </dgm:t>
    </dgm:pt>
    <dgm:pt modelId="{92282221-BFB9-4A36-8B3F-7728FABAE3DE}" type="pres">
      <dgm:prSet presAssocID="{C976D6DB-5153-49BA-8B76-42A925C6B2E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68A61BE-750E-402B-8A8B-F7C19E3F12D0}" type="pres">
      <dgm:prSet presAssocID="{C976D6DB-5153-49BA-8B76-42A925C6B2E0}" presName="matrix" presStyleCnt="0"/>
      <dgm:spPr/>
    </dgm:pt>
    <dgm:pt modelId="{6BF76C88-3021-4D1C-B963-810AD01C234B}" type="pres">
      <dgm:prSet presAssocID="{C976D6DB-5153-49BA-8B76-42A925C6B2E0}" presName="tile1" presStyleLbl="node1" presStyleIdx="0" presStyleCnt="4" custLinFactNeighborX="782" custLinFactNeighborY="0"/>
      <dgm:spPr/>
      <dgm:t>
        <a:bodyPr/>
        <a:lstStyle/>
        <a:p>
          <a:endParaRPr lang="es-MX"/>
        </a:p>
      </dgm:t>
    </dgm:pt>
    <dgm:pt modelId="{35EED2D7-8572-410C-8AC8-6B89BA1E9184}" type="pres">
      <dgm:prSet presAssocID="{C976D6DB-5153-49BA-8B76-42A925C6B2E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1746EC4-6BAA-48E3-A55F-32CFDADD7CAA}" type="pres">
      <dgm:prSet presAssocID="{C976D6DB-5153-49BA-8B76-42A925C6B2E0}" presName="tile2" presStyleLbl="node1" presStyleIdx="1" presStyleCnt="4"/>
      <dgm:spPr/>
      <dgm:t>
        <a:bodyPr/>
        <a:lstStyle/>
        <a:p>
          <a:endParaRPr lang="es-MX"/>
        </a:p>
      </dgm:t>
    </dgm:pt>
    <dgm:pt modelId="{B4F849EE-9C2D-478D-8848-211D86BEBC30}" type="pres">
      <dgm:prSet presAssocID="{C976D6DB-5153-49BA-8B76-42A925C6B2E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6203DD-142A-469B-81DD-260B6401B76D}" type="pres">
      <dgm:prSet presAssocID="{C976D6DB-5153-49BA-8B76-42A925C6B2E0}" presName="tile3" presStyleLbl="node1" presStyleIdx="2" presStyleCnt="4"/>
      <dgm:spPr/>
      <dgm:t>
        <a:bodyPr/>
        <a:lstStyle/>
        <a:p>
          <a:endParaRPr lang="es-MX"/>
        </a:p>
      </dgm:t>
    </dgm:pt>
    <dgm:pt modelId="{4BFB08A5-8897-471E-B002-31D858C2971C}" type="pres">
      <dgm:prSet presAssocID="{C976D6DB-5153-49BA-8B76-42A925C6B2E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97AEFB-8EBE-4C0E-BD90-6EA787BBC5B8}" type="pres">
      <dgm:prSet presAssocID="{C976D6DB-5153-49BA-8B76-42A925C6B2E0}" presName="tile4" presStyleLbl="node1" presStyleIdx="3" presStyleCnt="4"/>
      <dgm:spPr/>
      <dgm:t>
        <a:bodyPr/>
        <a:lstStyle/>
        <a:p>
          <a:endParaRPr lang="es-MX"/>
        </a:p>
      </dgm:t>
    </dgm:pt>
    <dgm:pt modelId="{BEC5BCD7-4CC6-4A1A-82F6-994264F80DEC}" type="pres">
      <dgm:prSet presAssocID="{C976D6DB-5153-49BA-8B76-42A925C6B2E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DDE356-852E-4DB7-AE9F-D1B4B6DCD69C}" type="pres">
      <dgm:prSet presAssocID="{C976D6DB-5153-49BA-8B76-42A925C6B2E0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</dgm:ptLst>
  <dgm:cxnLst>
    <dgm:cxn modelId="{47F36D9E-97D7-4BAF-9784-AB026A7932BB}" type="presOf" srcId="{7CB0A463-406A-47E6-A06B-10FBBDEFD6E6}" destId="{09DDE356-852E-4DB7-AE9F-D1B4B6DCD69C}" srcOrd="0" destOrd="0" presId="urn:microsoft.com/office/officeart/2005/8/layout/matrix1"/>
    <dgm:cxn modelId="{37220EF7-0888-4F7A-873B-C097A4A9168E}" type="presOf" srcId="{E94BC3ED-7F3E-4117-944C-72A57C74A95C}" destId="{B4F849EE-9C2D-478D-8848-211D86BEBC30}" srcOrd="1" destOrd="0" presId="urn:microsoft.com/office/officeart/2005/8/layout/matrix1"/>
    <dgm:cxn modelId="{09AE38B1-7D18-45BF-AE33-F588DF9AE264}" type="presOf" srcId="{E94BC3ED-7F3E-4117-944C-72A57C74A95C}" destId="{B1746EC4-6BAA-48E3-A55F-32CFDADD7CAA}" srcOrd="0" destOrd="0" presId="urn:microsoft.com/office/officeart/2005/8/layout/matrix1"/>
    <dgm:cxn modelId="{F84DC78D-F382-4CC7-922A-90B9CB5FF327}" srcId="{7CB0A463-406A-47E6-A06B-10FBBDEFD6E6}" destId="{C19648B3-986E-466A-8ED3-ED1FB9FE5E98}" srcOrd="0" destOrd="0" parTransId="{D41D7A60-B45D-4D09-8396-0ABAE8ACA491}" sibTransId="{ADBFD8E6-6487-4FFD-A4E1-3548B002DF77}"/>
    <dgm:cxn modelId="{61FA1BB7-A71A-4E7B-8225-4AE29B94693D}" type="presOf" srcId="{E86397A1-0CE2-4114-9317-4DDF51849D9D}" destId="{8C6203DD-142A-469B-81DD-260B6401B76D}" srcOrd="0" destOrd="0" presId="urn:microsoft.com/office/officeart/2005/8/layout/matrix1"/>
    <dgm:cxn modelId="{C6DF7FBD-7941-4E89-BAB9-F727300D962C}" type="presOf" srcId="{C976D6DB-5153-49BA-8B76-42A925C6B2E0}" destId="{92282221-BFB9-4A36-8B3F-7728FABAE3DE}" srcOrd="0" destOrd="0" presId="urn:microsoft.com/office/officeart/2005/8/layout/matrix1"/>
    <dgm:cxn modelId="{6F31DCCF-FA59-4DF5-9267-4F533F4C41EF}" type="presOf" srcId="{C19648B3-986E-466A-8ED3-ED1FB9FE5E98}" destId="{6BF76C88-3021-4D1C-B963-810AD01C234B}" srcOrd="0" destOrd="0" presId="urn:microsoft.com/office/officeart/2005/8/layout/matrix1"/>
    <dgm:cxn modelId="{F8CF2532-1DAE-4D58-9581-8EB2869EF196}" type="presOf" srcId="{32DE2237-AFEB-41DA-B131-72F8F03604CB}" destId="{9A97AEFB-8EBE-4C0E-BD90-6EA787BBC5B8}" srcOrd="0" destOrd="0" presId="urn:microsoft.com/office/officeart/2005/8/layout/matrix1"/>
    <dgm:cxn modelId="{FEE71997-8CF9-450D-9A84-FB8D76AD3F3C}" type="presOf" srcId="{C19648B3-986E-466A-8ED3-ED1FB9FE5E98}" destId="{35EED2D7-8572-410C-8AC8-6B89BA1E9184}" srcOrd="1" destOrd="0" presId="urn:microsoft.com/office/officeart/2005/8/layout/matrix1"/>
    <dgm:cxn modelId="{300C7A5D-F657-494D-B858-8727A3AD1F17}" srcId="{7CB0A463-406A-47E6-A06B-10FBBDEFD6E6}" destId="{32DE2237-AFEB-41DA-B131-72F8F03604CB}" srcOrd="3" destOrd="0" parTransId="{576F0035-1436-4132-8FC3-9A9398D8E1DE}" sibTransId="{0590A33D-537D-49C3-9813-669B47660BD7}"/>
    <dgm:cxn modelId="{BDBB3F3D-8AA2-4EA1-821D-5104D10B56D6}" type="presOf" srcId="{32DE2237-AFEB-41DA-B131-72F8F03604CB}" destId="{BEC5BCD7-4CC6-4A1A-82F6-994264F80DEC}" srcOrd="1" destOrd="0" presId="urn:microsoft.com/office/officeart/2005/8/layout/matrix1"/>
    <dgm:cxn modelId="{2D317A8E-CE90-42C4-B4F4-332A1D4CAEBE}" srcId="{7CB0A463-406A-47E6-A06B-10FBBDEFD6E6}" destId="{E94BC3ED-7F3E-4117-944C-72A57C74A95C}" srcOrd="1" destOrd="0" parTransId="{818435B5-D574-4053-8E0F-EBFD979D046E}" sibTransId="{A4DEA745-1CF6-4430-ABDA-78AA24EE7A05}"/>
    <dgm:cxn modelId="{17835047-1D47-4E92-8E27-D8D7E77402D5}" srcId="{7CB0A463-406A-47E6-A06B-10FBBDEFD6E6}" destId="{E86397A1-0CE2-4114-9317-4DDF51849D9D}" srcOrd="2" destOrd="0" parTransId="{87DDC3A5-04B9-49CD-94B0-1E03B70FC30F}" sibTransId="{84A47F79-4BC5-48D5-BF30-1BA0A8E94ED0}"/>
    <dgm:cxn modelId="{6A661E6E-9E5F-49B2-944D-44185FF70974}" type="presOf" srcId="{E86397A1-0CE2-4114-9317-4DDF51849D9D}" destId="{4BFB08A5-8897-471E-B002-31D858C2971C}" srcOrd="1" destOrd="0" presId="urn:microsoft.com/office/officeart/2005/8/layout/matrix1"/>
    <dgm:cxn modelId="{18927287-E408-4C3E-BAA6-12DDBB6B70C6}" srcId="{C976D6DB-5153-49BA-8B76-42A925C6B2E0}" destId="{7CB0A463-406A-47E6-A06B-10FBBDEFD6E6}" srcOrd="0" destOrd="0" parTransId="{12A4A718-5E1C-4A9A-B8DF-90179854BAB8}" sibTransId="{D1F08EC4-70E8-4A01-91D5-4A1BBB77F759}"/>
    <dgm:cxn modelId="{4ED07618-CA48-4088-AE07-F58882BB332F}" type="presParOf" srcId="{92282221-BFB9-4A36-8B3F-7728FABAE3DE}" destId="{968A61BE-750E-402B-8A8B-F7C19E3F12D0}" srcOrd="0" destOrd="0" presId="urn:microsoft.com/office/officeart/2005/8/layout/matrix1"/>
    <dgm:cxn modelId="{7372B30A-C78F-4122-ADE6-0672A0522AD0}" type="presParOf" srcId="{968A61BE-750E-402B-8A8B-F7C19E3F12D0}" destId="{6BF76C88-3021-4D1C-B963-810AD01C234B}" srcOrd="0" destOrd="0" presId="urn:microsoft.com/office/officeart/2005/8/layout/matrix1"/>
    <dgm:cxn modelId="{7941D81B-8A27-4B3F-ADDB-58432222A2F1}" type="presParOf" srcId="{968A61BE-750E-402B-8A8B-F7C19E3F12D0}" destId="{35EED2D7-8572-410C-8AC8-6B89BA1E9184}" srcOrd="1" destOrd="0" presId="urn:microsoft.com/office/officeart/2005/8/layout/matrix1"/>
    <dgm:cxn modelId="{4AA13E67-E5EC-43DB-A48A-D2BE99742A8E}" type="presParOf" srcId="{968A61BE-750E-402B-8A8B-F7C19E3F12D0}" destId="{B1746EC4-6BAA-48E3-A55F-32CFDADD7CAA}" srcOrd="2" destOrd="0" presId="urn:microsoft.com/office/officeart/2005/8/layout/matrix1"/>
    <dgm:cxn modelId="{9F608956-5523-49F7-83FB-0A641A091276}" type="presParOf" srcId="{968A61BE-750E-402B-8A8B-F7C19E3F12D0}" destId="{B4F849EE-9C2D-478D-8848-211D86BEBC30}" srcOrd="3" destOrd="0" presId="urn:microsoft.com/office/officeart/2005/8/layout/matrix1"/>
    <dgm:cxn modelId="{804DC40E-4764-4389-9F69-E46A6A724A1B}" type="presParOf" srcId="{968A61BE-750E-402B-8A8B-F7C19E3F12D0}" destId="{8C6203DD-142A-469B-81DD-260B6401B76D}" srcOrd="4" destOrd="0" presId="urn:microsoft.com/office/officeart/2005/8/layout/matrix1"/>
    <dgm:cxn modelId="{10E893DF-22CF-4C54-985F-CE77EC55E06F}" type="presParOf" srcId="{968A61BE-750E-402B-8A8B-F7C19E3F12D0}" destId="{4BFB08A5-8897-471E-B002-31D858C2971C}" srcOrd="5" destOrd="0" presId="urn:microsoft.com/office/officeart/2005/8/layout/matrix1"/>
    <dgm:cxn modelId="{C2E7ACFA-B363-44A2-8715-7196E9C70F97}" type="presParOf" srcId="{968A61BE-750E-402B-8A8B-F7C19E3F12D0}" destId="{9A97AEFB-8EBE-4C0E-BD90-6EA787BBC5B8}" srcOrd="6" destOrd="0" presId="urn:microsoft.com/office/officeart/2005/8/layout/matrix1"/>
    <dgm:cxn modelId="{8201710E-8ED2-4785-9937-76E45C14C2F0}" type="presParOf" srcId="{968A61BE-750E-402B-8A8B-F7C19E3F12D0}" destId="{BEC5BCD7-4CC6-4A1A-82F6-994264F80DEC}" srcOrd="7" destOrd="0" presId="urn:microsoft.com/office/officeart/2005/8/layout/matrix1"/>
    <dgm:cxn modelId="{64EB0AAA-7999-4BBA-86EB-E690E6D24F68}" type="presParOf" srcId="{92282221-BFB9-4A36-8B3F-7728FABAE3DE}" destId="{09DDE356-852E-4DB7-AE9F-D1B4B6DCD69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D08C92-7F2D-4724-ADC1-B21D62363753}" type="doc">
      <dgm:prSet loTypeId="urn:microsoft.com/office/officeart/2005/8/layout/bProcess4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39D7C4D7-FA21-495E-AB76-0022E0DB813E}">
      <dgm:prSet phldrT="[Texto]"/>
      <dgm:spPr/>
      <dgm:t>
        <a:bodyPr/>
        <a:lstStyle/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Paso 2 : </a:t>
          </a:r>
        </a:p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Mirar hacia AFUERA </a:t>
          </a:r>
          <a:endParaRPr lang="es-MX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D92B79-473C-4705-A13F-38217E7AE3ED}" type="parTrans" cxnId="{23ED5652-E5B4-473F-96DA-D257636FFB78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9310C-387A-4267-8CC7-23BCC4885630}" type="sibTrans" cxnId="{23ED5652-E5B4-473F-96DA-D257636FFB78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D06F2E-D056-4565-9041-B89A1917E049}">
      <dgm:prSet phldrT="[Texto]"/>
      <dgm:spPr/>
      <dgm:t>
        <a:bodyPr/>
        <a:lstStyle/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Paso 3 : </a:t>
          </a:r>
        </a:p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Mirar hacia los COSTADOS </a:t>
          </a:r>
          <a:endParaRPr lang="es-MX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78AFF2-D08B-426F-99FD-06988B5DCA9A}" type="parTrans" cxnId="{66BB467D-608C-40A4-A2DF-1AEC3DF3B95F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11B767-38B9-4786-B9D1-C0C5C7E65A84}" type="sibTrans" cxnId="{66BB467D-608C-40A4-A2DF-1AEC3DF3B95F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491362-89B5-4566-88B8-2B82BFC3A70A}">
      <dgm:prSet phldrT="[Texto]"/>
      <dgm:spPr/>
      <dgm:t>
        <a:bodyPr/>
        <a:lstStyle/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Paso 4 : </a:t>
          </a:r>
        </a:p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Mirar hacia ARRIBA </a:t>
          </a:r>
          <a:endParaRPr lang="es-MX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DFFF39-2D1D-494B-A7A5-B397254CD2FE}" type="parTrans" cxnId="{ABB07404-9985-4E46-AA81-BFEE4FC9CAFD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75FAA8-6B28-4453-893B-8D621163A099}" type="sibTrans" cxnId="{ABB07404-9985-4E46-AA81-BFEE4FC9CAFD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C7D8AE-972C-4E1A-8715-F4D34163233C}">
      <dgm:prSet phldrT="[Texto]"/>
      <dgm:spPr/>
      <dgm:t>
        <a:bodyPr/>
        <a:lstStyle/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Paso 5 : </a:t>
          </a:r>
        </a:p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Mirar hacia ADELANTE </a:t>
          </a:r>
          <a:endParaRPr lang="es-MX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36807F-F211-4580-A710-55480EA46EF9}" type="parTrans" cxnId="{234297F6-FA5E-4339-ADDF-391BCF952F81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393682-D290-46C0-800E-8A028960F65D}" type="sibTrans" cxnId="{234297F6-FA5E-4339-ADDF-391BCF952F81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FD7AC-456B-4AE0-AEE6-2BFEEE58C171}">
      <dgm:prSet/>
      <dgm:spPr/>
      <dgm:t>
        <a:bodyPr/>
        <a:lstStyle/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Paso 1:</a:t>
          </a:r>
        </a:p>
        <a:p>
          <a:r>
            <a: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Mirar hacia ADENTRO </a:t>
          </a:r>
          <a:endParaRPr lang="es-MX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C7FD17-4526-4F47-A32D-876D1D2335B1}" type="parTrans" cxnId="{9ADAD8F6-136F-494D-B978-FF6613570CF5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75E7AA-C651-46D0-B992-81F6F5CD9FA0}" type="sibTrans" cxnId="{9ADAD8F6-136F-494D-B978-FF6613570CF5}">
      <dgm:prSet/>
      <dgm:spPr/>
      <dgm:t>
        <a:bodyPr/>
        <a:lstStyle/>
        <a:p>
          <a:endParaRPr lang="es-MX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8254D9-E306-4373-820F-146C999F1706}" type="pres">
      <dgm:prSet presAssocID="{EBD08C92-7F2D-4724-ADC1-B21D6236375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EB5B2B3E-4537-416F-9E93-36F516A2580C}" type="pres">
      <dgm:prSet presAssocID="{922FD7AC-456B-4AE0-AEE6-2BFEEE58C171}" presName="compNode" presStyleCnt="0"/>
      <dgm:spPr/>
    </dgm:pt>
    <dgm:pt modelId="{55092E29-41A0-46C2-A9F0-1AC70AC56B39}" type="pres">
      <dgm:prSet presAssocID="{922FD7AC-456B-4AE0-AEE6-2BFEEE58C171}" presName="dummyConnPt" presStyleCnt="0"/>
      <dgm:spPr/>
    </dgm:pt>
    <dgm:pt modelId="{B54DFD1C-7C12-4DCA-A515-0EEA070D96F5}" type="pres">
      <dgm:prSet presAssocID="{922FD7AC-456B-4AE0-AEE6-2BFEEE58C17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2354D4-8E89-48E8-842F-1986DC606A5A}" type="pres">
      <dgm:prSet presAssocID="{8975E7AA-C651-46D0-B992-81F6F5CD9FA0}" presName="sibTrans" presStyleLbl="bgSibTrans2D1" presStyleIdx="0" presStyleCnt="4"/>
      <dgm:spPr/>
      <dgm:t>
        <a:bodyPr/>
        <a:lstStyle/>
        <a:p>
          <a:endParaRPr lang="es-MX"/>
        </a:p>
      </dgm:t>
    </dgm:pt>
    <dgm:pt modelId="{A9691F22-5AD8-4775-BA68-C12649E1DABA}" type="pres">
      <dgm:prSet presAssocID="{39D7C4D7-FA21-495E-AB76-0022E0DB813E}" presName="compNode" presStyleCnt="0"/>
      <dgm:spPr/>
    </dgm:pt>
    <dgm:pt modelId="{263F0B7D-AB83-47F1-AED6-95505BF806F2}" type="pres">
      <dgm:prSet presAssocID="{39D7C4D7-FA21-495E-AB76-0022E0DB813E}" presName="dummyConnPt" presStyleCnt="0"/>
      <dgm:spPr/>
    </dgm:pt>
    <dgm:pt modelId="{5F45BC56-7677-4E1C-854C-63FC89A98113}" type="pres">
      <dgm:prSet presAssocID="{39D7C4D7-FA21-495E-AB76-0022E0DB81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3EF205-8B45-4570-B531-D07E415B0820}" type="pres">
      <dgm:prSet presAssocID="{4A29310C-387A-4267-8CC7-23BCC4885630}" presName="sibTrans" presStyleLbl="bgSibTrans2D1" presStyleIdx="1" presStyleCnt="4"/>
      <dgm:spPr/>
      <dgm:t>
        <a:bodyPr/>
        <a:lstStyle/>
        <a:p>
          <a:endParaRPr lang="es-MX"/>
        </a:p>
      </dgm:t>
    </dgm:pt>
    <dgm:pt modelId="{EF831DE2-1063-4B2A-AD70-65ADB645678B}" type="pres">
      <dgm:prSet presAssocID="{7ED06F2E-D056-4565-9041-B89A1917E049}" presName="compNode" presStyleCnt="0"/>
      <dgm:spPr/>
    </dgm:pt>
    <dgm:pt modelId="{2D3E8165-C56A-424C-A7FF-474DA9BDDB2C}" type="pres">
      <dgm:prSet presAssocID="{7ED06F2E-D056-4565-9041-B89A1917E049}" presName="dummyConnPt" presStyleCnt="0"/>
      <dgm:spPr/>
    </dgm:pt>
    <dgm:pt modelId="{D612499F-D4CF-4AEC-917D-39ABBDF049DA}" type="pres">
      <dgm:prSet presAssocID="{7ED06F2E-D056-4565-9041-B89A1917E04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83155C-1A31-4B40-9665-C8F1DA980FA7}" type="pres">
      <dgm:prSet presAssocID="{A511B767-38B9-4786-B9D1-C0C5C7E65A84}" presName="sibTrans" presStyleLbl="bgSibTrans2D1" presStyleIdx="2" presStyleCnt="4"/>
      <dgm:spPr/>
      <dgm:t>
        <a:bodyPr/>
        <a:lstStyle/>
        <a:p>
          <a:endParaRPr lang="es-MX"/>
        </a:p>
      </dgm:t>
    </dgm:pt>
    <dgm:pt modelId="{E0C5D799-58B7-42A5-B90E-9723554DBEE9}" type="pres">
      <dgm:prSet presAssocID="{01491362-89B5-4566-88B8-2B82BFC3A70A}" presName="compNode" presStyleCnt="0"/>
      <dgm:spPr/>
    </dgm:pt>
    <dgm:pt modelId="{48E5604C-053C-426E-9C88-458A817C1FAE}" type="pres">
      <dgm:prSet presAssocID="{01491362-89B5-4566-88B8-2B82BFC3A70A}" presName="dummyConnPt" presStyleCnt="0"/>
      <dgm:spPr/>
    </dgm:pt>
    <dgm:pt modelId="{BDC5B0CC-64B4-44EC-B741-98D004D97E74}" type="pres">
      <dgm:prSet presAssocID="{01491362-89B5-4566-88B8-2B82BFC3A70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F78CB0-C484-49B5-84FE-1E381310B707}" type="pres">
      <dgm:prSet presAssocID="{2B75FAA8-6B28-4453-893B-8D621163A099}" presName="sibTrans" presStyleLbl="bgSibTrans2D1" presStyleIdx="3" presStyleCnt="4"/>
      <dgm:spPr/>
      <dgm:t>
        <a:bodyPr/>
        <a:lstStyle/>
        <a:p>
          <a:endParaRPr lang="es-MX"/>
        </a:p>
      </dgm:t>
    </dgm:pt>
    <dgm:pt modelId="{035C10BC-3C7E-4DA3-86E0-6F9A0974A51F}" type="pres">
      <dgm:prSet presAssocID="{C2C7D8AE-972C-4E1A-8715-F4D34163233C}" presName="compNode" presStyleCnt="0"/>
      <dgm:spPr/>
    </dgm:pt>
    <dgm:pt modelId="{A067A6CE-1A35-4C24-AA8E-625E5189891F}" type="pres">
      <dgm:prSet presAssocID="{C2C7D8AE-972C-4E1A-8715-F4D34163233C}" presName="dummyConnPt" presStyleCnt="0"/>
      <dgm:spPr/>
    </dgm:pt>
    <dgm:pt modelId="{8E7F3C09-B541-44C1-970B-9A8882C5F509}" type="pres">
      <dgm:prSet presAssocID="{C2C7D8AE-972C-4E1A-8715-F4D34163233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6BB467D-608C-40A4-A2DF-1AEC3DF3B95F}" srcId="{EBD08C92-7F2D-4724-ADC1-B21D62363753}" destId="{7ED06F2E-D056-4565-9041-B89A1917E049}" srcOrd="2" destOrd="0" parTransId="{4778AFF2-D08B-426F-99FD-06988B5DCA9A}" sibTransId="{A511B767-38B9-4786-B9D1-C0C5C7E65A84}"/>
    <dgm:cxn modelId="{06780ECA-C619-42A5-90EE-BB77AD0F5523}" type="presOf" srcId="{7ED06F2E-D056-4565-9041-B89A1917E049}" destId="{D612499F-D4CF-4AEC-917D-39ABBDF049DA}" srcOrd="0" destOrd="0" presId="urn:microsoft.com/office/officeart/2005/8/layout/bProcess4"/>
    <dgm:cxn modelId="{5C862972-F768-4CCF-A9C9-C3B84735A559}" type="presOf" srcId="{4A29310C-387A-4267-8CC7-23BCC4885630}" destId="{6B3EF205-8B45-4570-B531-D07E415B0820}" srcOrd="0" destOrd="0" presId="urn:microsoft.com/office/officeart/2005/8/layout/bProcess4"/>
    <dgm:cxn modelId="{7C1A0683-86AA-4DE8-B154-969CC62EE492}" type="presOf" srcId="{EBD08C92-7F2D-4724-ADC1-B21D62363753}" destId="{BE8254D9-E306-4373-820F-146C999F1706}" srcOrd="0" destOrd="0" presId="urn:microsoft.com/office/officeart/2005/8/layout/bProcess4"/>
    <dgm:cxn modelId="{72CB806D-1DFC-43CE-AE88-FC6CEBA94F63}" type="presOf" srcId="{01491362-89B5-4566-88B8-2B82BFC3A70A}" destId="{BDC5B0CC-64B4-44EC-B741-98D004D97E74}" srcOrd="0" destOrd="0" presId="urn:microsoft.com/office/officeart/2005/8/layout/bProcess4"/>
    <dgm:cxn modelId="{AD4E1384-7E75-4CE2-8382-71F043325AF3}" type="presOf" srcId="{8975E7AA-C651-46D0-B992-81F6F5CD9FA0}" destId="{D62354D4-8E89-48E8-842F-1986DC606A5A}" srcOrd="0" destOrd="0" presId="urn:microsoft.com/office/officeart/2005/8/layout/bProcess4"/>
    <dgm:cxn modelId="{ABB07404-9985-4E46-AA81-BFEE4FC9CAFD}" srcId="{EBD08C92-7F2D-4724-ADC1-B21D62363753}" destId="{01491362-89B5-4566-88B8-2B82BFC3A70A}" srcOrd="3" destOrd="0" parTransId="{10DFFF39-2D1D-494B-A7A5-B397254CD2FE}" sibTransId="{2B75FAA8-6B28-4453-893B-8D621163A099}"/>
    <dgm:cxn modelId="{9ADAD8F6-136F-494D-B978-FF6613570CF5}" srcId="{EBD08C92-7F2D-4724-ADC1-B21D62363753}" destId="{922FD7AC-456B-4AE0-AEE6-2BFEEE58C171}" srcOrd="0" destOrd="0" parTransId="{CEC7FD17-4526-4F47-A32D-876D1D2335B1}" sibTransId="{8975E7AA-C651-46D0-B992-81F6F5CD9FA0}"/>
    <dgm:cxn modelId="{234297F6-FA5E-4339-ADDF-391BCF952F81}" srcId="{EBD08C92-7F2D-4724-ADC1-B21D62363753}" destId="{C2C7D8AE-972C-4E1A-8715-F4D34163233C}" srcOrd="4" destOrd="0" parTransId="{6A36807F-F211-4580-A710-55480EA46EF9}" sibTransId="{8A393682-D290-46C0-800E-8A028960F65D}"/>
    <dgm:cxn modelId="{5CEC4676-35AF-42BC-8AF4-58D670062090}" type="presOf" srcId="{C2C7D8AE-972C-4E1A-8715-F4D34163233C}" destId="{8E7F3C09-B541-44C1-970B-9A8882C5F509}" srcOrd="0" destOrd="0" presId="urn:microsoft.com/office/officeart/2005/8/layout/bProcess4"/>
    <dgm:cxn modelId="{23ED5652-E5B4-473F-96DA-D257636FFB78}" srcId="{EBD08C92-7F2D-4724-ADC1-B21D62363753}" destId="{39D7C4D7-FA21-495E-AB76-0022E0DB813E}" srcOrd="1" destOrd="0" parTransId="{E9D92B79-473C-4705-A13F-38217E7AE3ED}" sibTransId="{4A29310C-387A-4267-8CC7-23BCC4885630}"/>
    <dgm:cxn modelId="{DA7230A3-F3BA-4291-AABE-B98BD027719E}" type="presOf" srcId="{A511B767-38B9-4786-B9D1-C0C5C7E65A84}" destId="{6D83155C-1A31-4B40-9665-C8F1DA980FA7}" srcOrd="0" destOrd="0" presId="urn:microsoft.com/office/officeart/2005/8/layout/bProcess4"/>
    <dgm:cxn modelId="{E6E11B7D-00FC-441E-A717-64D070D5385F}" type="presOf" srcId="{2B75FAA8-6B28-4453-893B-8D621163A099}" destId="{80F78CB0-C484-49B5-84FE-1E381310B707}" srcOrd="0" destOrd="0" presId="urn:microsoft.com/office/officeart/2005/8/layout/bProcess4"/>
    <dgm:cxn modelId="{FF83927A-E675-4F5A-87B6-78DB4946A164}" type="presOf" srcId="{922FD7AC-456B-4AE0-AEE6-2BFEEE58C171}" destId="{B54DFD1C-7C12-4DCA-A515-0EEA070D96F5}" srcOrd="0" destOrd="0" presId="urn:microsoft.com/office/officeart/2005/8/layout/bProcess4"/>
    <dgm:cxn modelId="{953521E4-1EDB-4C23-A52C-3A4B68706A8F}" type="presOf" srcId="{39D7C4D7-FA21-495E-AB76-0022E0DB813E}" destId="{5F45BC56-7677-4E1C-854C-63FC89A98113}" srcOrd="0" destOrd="0" presId="urn:microsoft.com/office/officeart/2005/8/layout/bProcess4"/>
    <dgm:cxn modelId="{931C1049-43C2-45EF-9528-6E065AF18FC5}" type="presParOf" srcId="{BE8254D9-E306-4373-820F-146C999F1706}" destId="{EB5B2B3E-4537-416F-9E93-36F516A2580C}" srcOrd="0" destOrd="0" presId="urn:microsoft.com/office/officeart/2005/8/layout/bProcess4"/>
    <dgm:cxn modelId="{E2373016-4C31-4E75-967B-946B00EBAF11}" type="presParOf" srcId="{EB5B2B3E-4537-416F-9E93-36F516A2580C}" destId="{55092E29-41A0-46C2-A9F0-1AC70AC56B39}" srcOrd="0" destOrd="0" presId="urn:microsoft.com/office/officeart/2005/8/layout/bProcess4"/>
    <dgm:cxn modelId="{3414880D-1852-462F-AC65-798376CED98F}" type="presParOf" srcId="{EB5B2B3E-4537-416F-9E93-36F516A2580C}" destId="{B54DFD1C-7C12-4DCA-A515-0EEA070D96F5}" srcOrd="1" destOrd="0" presId="urn:microsoft.com/office/officeart/2005/8/layout/bProcess4"/>
    <dgm:cxn modelId="{A4EEFBCB-A81C-44E8-A7F1-D489DD7D7240}" type="presParOf" srcId="{BE8254D9-E306-4373-820F-146C999F1706}" destId="{D62354D4-8E89-48E8-842F-1986DC606A5A}" srcOrd="1" destOrd="0" presId="urn:microsoft.com/office/officeart/2005/8/layout/bProcess4"/>
    <dgm:cxn modelId="{32DFFE93-3F83-45C7-99C9-B2163EC61C97}" type="presParOf" srcId="{BE8254D9-E306-4373-820F-146C999F1706}" destId="{A9691F22-5AD8-4775-BA68-C12649E1DABA}" srcOrd="2" destOrd="0" presId="urn:microsoft.com/office/officeart/2005/8/layout/bProcess4"/>
    <dgm:cxn modelId="{D015B667-B855-4C19-9463-C25047435A75}" type="presParOf" srcId="{A9691F22-5AD8-4775-BA68-C12649E1DABA}" destId="{263F0B7D-AB83-47F1-AED6-95505BF806F2}" srcOrd="0" destOrd="0" presId="urn:microsoft.com/office/officeart/2005/8/layout/bProcess4"/>
    <dgm:cxn modelId="{0309BB5B-FB4C-4954-A260-8812D309F180}" type="presParOf" srcId="{A9691F22-5AD8-4775-BA68-C12649E1DABA}" destId="{5F45BC56-7677-4E1C-854C-63FC89A98113}" srcOrd="1" destOrd="0" presId="urn:microsoft.com/office/officeart/2005/8/layout/bProcess4"/>
    <dgm:cxn modelId="{7CA0EACE-33D3-41E7-ABC3-81ABDEF122ED}" type="presParOf" srcId="{BE8254D9-E306-4373-820F-146C999F1706}" destId="{6B3EF205-8B45-4570-B531-D07E415B0820}" srcOrd="3" destOrd="0" presId="urn:microsoft.com/office/officeart/2005/8/layout/bProcess4"/>
    <dgm:cxn modelId="{1EF4F451-0F5C-49DA-8771-638FECA1D5DE}" type="presParOf" srcId="{BE8254D9-E306-4373-820F-146C999F1706}" destId="{EF831DE2-1063-4B2A-AD70-65ADB645678B}" srcOrd="4" destOrd="0" presId="urn:microsoft.com/office/officeart/2005/8/layout/bProcess4"/>
    <dgm:cxn modelId="{D7A6E8F1-7149-4DC9-87F4-601D5B56C506}" type="presParOf" srcId="{EF831DE2-1063-4B2A-AD70-65ADB645678B}" destId="{2D3E8165-C56A-424C-A7FF-474DA9BDDB2C}" srcOrd="0" destOrd="0" presId="urn:microsoft.com/office/officeart/2005/8/layout/bProcess4"/>
    <dgm:cxn modelId="{C5C86C72-0B58-49C7-B4EB-7BC3CDCCB5B4}" type="presParOf" srcId="{EF831DE2-1063-4B2A-AD70-65ADB645678B}" destId="{D612499F-D4CF-4AEC-917D-39ABBDF049DA}" srcOrd="1" destOrd="0" presId="urn:microsoft.com/office/officeart/2005/8/layout/bProcess4"/>
    <dgm:cxn modelId="{B55C592C-9512-4541-92BC-0F127224F2E7}" type="presParOf" srcId="{BE8254D9-E306-4373-820F-146C999F1706}" destId="{6D83155C-1A31-4B40-9665-C8F1DA980FA7}" srcOrd="5" destOrd="0" presId="urn:microsoft.com/office/officeart/2005/8/layout/bProcess4"/>
    <dgm:cxn modelId="{7E016670-5599-4DA7-A1EE-663DD061B34E}" type="presParOf" srcId="{BE8254D9-E306-4373-820F-146C999F1706}" destId="{E0C5D799-58B7-42A5-B90E-9723554DBEE9}" srcOrd="6" destOrd="0" presId="urn:microsoft.com/office/officeart/2005/8/layout/bProcess4"/>
    <dgm:cxn modelId="{7C29DA4A-DE99-463F-9308-62731BC18880}" type="presParOf" srcId="{E0C5D799-58B7-42A5-B90E-9723554DBEE9}" destId="{48E5604C-053C-426E-9C88-458A817C1FAE}" srcOrd="0" destOrd="0" presId="urn:microsoft.com/office/officeart/2005/8/layout/bProcess4"/>
    <dgm:cxn modelId="{D2F19BBC-C6A7-4702-AA80-8D80DD77D3DC}" type="presParOf" srcId="{E0C5D799-58B7-42A5-B90E-9723554DBEE9}" destId="{BDC5B0CC-64B4-44EC-B741-98D004D97E74}" srcOrd="1" destOrd="0" presId="urn:microsoft.com/office/officeart/2005/8/layout/bProcess4"/>
    <dgm:cxn modelId="{8BE024EA-805B-4D93-8351-B93167C6017E}" type="presParOf" srcId="{BE8254D9-E306-4373-820F-146C999F1706}" destId="{80F78CB0-C484-49B5-84FE-1E381310B707}" srcOrd="7" destOrd="0" presId="urn:microsoft.com/office/officeart/2005/8/layout/bProcess4"/>
    <dgm:cxn modelId="{CDC8C363-F091-4828-9A3F-C52DD1058CE4}" type="presParOf" srcId="{BE8254D9-E306-4373-820F-146C999F1706}" destId="{035C10BC-3C7E-4DA3-86E0-6F9A0974A51F}" srcOrd="8" destOrd="0" presId="urn:microsoft.com/office/officeart/2005/8/layout/bProcess4"/>
    <dgm:cxn modelId="{428F258D-8A36-4493-BEB3-D3BD1035B09A}" type="presParOf" srcId="{035C10BC-3C7E-4DA3-86E0-6F9A0974A51F}" destId="{A067A6CE-1A35-4C24-AA8E-625E5189891F}" srcOrd="0" destOrd="0" presId="urn:microsoft.com/office/officeart/2005/8/layout/bProcess4"/>
    <dgm:cxn modelId="{83C7E773-E1FF-4573-9714-230154DA571B}" type="presParOf" srcId="{035C10BC-3C7E-4DA3-86E0-6F9A0974A51F}" destId="{8E7F3C09-B541-44C1-970B-9A8882C5F50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9D595F9-20C7-4957-93EF-DF9765CA1F90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44DA17E-D7F1-432E-BBBC-3985E07AC187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 b="1" dirty="0" smtClean="0"/>
            <a:t>LEALTAD</a:t>
          </a:r>
          <a:endParaRPr lang="es-MX" sz="2400" b="1" dirty="0"/>
        </a:p>
      </dgm:t>
    </dgm:pt>
    <dgm:pt modelId="{7F0DD409-A759-468A-BB90-72D65911E6B5}" type="parTrans" cxnId="{4914F6D9-6E61-403F-8476-E969208B17CB}">
      <dgm:prSet/>
      <dgm:spPr/>
      <dgm:t>
        <a:bodyPr/>
        <a:lstStyle/>
        <a:p>
          <a:endParaRPr lang="es-MX"/>
        </a:p>
      </dgm:t>
    </dgm:pt>
    <dgm:pt modelId="{ED82D5DE-D222-414B-B473-3CE2897D108E}" type="sibTrans" cxnId="{4914F6D9-6E61-403F-8476-E969208B17CB}">
      <dgm:prSet/>
      <dgm:spPr/>
      <dgm:t>
        <a:bodyPr/>
        <a:lstStyle/>
        <a:p>
          <a:endParaRPr lang="es-MX"/>
        </a:p>
      </dgm:t>
    </dgm:pt>
    <dgm:pt modelId="{389B3891-B40C-48E9-AAFD-A6099AA5D844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 b="1" dirty="0" smtClean="0"/>
            <a:t>DEBER</a:t>
          </a:r>
          <a:endParaRPr lang="es-MX" sz="2400" b="1" dirty="0"/>
        </a:p>
      </dgm:t>
    </dgm:pt>
    <dgm:pt modelId="{993CF40C-525B-4423-B958-DEEC059A7426}" type="parTrans" cxnId="{6B2A5D4E-8F42-408C-A918-8E128B8855E7}">
      <dgm:prSet/>
      <dgm:spPr/>
      <dgm:t>
        <a:bodyPr/>
        <a:lstStyle/>
        <a:p>
          <a:endParaRPr lang="es-MX"/>
        </a:p>
      </dgm:t>
    </dgm:pt>
    <dgm:pt modelId="{758FB7AE-8331-4199-BE2F-C1B3457EE4CA}" type="sibTrans" cxnId="{6B2A5D4E-8F42-408C-A918-8E128B8855E7}">
      <dgm:prSet/>
      <dgm:spPr/>
      <dgm:t>
        <a:bodyPr/>
        <a:lstStyle/>
        <a:p>
          <a:endParaRPr lang="es-MX"/>
        </a:p>
      </dgm:t>
    </dgm:pt>
    <dgm:pt modelId="{C9AF904C-7498-4BB6-A25E-82D11181B82B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RESPONSABILIDAD</a:t>
          </a:r>
          <a:endParaRPr lang="es-MX" dirty="0"/>
        </a:p>
      </dgm:t>
    </dgm:pt>
    <dgm:pt modelId="{73349EAE-D9A3-407E-A3E7-62A405A1A5BE}" type="parTrans" cxnId="{1BA12007-4F98-4548-B6BB-2684A239198F}">
      <dgm:prSet/>
      <dgm:spPr/>
      <dgm:t>
        <a:bodyPr/>
        <a:lstStyle/>
        <a:p>
          <a:endParaRPr lang="es-MX"/>
        </a:p>
      </dgm:t>
    </dgm:pt>
    <dgm:pt modelId="{82656F11-4EED-4C6C-A8D7-A89096A37A32}" type="sibTrans" cxnId="{1BA12007-4F98-4548-B6BB-2684A239198F}">
      <dgm:prSet/>
      <dgm:spPr/>
      <dgm:t>
        <a:bodyPr/>
        <a:lstStyle/>
        <a:p>
          <a:endParaRPr lang="es-MX"/>
        </a:p>
      </dgm:t>
    </dgm:pt>
    <dgm:pt modelId="{9DD10775-3E66-4F7D-9BD4-98950F829063}">
      <dgm:prSet phldrT="[Texto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b="1" i="0" dirty="0" smtClean="0"/>
            <a:t>PAZ</a:t>
          </a:r>
          <a:endParaRPr lang="es-MX" b="1" i="0" dirty="0"/>
        </a:p>
      </dgm:t>
    </dgm:pt>
    <dgm:pt modelId="{8B38FF74-2908-4CDC-9765-45F4F06C2864}" type="parTrans" cxnId="{EB6A4237-C770-4C69-9060-2CA9A144D58E}">
      <dgm:prSet/>
      <dgm:spPr/>
      <dgm:t>
        <a:bodyPr/>
        <a:lstStyle/>
        <a:p>
          <a:endParaRPr lang="es-MX"/>
        </a:p>
      </dgm:t>
    </dgm:pt>
    <dgm:pt modelId="{FEB8F82C-4991-4D1C-8150-2C9820C8375C}" type="sibTrans" cxnId="{EB6A4237-C770-4C69-9060-2CA9A144D58E}">
      <dgm:prSet/>
      <dgm:spPr/>
      <dgm:t>
        <a:bodyPr/>
        <a:lstStyle/>
        <a:p>
          <a:endParaRPr lang="es-MX"/>
        </a:p>
      </dgm:t>
    </dgm:pt>
    <dgm:pt modelId="{D6A92426-C439-4117-929B-009D3D0F2783}">
      <dgm:prSet phldrT="[Texto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b="1" dirty="0" smtClean="0"/>
            <a:t>PULCRITUD</a:t>
          </a:r>
          <a:endParaRPr lang="es-MX" b="1" dirty="0"/>
        </a:p>
      </dgm:t>
    </dgm:pt>
    <dgm:pt modelId="{DED9B47A-FB9C-40F5-AA84-381BDF529D59}" type="parTrans" cxnId="{2FD5A2D6-79D5-4ECB-BE33-A85080F14291}">
      <dgm:prSet/>
      <dgm:spPr/>
      <dgm:t>
        <a:bodyPr/>
        <a:lstStyle/>
        <a:p>
          <a:endParaRPr lang="es-MX"/>
        </a:p>
      </dgm:t>
    </dgm:pt>
    <dgm:pt modelId="{66C979AD-B58F-423B-8ACC-EC22DCA0C3E7}" type="sibTrans" cxnId="{2FD5A2D6-79D5-4ECB-BE33-A85080F14291}">
      <dgm:prSet/>
      <dgm:spPr/>
      <dgm:t>
        <a:bodyPr/>
        <a:lstStyle/>
        <a:p>
          <a:endParaRPr lang="es-MX"/>
        </a:p>
      </dgm:t>
    </dgm:pt>
    <dgm:pt modelId="{E3F7F4E6-858D-427A-88F4-332FB4B71C77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000" b="1" dirty="0" smtClean="0"/>
            <a:t>HONRADEZ</a:t>
          </a:r>
          <a:endParaRPr lang="es-MX" sz="2000" b="1" dirty="0"/>
        </a:p>
      </dgm:t>
    </dgm:pt>
    <dgm:pt modelId="{481A92D4-8B97-458B-9409-0BC276DD2AFB}" type="sibTrans" cxnId="{AFE2A807-4E80-4ABB-A058-9ACB1183951A}">
      <dgm:prSet/>
      <dgm:spPr/>
      <dgm:t>
        <a:bodyPr/>
        <a:lstStyle/>
        <a:p>
          <a:endParaRPr lang="es-MX"/>
        </a:p>
      </dgm:t>
    </dgm:pt>
    <dgm:pt modelId="{5736E57E-888C-41B0-837A-C728A50F547C}" type="parTrans" cxnId="{AFE2A807-4E80-4ABB-A058-9ACB1183951A}">
      <dgm:prSet/>
      <dgm:spPr/>
      <dgm:t>
        <a:bodyPr/>
        <a:lstStyle/>
        <a:p>
          <a:endParaRPr lang="es-MX"/>
        </a:p>
      </dgm:t>
    </dgm:pt>
    <dgm:pt modelId="{4FF82B7C-6804-4360-98CE-49AEB960CE25}">
      <dgm:prSet phldrT="[Texto]" phldr="1"/>
      <dgm:spPr/>
      <dgm:t>
        <a:bodyPr/>
        <a:lstStyle/>
        <a:p>
          <a:endParaRPr lang="es-MX" dirty="0"/>
        </a:p>
      </dgm:t>
    </dgm:pt>
    <dgm:pt modelId="{3F3AB142-257B-4CC5-B781-57CBC139C604}" type="sibTrans" cxnId="{F35C7C3C-8B56-4417-B621-AADE1C4937BD}">
      <dgm:prSet/>
      <dgm:spPr/>
      <dgm:t>
        <a:bodyPr/>
        <a:lstStyle/>
        <a:p>
          <a:endParaRPr lang="es-MX"/>
        </a:p>
      </dgm:t>
    </dgm:pt>
    <dgm:pt modelId="{6F2C308A-470B-4AB7-AB87-1C2B0B5A4E44}" type="parTrans" cxnId="{F35C7C3C-8B56-4417-B621-AADE1C4937BD}">
      <dgm:prSet/>
      <dgm:spPr/>
      <dgm:t>
        <a:bodyPr/>
        <a:lstStyle/>
        <a:p>
          <a:endParaRPr lang="es-MX"/>
        </a:p>
      </dgm:t>
    </dgm:pt>
    <dgm:pt modelId="{7DD8C709-2380-4FD5-9B5A-931014DACFF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 b="1" dirty="0" smtClean="0"/>
            <a:t>HONOR</a:t>
          </a:r>
          <a:endParaRPr lang="es-MX" sz="2400" b="1" dirty="0"/>
        </a:p>
      </dgm:t>
    </dgm:pt>
    <dgm:pt modelId="{BBE02338-B737-4FAD-B876-62B4449AD10D}" type="parTrans" cxnId="{29851423-6DCA-47D5-8270-FC248CBB3515}">
      <dgm:prSet/>
      <dgm:spPr/>
      <dgm:t>
        <a:bodyPr/>
        <a:lstStyle/>
        <a:p>
          <a:endParaRPr lang="es-MX"/>
        </a:p>
      </dgm:t>
    </dgm:pt>
    <dgm:pt modelId="{2EBC3C33-60A9-4A5B-99FD-B1964572B3F2}" type="sibTrans" cxnId="{29851423-6DCA-47D5-8270-FC248CBB3515}">
      <dgm:prSet/>
      <dgm:spPr/>
      <dgm:t>
        <a:bodyPr/>
        <a:lstStyle/>
        <a:p>
          <a:endParaRPr lang="es-MX"/>
        </a:p>
      </dgm:t>
    </dgm:pt>
    <dgm:pt modelId="{D8223310-E86D-421A-A8C2-35CA1636F208}" type="pres">
      <dgm:prSet presAssocID="{29D595F9-20C7-4957-93EF-DF9765CA1F9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4E7112F-0DB7-40FE-B1BD-DFBD8B9118D8}" type="pres">
      <dgm:prSet presAssocID="{29D595F9-20C7-4957-93EF-DF9765CA1F90}" presName="dummyMaxCanvas" presStyleCnt="0"/>
      <dgm:spPr/>
    </dgm:pt>
    <dgm:pt modelId="{B5415CCE-469A-46E3-9DAB-AEFF9C69DC9E}" type="pres">
      <dgm:prSet presAssocID="{29D595F9-20C7-4957-93EF-DF9765CA1F90}" presName="parentComposite" presStyleCnt="0"/>
      <dgm:spPr/>
    </dgm:pt>
    <dgm:pt modelId="{FC4142FA-D348-41C6-83AF-BED194092CAA}" type="pres">
      <dgm:prSet presAssocID="{29D595F9-20C7-4957-93EF-DF9765CA1F90}" presName="parent1" presStyleLbl="alignAccFollowNode1" presStyleIdx="0" presStyleCnt="4" custLinFactNeighborX="38468" custLinFactNeighborY="-8859">
        <dgm:presLayoutVars>
          <dgm:chMax val="4"/>
        </dgm:presLayoutVars>
      </dgm:prSet>
      <dgm:spPr/>
      <dgm:t>
        <a:bodyPr/>
        <a:lstStyle/>
        <a:p>
          <a:endParaRPr lang="es-MX"/>
        </a:p>
      </dgm:t>
    </dgm:pt>
    <dgm:pt modelId="{2F291903-B995-48FC-B680-4F0C9219E5C5}" type="pres">
      <dgm:prSet presAssocID="{29D595F9-20C7-4957-93EF-DF9765CA1F90}" presName="parent2" presStyleLbl="alignAccFollowNode1" presStyleIdx="1" presStyleCnt="4" custScaleX="246115" custLinFactNeighborX="-31103">
        <dgm:presLayoutVars>
          <dgm:chMax val="4"/>
        </dgm:presLayoutVars>
      </dgm:prSet>
      <dgm:spPr/>
      <dgm:t>
        <a:bodyPr/>
        <a:lstStyle/>
        <a:p>
          <a:endParaRPr lang="es-MX"/>
        </a:p>
      </dgm:t>
    </dgm:pt>
    <dgm:pt modelId="{F476B981-CBD3-48FA-89CB-D424F8CE21FC}" type="pres">
      <dgm:prSet presAssocID="{29D595F9-20C7-4957-93EF-DF9765CA1F90}" presName="childrenComposite" presStyleCnt="0"/>
      <dgm:spPr/>
    </dgm:pt>
    <dgm:pt modelId="{EEF2EA26-01CB-4AEF-BCEC-531DFDD4D2B1}" type="pres">
      <dgm:prSet presAssocID="{29D595F9-20C7-4957-93EF-DF9765CA1F90}" presName="dummyMaxCanvas_ChildArea" presStyleCnt="0"/>
      <dgm:spPr/>
    </dgm:pt>
    <dgm:pt modelId="{7906B1EC-9891-4762-A8BD-0DC7262ECB2B}" type="pres">
      <dgm:prSet presAssocID="{29D595F9-20C7-4957-93EF-DF9765CA1F90}" presName="fulcrum" presStyleLbl="alignAccFollowNode1" presStyleIdx="2" presStyleCnt="4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MX"/>
        </a:p>
      </dgm:t>
    </dgm:pt>
    <dgm:pt modelId="{09785800-59AE-403F-8610-2332FEA4D753}" type="pres">
      <dgm:prSet presAssocID="{29D595F9-20C7-4957-93EF-DF9765CA1F90}" presName="balance_33" presStyleLbl="alignAccFollowNode1" presStyleIdx="3" presStyleCnt="4">
        <dgm:presLayoutVars>
          <dgm:bulletEnabled val="1"/>
        </dgm:presLayoutVars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MX"/>
        </a:p>
      </dgm:t>
    </dgm:pt>
    <dgm:pt modelId="{B22C66F9-B4CF-41C7-9C71-5AC8D5BE76A0}" type="pres">
      <dgm:prSet presAssocID="{29D595F9-20C7-4957-93EF-DF9765CA1F90}" presName="right_33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DDFCEF-36EC-42C1-A702-D501AED16FFA}" type="pres">
      <dgm:prSet presAssocID="{29D595F9-20C7-4957-93EF-DF9765CA1F90}" presName="right_33_2" presStyleLbl="node1" presStyleIdx="1" presStyleCnt="6" custLinFactNeighborY="-40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7078B95-6857-404A-AFAA-EFE6E1B434F5}" type="pres">
      <dgm:prSet presAssocID="{29D595F9-20C7-4957-93EF-DF9765CA1F90}" presName="right_33_3" presStyleLbl="node1" presStyleIdx="2" presStyleCnt="6" custLinFactNeighborY="-128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C36C6C-4BF6-4DA5-9F59-CD664CC80EB3}" type="pres">
      <dgm:prSet presAssocID="{29D595F9-20C7-4957-93EF-DF9765CA1F90}" presName="left_33_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0E8B62-80F4-4C7E-90D3-C87FFAAE49CA}" type="pres">
      <dgm:prSet presAssocID="{29D595F9-20C7-4957-93EF-DF9765CA1F90}" presName="left_33_2" presStyleLbl="node1" presStyleIdx="4" presStyleCnt="6" custLinFactNeighborY="-40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6B921ED-FD61-4DAC-914E-B12003382E29}" type="pres">
      <dgm:prSet presAssocID="{29D595F9-20C7-4957-93EF-DF9765CA1F90}" presName="left_33_3" presStyleLbl="node1" presStyleIdx="5" presStyleCnt="6" custLinFactNeighborY="-128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50A1630-3884-40F2-AB21-1E06F63F0853}" type="presOf" srcId="{7DD8C709-2380-4FD5-9B5A-931014DACFF8}" destId="{56B921ED-FD61-4DAC-914E-B12003382E29}" srcOrd="0" destOrd="0" presId="urn:microsoft.com/office/officeart/2005/8/layout/balance1"/>
    <dgm:cxn modelId="{6B2A5D4E-8F42-408C-A918-8E128B8855E7}" srcId="{4FF82B7C-6804-4360-98CE-49AEB960CE25}" destId="{389B3891-B40C-48E9-AAFD-A6099AA5D844}" srcOrd="1" destOrd="0" parTransId="{993CF40C-525B-4423-B958-DEEC059A7426}" sibTransId="{758FB7AE-8331-4199-BE2F-C1B3457EE4CA}"/>
    <dgm:cxn modelId="{14E8C14C-9201-40A8-BD1C-6842BE658436}" type="presOf" srcId="{D6A92426-C439-4117-929B-009D3D0F2783}" destId="{F7078B95-6857-404A-AFAA-EFE6E1B434F5}" srcOrd="0" destOrd="0" presId="urn:microsoft.com/office/officeart/2005/8/layout/balance1"/>
    <dgm:cxn modelId="{624778A3-711E-4297-B4A2-DE7D2B1B4B33}" type="presOf" srcId="{E3F7F4E6-858D-427A-88F4-332FB4B71C77}" destId="{61DDFCEF-36EC-42C1-A702-D501AED16FFA}" srcOrd="0" destOrd="0" presId="urn:microsoft.com/office/officeart/2005/8/layout/balance1"/>
    <dgm:cxn modelId="{F35C7C3C-8B56-4417-B621-AADE1C4937BD}" srcId="{29D595F9-20C7-4957-93EF-DF9765CA1F90}" destId="{4FF82B7C-6804-4360-98CE-49AEB960CE25}" srcOrd="0" destOrd="0" parTransId="{6F2C308A-470B-4AB7-AB87-1C2B0B5A4E44}" sibTransId="{3F3AB142-257B-4CC5-B781-57CBC139C604}"/>
    <dgm:cxn modelId="{69CBEB0C-2EDF-40EA-AE49-792ADF5E17BA}" type="presOf" srcId="{389B3891-B40C-48E9-AAFD-A6099AA5D844}" destId="{DD0E8B62-80F4-4C7E-90D3-C87FFAAE49CA}" srcOrd="0" destOrd="0" presId="urn:microsoft.com/office/officeart/2005/8/layout/balance1"/>
    <dgm:cxn modelId="{F60FEB6A-7D27-4CAB-91AC-FB5D1B27CDAE}" type="presOf" srcId="{4FF82B7C-6804-4360-98CE-49AEB960CE25}" destId="{FC4142FA-D348-41C6-83AF-BED194092CAA}" srcOrd="0" destOrd="0" presId="urn:microsoft.com/office/officeart/2005/8/layout/balance1"/>
    <dgm:cxn modelId="{1BA12007-4F98-4548-B6BB-2684A239198F}" srcId="{29D595F9-20C7-4957-93EF-DF9765CA1F90}" destId="{C9AF904C-7498-4BB6-A25E-82D11181B82B}" srcOrd="1" destOrd="0" parTransId="{73349EAE-D9A3-407E-A3E7-62A405A1A5BE}" sibTransId="{82656F11-4EED-4C6C-A8D7-A89096A37A32}"/>
    <dgm:cxn modelId="{EB6A4237-C770-4C69-9060-2CA9A144D58E}" srcId="{C9AF904C-7498-4BB6-A25E-82D11181B82B}" destId="{9DD10775-3E66-4F7D-9BD4-98950F829063}" srcOrd="0" destOrd="0" parTransId="{8B38FF74-2908-4CDC-9765-45F4F06C2864}" sibTransId="{FEB8F82C-4991-4D1C-8150-2C9820C8375C}"/>
    <dgm:cxn modelId="{2FD5A2D6-79D5-4ECB-BE33-A85080F14291}" srcId="{C9AF904C-7498-4BB6-A25E-82D11181B82B}" destId="{D6A92426-C439-4117-929B-009D3D0F2783}" srcOrd="2" destOrd="0" parTransId="{DED9B47A-FB9C-40F5-AA84-381BDF529D59}" sibTransId="{66C979AD-B58F-423B-8ACC-EC22DCA0C3E7}"/>
    <dgm:cxn modelId="{29851423-6DCA-47D5-8270-FC248CBB3515}" srcId="{4FF82B7C-6804-4360-98CE-49AEB960CE25}" destId="{7DD8C709-2380-4FD5-9B5A-931014DACFF8}" srcOrd="2" destOrd="0" parTransId="{BBE02338-B737-4FAD-B876-62B4449AD10D}" sibTransId="{2EBC3C33-60A9-4A5B-99FD-B1964572B3F2}"/>
    <dgm:cxn modelId="{4914F6D9-6E61-403F-8476-E969208B17CB}" srcId="{4FF82B7C-6804-4360-98CE-49AEB960CE25}" destId="{144DA17E-D7F1-432E-BBBC-3985E07AC187}" srcOrd="0" destOrd="0" parTransId="{7F0DD409-A759-468A-BB90-72D65911E6B5}" sibTransId="{ED82D5DE-D222-414B-B473-3CE2897D108E}"/>
    <dgm:cxn modelId="{B4652FB1-068B-43CC-A49E-4D8B6DAF4B5D}" type="presOf" srcId="{9DD10775-3E66-4F7D-9BD4-98950F829063}" destId="{B22C66F9-B4CF-41C7-9C71-5AC8D5BE76A0}" srcOrd="0" destOrd="0" presId="urn:microsoft.com/office/officeart/2005/8/layout/balance1"/>
    <dgm:cxn modelId="{C1416B7F-6BFB-42EB-A062-E508ABB10A99}" type="presOf" srcId="{144DA17E-D7F1-432E-BBBC-3985E07AC187}" destId="{26C36C6C-4BF6-4DA5-9F59-CD664CC80EB3}" srcOrd="0" destOrd="0" presId="urn:microsoft.com/office/officeart/2005/8/layout/balance1"/>
    <dgm:cxn modelId="{4C1616B3-6361-4F98-B1FD-C32762965DED}" type="presOf" srcId="{C9AF904C-7498-4BB6-A25E-82D11181B82B}" destId="{2F291903-B995-48FC-B680-4F0C9219E5C5}" srcOrd="0" destOrd="0" presId="urn:microsoft.com/office/officeart/2005/8/layout/balance1"/>
    <dgm:cxn modelId="{AFE2A807-4E80-4ABB-A058-9ACB1183951A}" srcId="{C9AF904C-7498-4BB6-A25E-82D11181B82B}" destId="{E3F7F4E6-858D-427A-88F4-332FB4B71C77}" srcOrd="1" destOrd="0" parTransId="{5736E57E-888C-41B0-837A-C728A50F547C}" sibTransId="{481A92D4-8B97-458B-9409-0BC276DD2AFB}"/>
    <dgm:cxn modelId="{A8215591-2F26-4928-B0B0-885DF1544A70}" type="presOf" srcId="{29D595F9-20C7-4957-93EF-DF9765CA1F90}" destId="{D8223310-E86D-421A-A8C2-35CA1636F208}" srcOrd="0" destOrd="0" presId="urn:microsoft.com/office/officeart/2005/8/layout/balance1"/>
    <dgm:cxn modelId="{8F3D7A9C-4733-4C39-A213-88A03289E5FE}" type="presParOf" srcId="{D8223310-E86D-421A-A8C2-35CA1636F208}" destId="{24E7112F-0DB7-40FE-B1BD-DFBD8B9118D8}" srcOrd="0" destOrd="0" presId="urn:microsoft.com/office/officeart/2005/8/layout/balance1"/>
    <dgm:cxn modelId="{C8FF16A2-453C-40BA-BDDF-87328893A017}" type="presParOf" srcId="{D8223310-E86D-421A-A8C2-35CA1636F208}" destId="{B5415CCE-469A-46E3-9DAB-AEFF9C69DC9E}" srcOrd="1" destOrd="0" presId="urn:microsoft.com/office/officeart/2005/8/layout/balance1"/>
    <dgm:cxn modelId="{688250FB-7BF9-46FF-A19D-9F75BEA86A65}" type="presParOf" srcId="{B5415CCE-469A-46E3-9DAB-AEFF9C69DC9E}" destId="{FC4142FA-D348-41C6-83AF-BED194092CAA}" srcOrd="0" destOrd="0" presId="urn:microsoft.com/office/officeart/2005/8/layout/balance1"/>
    <dgm:cxn modelId="{54A62A02-E2A5-4F57-AEDB-2B2B89F7CA1C}" type="presParOf" srcId="{B5415CCE-469A-46E3-9DAB-AEFF9C69DC9E}" destId="{2F291903-B995-48FC-B680-4F0C9219E5C5}" srcOrd="1" destOrd="0" presId="urn:microsoft.com/office/officeart/2005/8/layout/balance1"/>
    <dgm:cxn modelId="{521163CC-A5F0-4A28-8384-F1F28E7F76B5}" type="presParOf" srcId="{D8223310-E86D-421A-A8C2-35CA1636F208}" destId="{F476B981-CBD3-48FA-89CB-D424F8CE21FC}" srcOrd="2" destOrd="0" presId="urn:microsoft.com/office/officeart/2005/8/layout/balance1"/>
    <dgm:cxn modelId="{AE7717D0-A6CB-480B-9DDE-E63EA53D1E66}" type="presParOf" srcId="{F476B981-CBD3-48FA-89CB-D424F8CE21FC}" destId="{EEF2EA26-01CB-4AEF-BCEC-531DFDD4D2B1}" srcOrd="0" destOrd="0" presId="urn:microsoft.com/office/officeart/2005/8/layout/balance1"/>
    <dgm:cxn modelId="{90AAC1A9-8480-4CD9-A7A0-CF392FE22476}" type="presParOf" srcId="{F476B981-CBD3-48FA-89CB-D424F8CE21FC}" destId="{7906B1EC-9891-4762-A8BD-0DC7262ECB2B}" srcOrd="1" destOrd="0" presId="urn:microsoft.com/office/officeart/2005/8/layout/balance1"/>
    <dgm:cxn modelId="{99F8BCE3-6CDF-496E-80FA-A45DCDAC2A2F}" type="presParOf" srcId="{F476B981-CBD3-48FA-89CB-D424F8CE21FC}" destId="{09785800-59AE-403F-8610-2332FEA4D753}" srcOrd="2" destOrd="0" presId="urn:microsoft.com/office/officeart/2005/8/layout/balance1"/>
    <dgm:cxn modelId="{5A84CF17-2956-43F9-A400-E717BD2D4D2E}" type="presParOf" srcId="{F476B981-CBD3-48FA-89CB-D424F8CE21FC}" destId="{B22C66F9-B4CF-41C7-9C71-5AC8D5BE76A0}" srcOrd="3" destOrd="0" presId="urn:microsoft.com/office/officeart/2005/8/layout/balance1"/>
    <dgm:cxn modelId="{5B900A1F-CEFE-40B0-B328-2A53641E24AE}" type="presParOf" srcId="{F476B981-CBD3-48FA-89CB-D424F8CE21FC}" destId="{61DDFCEF-36EC-42C1-A702-D501AED16FFA}" srcOrd="4" destOrd="0" presId="urn:microsoft.com/office/officeart/2005/8/layout/balance1"/>
    <dgm:cxn modelId="{BA304017-43C4-4485-A875-CC14F35E0649}" type="presParOf" srcId="{F476B981-CBD3-48FA-89CB-D424F8CE21FC}" destId="{F7078B95-6857-404A-AFAA-EFE6E1B434F5}" srcOrd="5" destOrd="0" presId="urn:microsoft.com/office/officeart/2005/8/layout/balance1"/>
    <dgm:cxn modelId="{46133A36-84E8-4AF4-9E43-FE75EAD1BF61}" type="presParOf" srcId="{F476B981-CBD3-48FA-89CB-D424F8CE21FC}" destId="{26C36C6C-4BF6-4DA5-9F59-CD664CC80EB3}" srcOrd="6" destOrd="0" presId="urn:microsoft.com/office/officeart/2005/8/layout/balance1"/>
    <dgm:cxn modelId="{F3606D35-6577-4E0D-B026-B3C85D58E354}" type="presParOf" srcId="{F476B981-CBD3-48FA-89CB-D424F8CE21FC}" destId="{DD0E8B62-80F4-4C7E-90D3-C87FFAAE49CA}" srcOrd="7" destOrd="0" presId="urn:microsoft.com/office/officeart/2005/8/layout/balance1"/>
    <dgm:cxn modelId="{143C7CB0-7D7D-4DE4-9208-46F80FB2BE93}" type="presParOf" srcId="{F476B981-CBD3-48FA-89CB-D424F8CE21FC}" destId="{56B921ED-FD61-4DAC-914E-B12003382E29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781837-370F-45C9-9C31-238E9A2C137E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55A6D65C-B3A8-4A44-8E4A-9DF8BCE7685B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CCFF99"/>
        </a:solidFill>
      </dgm:spPr>
      <dgm:t>
        <a:bodyPr/>
        <a:lstStyle/>
        <a:p>
          <a:r>
            <a:rPr lang="es-ES" altLang="zh-CN" b="0" dirty="0" smtClean="0">
              <a:ea typeface="宋体" pitchFamily="2" charset="-122"/>
            </a:rPr>
            <a:t>Valores individuales </a:t>
          </a:r>
          <a:endParaRPr lang="es-MX" b="0" dirty="0"/>
        </a:p>
      </dgm:t>
    </dgm:pt>
    <dgm:pt modelId="{423B8CFB-CBF9-4E0E-BBE0-26982AC55D0B}" type="parTrans" cxnId="{F695C1C9-FC36-4724-B38D-D3E70B694513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/>
        </a:p>
      </dgm:t>
    </dgm:pt>
    <dgm:pt modelId="{7070349E-D275-42D1-B806-09AD28207A79}" type="sibTrans" cxnId="{F695C1C9-FC36-4724-B38D-D3E70B694513}">
      <dgm:prSet/>
      <dgm:spPr/>
      <dgm:t>
        <a:bodyPr/>
        <a:lstStyle/>
        <a:p>
          <a:endParaRPr lang="es-MX"/>
        </a:p>
      </dgm:t>
    </dgm:pt>
    <dgm:pt modelId="{D92BADEF-BB24-4200-9620-623F32004DDB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CCFF99"/>
        </a:solidFill>
      </dgm:spPr>
      <dgm:t>
        <a:bodyPr/>
        <a:lstStyle/>
        <a:p>
          <a:r>
            <a:rPr lang="es-ES" altLang="zh-CN" b="0" dirty="0" smtClean="0">
              <a:ea typeface="宋体" pitchFamily="2" charset="-122"/>
            </a:rPr>
            <a:t>Comportamiento y valores de otros </a:t>
          </a:r>
          <a:endParaRPr lang="es-MX" b="0" dirty="0"/>
        </a:p>
      </dgm:t>
    </dgm:pt>
    <dgm:pt modelId="{04419155-43F3-4609-9A32-81E855F324D3}" type="parTrans" cxnId="{8C09A47B-A49A-4D7C-9165-68BFB673C153}">
      <dgm:prSet/>
      <dgm:spPr/>
      <dgm:t>
        <a:bodyPr/>
        <a:lstStyle/>
        <a:p>
          <a:endParaRPr lang="es-MX"/>
        </a:p>
      </dgm:t>
    </dgm:pt>
    <dgm:pt modelId="{224EC653-F5B3-43DA-A916-CAC9C589B1C0}" type="sibTrans" cxnId="{8C09A47B-A49A-4D7C-9165-68BFB673C153}">
      <dgm:prSet/>
      <dgm:spPr/>
      <dgm:t>
        <a:bodyPr/>
        <a:lstStyle/>
        <a:p>
          <a:endParaRPr lang="es-MX"/>
        </a:p>
      </dgm:t>
    </dgm:pt>
    <dgm:pt modelId="{52497A63-1F0F-4149-88D0-2A71DE43A572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CCFF99"/>
        </a:solidFill>
      </dgm:spPr>
      <dgm:t>
        <a:bodyPr/>
        <a:lstStyle/>
        <a:p>
          <a:r>
            <a:rPr lang="es-ES" altLang="zh-CN" b="0" dirty="0" smtClean="0">
              <a:ea typeface="宋体" pitchFamily="2" charset="-122"/>
            </a:rPr>
            <a:t>Código oficial de ética </a:t>
          </a:r>
          <a:endParaRPr lang="es-ES" altLang="zh-CN" b="0" dirty="0">
            <a:ea typeface="宋体" pitchFamily="2" charset="-122"/>
          </a:endParaRPr>
        </a:p>
      </dgm:t>
    </dgm:pt>
    <dgm:pt modelId="{B9D46E74-7618-4B98-BA81-41B0F0794F4A}" type="parTrans" cxnId="{332CD906-5A70-4FBD-B536-5BD24AF7CAEE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/>
        </a:p>
      </dgm:t>
    </dgm:pt>
    <dgm:pt modelId="{81813E6F-54B0-4E64-8C3F-455ECE12E524}" type="sibTrans" cxnId="{332CD906-5A70-4FBD-B536-5BD24AF7CAEE}">
      <dgm:prSet/>
      <dgm:spPr/>
      <dgm:t>
        <a:bodyPr/>
        <a:lstStyle/>
        <a:p>
          <a:endParaRPr lang="es-MX"/>
        </a:p>
      </dgm:t>
    </dgm:pt>
    <dgm:pt modelId="{91987879-FAE9-41B8-AEAD-42390EFC9661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es-ES" altLang="zh-CN" b="0" dirty="0" smtClean="0">
              <a:ea typeface="宋体" pitchFamily="2" charset="-122"/>
            </a:rPr>
            <a:t>3 factores generales</a:t>
          </a:r>
          <a:r>
            <a:rPr lang="es-ES" altLang="zh-CN" b="1" dirty="0" smtClean="0">
              <a:ea typeface="宋体" pitchFamily="2" charset="-122"/>
            </a:rPr>
            <a:t>:</a:t>
          </a:r>
          <a:endParaRPr lang="es-MX" dirty="0"/>
        </a:p>
      </dgm:t>
    </dgm:pt>
    <dgm:pt modelId="{BE27E0D6-AB96-4737-AC82-D20B53A68A07}" type="sibTrans" cxnId="{54738E30-73A7-4D68-9A7A-FC5C5F20837C}">
      <dgm:prSet/>
      <dgm:spPr/>
      <dgm:t>
        <a:bodyPr/>
        <a:lstStyle/>
        <a:p>
          <a:endParaRPr lang="es-MX"/>
        </a:p>
      </dgm:t>
    </dgm:pt>
    <dgm:pt modelId="{5330C148-8772-4B43-8A30-893588C5090E}" type="parTrans" cxnId="{54738E30-73A7-4D68-9A7A-FC5C5F20837C}">
      <dgm:prSet/>
      <dgm:spPr/>
      <dgm:t>
        <a:bodyPr/>
        <a:lstStyle/>
        <a:p>
          <a:endParaRPr lang="es-MX"/>
        </a:p>
      </dgm:t>
    </dgm:pt>
    <dgm:pt modelId="{F47D1D76-5E2C-4D1A-965A-66B9EB4A6951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sz="1200" i="0">
            <a:latin typeface="Gill Sans MT" panose="020B0502020104020203" pitchFamily="34" charset="0"/>
          </a:endParaRPr>
        </a:p>
      </dgm:t>
    </dgm:pt>
    <dgm:pt modelId="{729E7DAF-4B91-4B99-BF4E-951EA446E649}" type="parTrans" cxnId="{F775EF49-1145-42EB-ABE4-48E357D20D8A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/>
        </a:p>
      </dgm:t>
    </dgm:pt>
    <dgm:pt modelId="{7CE92FDD-8C30-4C28-8224-7EB2024CB364}" type="sibTrans" cxnId="{F775EF49-1145-42EB-ABE4-48E357D20D8A}">
      <dgm:prSet/>
      <dgm:spPr/>
      <dgm:t>
        <a:bodyPr/>
        <a:lstStyle/>
        <a:p>
          <a:endParaRPr lang="es-MX"/>
        </a:p>
      </dgm:t>
    </dgm:pt>
    <dgm:pt modelId="{F131F698-CC80-4CEC-91C9-2AABDE87352A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sz="1200" i="0">
            <a:latin typeface="Gill Sans MT" panose="020B0502020104020203" pitchFamily="34" charset="0"/>
          </a:endParaRPr>
        </a:p>
      </dgm:t>
    </dgm:pt>
    <dgm:pt modelId="{B222EF04-29E7-420D-8526-EE640C83B5F9}" type="parTrans" cxnId="{3C714F6B-0AFA-4041-82BE-31CD7486F92A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/>
        </a:p>
      </dgm:t>
    </dgm:pt>
    <dgm:pt modelId="{1D7D0F2A-3428-4305-8EAA-9E8ADD776865}" type="sibTrans" cxnId="{3C714F6B-0AFA-4041-82BE-31CD7486F92A}">
      <dgm:prSet/>
      <dgm:spPr/>
      <dgm:t>
        <a:bodyPr/>
        <a:lstStyle/>
        <a:p>
          <a:endParaRPr lang="es-MX"/>
        </a:p>
      </dgm:t>
    </dgm:pt>
    <dgm:pt modelId="{9C2D0FE8-9C32-4FD1-8A52-F889B554E17D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sz="1200" i="0">
            <a:latin typeface="Gill Sans MT" panose="020B0502020104020203" pitchFamily="34" charset="0"/>
          </a:endParaRPr>
        </a:p>
      </dgm:t>
    </dgm:pt>
    <dgm:pt modelId="{2ADF99FE-EDBE-467F-BE0D-4D01B772B0F9}" type="parTrans" cxnId="{FDE84147-3E1E-4A48-BFAB-894259E8E9AD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/>
        </a:p>
      </dgm:t>
    </dgm:pt>
    <dgm:pt modelId="{8CE4A2E9-EECB-47B5-AD8E-705911BEB040}" type="sibTrans" cxnId="{FDE84147-3E1E-4A48-BFAB-894259E8E9AD}">
      <dgm:prSet/>
      <dgm:spPr/>
      <dgm:t>
        <a:bodyPr/>
        <a:lstStyle/>
        <a:p>
          <a:endParaRPr lang="es-MX"/>
        </a:p>
      </dgm:t>
    </dgm:pt>
    <dgm:pt modelId="{FE2B1100-F034-421B-BBE7-CEE1D9C8EDEB}" type="pres">
      <dgm:prSet presAssocID="{4F781837-370F-45C9-9C31-238E9A2C137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8BC94F98-A2C8-401F-AC44-3C75A87F2197}" type="pres">
      <dgm:prSet presAssocID="{91987879-FAE9-41B8-AEAD-42390EFC9661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03D8F46F-FD0F-49BD-9A98-B3CDC9016579}" type="pres">
      <dgm:prSet presAssocID="{91987879-FAE9-41B8-AEAD-42390EFC9661}" presName="rootComposite1" presStyleCnt="0"/>
      <dgm:spPr/>
      <dgm:t>
        <a:bodyPr/>
        <a:lstStyle/>
        <a:p>
          <a:endParaRPr lang="es-MX"/>
        </a:p>
      </dgm:t>
    </dgm:pt>
    <dgm:pt modelId="{69AB9B0B-D4F9-4C6F-9B00-038A0358CEB5}" type="pres">
      <dgm:prSet presAssocID="{91987879-FAE9-41B8-AEAD-42390EFC966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0F425E7-A910-4EE9-AF35-03BB7C31DE44}" type="pres">
      <dgm:prSet presAssocID="{91987879-FAE9-41B8-AEAD-42390EFC9661}" presName="rootConnector1" presStyleLbl="node1" presStyleIdx="0" presStyleCnt="0"/>
      <dgm:spPr/>
      <dgm:t>
        <a:bodyPr/>
        <a:lstStyle/>
        <a:p>
          <a:endParaRPr lang="es-MX"/>
        </a:p>
      </dgm:t>
    </dgm:pt>
    <dgm:pt modelId="{D63B2CFF-53D3-4920-A6C5-19D2B56CC2D2}" type="pres">
      <dgm:prSet presAssocID="{91987879-FAE9-41B8-AEAD-42390EFC9661}" presName="hierChild2" presStyleCnt="0"/>
      <dgm:spPr/>
      <dgm:t>
        <a:bodyPr/>
        <a:lstStyle/>
        <a:p>
          <a:endParaRPr lang="es-MX"/>
        </a:p>
      </dgm:t>
    </dgm:pt>
    <dgm:pt modelId="{7FCFA18B-B98A-444A-81F4-07C9814BB7F6}" type="pres">
      <dgm:prSet presAssocID="{423B8CFB-CBF9-4E0E-BBE0-26982AC55D0B}" presName="Name37" presStyleLbl="parChTrans1D2" presStyleIdx="0" presStyleCnt="3"/>
      <dgm:spPr/>
      <dgm:t>
        <a:bodyPr/>
        <a:lstStyle/>
        <a:p>
          <a:endParaRPr lang="es-MX"/>
        </a:p>
      </dgm:t>
    </dgm:pt>
    <dgm:pt modelId="{68DDDE65-7A6F-4F1C-A36E-BD695F88A2FF}" type="pres">
      <dgm:prSet presAssocID="{55A6D65C-B3A8-4A44-8E4A-9DF8BCE7685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E1C8CA20-50E9-445D-B7E9-339727F1EBA1}" type="pres">
      <dgm:prSet presAssocID="{55A6D65C-B3A8-4A44-8E4A-9DF8BCE7685B}" presName="rootComposite" presStyleCnt="0"/>
      <dgm:spPr/>
      <dgm:t>
        <a:bodyPr/>
        <a:lstStyle/>
        <a:p>
          <a:endParaRPr lang="es-MX"/>
        </a:p>
      </dgm:t>
    </dgm:pt>
    <dgm:pt modelId="{DAFE6073-7094-4220-9D61-EC130DA8B7C8}" type="pres">
      <dgm:prSet presAssocID="{55A6D65C-B3A8-4A44-8E4A-9DF8BCE7685B}" presName="rootText" presStyleLbl="node2" presStyleIdx="0" presStyleCnt="3" custLinFactNeighborX="1906" custLinFactNeighborY="-82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919D4AB-6ED2-4594-BE96-4A1118748FE9}" type="pres">
      <dgm:prSet presAssocID="{55A6D65C-B3A8-4A44-8E4A-9DF8BCE7685B}" presName="rootConnector" presStyleLbl="node2" presStyleIdx="0" presStyleCnt="3"/>
      <dgm:spPr/>
      <dgm:t>
        <a:bodyPr/>
        <a:lstStyle/>
        <a:p>
          <a:endParaRPr lang="es-MX"/>
        </a:p>
      </dgm:t>
    </dgm:pt>
    <dgm:pt modelId="{350555B6-2DDC-4E03-867D-E1AF77B8F126}" type="pres">
      <dgm:prSet presAssocID="{55A6D65C-B3A8-4A44-8E4A-9DF8BCE7685B}" presName="hierChild4" presStyleCnt="0"/>
      <dgm:spPr/>
      <dgm:t>
        <a:bodyPr/>
        <a:lstStyle/>
        <a:p>
          <a:endParaRPr lang="es-MX"/>
        </a:p>
      </dgm:t>
    </dgm:pt>
    <dgm:pt modelId="{3CAB54E8-C508-4555-A496-97ED55D7104E}" type="pres">
      <dgm:prSet presAssocID="{729E7DAF-4B91-4B99-BF4E-951EA446E649}" presName="Name37" presStyleLbl="parChTrans1D3" presStyleIdx="0" presStyleCnt="3"/>
      <dgm:spPr/>
      <dgm:t>
        <a:bodyPr/>
        <a:lstStyle/>
        <a:p>
          <a:endParaRPr lang="es-MX"/>
        </a:p>
      </dgm:t>
    </dgm:pt>
    <dgm:pt modelId="{F2DC4DF3-8FA7-43F0-9ED2-77C458280ABE}" type="pres">
      <dgm:prSet presAssocID="{F47D1D76-5E2C-4D1A-965A-66B9EB4A695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65A7C2D1-6CC5-48FB-B934-16B79AC4FCC3}" type="pres">
      <dgm:prSet presAssocID="{F47D1D76-5E2C-4D1A-965A-66B9EB4A6951}" presName="rootComposite" presStyleCnt="0"/>
      <dgm:spPr/>
      <dgm:t>
        <a:bodyPr/>
        <a:lstStyle/>
        <a:p>
          <a:endParaRPr lang="es-MX"/>
        </a:p>
      </dgm:t>
    </dgm:pt>
    <dgm:pt modelId="{66F68C8C-1F78-4146-8F9E-D956AF1A8B0D}" type="pres">
      <dgm:prSet presAssocID="{F47D1D76-5E2C-4D1A-965A-66B9EB4A6951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DF528B9-D439-4E9D-9EDD-C93399777A25}" type="pres">
      <dgm:prSet presAssocID="{F47D1D76-5E2C-4D1A-965A-66B9EB4A6951}" presName="rootConnector" presStyleLbl="node3" presStyleIdx="0" presStyleCnt="3"/>
      <dgm:spPr/>
      <dgm:t>
        <a:bodyPr/>
        <a:lstStyle/>
        <a:p>
          <a:endParaRPr lang="es-MX"/>
        </a:p>
      </dgm:t>
    </dgm:pt>
    <dgm:pt modelId="{E754D777-6114-42EF-9E14-F38A9DAF827E}" type="pres">
      <dgm:prSet presAssocID="{F47D1D76-5E2C-4D1A-965A-66B9EB4A6951}" presName="hierChild4" presStyleCnt="0"/>
      <dgm:spPr/>
      <dgm:t>
        <a:bodyPr/>
        <a:lstStyle/>
        <a:p>
          <a:endParaRPr lang="es-MX"/>
        </a:p>
      </dgm:t>
    </dgm:pt>
    <dgm:pt modelId="{65052BE9-6C98-450D-B800-B960DC39779E}" type="pres">
      <dgm:prSet presAssocID="{F47D1D76-5E2C-4D1A-965A-66B9EB4A6951}" presName="hierChild5" presStyleCnt="0"/>
      <dgm:spPr/>
      <dgm:t>
        <a:bodyPr/>
        <a:lstStyle/>
        <a:p>
          <a:endParaRPr lang="es-MX"/>
        </a:p>
      </dgm:t>
    </dgm:pt>
    <dgm:pt modelId="{95B17245-6C5B-4B5E-8108-E71AA98C446B}" type="pres">
      <dgm:prSet presAssocID="{55A6D65C-B3A8-4A44-8E4A-9DF8BCE7685B}" presName="hierChild5" presStyleCnt="0"/>
      <dgm:spPr/>
      <dgm:t>
        <a:bodyPr/>
        <a:lstStyle/>
        <a:p>
          <a:endParaRPr lang="es-MX"/>
        </a:p>
      </dgm:t>
    </dgm:pt>
    <dgm:pt modelId="{1012FC35-5C28-4364-A72B-1472352B6FA8}" type="pres">
      <dgm:prSet presAssocID="{04419155-43F3-4609-9A32-81E855F324D3}" presName="Name37" presStyleLbl="parChTrans1D2" presStyleIdx="1" presStyleCnt="3"/>
      <dgm:spPr/>
      <dgm:t>
        <a:bodyPr/>
        <a:lstStyle/>
        <a:p>
          <a:endParaRPr lang="es-MX"/>
        </a:p>
      </dgm:t>
    </dgm:pt>
    <dgm:pt modelId="{E87FFD4B-6C59-4C2F-B8A1-8E8BC0CA3683}" type="pres">
      <dgm:prSet presAssocID="{D92BADEF-BB24-4200-9620-623F32004DD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BB5315EB-0449-4D1D-AB16-DB7AAA156C24}" type="pres">
      <dgm:prSet presAssocID="{D92BADEF-BB24-4200-9620-623F32004DDB}" presName="rootComposite" presStyleCnt="0"/>
      <dgm:spPr/>
      <dgm:t>
        <a:bodyPr/>
        <a:lstStyle/>
        <a:p>
          <a:endParaRPr lang="es-MX"/>
        </a:p>
      </dgm:t>
    </dgm:pt>
    <dgm:pt modelId="{7C5664F5-994D-4EA6-ACCE-19B080B97665}" type="pres">
      <dgm:prSet presAssocID="{D92BADEF-BB24-4200-9620-623F32004DD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8497F10-F008-47F1-9E60-A507EAA7A97B}" type="pres">
      <dgm:prSet presAssocID="{D92BADEF-BB24-4200-9620-623F32004DDB}" presName="rootConnector" presStyleLbl="node2" presStyleIdx="1" presStyleCnt="3"/>
      <dgm:spPr/>
      <dgm:t>
        <a:bodyPr/>
        <a:lstStyle/>
        <a:p>
          <a:endParaRPr lang="es-MX"/>
        </a:p>
      </dgm:t>
    </dgm:pt>
    <dgm:pt modelId="{26CEA731-04F5-45FB-87CB-39D72644C87D}" type="pres">
      <dgm:prSet presAssocID="{D92BADEF-BB24-4200-9620-623F32004DDB}" presName="hierChild4" presStyleCnt="0"/>
      <dgm:spPr/>
      <dgm:t>
        <a:bodyPr/>
        <a:lstStyle/>
        <a:p>
          <a:endParaRPr lang="es-MX"/>
        </a:p>
      </dgm:t>
    </dgm:pt>
    <dgm:pt modelId="{443AEFE7-23B7-4BB0-A342-ABFAEC626208}" type="pres">
      <dgm:prSet presAssocID="{B222EF04-29E7-420D-8526-EE640C83B5F9}" presName="Name37" presStyleLbl="parChTrans1D3" presStyleIdx="1" presStyleCnt="3"/>
      <dgm:spPr/>
      <dgm:t>
        <a:bodyPr/>
        <a:lstStyle/>
        <a:p>
          <a:endParaRPr lang="es-MX"/>
        </a:p>
      </dgm:t>
    </dgm:pt>
    <dgm:pt modelId="{BACBF922-DD45-4F65-93E2-C90D3B495525}" type="pres">
      <dgm:prSet presAssocID="{F131F698-CC80-4CEC-91C9-2AABDE87352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07DAA06C-5C16-4BD3-B7F8-FC416A19C50C}" type="pres">
      <dgm:prSet presAssocID="{F131F698-CC80-4CEC-91C9-2AABDE87352A}" presName="rootComposite" presStyleCnt="0"/>
      <dgm:spPr/>
      <dgm:t>
        <a:bodyPr/>
        <a:lstStyle/>
        <a:p>
          <a:endParaRPr lang="es-MX"/>
        </a:p>
      </dgm:t>
    </dgm:pt>
    <dgm:pt modelId="{D18EA6BB-799F-4322-B35F-1F1EF9B2BF52}" type="pres">
      <dgm:prSet presAssocID="{F131F698-CC80-4CEC-91C9-2AABDE87352A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FFCDD7F-663A-41BF-8778-A8F6F97D5C5E}" type="pres">
      <dgm:prSet presAssocID="{F131F698-CC80-4CEC-91C9-2AABDE87352A}" presName="rootConnector" presStyleLbl="node3" presStyleIdx="1" presStyleCnt="3"/>
      <dgm:spPr/>
      <dgm:t>
        <a:bodyPr/>
        <a:lstStyle/>
        <a:p>
          <a:endParaRPr lang="es-MX"/>
        </a:p>
      </dgm:t>
    </dgm:pt>
    <dgm:pt modelId="{2DA27D44-1955-4552-9635-1CBDE9311FA1}" type="pres">
      <dgm:prSet presAssocID="{F131F698-CC80-4CEC-91C9-2AABDE87352A}" presName="hierChild4" presStyleCnt="0"/>
      <dgm:spPr/>
      <dgm:t>
        <a:bodyPr/>
        <a:lstStyle/>
        <a:p>
          <a:endParaRPr lang="es-MX"/>
        </a:p>
      </dgm:t>
    </dgm:pt>
    <dgm:pt modelId="{C5D90784-E3FC-4DA7-ABC9-4A4CC21F26BA}" type="pres">
      <dgm:prSet presAssocID="{F131F698-CC80-4CEC-91C9-2AABDE87352A}" presName="hierChild5" presStyleCnt="0"/>
      <dgm:spPr/>
      <dgm:t>
        <a:bodyPr/>
        <a:lstStyle/>
        <a:p>
          <a:endParaRPr lang="es-MX"/>
        </a:p>
      </dgm:t>
    </dgm:pt>
    <dgm:pt modelId="{31B4AC89-149F-4304-A64B-CB22710E8473}" type="pres">
      <dgm:prSet presAssocID="{D92BADEF-BB24-4200-9620-623F32004DDB}" presName="hierChild5" presStyleCnt="0"/>
      <dgm:spPr/>
      <dgm:t>
        <a:bodyPr/>
        <a:lstStyle/>
        <a:p>
          <a:endParaRPr lang="es-MX"/>
        </a:p>
      </dgm:t>
    </dgm:pt>
    <dgm:pt modelId="{2271BD0D-9B67-4D4B-89A0-DFE714B30940}" type="pres">
      <dgm:prSet presAssocID="{B9D46E74-7618-4B98-BA81-41B0F0794F4A}" presName="Name37" presStyleLbl="parChTrans1D2" presStyleIdx="2" presStyleCnt="3"/>
      <dgm:spPr/>
      <dgm:t>
        <a:bodyPr/>
        <a:lstStyle/>
        <a:p>
          <a:endParaRPr lang="es-MX"/>
        </a:p>
      </dgm:t>
    </dgm:pt>
    <dgm:pt modelId="{7FB79DF1-DA89-4950-89FE-AE1098150591}" type="pres">
      <dgm:prSet presAssocID="{52497A63-1F0F-4149-88D0-2A71DE43A57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79B5E8F6-E150-499F-9D1F-778733D08758}" type="pres">
      <dgm:prSet presAssocID="{52497A63-1F0F-4149-88D0-2A71DE43A572}" presName="rootComposite" presStyleCnt="0"/>
      <dgm:spPr/>
      <dgm:t>
        <a:bodyPr/>
        <a:lstStyle/>
        <a:p>
          <a:endParaRPr lang="es-MX"/>
        </a:p>
      </dgm:t>
    </dgm:pt>
    <dgm:pt modelId="{80FAD416-A874-427B-A5AD-D2C96F47207E}" type="pres">
      <dgm:prSet presAssocID="{52497A63-1F0F-4149-88D0-2A71DE43A57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3C1E62F-7C05-4C7E-8232-358180D0C16F}" type="pres">
      <dgm:prSet presAssocID="{52497A63-1F0F-4149-88D0-2A71DE43A572}" presName="rootConnector" presStyleLbl="node2" presStyleIdx="2" presStyleCnt="3"/>
      <dgm:spPr/>
      <dgm:t>
        <a:bodyPr/>
        <a:lstStyle/>
        <a:p>
          <a:endParaRPr lang="es-MX"/>
        </a:p>
      </dgm:t>
    </dgm:pt>
    <dgm:pt modelId="{9C4EB8C7-F101-4D4B-BDC1-B2C4A81E1FB4}" type="pres">
      <dgm:prSet presAssocID="{52497A63-1F0F-4149-88D0-2A71DE43A572}" presName="hierChild4" presStyleCnt="0"/>
      <dgm:spPr/>
      <dgm:t>
        <a:bodyPr/>
        <a:lstStyle/>
        <a:p>
          <a:endParaRPr lang="es-MX"/>
        </a:p>
      </dgm:t>
    </dgm:pt>
    <dgm:pt modelId="{8EDB2517-6AB5-45A1-A0FF-BCA63DA10434}" type="pres">
      <dgm:prSet presAssocID="{2ADF99FE-EDBE-467F-BE0D-4D01B772B0F9}" presName="Name37" presStyleLbl="parChTrans1D3" presStyleIdx="2" presStyleCnt="3"/>
      <dgm:spPr/>
      <dgm:t>
        <a:bodyPr/>
        <a:lstStyle/>
        <a:p>
          <a:endParaRPr lang="es-MX"/>
        </a:p>
      </dgm:t>
    </dgm:pt>
    <dgm:pt modelId="{D61308A4-B123-40A5-ABF3-D3AEAB35E908}" type="pres">
      <dgm:prSet presAssocID="{9C2D0FE8-9C32-4FD1-8A52-F889B554E17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C121202C-B65B-40EB-A479-D829F56DFA33}" type="pres">
      <dgm:prSet presAssocID="{9C2D0FE8-9C32-4FD1-8A52-F889B554E17D}" presName="rootComposite" presStyleCnt="0"/>
      <dgm:spPr/>
      <dgm:t>
        <a:bodyPr/>
        <a:lstStyle/>
        <a:p>
          <a:endParaRPr lang="es-MX"/>
        </a:p>
      </dgm:t>
    </dgm:pt>
    <dgm:pt modelId="{DD1CDAEE-826B-45A0-92B0-C76A9D1D1F3C}" type="pres">
      <dgm:prSet presAssocID="{9C2D0FE8-9C32-4FD1-8A52-F889B554E17D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9E44EEA-8EE7-42F6-9D67-AB41D63467C4}" type="pres">
      <dgm:prSet presAssocID="{9C2D0FE8-9C32-4FD1-8A52-F889B554E17D}" presName="rootConnector" presStyleLbl="node3" presStyleIdx="2" presStyleCnt="3"/>
      <dgm:spPr/>
      <dgm:t>
        <a:bodyPr/>
        <a:lstStyle/>
        <a:p>
          <a:endParaRPr lang="es-MX"/>
        </a:p>
      </dgm:t>
    </dgm:pt>
    <dgm:pt modelId="{DDB0EA19-9C12-46CC-87D9-20977C2CC4BF}" type="pres">
      <dgm:prSet presAssocID="{9C2D0FE8-9C32-4FD1-8A52-F889B554E17D}" presName="hierChild4" presStyleCnt="0"/>
      <dgm:spPr/>
      <dgm:t>
        <a:bodyPr/>
        <a:lstStyle/>
        <a:p>
          <a:endParaRPr lang="es-MX"/>
        </a:p>
      </dgm:t>
    </dgm:pt>
    <dgm:pt modelId="{551AB5E1-F503-42EA-95E2-FB97F0E2568B}" type="pres">
      <dgm:prSet presAssocID="{9C2D0FE8-9C32-4FD1-8A52-F889B554E17D}" presName="hierChild5" presStyleCnt="0"/>
      <dgm:spPr/>
      <dgm:t>
        <a:bodyPr/>
        <a:lstStyle/>
        <a:p>
          <a:endParaRPr lang="es-MX"/>
        </a:p>
      </dgm:t>
    </dgm:pt>
    <dgm:pt modelId="{9960E042-3A10-4AAE-A324-4F87B590D63D}" type="pres">
      <dgm:prSet presAssocID="{52497A63-1F0F-4149-88D0-2A71DE43A572}" presName="hierChild5" presStyleCnt="0"/>
      <dgm:spPr/>
      <dgm:t>
        <a:bodyPr/>
        <a:lstStyle/>
        <a:p>
          <a:endParaRPr lang="es-MX"/>
        </a:p>
      </dgm:t>
    </dgm:pt>
    <dgm:pt modelId="{E7420B2C-F5A8-44F2-B470-E39EE1E5C0F5}" type="pres">
      <dgm:prSet presAssocID="{91987879-FAE9-41B8-AEAD-42390EFC9661}" presName="hierChild3" presStyleCnt="0"/>
      <dgm:spPr/>
      <dgm:t>
        <a:bodyPr/>
        <a:lstStyle/>
        <a:p>
          <a:endParaRPr lang="es-MX"/>
        </a:p>
      </dgm:t>
    </dgm:pt>
  </dgm:ptLst>
  <dgm:cxnLst>
    <dgm:cxn modelId="{8A3A9898-96D9-4408-8DBC-CDE67F99AFBC}" type="presOf" srcId="{2ADF99FE-EDBE-467F-BE0D-4D01B772B0F9}" destId="{8EDB2517-6AB5-45A1-A0FF-BCA63DA10434}" srcOrd="0" destOrd="0" presId="urn:microsoft.com/office/officeart/2005/8/layout/orgChart1"/>
    <dgm:cxn modelId="{C695C059-199C-4B9C-BA5A-403EB52031AE}" type="presOf" srcId="{423B8CFB-CBF9-4E0E-BBE0-26982AC55D0B}" destId="{7FCFA18B-B98A-444A-81F4-07C9814BB7F6}" srcOrd="0" destOrd="0" presId="urn:microsoft.com/office/officeart/2005/8/layout/orgChart1"/>
    <dgm:cxn modelId="{1D2B570A-752A-48FA-A969-710B08422B64}" type="presOf" srcId="{F47D1D76-5E2C-4D1A-965A-66B9EB4A6951}" destId="{FDF528B9-D439-4E9D-9EDD-C93399777A25}" srcOrd="1" destOrd="0" presId="urn:microsoft.com/office/officeart/2005/8/layout/orgChart1"/>
    <dgm:cxn modelId="{29979DF0-840D-451D-9CB4-3B4A2F204C03}" type="presOf" srcId="{04419155-43F3-4609-9A32-81E855F324D3}" destId="{1012FC35-5C28-4364-A72B-1472352B6FA8}" srcOrd="0" destOrd="0" presId="urn:microsoft.com/office/officeart/2005/8/layout/orgChart1"/>
    <dgm:cxn modelId="{E17B85AE-A377-4ED6-926A-E5C95B25778A}" type="presOf" srcId="{F131F698-CC80-4CEC-91C9-2AABDE87352A}" destId="{CFFCDD7F-663A-41BF-8778-A8F6F97D5C5E}" srcOrd="1" destOrd="0" presId="urn:microsoft.com/office/officeart/2005/8/layout/orgChart1"/>
    <dgm:cxn modelId="{265C4B2D-64DF-4070-B668-62E7FBE8F083}" type="presOf" srcId="{F47D1D76-5E2C-4D1A-965A-66B9EB4A6951}" destId="{66F68C8C-1F78-4146-8F9E-D956AF1A8B0D}" srcOrd="0" destOrd="0" presId="urn:microsoft.com/office/officeart/2005/8/layout/orgChart1"/>
    <dgm:cxn modelId="{F695C1C9-FC36-4724-B38D-D3E70B694513}" srcId="{91987879-FAE9-41B8-AEAD-42390EFC9661}" destId="{55A6D65C-B3A8-4A44-8E4A-9DF8BCE7685B}" srcOrd="0" destOrd="0" parTransId="{423B8CFB-CBF9-4E0E-BBE0-26982AC55D0B}" sibTransId="{7070349E-D275-42D1-B806-09AD28207A79}"/>
    <dgm:cxn modelId="{8E0BA559-2C8E-472D-B400-C216DACF37B1}" type="presOf" srcId="{52497A63-1F0F-4149-88D0-2A71DE43A572}" destId="{53C1E62F-7C05-4C7E-8232-358180D0C16F}" srcOrd="1" destOrd="0" presId="urn:microsoft.com/office/officeart/2005/8/layout/orgChart1"/>
    <dgm:cxn modelId="{8C09A47B-A49A-4D7C-9165-68BFB673C153}" srcId="{91987879-FAE9-41B8-AEAD-42390EFC9661}" destId="{D92BADEF-BB24-4200-9620-623F32004DDB}" srcOrd="1" destOrd="0" parTransId="{04419155-43F3-4609-9A32-81E855F324D3}" sibTransId="{224EC653-F5B3-43DA-A916-CAC9C589B1C0}"/>
    <dgm:cxn modelId="{596319D2-EC84-420D-A71A-BE040253D1AE}" type="presOf" srcId="{D92BADEF-BB24-4200-9620-623F32004DDB}" destId="{38497F10-F008-47F1-9E60-A507EAA7A97B}" srcOrd="1" destOrd="0" presId="urn:microsoft.com/office/officeart/2005/8/layout/orgChart1"/>
    <dgm:cxn modelId="{34C3DDB2-1842-4FFF-B10F-A5008EDE5A00}" type="presOf" srcId="{9C2D0FE8-9C32-4FD1-8A52-F889B554E17D}" destId="{DD1CDAEE-826B-45A0-92B0-C76A9D1D1F3C}" srcOrd="0" destOrd="0" presId="urn:microsoft.com/office/officeart/2005/8/layout/orgChart1"/>
    <dgm:cxn modelId="{332CD906-5A70-4FBD-B536-5BD24AF7CAEE}" srcId="{91987879-FAE9-41B8-AEAD-42390EFC9661}" destId="{52497A63-1F0F-4149-88D0-2A71DE43A572}" srcOrd="2" destOrd="0" parTransId="{B9D46E74-7618-4B98-BA81-41B0F0794F4A}" sibTransId="{81813E6F-54B0-4E64-8C3F-455ECE12E524}"/>
    <dgm:cxn modelId="{3C714F6B-0AFA-4041-82BE-31CD7486F92A}" srcId="{D92BADEF-BB24-4200-9620-623F32004DDB}" destId="{F131F698-CC80-4CEC-91C9-2AABDE87352A}" srcOrd="0" destOrd="0" parTransId="{B222EF04-29E7-420D-8526-EE640C83B5F9}" sibTransId="{1D7D0F2A-3428-4305-8EAA-9E8ADD776865}"/>
    <dgm:cxn modelId="{54738E30-73A7-4D68-9A7A-FC5C5F20837C}" srcId="{4F781837-370F-45C9-9C31-238E9A2C137E}" destId="{91987879-FAE9-41B8-AEAD-42390EFC9661}" srcOrd="0" destOrd="0" parTransId="{5330C148-8772-4B43-8A30-893588C5090E}" sibTransId="{BE27E0D6-AB96-4737-AC82-D20B53A68A07}"/>
    <dgm:cxn modelId="{7DD47BCD-AC8C-4BEA-AF2E-C4C026043A9C}" type="presOf" srcId="{52497A63-1F0F-4149-88D0-2A71DE43A572}" destId="{80FAD416-A874-427B-A5AD-D2C96F47207E}" srcOrd="0" destOrd="0" presId="urn:microsoft.com/office/officeart/2005/8/layout/orgChart1"/>
    <dgm:cxn modelId="{1F24599E-6736-4D38-B450-F4F32677393D}" type="presOf" srcId="{4F781837-370F-45C9-9C31-238E9A2C137E}" destId="{FE2B1100-F034-421B-BBE7-CEE1D9C8EDEB}" srcOrd="0" destOrd="0" presId="urn:microsoft.com/office/officeart/2005/8/layout/orgChart1"/>
    <dgm:cxn modelId="{0D96A118-66FE-4A77-8533-E82CBA31E06B}" type="presOf" srcId="{B222EF04-29E7-420D-8526-EE640C83B5F9}" destId="{443AEFE7-23B7-4BB0-A342-ABFAEC626208}" srcOrd="0" destOrd="0" presId="urn:microsoft.com/office/officeart/2005/8/layout/orgChart1"/>
    <dgm:cxn modelId="{1AD25894-68AB-414B-95F3-2217E4296F25}" type="presOf" srcId="{55A6D65C-B3A8-4A44-8E4A-9DF8BCE7685B}" destId="{DAFE6073-7094-4220-9D61-EC130DA8B7C8}" srcOrd="0" destOrd="0" presId="urn:microsoft.com/office/officeart/2005/8/layout/orgChart1"/>
    <dgm:cxn modelId="{9A35B969-A39D-4C43-B159-0AA6E99A095A}" type="presOf" srcId="{91987879-FAE9-41B8-AEAD-42390EFC9661}" destId="{20F425E7-A910-4EE9-AF35-03BB7C31DE44}" srcOrd="1" destOrd="0" presId="urn:microsoft.com/office/officeart/2005/8/layout/orgChart1"/>
    <dgm:cxn modelId="{CFB1BDFD-5ECD-42A9-87C3-74CF7921EAE9}" type="presOf" srcId="{729E7DAF-4B91-4B99-BF4E-951EA446E649}" destId="{3CAB54E8-C508-4555-A496-97ED55D7104E}" srcOrd="0" destOrd="0" presId="urn:microsoft.com/office/officeart/2005/8/layout/orgChart1"/>
    <dgm:cxn modelId="{EF304A80-016A-4DD9-979E-723BD491712D}" type="presOf" srcId="{55A6D65C-B3A8-4A44-8E4A-9DF8BCE7685B}" destId="{E919D4AB-6ED2-4594-BE96-4A1118748FE9}" srcOrd="1" destOrd="0" presId="urn:microsoft.com/office/officeart/2005/8/layout/orgChart1"/>
    <dgm:cxn modelId="{F68C1743-D732-48CC-872A-E7AE11444AF4}" type="presOf" srcId="{91987879-FAE9-41B8-AEAD-42390EFC9661}" destId="{69AB9B0B-D4F9-4C6F-9B00-038A0358CEB5}" srcOrd="0" destOrd="0" presId="urn:microsoft.com/office/officeart/2005/8/layout/orgChart1"/>
    <dgm:cxn modelId="{20217768-27BB-442E-976B-FF159ABB7F2E}" type="presOf" srcId="{9C2D0FE8-9C32-4FD1-8A52-F889B554E17D}" destId="{29E44EEA-8EE7-42F6-9D67-AB41D63467C4}" srcOrd="1" destOrd="0" presId="urn:microsoft.com/office/officeart/2005/8/layout/orgChart1"/>
    <dgm:cxn modelId="{49ED93D4-1B65-49A0-9991-A3255AF5A3B2}" type="presOf" srcId="{B9D46E74-7618-4B98-BA81-41B0F0794F4A}" destId="{2271BD0D-9B67-4D4B-89A0-DFE714B30940}" srcOrd="0" destOrd="0" presId="urn:microsoft.com/office/officeart/2005/8/layout/orgChart1"/>
    <dgm:cxn modelId="{D3973994-BA6D-4DF8-BF1A-1D249EE0CC19}" type="presOf" srcId="{F131F698-CC80-4CEC-91C9-2AABDE87352A}" destId="{D18EA6BB-799F-4322-B35F-1F1EF9B2BF52}" srcOrd="0" destOrd="0" presId="urn:microsoft.com/office/officeart/2005/8/layout/orgChart1"/>
    <dgm:cxn modelId="{F775EF49-1145-42EB-ABE4-48E357D20D8A}" srcId="{55A6D65C-B3A8-4A44-8E4A-9DF8BCE7685B}" destId="{F47D1D76-5E2C-4D1A-965A-66B9EB4A6951}" srcOrd="0" destOrd="0" parTransId="{729E7DAF-4B91-4B99-BF4E-951EA446E649}" sibTransId="{7CE92FDD-8C30-4C28-8224-7EB2024CB364}"/>
    <dgm:cxn modelId="{AC1327B3-0464-4AD3-9A50-56DF8C7790C6}" type="presOf" srcId="{D92BADEF-BB24-4200-9620-623F32004DDB}" destId="{7C5664F5-994D-4EA6-ACCE-19B080B97665}" srcOrd="0" destOrd="0" presId="urn:microsoft.com/office/officeart/2005/8/layout/orgChart1"/>
    <dgm:cxn modelId="{FDE84147-3E1E-4A48-BFAB-894259E8E9AD}" srcId="{52497A63-1F0F-4149-88D0-2A71DE43A572}" destId="{9C2D0FE8-9C32-4FD1-8A52-F889B554E17D}" srcOrd="0" destOrd="0" parTransId="{2ADF99FE-EDBE-467F-BE0D-4D01B772B0F9}" sibTransId="{8CE4A2E9-EECB-47B5-AD8E-705911BEB040}"/>
    <dgm:cxn modelId="{C717600E-E47D-48F0-9B1B-2686F732D213}" type="presParOf" srcId="{FE2B1100-F034-421B-BBE7-CEE1D9C8EDEB}" destId="{8BC94F98-A2C8-401F-AC44-3C75A87F2197}" srcOrd="0" destOrd="0" presId="urn:microsoft.com/office/officeart/2005/8/layout/orgChart1"/>
    <dgm:cxn modelId="{B18853B0-183B-4975-9622-F4519D144C7B}" type="presParOf" srcId="{8BC94F98-A2C8-401F-AC44-3C75A87F2197}" destId="{03D8F46F-FD0F-49BD-9A98-B3CDC9016579}" srcOrd="0" destOrd="0" presId="urn:microsoft.com/office/officeart/2005/8/layout/orgChart1"/>
    <dgm:cxn modelId="{8BD674D6-FE91-4657-A77D-CD1371F91289}" type="presParOf" srcId="{03D8F46F-FD0F-49BD-9A98-B3CDC9016579}" destId="{69AB9B0B-D4F9-4C6F-9B00-038A0358CEB5}" srcOrd="0" destOrd="0" presId="urn:microsoft.com/office/officeart/2005/8/layout/orgChart1"/>
    <dgm:cxn modelId="{BEBB6DA0-BE27-4639-9F2D-E7A6DF6FA82C}" type="presParOf" srcId="{03D8F46F-FD0F-49BD-9A98-B3CDC9016579}" destId="{20F425E7-A910-4EE9-AF35-03BB7C31DE44}" srcOrd="1" destOrd="0" presId="urn:microsoft.com/office/officeart/2005/8/layout/orgChart1"/>
    <dgm:cxn modelId="{7BFC4805-5634-41EA-ABF7-D84DF61CDCCD}" type="presParOf" srcId="{8BC94F98-A2C8-401F-AC44-3C75A87F2197}" destId="{D63B2CFF-53D3-4920-A6C5-19D2B56CC2D2}" srcOrd="1" destOrd="0" presId="urn:microsoft.com/office/officeart/2005/8/layout/orgChart1"/>
    <dgm:cxn modelId="{7DE8AE87-7C4C-4F6F-9AFA-448958F97223}" type="presParOf" srcId="{D63B2CFF-53D3-4920-A6C5-19D2B56CC2D2}" destId="{7FCFA18B-B98A-444A-81F4-07C9814BB7F6}" srcOrd="0" destOrd="0" presId="urn:microsoft.com/office/officeart/2005/8/layout/orgChart1"/>
    <dgm:cxn modelId="{8DC76001-A485-4BE5-9BFE-AD9C46CDF4CF}" type="presParOf" srcId="{D63B2CFF-53D3-4920-A6C5-19D2B56CC2D2}" destId="{68DDDE65-7A6F-4F1C-A36E-BD695F88A2FF}" srcOrd="1" destOrd="0" presId="urn:microsoft.com/office/officeart/2005/8/layout/orgChart1"/>
    <dgm:cxn modelId="{F5FA30FE-80C7-4172-950D-416C9D1958E0}" type="presParOf" srcId="{68DDDE65-7A6F-4F1C-A36E-BD695F88A2FF}" destId="{E1C8CA20-50E9-445D-B7E9-339727F1EBA1}" srcOrd="0" destOrd="0" presId="urn:microsoft.com/office/officeart/2005/8/layout/orgChart1"/>
    <dgm:cxn modelId="{C5038734-E268-4066-B174-34D51C997451}" type="presParOf" srcId="{E1C8CA20-50E9-445D-B7E9-339727F1EBA1}" destId="{DAFE6073-7094-4220-9D61-EC130DA8B7C8}" srcOrd="0" destOrd="0" presId="urn:microsoft.com/office/officeart/2005/8/layout/orgChart1"/>
    <dgm:cxn modelId="{35BF3549-D4CB-4CB7-92A2-55EE22E9A4AD}" type="presParOf" srcId="{E1C8CA20-50E9-445D-B7E9-339727F1EBA1}" destId="{E919D4AB-6ED2-4594-BE96-4A1118748FE9}" srcOrd="1" destOrd="0" presId="urn:microsoft.com/office/officeart/2005/8/layout/orgChart1"/>
    <dgm:cxn modelId="{5D88C1BC-4C68-4B9F-A612-48C9C67401A3}" type="presParOf" srcId="{68DDDE65-7A6F-4F1C-A36E-BD695F88A2FF}" destId="{350555B6-2DDC-4E03-867D-E1AF77B8F126}" srcOrd="1" destOrd="0" presId="urn:microsoft.com/office/officeart/2005/8/layout/orgChart1"/>
    <dgm:cxn modelId="{BACC1FA9-D9CC-4367-9DDD-07ECF8875B9C}" type="presParOf" srcId="{350555B6-2DDC-4E03-867D-E1AF77B8F126}" destId="{3CAB54E8-C508-4555-A496-97ED55D7104E}" srcOrd="0" destOrd="0" presId="urn:microsoft.com/office/officeart/2005/8/layout/orgChart1"/>
    <dgm:cxn modelId="{A053DCFC-79CD-4FC6-9BD6-5F5B74F0C724}" type="presParOf" srcId="{350555B6-2DDC-4E03-867D-E1AF77B8F126}" destId="{F2DC4DF3-8FA7-43F0-9ED2-77C458280ABE}" srcOrd="1" destOrd="0" presId="urn:microsoft.com/office/officeart/2005/8/layout/orgChart1"/>
    <dgm:cxn modelId="{A539CF02-DA7F-4164-B39D-C5372A3B7BE8}" type="presParOf" srcId="{F2DC4DF3-8FA7-43F0-9ED2-77C458280ABE}" destId="{65A7C2D1-6CC5-48FB-B934-16B79AC4FCC3}" srcOrd="0" destOrd="0" presId="urn:microsoft.com/office/officeart/2005/8/layout/orgChart1"/>
    <dgm:cxn modelId="{07D67013-ED7D-456E-AF55-5D8E5EC83593}" type="presParOf" srcId="{65A7C2D1-6CC5-48FB-B934-16B79AC4FCC3}" destId="{66F68C8C-1F78-4146-8F9E-D956AF1A8B0D}" srcOrd="0" destOrd="0" presId="urn:microsoft.com/office/officeart/2005/8/layout/orgChart1"/>
    <dgm:cxn modelId="{9591DCDA-A6FC-41E9-930F-BB9AC3E3C7C3}" type="presParOf" srcId="{65A7C2D1-6CC5-48FB-B934-16B79AC4FCC3}" destId="{FDF528B9-D439-4E9D-9EDD-C93399777A25}" srcOrd="1" destOrd="0" presId="urn:microsoft.com/office/officeart/2005/8/layout/orgChart1"/>
    <dgm:cxn modelId="{E12B9DEF-E16F-4921-A299-F6F191698461}" type="presParOf" srcId="{F2DC4DF3-8FA7-43F0-9ED2-77C458280ABE}" destId="{E754D777-6114-42EF-9E14-F38A9DAF827E}" srcOrd="1" destOrd="0" presId="urn:microsoft.com/office/officeart/2005/8/layout/orgChart1"/>
    <dgm:cxn modelId="{979CE2AA-7F72-42F6-AA1F-08BB0CD5F91B}" type="presParOf" srcId="{F2DC4DF3-8FA7-43F0-9ED2-77C458280ABE}" destId="{65052BE9-6C98-450D-B800-B960DC39779E}" srcOrd="2" destOrd="0" presId="urn:microsoft.com/office/officeart/2005/8/layout/orgChart1"/>
    <dgm:cxn modelId="{C35DC6A3-27C5-40B9-9BDD-472C7B7A5B5E}" type="presParOf" srcId="{68DDDE65-7A6F-4F1C-A36E-BD695F88A2FF}" destId="{95B17245-6C5B-4B5E-8108-E71AA98C446B}" srcOrd="2" destOrd="0" presId="urn:microsoft.com/office/officeart/2005/8/layout/orgChart1"/>
    <dgm:cxn modelId="{74246E27-A429-4AF5-AA40-0FC9A9D8E2BA}" type="presParOf" srcId="{D63B2CFF-53D3-4920-A6C5-19D2B56CC2D2}" destId="{1012FC35-5C28-4364-A72B-1472352B6FA8}" srcOrd="2" destOrd="0" presId="urn:microsoft.com/office/officeart/2005/8/layout/orgChart1"/>
    <dgm:cxn modelId="{BCF4EFFE-53CD-4F39-A680-C3BAFD875B4B}" type="presParOf" srcId="{D63B2CFF-53D3-4920-A6C5-19D2B56CC2D2}" destId="{E87FFD4B-6C59-4C2F-B8A1-8E8BC0CA3683}" srcOrd="3" destOrd="0" presId="urn:microsoft.com/office/officeart/2005/8/layout/orgChart1"/>
    <dgm:cxn modelId="{7FAB1C64-29F0-451F-9BF8-F0A619703A36}" type="presParOf" srcId="{E87FFD4B-6C59-4C2F-B8A1-8E8BC0CA3683}" destId="{BB5315EB-0449-4D1D-AB16-DB7AAA156C24}" srcOrd="0" destOrd="0" presId="urn:microsoft.com/office/officeart/2005/8/layout/orgChart1"/>
    <dgm:cxn modelId="{329D7BB0-EFC5-4968-B822-17B12F17FA74}" type="presParOf" srcId="{BB5315EB-0449-4D1D-AB16-DB7AAA156C24}" destId="{7C5664F5-994D-4EA6-ACCE-19B080B97665}" srcOrd="0" destOrd="0" presId="urn:microsoft.com/office/officeart/2005/8/layout/orgChart1"/>
    <dgm:cxn modelId="{C5B80836-A784-4E45-AB4D-9D195E52BED1}" type="presParOf" srcId="{BB5315EB-0449-4D1D-AB16-DB7AAA156C24}" destId="{38497F10-F008-47F1-9E60-A507EAA7A97B}" srcOrd="1" destOrd="0" presId="urn:microsoft.com/office/officeart/2005/8/layout/orgChart1"/>
    <dgm:cxn modelId="{241C089A-21A2-4FFC-BF0E-BFA015CE04D3}" type="presParOf" srcId="{E87FFD4B-6C59-4C2F-B8A1-8E8BC0CA3683}" destId="{26CEA731-04F5-45FB-87CB-39D72644C87D}" srcOrd="1" destOrd="0" presId="urn:microsoft.com/office/officeart/2005/8/layout/orgChart1"/>
    <dgm:cxn modelId="{AC1DBDD7-5A3A-4D39-97E0-03E4AFBEB265}" type="presParOf" srcId="{26CEA731-04F5-45FB-87CB-39D72644C87D}" destId="{443AEFE7-23B7-4BB0-A342-ABFAEC626208}" srcOrd="0" destOrd="0" presId="urn:microsoft.com/office/officeart/2005/8/layout/orgChart1"/>
    <dgm:cxn modelId="{F007D26C-0251-4C5D-A384-6E123E3EEABB}" type="presParOf" srcId="{26CEA731-04F5-45FB-87CB-39D72644C87D}" destId="{BACBF922-DD45-4F65-93E2-C90D3B495525}" srcOrd="1" destOrd="0" presId="urn:microsoft.com/office/officeart/2005/8/layout/orgChart1"/>
    <dgm:cxn modelId="{2DF0886B-3FAA-4421-BD7F-9EDDDFD93B25}" type="presParOf" srcId="{BACBF922-DD45-4F65-93E2-C90D3B495525}" destId="{07DAA06C-5C16-4BD3-B7F8-FC416A19C50C}" srcOrd="0" destOrd="0" presId="urn:microsoft.com/office/officeart/2005/8/layout/orgChart1"/>
    <dgm:cxn modelId="{05E05542-6F19-4949-A557-9C558DAA68F8}" type="presParOf" srcId="{07DAA06C-5C16-4BD3-B7F8-FC416A19C50C}" destId="{D18EA6BB-799F-4322-B35F-1F1EF9B2BF52}" srcOrd="0" destOrd="0" presId="urn:microsoft.com/office/officeart/2005/8/layout/orgChart1"/>
    <dgm:cxn modelId="{ED11FFF2-FBD3-4CFE-87DD-D9A6AECFE6B5}" type="presParOf" srcId="{07DAA06C-5C16-4BD3-B7F8-FC416A19C50C}" destId="{CFFCDD7F-663A-41BF-8778-A8F6F97D5C5E}" srcOrd="1" destOrd="0" presId="urn:microsoft.com/office/officeart/2005/8/layout/orgChart1"/>
    <dgm:cxn modelId="{853740AA-8E3E-4580-802D-773EC31CED4E}" type="presParOf" srcId="{BACBF922-DD45-4F65-93E2-C90D3B495525}" destId="{2DA27D44-1955-4552-9635-1CBDE9311FA1}" srcOrd="1" destOrd="0" presId="urn:microsoft.com/office/officeart/2005/8/layout/orgChart1"/>
    <dgm:cxn modelId="{EAE6069A-EFEB-4406-8E4D-9DBC5B2807C6}" type="presParOf" srcId="{BACBF922-DD45-4F65-93E2-C90D3B495525}" destId="{C5D90784-E3FC-4DA7-ABC9-4A4CC21F26BA}" srcOrd="2" destOrd="0" presId="urn:microsoft.com/office/officeart/2005/8/layout/orgChart1"/>
    <dgm:cxn modelId="{ADB567E1-0D89-4C21-B553-4ED497DED63F}" type="presParOf" srcId="{E87FFD4B-6C59-4C2F-B8A1-8E8BC0CA3683}" destId="{31B4AC89-149F-4304-A64B-CB22710E8473}" srcOrd="2" destOrd="0" presId="urn:microsoft.com/office/officeart/2005/8/layout/orgChart1"/>
    <dgm:cxn modelId="{2D491AC0-9075-4302-9E0C-FEB89657DBCE}" type="presParOf" srcId="{D63B2CFF-53D3-4920-A6C5-19D2B56CC2D2}" destId="{2271BD0D-9B67-4D4B-89A0-DFE714B30940}" srcOrd="4" destOrd="0" presId="urn:microsoft.com/office/officeart/2005/8/layout/orgChart1"/>
    <dgm:cxn modelId="{DDD945A8-897F-4F2F-AB24-F5A60789C0A0}" type="presParOf" srcId="{D63B2CFF-53D3-4920-A6C5-19D2B56CC2D2}" destId="{7FB79DF1-DA89-4950-89FE-AE1098150591}" srcOrd="5" destOrd="0" presId="urn:microsoft.com/office/officeart/2005/8/layout/orgChart1"/>
    <dgm:cxn modelId="{93404F31-3D13-42EF-AE06-7F14BE0ED549}" type="presParOf" srcId="{7FB79DF1-DA89-4950-89FE-AE1098150591}" destId="{79B5E8F6-E150-499F-9D1F-778733D08758}" srcOrd="0" destOrd="0" presId="urn:microsoft.com/office/officeart/2005/8/layout/orgChart1"/>
    <dgm:cxn modelId="{187045CA-C37C-4E0D-9DC7-A0A981D765FD}" type="presParOf" srcId="{79B5E8F6-E150-499F-9D1F-778733D08758}" destId="{80FAD416-A874-427B-A5AD-D2C96F47207E}" srcOrd="0" destOrd="0" presId="urn:microsoft.com/office/officeart/2005/8/layout/orgChart1"/>
    <dgm:cxn modelId="{A7267F54-836A-437A-BFD4-DF34763D518C}" type="presParOf" srcId="{79B5E8F6-E150-499F-9D1F-778733D08758}" destId="{53C1E62F-7C05-4C7E-8232-358180D0C16F}" srcOrd="1" destOrd="0" presId="urn:microsoft.com/office/officeart/2005/8/layout/orgChart1"/>
    <dgm:cxn modelId="{E5C9D80C-11BF-4EE2-B696-67CDD076131C}" type="presParOf" srcId="{7FB79DF1-DA89-4950-89FE-AE1098150591}" destId="{9C4EB8C7-F101-4D4B-BDC1-B2C4A81E1FB4}" srcOrd="1" destOrd="0" presId="urn:microsoft.com/office/officeart/2005/8/layout/orgChart1"/>
    <dgm:cxn modelId="{64FE47C2-3A63-46BC-8F98-41390DD373AB}" type="presParOf" srcId="{9C4EB8C7-F101-4D4B-BDC1-B2C4A81E1FB4}" destId="{8EDB2517-6AB5-45A1-A0FF-BCA63DA10434}" srcOrd="0" destOrd="0" presId="urn:microsoft.com/office/officeart/2005/8/layout/orgChart1"/>
    <dgm:cxn modelId="{7233272E-9BFA-4FA8-955B-9794974A4F7B}" type="presParOf" srcId="{9C4EB8C7-F101-4D4B-BDC1-B2C4A81E1FB4}" destId="{D61308A4-B123-40A5-ABF3-D3AEAB35E908}" srcOrd="1" destOrd="0" presId="urn:microsoft.com/office/officeart/2005/8/layout/orgChart1"/>
    <dgm:cxn modelId="{B8F3A6A3-4B93-48CD-A56A-F286E1685DB5}" type="presParOf" srcId="{D61308A4-B123-40A5-ABF3-D3AEAB35E908}" destId="{C121202C-B65B-40EB-A479-D829F56DFA33}" srcOrd="0" destOrd="0" presId="urn:microsoft.com/office/officeart/2005/8/layout/orgChart1"/>
    <dgm:cxn modelId="{A66E0AA4-E67F-40EB-B5F4-0ABC351EB344}" type="presParOf" srcId="{C121202C-B65B-40EB-A479-D829F56DFA33}" destId="{DD1CDAEE-826B-45A0-92B0-C76A9D1D1F3C}" srcOrd="0" destOrd="0" presId="urn:microsoft.com/office/officeart/2005/8/layout/orgChart1"/>
    <dgm:cxn modelId="{05E47826-38ED-4B4E-BD4A-9897E8D0E571}" type="presParOf" srcId="{C121202C-B65B-40EB-A479-D829F56DFA33}" destId="{29E44EEA-8EE7-42F6-9D67-AB41D63467C4}" srcOrd="1" destOrd="0" presId="urn:microsoft.com/office/officeart/2005/8/layout/orgChart1"/>
    <dgm:cxn modelId="{8A6569B5-7743-4CC7-81B9-388A95682F92}" type="presParOf" srcId="{D61308A4-B123-40A5-ABF3-D3AEAB35E908}" destId="{DDB0EA19-9C12-46CC-87D9-20977C2CC4BF}" srcOrd="1" destOrd="0" presId="urn:microsoft.com/office/officeart/2005/8/layout/orgChart1"/>
    <dgm:cxn modelId="{0052C4B9-7C8B-4694-BF62-5C255E3754BE}" type="presParOf" srcId="{D61308A4-B123-40A5-ABF3-D3AEAB35E908}" destId="{551AB5E1-F503-42EA-95E2-FB97F0E2568B}" srcOrd="2" destOrd="0" presId="urn:microsoft.com/office/officeart/2005/8/layout/orgChart1"/>
    <dgm:cxn modelId="{3DCABD18-A359-4270-AE1A-1CC484040916}" type="presParOf" srcId="{7FB79DF1-DA89-4950-89FE-AE1098150591}" destId="{9960E042-3A10-4AAE-A324-4F87B590D63D}" srcOrd="2" destOrd="0" presId="urn:microsoft.com/office/officeart/2005/8/layout/orgChart1"/>
    <dgm:cxn modelId="{711ADD81-7D20-4491-8BDB-0A2077B68D0E}" type="presParOf" srcId="{8BC94F98-A2C8-401F-AC44-3C75A87F2197}" destId="{E7420B2C-F5A8-44F2-B470-E39EE1E5C0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3F9B06-8B01-4A1B-A49D-DF969118454D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EE84EC98-E5CC-4998-98FE-81B396EAB497}">
      <dgm:prSet phldrT="[Texto]"/>
      <dgm:spPr/>
      <dgm:t>
        <a:bodyPr/>
        <a:lstStyle/>
        <a:p>
          <a:r>
            <a:rPr lang="es-MX" dirty="0" smtClean="0"/>
            <a:t>Producto</a:t>
          </a:r>
          <a:endParaRPr lang="es-MX" dirty="0"/>
        </a:p>
      </dgm:t>
    </dgm:pt>
    <dgm:pt modelId="{5D095A7E-E34A-4BA6-AD4A-2BF6B6E2EC3A}" type="parTrans" cxnId="{87E2ECC2-4C54-4776-9DD6-5676BD93D917}">
      <dgm:prSet/>
      <dgm:spPr/>
      <dgm:t>
        <a:bodyPr/>
        <a:lstStyle/>
        <a:p>
          <a:endParaRPr lang="es-MX"/>
        </a:p>
      </dgm:t>
    </dgm:pt>
    <dgm:pt modelId="{F06BAD3E-CAFD-44E0-B242-45F68EA5A1C1}" type="sibTrans" cxnId="{87E2ECC2-4C54-4776-9DD6-5676BD93D917}">
      <dgm:prSet/>
      <dgm:spPr/>
      <dgm:t>
        <a:bodyPr/>
        <a:lstStyle/>
        <a:p>
          <a:endParaRPr lang="es-MX"/>
        </a:p>
      </dgm:t>
    </dgm:pt>
    <dgm:pt modelId="{99319B55-8FFC-4B7D-802A-98ADCA5384F1}">
      <dgm:prSet phldrT="[Texto]"/>
      <dgm:spPr/>
      <dgm:t>
        <a:bodyPr/>
        <a:lstStyle/>
        <a:p>
          <a:r>
            <a:rPr lang="es-MX" dirty="0" smtClean="0"/>
            <a:t>Precio</a:t>
          </a:r>
          <a:endParaRPr lang="es-MX" dirty="0"/>
        </a:p>
      </dgm:t>
    </dgm:pt>
    <dgm:pt modelId="{2A6341F1-FC2F-4015-9ECF-A78653086DF2}" type="parTrans" cxnId="{C08D4A20-A29B-4364-8369-6F5C7C20C9B9}">
      <dgm:prSet/>
      <dgm:spPr/>
      <dgm:t>
        <a:bodyPr/>
        <a:lstStyle/>
        <a:p>
          <a:endParaRPr lang="es-MX"/>
        </a:p>
      </dgm:t>
    </dgm:pt>
    <dgm:pt modelId="{F2BB009B-290E-431F-AC7F-A2FE1DE8623E}" type="sibTrans" cxnId="{C08D4A20-A29B-4364-8369-6F5C7C20C9B9}">
      <dgm:prSet/>
      <dgm:spPr/>
      <dgm:t>
        <a:bodyPr/>
        <a:lstStyle/>
        <a:p>
          <a:endParaRPr lang="es-MX"/>
        </a:p>
      </dgm:t>
    </dgm:pt>
    <dgm:pt modelId="{6001CBEA-9902-4000-991F-D10D483F4D6D}">
      <dgm:prSet/>
      <dgm:spPr/>
      <dgm:t>
        <a:bodyPr/>
        <a:lstStyle/>
        <a:p>
          <a:r>
            <a:rPr lang="es-MX" dirty="0" smtClean="0"/>
            <a:t>Publicidad, servicio y venta </a:t>
          </a:r>
          <a:endParaRPr lang="es-MX" dirty="0"/>
        </a:p>
      </dgm:t>
    </dgm:pt>
    <dgm:pt modelId="{1279230F-5228-403F-8940-191FFB17B12E}" type="parTrans" cxnId="{E29E2AAB-9806-4FB8-82FF-0395FFE19053}">
      <dgm:prSet/>
      <dgm:spPr/>
      <dgm:t>
        <a:bodyPr/>
        <a:lstStyle/>
        <a:p>
          <a:endParaRPr lang="es-MX"/>
        </a:p>
      </dgm:t>
    </dgm:pt>
    <dgm:pt modelId="{F644894D-2310-4B91-8A01-A9C58205171E}" type="sibTrans" cxnId="{E29E2AAB-9806-4FB8-82FF-0395FFE19053}">
      <dgm:prSet/>
      <dgm:spPr/>
      <dgm:t>
        <a:bodyPr/>
        <a:lstStyle/>
        <a:p>
          <a:endParaRPr lang="es-MX"/>
        </a:p>
      </dgm:t>
    </dgm:pt>
    <dgm:pt modelId="{70B22F58-12A1-4972-ACF4-9674BD064EE8}">
      <dgm:prSet/>
      <dgm:spPr/>
      <dgm:t>
        <a:bodyPr/>
        <a:lstStyle/>
        <a:p>
          <a:r>
            <a:rPr lang="es-MX" dirty="0" smtClean="0"/>
            <a:t>Marca</a:t>
          </a:r>
          <a:endParaRPr lang="es-MX" dirty="0"/>
        </a:p>
      </dgm:t>
    </dgm:pt>
    <dgm:pt modelId="{98F996F4-9B98-4D48-BDCC-0EF7D46849B2}" type="parTrans" cxnId="{9B9DC326-5233-45A0-BD2E-ED7F7A226B8F}">
      <dgm:prSet/>
      <dgm:spPr/>
      <dgm:t>
        <a:bodyPr/>
        <a:lstStyle/>
        <a:p>
          <a:endParaRPr lang="es-MX"/>
        </a:p>
      </dgm:t>
    </dgm:pt>
    <dgm:pt modelId="{E1CF976B-E4D6-48B9-ABE3-4317CA057805}" type="sibTrans" cxnId="{9B9DC326-5233-45A0-BD2E-ED7F7A226B8F}">
      <dgm:prSet/>
      <dgm:spPr/>
      <dgm:t>
        <a:bodyPr/>
        <a:lstStyle/>
        <a:p>
          <a:endParaRPr lang="es-MX"/>
        </a:p>
      </dgm:t>
    </dgm:pt>
    <dgm:pt modelId="{D429A801-0594-43C8-9F2D-CDF1F26809B7}" type="pres">
      <dgm:prSet presAssocID="{A13F9B06-8B01-4A1B-A49D-DF969118454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A83EFDD-E6D6-4081-AAE3-E5235DA41EBB}" type="pres">
      <dgm:prSet presAssocID="{EE84EC98-E5CC-4998-98FE-81B396EAB497}" presName="circle1" presStyleLbl="node1" presStyleIdx="0" presStyleCnt="4"/>
      <dgm:spPr/>
      <dgm:t>
        <a:bodyPr/>
        <a:lstStyle/>
        <a:p>
          <a:endParaRPr lang="es-MX"/>
        </a:p>
      </dgm:t>
    </dgm:pt>
    <dgm:pt modelId="{586E81FB-87D3-4F46-B093-58CF20BD5AEB}" type="pres">
      <dgm:prSet presAssocID="{EE84EC98-E5CC-4998-98FE-81B396EAB497}" presName="space" presStyleCnt="0"/>
      <dgm:spPr/>
      <dgm:t>
        <a:bodyPr/>
        <a:lstStyle/>
        <a:p>
          <a:endParaRPr lang="es-MX"/>
        </a:p>
      </dgm:t>
    </dgm:pt>
    <dgm:pt modelId="{5165C5CF-BBD6-4EC0-A86A-C595D0E02FCC}" type="pres">
      <dgm:prSet presAssocID="{EE84EC98-E5CC-4998-98FE-81B396EAB497}" presName="rect1" presStyleLbl="alignAcc1" presStyleIdx="0" presStyleCnt="4"/>
      <dgm:spPr/>
      <dgm:t>
        <a:bodyPr/>
        <a:lstStyle/>
        <a:p>
          <a:endParaRPr lang="es-MX"/>
        </a:p>
      </dgm:t>
    </dgm:pt>
    <dgm:pt modelId="{D7D48E05-9A2F-485F-95CA-C4272931CA23}" type="pres">
      <dgm:prSet presAssocID="{70B22F58-12A1-4972-ACF4-9674BD064EE8}" presName="vertSpace2" presStyleLbl="node1" presStyleIdx="0" presStyleCnt="4"/>
      <dgm:spPr/>
      <dgm:t>
        <a:bodyPr/>
        <a:lstStyle/>
        <a:p>
          <a:endParaRPr lang="es-MX"/>
        </a:p>
      </dgm:t>
    </dgm:pt>
    <dgm:pt modelId="{AA58F0C9-0C97-4531-9876-E75A7E2B9EA8}" type="pres">
      <dgm:prSet presAssocID="{70B22F58-12A1-4972-ACF4-9674BD064EE8}" presName="circle2" presStyleLbl="node1" presStyleIdx="1" presStyleCnt="4"/>
      <dgm:spPr/>
      <dgm:t>
        <a:bodyPr/>
        <a:lstStyle/>
        <a:p>
          <a:endParaRPr lang="es-MX"/>
        </a:p>
      </dgm:t>
    </dgm:pt>
    <dgm:pt modelId="{BC171646-4317-4044-BE52-38D355401930}" type="pres">
      <dgm:prSet presAssocID="{70B22F58-12A1-4972-ACF4-9674BD064EE8}" presName="rect2" presStyleLbl="alignAcc1" presStyleIdx="1" presStyleCnt="4"/>
      <dgm:spPr/>
      <dgm:t>
        <a:bodyPr/>
        <a:lstStyle/>
        <a:p>
          <a:endParaRPr lang="es-MX"/>
        </a:p>
      </dgm:t>
    </dgm:pt>
    <dgm:pt modelId="{507E5B02-87DE-4BD6-9174-3CD5CBBE1593}" type="pres">
      <dgm:prSet presAssocID="{99319B55-8FFC-4B7D-802A-98ADCA5384F1}" presName="vertSpace3" presStyleLbl="node1" presStyleIdx="1" presStyleCnt="4"/>
      <dgm:spPr/>
      <dgm:t>
        <a:bodyPr/>
        <a:lstStyle/>
        <a:p>
          <a:endParaRPr lang="es-MX"/>
        </a:p>
      </dgm:t>
    </dgm:pt>
    <dgm:pt modelId="{BBEBBF78-F1ED-4253-B73D-7C5B8F9511EA}" type="pres">
      <dgm:prSet presAssocID="{99319B55-8FFC-4B7D-802A-98ADCA5384F1}" presName="circle3" presStyleLbl="node1" presStyleIdx="2" presStyleCnt="4"/>
      <dgm:spPr/>
      <dgm:t>
        <a:bodyPr/>
        <a:lstStyle/>
        <a:p>
          <a:endParaRPr lang="es-MX"/>
        </a:p>
      </dgm:t>
    </dgm:pt>
    <dgm:pt modelId="{A7C86F94-9A2C-4DD1-ADB3-34A2B7481147}" type="pres">
      <dgm:prSet presAssocID="{99319B55-8FFC-4B7D-802A-98ADCA5384F1}" presName="rect3" presStyleLbl="alignAcc1" presStyleIdx="2" presStyleCnt="4"/>
      <dgm:spPr/>
      <dgm:t>
        <a:bodyPr/>
        <a:lstStyle/>
        <a:p>
          <a:endParaRPr lang="es-MX"/>
        </a:p>
      </dgm:t>
    </dgm:pt>
    <dgm:pt modelId="{E6E83BC6-F33B-4A0B-BA5F-0615315DD6E4}" type="pres">
      <dgm:prSet presAssocID="{6001CBEA-9902-4000-991F-D10D483F4D6D}" presName="vertSpace4" presStyleLbl="node1" presStyleIdx="2" presStyleCnt="4"/>
      <dgm:spPr/>
      <dgm:t>
        <a:bodyPr/>
        <a:lstStyle/>
        <a:p>
          <a:endParaRPr lang="es-MX"/>
        </a:p>
      </dgm:t>
    </dgm:pt>
    <dgm:pt modelId="{23C715A2-6EC7-4D38-A278-F7D8C42398A4}" type="pres">
      <dgm:prSet presAssocID="{6001CBEA-9902-4000-991F-D10D483F4D6D}" presName="circle4" presStyleLbl="node1" presStyleIdx="3" presStyleCnt="4"/>
      <dgm:spPr/>
      <dgm:t>
        <a:bodyPr/>
        <a:lstStyle/>
        <a:p>
          <a:endParaRPr lang="es-MX"/>
        </a:p>
      </dgm:t>
    </dgm:pt>
    <dgm:pt modelId="{47CEE6C4-6ED4-4096-AFCA-6499E1C99D13}" type="pres">
      <dgm:prSet presAssocID="{6001CBEA-9902-4000-991F-D10D483F4D6D}" presName="rect4" presStyleLbl="alignAcc1" presStyleIdx="3" presStyleCnt="4"/>
      <dgm:spPr/>
      <dgm:t>
        <a:bodyPr/>
        <a:lstStyle/>
        <a:p>
          <a:endParaRPr lang="es-MX"/>
        </a:p>
      </dgm:t>
    </dgm:pt>
    <dgm:pt modelId="{27E02B02-FEF8-450C-B53F-BDAD188574B4}" type="pres">
      <dgm:prSet presAssocID="{EE84EC98-E5CC-4998-98FE-81B396EAB497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0ADFDD-57DB-4551-AEB9-101AAF05597A}" type="pres">
      <dgm:prSet presAssocID="{70B22F58-12A1-4972-ACF4-9674BD064EE8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D26365-C593-4127-BE20-3B1BE64023C4}" type="pres">
      <dgm:prSet presAssocID="{99319B55-8FFC-4B7D-802A-98ADCA5384F1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C60EED-A8A9-4D49-A0F9-42BE5911BD65}" type="pres">
      <dgm:prSet presAssocID="{6001CBEA-9902-4000-991F-D10D483F4D6D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3AC56EE-79A7-41DA-B1AA-7F2812E01491}" type="presOf" srcId="{99319B55-8FFC-4B7D-802A-98ADCA5384F1}" destId="{58D26365-C593-4127-BE20-3B1BE64023C4}" srcOrd="1" destOrd="0" presId="urn:microsoft.com/office/officeart/2005/8/layout/target3"/>
    <dgm:cxn modelId="{96FD696C-57D0-4353-9C9B-E67F3C78F373}" type="presOf" srcId="{6001CBEA-9902-4000-991F-D10D483F4D6D}" destId="{47CEE6C4-6ED4-4096-AFCA-6499E1C99D13}" srcOrd="0" destOrd="0" presId="urn:microsoft.com/office/officeart/2005/8/layout/target3"/>
    <dgm:cxn modelId="{49B2D8BF-B197-4C80-B821-1F6A66B32393}" type="presOf" srcId="{70B22F58-12A1-4972-ACF4-9674BD064EE8}" destId="{BC171646-4317-4044-BE52-38D355401930}" srcOrd="0" destOrd="0" presId="urn:microsoft.com/office/officeart/2005/8/layout/target3"/>
    <dgm:cxn modelId="{1F4947C9-950D-43F3-AB6E-2B69656A1794}" type="presOf" srcId="{99319B55-8FFC-4B7D-802A-98ADCA5384F1}" destId="{A7C86F94-9A2C-4DD1-ADB3-34A2B7481147}" srcOrd="0" destOrd="0" presId="urn:microsoft.com/office/officeart/2005/8/layout/target3"/>
    <dgm:cxn modelId="{87E2ECC2-4C54-4776-9DD6-5676BD93D917}" srcId="{A13F9B06-8B01-4A1B-A49D-DF969118454D}" destId="{EE84EC98-E5CC-4998-98FE-81B396EAB497}" srcOrd="0" destOrd="0" parTransId="{5D095A7E-E34A-4BA6-AD4A-2BF6B6E2EC3A}" sibTransId="{F06BAD3E-CAFD-44E0-B242-45F68EA5A1C1}"/>
    <dgm:cxn modelId="{9D500BA1-F398-4FA0-9943-99EEA32CBDDE}" type="presOf" srcId="{6001CBEA-9902-4000-991F-D10D483F4D6D}" destId="{AAC60EED-A8A9-4D49-A0F9-42BE5911BD65}" srcOrd="1" destOrd="0" presId="urn:microsoft.com/office/officeart/2005/8/layout/target3"/>
    <dgm:cxn modelId="{BC0275FA-5C36-4502-B6F4-3A241349E8B2}" type="presOf" srcId="{EE84EC98-E5CC-4998-98FE-81B396EAB497}" destId="{27E02B02-FEF8-450C-B53F-BDAD188574B4}" srcOrd="1" destOrd="0" presId="urn:microsoft.com/office/officeart/2005/8/layout/target3"/>
    <dgm:cxn modelId="{9B9DC326-5233-45A0-BD2E-ED7F7A226B8F}" srcId="{A13F9B06-8B01-4A1B-A49D-DF969118454D}" destId="{70B22F58-12A1-4972-ACF4-9674BD064EE8}" srcOrd="1" destOrd="0" parTransId="{98F996F4-9B98-4D48-BDCC-0EF7D46849B2}" sibTransId="{E1CF976B-E4D6-48B9-ABE3-4317CA057805}"/>
    <dgm:cxn modelId="{DEBDF4A1-4ACF-4DE2-92BD-495A5A59AE68}" type="presOf" srcId="{70B22F58-12A1-4972-ACF4-9674BD064EE8}" destId="{4E0ADFDD-57DB-4551-AEB9-101AAF05597A}" srcOrd="1" destOrd="0" presId="urn:microsoft.com/office/officeart/2005/8/layout/target3"/>
    <dgm:cxn modelId="{E29E2AAB-9806-4FB8-82FF-0395FFE19053}" srcId="{A13F9B06-8B01-4A1B-A49D-DF969118454D}" destId="{6001CBEA-9902-4000-991F-D10D483F4D6D}" srcOrd="3" destOrd="0" parTransId="{1279230F-5228-403F-8940-191FFB17B12E}" sibTransId="{F644894D-2310-4B91-8A01-A9C58205171E}"/>
    <dgm:cxn modelId="{C08D4A20-A29B-4364-8369-6F5C7C20C9B9}" srcId="{A13F9B06-8B01-4A1B-A49D-DF969118454D}" destId="{99319B55-8FFC-4B7D-802A-98ADCA5384F1}" srcOrd="2" destOrd="0" parTransId="{2A6341F1-FC2F-4015-9ECF-A78653086DF2}" sibTransId="{F2BB009B-290E-431F-AC7F-A2FE1DE8623E}"/>
    <dgm:cxn modelId="{3AB6AB6F-1F3A-4581-A615-B8D02CB80462}" type="presOf" srcId="{A13F9B06-8B01-4A1B-A49D-DF969118454D}" destId="{D429A801-0594-43C8-9F2D-CDF1F26809B7}" srcOrd="0" destOrd="0" presId="urn:microsoft.com/office/officeart/2005/8/layout/target3"/>
    <dgm:cxn modelId="{069D5D1F-05F2-4B9C-A5CB-A8813A992DDD}" type="presOf" srcId="{EE84EC98-E5CC-4998-98FE-81B396EAB497}" destId="{5165C5CF-BBD6-4EC0-A86A-C595D0E02FCC}" srcOrd="0" destOrd="0" presId="urn:microsoft.com/office/officeart/2005/8/layout/target3"/>
    <dgm:cxn modelId="{5155CF39-F6C0-447A-A233-54291AC34820}" type="presParOf" srcId="{D429A801-0594-43C8-9F2D-CDF1F26809B7}" destId="{FA83EFDD-E6D6-4081-AAE3-E5235DA41EBB}" srcOrd="0" destOrd="0" presId="urn:microsoft.com/office/officeart/2005/8/layout/target3"/>
    <dgm:cxn modelId="{DFFA0D89-B9AC-48ED-AB18-222247681EEB}" type="presParOf" srcId="{D429A801-0594-43C8-9F2D-CDF1F26809B7}" destId="{586E81FB-87D3-4F46-B093-58CF20BD5AEB}" srcOrd="1" destOrd="0" presId="urn:microsoft.com/office/officeart/2005/8/layout/target3"/>
    <dgm:cxn modelId="{A45B7A1C-28D1-4BC1-9C4F-132820FE25B3}" type="presParOf" srcId="{D429A801-0594-43C8-9F2D-CDF1F26809B7}" destId="{5165C5CF-BBD6-4EC0-A86A-C595D0E02FCC}" srcOrd="2" destOrd="0" presId="urn:microsoft.com/office/officeart/2005/8/layout/target3"/>
    <dgm:cxn modelId="{B8EDAA76-59CD-4C0F-BA1E-69F4C8C07916}" type="presParOf" srcId="{D429A801-0594-43C8-9F2D-CDF1F26809B7}" destId="{D7D48E05-9A2F-485F-95CA-C4272931CA23}" srcOrd="3" destOrd="0" presId="urn:microsoft.com/office/officeart/2005/8/layout/target3"/>
    <dgm:cxn modelId="{5AC06F20-367E-435F-81F4-E157B7E0C414}" type="presParOf" srcId="{D429A801-0594-43C8-9F2D-CDF1F26809B7}" destId="{AA58F0C9-0C97-4531-9876-E75A7E2B9EA8}" srcOrd="4" destOrd="0" presId="urn:microsoft.com/office/officeart/2005/8/layout/target3"/>
    <dgm:cxn modelId="{394AD655-7568-433A-B673-D2F9B86444E5}" type="presParOf" srcId="{D429A801-0594-43C8-9F2D-CDF1F26809B7}" destId="{BC171646-4317-4044-BE52-38D355401930}" srcOrd="5" destOrd="0" presId="urn:microsoft.com/office/officeart/2005/8/layout/target3"/>
    <dgm:cxn modelId="{7CE013D9-0851-4C7E-8505-7768461FD386}" type="presParOf" srcId="{D429A801-0594-43C8-9F2D-CDF1F26809B7}" destId="{507E5B02-87DE-4BD6-9174-3CD5CBBE1593}" srcOrd="6" destOrd="0" presId="urn:microsoft.com/office/officeart/2005/8/layout/target3"/>
    <dgm:cxn modelId="{42BF4AB9-BFAF-4D35-983D-B47D058D6AB3}" type="presParOf" srcId="{D429A801-0594-43C8-9F2D-CDF1F26809B7}" destId="{BBEBBF78-F1ED-4253-B73D-7C5B8F9511EA}" srcOrd="7" destOrd="0" presId="urn:microsoft.com/office/officeart/2005/8/layout/target3"/>
    <dgm:cxn modelId="{92DDD4F5-AF31-4B79-B843-8478FE677670}" type="presParOf" srcId="{D429A801-0594-43C8-9F2D-CDF1F26809B7}" destId="{A7C86F94-9A2C-4DD1-ADB3-34A2B7481147}" srcOrd="8" destOrd="0" presId="urn:microsoft.com/office/officeart/2005/8/layout/target3"/>
    <dgm:cxn modelId="{13490C66-E166-49F0-A5E2-07312EBFC770}" type="presParOf" srcId="{D429A801-0594-43C8-9F2D-CDF1F26809B7}" destId="{E6E83BC6-F33B-4A0B-BA5F-0615315DD6E4}" srcOrd="9" destOrd="0" presId="urn:microsoft.com/office/officeart/2005/8/layout/target3"/>
    <dgm:cxn modelId="{8A17C015-9FB3-447A-BF6C-917DAF1A8251}" type="presParOf" srcId="{D429A801-0594-43C8-9F2D-CDF1F26809B7}" destId="{23C715A2-6EC7-4D38-A278-F7D8C42398A4}" srcOrd="10" destOrd="0" presId="urn:microsoft.com/office/officeart/2005/8/layout/target3"/>
    <dgm:cxn modelId="{FBA4515C-6FDB-4493-AF39-1E892A66E0DE}" type="presParOf" srcId="{D429A801-0594-43C8-9F2D-CDF1F26809B7}" destId="{47CEE6C4-6ED4-4096-AFCA-6499E1C99D13}" srcOrd="11" destOrd="0" presId="urn:microsoft.com/office/officeart/2005/8/layout/target3"/>
    <dgm:cxn modelId="{0773DB45-A38F-4E9D-B145-30966B8831C3}" type="presParOf" srcId="{D429A801-0594-43C8-9F2D-CDF1F26809B7}" destId="{27E02B02-FEF8-450C-B53F-BDAD188574B4}" srcOrd="12" destOrd="0" presId="urn:microsoft.com/office/officeart/2005/8/layout/target3"/>
    <dgm:cxn modelId="{CC861BA5-B6CE-4C5A-BB76-3057476636C3}" type="presParOf" srcId="{D429A801-0594-43C8-9F2D-CDF1F26809B7}" destId="{4E0ADFDD-57DB-4551-AEB9-101AAF05597A}" srcOrd="13" destOrd="0" presId="urn:microsoft.com/office/officeart/2005/8/layout/target3"/>
    <dgm:cxn modelId="{6E643AD5-6999-4161-9979-A17DFE06772E}" type="presParOf" srcId="{D429A801-0594-43C8-9F2D-CDF1F26809B7}" destId="{58D26365-C593-4127-BE20-3B1BE64023C4}" srcOrd="14" destOrd="0" presId="urn:microsoft.com/office/officeart/2005/8/layout/target3"/>
    <dgm:cxn modelId="{0680ACA7-203E-41DC-A6D3-5D6616FE5139}" type="presParOf" srcId="{D429A801-0594-43C8-9F2D-CDF1F26809B7}" destId="{AAC60EED-A8A9-4D49-A0F9-42BE5911BD65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75305F-5480-4247-B69F-47C1DAE0AA1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3200547-47AF-4599-B2D1-53AFA13E328C}">
      <dgm:prSet phldrT="[Texto]"/>
      <dgm:spPr/>
      <dgm:t>
        <a:bodyPr/>
        <a:lstStyle/>
        <a:p>
          <a:pPr algn="l"/>
          <a:r>
            <a:rPr lang="es-MX" dirty="0" smtClean="0">
              <a:hlinkClick xmlns:r="http://schemas.openxmlformats.org/officeDocument/2006/relationships" r:id="rId1" action="ppaction://hlinksldjump"/>
            </a:rPr>
            <a:t>2. Datos Personales</a:t>
          </a:r>
          <a:endParaRPr lang="es-MX" dirty="0"/>
        </a:p>
      </dgm:t>
    </dgm:pt>
    <dgm:pt modelId="{43E1DB7E-DBD4-46D7-8B62-BE9043C7C81D}" type="parTrans" cxnId="{BEFCB4E5-63D3-406A-8420-4DACAD2D8416}">
      <dgm:prSet/>
      <dgm:spPr/>
      <dgm:t>
        <a:bodyPr/>
        <a:lstStyle/>
        <a:p>
          <a:endParaRPr lang="es-MX"/>
        </a:p>
      </dgm:t>
    </dgm:pt>
    <dgm:pt modelId="{DB443DC6-5538-4C18-B3CC-9BC22A976444}" type="sibTrans" cxnId="{BEFCB4E5-63D3-406A-8420-4DACAD2D8416}">
      <dgm:prSet/>
      <dgm:spPr/>
      <dgm:t>
        <a:bodyPr/>
        <a:lstStyle/>
        <a:p>
          <a:endParaRPr lang="es-MX"/>
        </a:p>
      </dgm:t>
    </dgm:pt>
    <dgm:pt modelId="{C21DA6DB-C84B-4CBD-94A1-3FD29EA8927C}">
      <dgm:prSet phldrT="[Texto]"/>
      <dgm:spPr/>
      <dgm:t>
        <a:bodyPr/>
        <a:lstStyle/>
        <a:p>
          <a:pPr algn="l"/>
          <a:r>
            <a:rPr lang="es-MX" dirty="0" smtClean="0">
              <a:hlinkClick xmlns:r="http://schemas.openxmlformats.org/officeDocument/2006/relationships" r:id="rId2" action="ppaction://hlinksldjump"/>
            </a:rPr>
            <a:t>3. Estudios</a:t>
          </a:r>
          <a:endParaRPr lang="es-MX" dirty="0"/>
        </a:p>
      </dgm:t>
    </dgm:pt>
    <dgm:pt modelId="{7DA4950E-DB0A-4047-A92C-8F5DEC50AF46}" type="parTrans" cxnId="{F980710C-6640-400E-8F77-9801CECF4072}">
      <dgm:prSet/>
      <dgm:spPr/>
      <dgm:t>
        <a:bodyPr/>
        <a:lstStyle/>
        <a:p>
          <a:endParaRPr lang="es-MX"/>
        </a:p>
      </dgm:t>
    </dgm:pt>
    <dgm:pt modelId="{079BB010-B3FA-49F8-B0C0-78A431665B44}" type="sibTrans" cxnId="{F980710C-6640-400E-8F77-9801CECF4072}">
      <dgm:prSet/>
      <dgm:spPr/>
      <dgm:t>
        <a:bodyPr/>
        <a:lstStyle/>
        <a:p>
          <a:endParaRPr lang="es-MX"/>
        </a:p>
      </dgm:t>
    </dgm:pt>
    <dgm:pt modelId="{DD55CA1F-FA0D-466B-B170-9CCFC672F8AD}">
      <dgm:prSet/>
      <dgm:spPr/>
      <dgm:t>
        <a:bodyPr/>
        <a:lstStyle/>
        <a:p>
          <a:pPr algn="l"/>
          <a:r>
            <a:rPr lang="es-MX" u="sng" dirty="0" smtClean="0">
              <a:solidFill>
                <a:srgbClr val="3333FF"/>
              </a:solidFill>
            </a:rPr>
            <a:t>1. Encabezado</a:t>
          </a:r>
          <a:endParaRPr lang="es-MX" u="sng" dirty="0">
            <a:solidFill>
              <a:srgbClr val="3333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B2A1AB0-09B0-4B43-9AD7-F0E01E3B1C05}" type="parTrans" cxnId="{5E58DCE2-765E-4265-9F2D-55E12E169DA2}">
      <dgm:prSet/>
      <dgm:spPr/>
      <dgm:t>
        <a:bodyPr/>
        <a:lstStyle/>
        <a:p>
          <a:endParaRPr lang="es-MX"/>
        </a:p>
      </dgm:t>
    </dgm:pt>
    <dgm:pt modelId="{5192B705-3877-4D42-A5F7-9383E9812B2E}" type="sibTrans" cxnId="{5E58DCE2-765E-4265-9F2D-55E12E169DA2}">
      <dgm:prSet/>
      <dgm:spPr/>
      <dgm:t>
        <a:bodyPr/>
        <a:lstStyle/>
        <a:p>
          <a:endParaRPr lang="es-MX"/>
        </a:p>
      </dgm:t>
    </dgm:pt>
    <dgm:pt modelId="{23AC0C4B-0577-43F0-807F-8EA96804E4A7}">
      <dgm:prSet/>
      <dgm:spPr/>
      <dgm:t>
        <a:bodyPr/>
        <a:lstStyle/>
        <a:p>
          <a:pPr algn="l"/>
          <a:r>
            <a:rPr lang="es-MX" dirty="0" smtClean="0">
              <a:hlinkClick xmlns:r="http://schemas.openxmlformats.org/officeDocument/2006/relationships" r:id="rId4" action="ppaction://hlinksldjump"/>
            </a:rPr>
            <a:t>4. Formación complementaria (opcional).</a:t>
          </a:r>
          <a:endParaRPr lang="es-MX" dirty="0"/>
        </a:p>
      </dgm:t>
    </dgm:pt>
    <dgm:pt modelId="{269DB7F4-4CA8-4D5D-ACDA-39BE14B37129}" type="parTrans" cxnId="{314933B2-9A5C-4B6B-A8CB-AC7847CFCB87}">
      <dgm:prSet/>
      <dgm:spPr/>
      <dgm:t>
        <a:bodyPr/>
        <a:lstStyle/>
        <a:p>
          <a:endParaRPr lang="es-MX"/>
        </a:p>
      </dgm:t>
    </dgm:pt>
    <dgm:pt modelId="{536D283D-3BF9-4E2F-9C93-67B7D51F828C}" type="sibTrans" cxnId="{314933B2-9A5C-4B6B-A8CB-AC7847CFCB87}">
      <dgm:prSet/>
      <dgm:spPr/>
      <dgm:t>
        <a:bodyPr/>
        <a:lstStyle/>
        <a:p>
          <a:endParaRPr lang="es-MX"/>
        </a:p>
      </dgm:t>
    </dgm:pt>
    <dgm:pt modelId="{907A96A3-2EDA-471A-B952-2BF1C02DA8EA}">
      <dgm:prSet/>
      <dgm:spPr/>
      <dgm:t>
        <a:bodyPr/>
        <a:lstStyle/>
        <a:p>
          <a:pPr algn="l"/>
          <a:r>
            <a:rPr lang="es-MX" dirty="0" smtClean="0">
              <a:hlinkClick xmlns:r="http://schemas.openxmlformats.org/officeDocument/2006/relationships" r:id="rId5" action="ppaction://hlinksldjump"/>
            </a:rPr>
            <a:t>5. Experiencia Profesional</a:t>
          </a:r>
          <a:endParaRPr lang="es-MX" dirty="0"/>
        </a:p>
      </dgm:t>
    </dgm:pt>
    <dgm:pt modelId="{A4F8D5F5-2125-4A6B-8C7C-94022BFEB069}" type="parTrans" cxnId="{14266BD8-5C33-4283-84C5-68E979E84010}">
      <dgm:prSet/>
      <dgm:spPr/>
      <dgm:t>
        <a:bodyPr/>
        <a:lstStyle/>
        <a:p>
          <a:endParaRPr lang="es-MX"/>
        </a:p>
      </dgm:t>
    </dgm:pt>
    <dgm:pt modelId="{3DFA5A4B-584E-488B-B16A-3E57EBF68F66}" type="sibTrans" cxnId="{14266BD8-5C33-4283-84C5-68E979E84010}">
      <dgm:prSet/>
      <dgm:spPr/>
      <dgm:t>
        <a:bodyPr/>
        <a:lstStyle/>
        <a:p>
          <a:endParaRPr lang="es-MX"/>
        </a:p>
      </dgm:t>
    </dgm:pt>
    <dgm:pt modelId="{8CB12364-23FE-46BF-B7B7-9354C63CEC7D}">
      <dgm:prSet/>
      <dgm:spPr/>
      <dgm:t>
        <a:bodyPr/>
        <a:lstStyle/>
        <a:p>
          <a:pPr algn="l"/>
          <a:r>
            <a:rPr lang="es-MX" dirty="0" smtClean="0">
              <a:solidFill>
                <a:srgbClr val="3333FF"/>
              </a:solidFill>
            </a:rPr>
            <a:t>6</a:t>
          </a:r>
          <a:r>
            <a:rPr lang="es-MX" dirty="0" smtClean="0">
              <a:solidFill>
                <a:srgbClr val="3333FF"/>
              </a:solidFill>
              <a:hlinkClick xmlns:r="http://schemas.openxmlformats.org/officeDocument/2006/relationships" r:id="" action="ppaction://noaction"/>
            </a:rPr>
            <a:t>. Publicaciones (opcional).</a:t>
          </a:r>
          <a:endParaRPr lang="es-MX" dirty="0">
            <a:solidFill>
              <a:srgbClr val="3333FF"/>
            </a:solidFill>
          </a:endParaRPr>
        </a:p>
      </dgm:t>
    </dgm:pt>
    <dgm:pt modelId="{0CF87FF3-9A94-45AF-8B61-A1E38C27B980}" type="parTrans" cxnId="{3FD32F8F-19CA-4C33-A690-038F605A5BC2}">
      <dgm:prSet/>
      <dgm:spPr/>
      <dgm:t>
        <a:bodyPr/>
        <a:lstStyle/>
        <a:p>
          <a:endParaRPr lang="es-MX"/>
        </a:p>
      </dgm:t>
    </dgm:pt>
    <dgm:pt modelId="{B3DAE5A4-AD8F-42AB-AF36-32310B00DEAA}" type="sibTrans" cxnId="{3FD32F8F-19CA-4C33-A690-038F605A5BC2}">
      <dgm:prSet/>
      <dgm:spPr/>
      <dgm:t>
        <a:bodyPr/>
        <a:lstStyle/>
        <a:p>
          <a:endParaRPr lang="es-MX"/>
        </a:p>
      </dgm:t>
    </dgm:pt>
    <dgm:pt modelId="{D42D4B65-8AE3-4145-8EB9-8E9B084D0240}">
      <dgm:prSet/>
      <dgm:spPr/>
      <dgm:t>
        <a:bodyPr/>
        <a:lstStyle/>
        <a:p>
          <a:pPr algn="l"/>
          <a:r>
            <a:rPr lang="es-MX" dirty="0" smtClean="0">
              <a:hlinkClick xmlns:r="http://schemas.openxmlformats.org/officeDocument/2006/relationships" r:id="" action="ppaction://noaction"/>
            </a:rPr>
            <a:t>7. Idiomas</a:t>
          </a:r>
          <a:endParaRPr lang="es-MX" dirty="0"/>
        </a:p>
      </dgm:t>
    </dgm:pt>
    <dgm:pt modelId="{D8E775E8-3994-430E-A084-CE928622117C}" type="parTrans" cxnId="{08F738BF-1359-45C9-94B7-C66C671F4D3C}">
      <dgm:prSet/>
      <dgm:spPr/>
      <dgm:t>
        <a:bodyPr/>
        <a:lstStyle/>
        <a:p>
          <a:endParaRPr lang="es-MX"/>
        </a:p>
      </dgm:t>
    </dgm:pt>
    <dgm:pt modelId="{3B22D01C-3576-4468-AD44-54348F05CB62}" type="sibTrans" cxnId="{08F738BF-1359-45C9-94B7-C66C671F4D3C}">
      <dgm:prSet/>
      <dgm:spPr/>
      <dgm:t>
        <a:bodyPr/>
        <a:lstStyle/>
        <a:p>
          <a:endParaRPr lang="es-MX"/>
        </a:p>
      </dgm:t>
    </dgm:pt>
    <dgm:pt modelId="{0C093D71-DFA0-4D8C-A0F9-55BBC0B79C5F}">
      <dgm:prSet/>
      <dgm:spPr/>
      <dgm:t>
        <a:bodyPr/>
        <a:lstStyle/>
        <a:p>
          <a:pPr algn="l"/>
          <a:r>
            <a:rPr lang="es-MX" dirty="0" smtClean="0">
              <a:hlinkClick xmlns:r="http://schemas.openxmlformats.org/officeDocument/2006/relationships" r:id="" action="ppaction://noaction"/>
            </a:rPr>
            <a:t>8. Informática</a:t>
          </a:r>
          <a:endParaRPr lang="es-MX" dirty="0"/>
        </a:p>
      </dgm:t>
    </dgm:pt>
    <dgm:pt modelId="{401C02EB-FF0A-4AFE-8C62-B16E4A6F6D15}" type="parTrans" cxnId="{C01AEC23-505E-4621-98DF-AC75F9188A20}">
      <dgm:prSet/>
      <dgm:spPr/>
      <dgm:t>
        <a:bodyPr/>
        <a:lstStyle/>
        <a:p>
          <a:endParaRPr lang="es-MX"/>
        </a:p>
      </dgm:t>
    </dgm:pt>
    <dgm:pt modelId="{0CBA7B78-DC4C-4427-B983-0935D3CC5EF0}" type="sibTrans" cxnId="{C01AEC23-505E-4621-98DF-AC75F9188A20}">
      <dgm:prSet/>
      <dgm:spPr/>
      <dgm:t>
        <a:bodyPr/>
        <a:lstStyle/>
        <a:p>
          <a:endParaRPr lang="es-MX"/>
        </a:p>
      </dgm:t>
    </dgm:pt>
    <dgm:pt modelId="{C310D4AD-B886-473D-95B6-2EB4F5366B66}">
      <dgm:prSet/>
      <dgm:spPr/>
      <dgm:t>
        <a:bodyPr/>
        <a:lstStyle/>
        <a:p>
          <a:pPr algn="l"/>
          <a:r>
            <a:rPr lang="es-MX" dirty="0" smtClean="0">
              <a:solidFill>
                <a:srgbClr val="3333FF"/>
              </a:solidFill>
            </a:rPr>
            <a:t>9. </a:t>
          </a:r>
          <a:r>
            <a:rPr lang="es-MX" dirty="0" smtClean="0">
              <a:solidFill>
                <a:srgbClr val="3333FF"/>
              </a:solidFill>
              <a:hlinkClick xmlns:r="http://schemas.openxmlformats.org/officeDocument/2006/relationships" r:id="" action="ppaction://noaction"/>
            </a:rPr>
            <a:t>Otros datos de interés</a:t>
          </a:r>
          <a:endParaRPr lang="es-MX" dirty="0">
            <a:solidFill>
              <a:srgbClr val="3333FF"/>
            </a:solidFill>
          </a:endParaRPr>
        </a:p>
      </dgm:t>
    </dgm:pt>
    <dgm:pt modelId="{634407F5-5645-4E82-A321-4A3B897B1F69}" type="parTrans" cxnId="{921A49C5-C8E9-4FCC-B172-0552C67F5045}">
      <dgm:prSet/>
      <dgm:spPr/>
      <dgm:t>
        <a:bodyPr/>
        <a:lstStyle/>
        <a:p>
          <a:endParaRPr lang="es-MX"/>
        </a:p>
      </dgm:t>
    </dgm:pt>
    <dgm:pt modelId="{9AEE17B2-50E7-4839-844C-B70C23F9D9BA}" type="sibTrans" cxnId="{921A49C5-C8E9-4FCC-B172-0552C67F5045}">
      <dgm:prSet/>
      <dgm:spPr/>
      <dgm:t>
        <a:bodyPr/>
        <a:lstStyle/>
        <a:p>
          <a:endParaRPr lang="es-MX"/>
        </a:p>
      </dgm:t>
    </dgm:pt>
    <dgm:pt modelId="{26604CF2-BF76-4754-AD08-B9023B673A3F}" type="pres">
      <dgm:prSet presAssocID="{E975305F-5480-4247-B69F-47C1DAE0AA13}" presName="compositeShape" presStyleCnt="0">
        <dgm:presLayoutVars>
          <dgm:dir/>
          <dgm:resizeHandles/>
        </dgm:presLayoutVars>
      </dgm:prSet>
      <dgm:spPr/>
    </dgm:pt>
    <dgm:pt modelId="{1D77B097-9144-4D06-8ACF-169BAEAB566C}" type="pres">
      <dgm:prSet presAssocID="{E975305F-5480-4247-B69F-47C1DAE0AA13}" presName="pyramid" presStyleLbl="node1" presStyleIdx="0" presStyleCnt="1"/>
      <dgm:spPr/>
    </dgm:pt>
    <dgm:pt modelId="{1D31B492-78EA-4FBB-ABAE-7528658041E5}" type="pres">
      <dgm:prSet presAssocID="{E975305F-5480-4247-B69F-47C1DAE0AA13}" presName="theList" presStyleCnt="0"/>
      <dgm:spPr/>
    </dgm:pt>
    <dgm:pt modelId="{656DF155-52E9-483F-9632-928994492CE3}" type="pres">
      <dgm:prSet presAssocID="{DD55CA1F-FA0D-466B-B170-9CCFC672F8AD}" presName="aNode" presStyleLbl="fgAcc1" presStyleIdx="0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3A3321-5025-403C-AF27-4B0A3CB2CBE8}" type="pres">
      <dgm:prSet presAssocID="{DD55CA1F-FA0D-466B-B170-9CCFC672F8AD}" presName="aSpace" presStyleCnt="0"/>
      <dgm:spPr/>
    </dgm:pt>
    <dgm:pt modelId="{E1867712-B33D-4466-B08E-1169EA357C78}" type="pres">
      <dgm:prSet presAssocID="{B3200547-47AF-4599-B2D1-53AFA13E328C}" presName="aNode" presStyleLbl="fgAcc1" presStyleIdx="1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C9B1C1-B6D9-4D98-9DC2-F954C7B6034A}" type="pres">
      <dgm:prSet presAssocID="{B3200547-47AF-4599-B2D1-53AFA13E328C}" presName="aSpace" presStyleCnt="0"/>
      <dgm:spPr/>
    </dgm:pt>
    <dgm:pt modelId="{18BC24EF-1DEA-4A1B-BF42-68651AE4857C}" type="pres">
      <dgm:prSet presAssocID="{C21DA6DB-C84B-4CBD-94A1-3FD29EA8927C}" presName="aNode" presStyleLbl="fgAcc1" presStyleIdx="2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D004C11-C51A-47BA-810D-2BD903373E45}" type="pres">
      <dgm:prSet presAssocID="{C21DA6DB-C84B-4CBD-94A1-3FD29EA8927C}" presName="aSpace" presStyleCnt="0"/>
      <dgm:spPr/>
    </dgm:pt>
    <dgm:pt modelId="{3A38D6E1-7494-4708-89E7-40F97D032FD1}" type="pres">
      <dgm:prSet presAssocID="{23AC0C4B-0577-43F0-807F-8EA96804E4A7}" presName="aNode" presStyleLbl="fgAcc1" presStyleIdx="3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057B9A0-C999-4F5F-A24C-2BD0277BB934}" type="pres">
      <dgm:prSet presAssocID="{23AC0C4B-0577-43F0-807F-8EA96804E4A7}" presName="aSpace" presStyleCnt="0"/>
      <dgm:spPr/>
    </dgm:pt>
    <dgm:pt modelId="{EE0DBA79-8F42-469D-9C9F-5E067EAE8FBB}" type="pres">
      <dgm:prSet presAssocID="{907A96A3-2EDA-471A-B952-2BF1C02DA8EA}" presName="aNode" presStyleLbl="fgAcc1" presStyleIdx="4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47674F-488F-4778-90FE-A2568B14DEB6}" type="pres">
      <dgm:prSet presAssocID="{907A96A3-2EDA-471A-B952-2BF1C02DA8EA}" presName="aSpace" presStyleCnt="0"/>
      <dgm:spPr/>
    </dgm:pt>
    <dgm:pt modelId="{43219B34-18A5-4706-8E23-7A8C6EDE1927}" type="pres">
      <dgm:prSet presAssocID="{8CB12364-23FE-46BF-B7B7-9354C63CEC7D}" presName="aNode" presStyleLbl="fgAcc1" presStyleIdx="5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9EE1D9-DF66-4784-9410-DD56B9195674}" type="pres">
      <dgm:prSet presAssocID="{8CB12364-23FE-46BF-B7B7-9354C63CEC7D}" presName="aSpace" presStyleCnt="0"/>
      <dgm:spPr/>
    </dgm:pt>
    <dgm:pt modelId="{77C3D07E-CA2C-4498-B769-3BA12E6F5598}" type="pres">
      <dgm:prSet presAssocID="{D42D4B65-8AE3-4145-8EB9-8E9B084D0240}" presName="aNode" presStyleLbl="fgAcc1" presStyleIdx="6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D5E1BC-D2EF-4FCC-9DC3-9710E62FA90B}" type="pres">
      <dgm:prSet presAssocID="{D42D4B65-8AE3-4145-8EB9-8E9B084D0240}" presName="aSpace" presStyleCnt="0"/>
      <dgm:spPr/>
    </dgm:pt>
    <dgm:pt modelId="{911845B6-C378-41AF-B202-C0B8C79AE8A1}" type="pres">
      <dgm:prSet presAssocID="{0C093D71-DFA0-4D8C-A0F9-55BBC0B79C5F}" presName="aNode" presStyleLbl="fgAcc1" presStyleIdx="7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FC4B3B8-5AC6-4D4C-9C98-4DC11427259A}" type="pres">
      <dgm:prSet presAssocID="{0C093D71-DFA0-4D8C-A0F9-55BBC0B79C5F}" presName="aSpace" presStyleCnt="0"/>
      <dgm:spPr/>
    </dgm:pt>
    <dgm:pt modelId="{2DF38CA1-8391-4640-B160-3ED64F5868A6}" type="pres">
      <dgm:prSet presAssocID="{C310D4AD-B886-473D-95B6-2EB4F5366B66}" presName="aNode" presStyleLbl="fgAcc1" presStyleIdx="8" presStyleCnt="9" custLinFactY="49227" custLinFactNeighborX="5119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91B327-8FDC-4FC5-924D-F5AA994CB7EB}" type="pres">
      <dgm:prSet presAssocID="{C310D4AD-B886-473D-95B6-2EB4F5366B66}" presName="aSpace" presStyleCnt="0"/>
      <dgm:spPr/>
    </dgm:pt>
  </dgm:ptLst>
  <dgm:cxnLst>
    <dgm:cxn modelId="{BEFCB4E5-63D3-406A-8420-4DACAD2D8416}" srcId="{E975305F-5480-4247-B69F-47C1DAE0AA13}" destId="{B3200547-47AF-4599-B2D1-53AFA13E328C}" srcOrd="1" destOrd="0" parTransId="{43E1DB7E-DBD4-46D7-8B62-BE9043C7C81D}" sibTransId="{DB443DC6-5538-4C18-B3CC-9BC22A976444}"/>
    <dgm:cxn modelId="{3FD32F8F-19CA-4C33-A690-038F605A5BC2}" srcId="{E975305F-5480-4247-B69F-47C1DAE0AA13}" destId="{8CB12364-23FE-46BF-B7B7-9354C63CEC7D}" srcOrd="5" destOrd="0" parTransId="{0CF87FF3-9A94-45AF-8B61-A1E38C27B980}" sibTransId="{B3DAE5A4-AD8F-42AB-AF36-32310B00DEAA}"/>
    <dgm:cxn modelId="{7E9B0919-CE3F-48D6-8FC0-7C4FDDEB05B2}" type="presOf" srcId="{B3200547-47AF-4599-B2D1-53AFA13E328C}" destId="{E1867712-B33D-4466-B08E-1169EA357C78}" srcOrd="0" destOrd="0" presId="urn:microsoft.com/office/officeart/2005/8/layout/pyramid2"/>
    <dgm:cxn modelId="{800A60C8-CF79-489A-BF71-B1DDD0EBC288}" type="presOf" srcId="{23AC0C4B-0577-43F0-807F-8EA96804E4A7}" destId="{3A38D6E1-7494-4708-89E7-40F97D032FD1}" srcOrd="0" destOrd="0" presId="urn:microsoft.com/office/officeart/2005/8/layout/pyramid2"/>
    <dgm:cxn modelId="{08F738BF-1359-45C9-94B7-C66C671F4D3C}" srcId="{E975305F-5480-4247-B69F-47C1DAE0AA13}" destId="{D42D4B65-8AE3-4145-8EB9-8E9B084D0240}" srcOrd="6" destOrd="0" parTransId="{D8E775E8-3994-430E-A084-CE928622117C}" sibTransId="{3B22D01C-3576-4468-AD44-54348F05CB62}"/>
    <dgm:cxn modelId="{727F3F75-F248-43D3-B277-1B033E633BCC}" type="presOf" srcId="{907A96A3-2EDA-471A-B952-2BF1C02DA8EA}" destId="{EE0DBA79-8F42-469D-9C9F-5E067EAE8FBB}" srcOrd="0" destOrd="0" presId="urn:microsoft.com/office/officeart/2005/8/layout/pyramid2"/>
    <dgm:cxn modelId="{314933B2-9A5C-4B6B-A8CB-AC7847CFCB87}" srcId="{E975305F-5480-4247-B69F-47C1DAE0AA13}" destId="{23AC0C4B-0577-43F0-807F-8EA96804E4A7}" srcOrd="3" destOrd="0" parTransId="{269DB7F4-4CA8-4D5D-ACDA-39BE14B37129}" sibTransId="{536D283D-3BF9-4E2F-9C93-67B7D51F828C}"/>
    <dgm:cxn modelId="{921A49C5-C8E9-4FCC-B172-0552C67F5045}" srcId="{E975305F-5480-4247-B69F-47C1DAE0AA13}" destId="{C310D4AD-B886-473D-95B6-2EB4F5366B66}" srcOrd="8" destOrd="0" parTransId="{634407F5-5645-4E82-A321-4A3B897B1F69}" sibTransId="{9AEE17B2-50E7-4839-844C-B70C23F9D9BA}"/>
    <dgm:cxn modelId="{2A904585-AB87-4303-B67A-E89661051104}" type="presOf" srcId="{D42D4B65-8AE3-4145-8EB9-8E9B084D0240}" destId="{77C3D07E-CA2C-4498-B769-3BA12E6F5598}" srcOrd="0" destOrd="0" presId="urn:microsoft.com/office/officeart/2005/8/layout/pyramid2"/>
    <dgm:cxn modelId="{A07DE6BA-3AB7-4E8E-BB1D-E0FF91787430}" type="presOf" srcId="{DD55CA1F-FA0D-466B-B170-9CCFC672F8AD}" destId="{656DF155-52E9-483F-9632-928994492CE3}" srcOrd="0" destOrd="0" presId="urn:microsoft.com/office/officeart/2005/8/layout/pyramid2"/>
    <dgm:cxn modelId="{D9992841-AFFD-40C9-A806-2BF9B8EA2F24}" type="presOf" srcId="{E975305F-5480-4247-B69F-47C1DAE0AA13}" destId="{26604CF2-BF76-4754-AD08-B9023B673A3F}" srcOrd="0" destOrd="0" presId="urn:microsoft.com/office/officeart/2005/8/layout/pyramid2"/>
    <dgm:cxn modelId="{C01AEC23-505E-4621-98DF-AC75F9188A20}" srcId="{E975305F-5480-4247-B69F-47C1DAE0AA13}" destId="{0C093D71-DFA0-4D8C-A0F9-55BBC0B79C5F}" srcOrd="7" destOrd="0" parTransId="{401C02EB-FF0A-4AFE-8C62-B16E4A6F6D15}" sibTransId="{0CBA7B78-DC4C-4427-B983-0935D3CC5EF0}"/>
    <dgm:cxn modelId="{F980710C-6640-400E-8F77-9801CECF4072}" srcId="{E975305F-5480-4247-B69F-47C1DAE0AA13}" destId="{C21DA6DB-C84B-4CBD-94A1-3FD29EA8927C}" srcOrd="2" destOrd="0" parTransId="{7DA4950E-DB0A-4047-A92C-8F5DEC50AF46}" sibTransId="{079BB010-B3FA-49F8-B0C0-78A431665B44}"/>
    <dgm:cxn modelId="{32E0D786-BA6E-472A-9EDD-259F5C6257A3}" type="presOf" srcId="{C21DA6DB-C84B-4CBD-94A1-3FD29EA8927C}" destId="{18BC24EF-1DEA-4A1B-BF42-68651AE4857C}" srcOrd="0" destOrd="0" presId="urn:microsoft.com/office/officeart/2005/8/layout/pyramid2"/>
    <dgm:cxn modelId="{5BA1B95F-E138-418A-8040-F03C995509D3}" type="presOf" srcId="{0C093D71-DFA0-4D8C-A0F9-55BBC0B79C5F}" destId="{911845B6-C378-41AF-B202-C0B8C79AE8A1}" srcOrd="0" destOrd="0" presId="urn:microsoft.com/office/officeart/2005/8/layout/pyramid2"/>
    <dgm:cxn modelId="{5E4256D8-0C80-4881-ABCA-246399B2A19D}" type="presOf" srcId="{C310D4AD-B886-473D-95B6-2EB4F5366B66}" destId="{2DF38CA1-8391-4640-B160-3ED64F5868A6}" srcOrd="0" destOrd="0" presId="urn:microsoft.com/office/officeart/2005/8/layout/pyramid2"/>
    <dgm:cxn modelId="{5E58DCE2-765E-4265-9F2D-55E12E169DA2}" srcId="{E975305F-5480-4247-B69F-47C1DAE0AA13}" destId="{DD55CA1F-FA0D-466B-B170-9CCFC672F8AD}" srcOrd="0" destOrd="0" parTransId="{EB2A1AB0-09B0-4B43-9AD7-F0E01E3B1C05}" sibTransId="{5192B705-3877-4D42-A5F7-9383E9812B2E}"/>
    <dgm:cxn modelId="{A42565C5-0790-43E6-A410-A4C6F6922EDF}" type="presOf" srcId="{8CB12364-23FE-46BF-B7B7-9354C63CEC7D}" destId="{43219B34-18A5-4706-8E23-7A8C6EDE1927}" srcOrd="0" destOrd="0" presId="urn:microsoft.com/office/officeart/2005/8/layout/pyramid2"/>
    <dgm:cxn modelId="{14266BD8-5C33-4283-84C5-68E979E84010}" srcId="{E975305F-5480-4247-B69F-47C1DAE0AA13}" destId="{907A96A3-2EDA-471A-B952-2BF1C02DA8EA}" srcOrd="4" destOrd="0" parTransId="{A4F8D5F5-2125-4A6B-8C7C-94022BFEB069}" sibTransId="{3DFA5A4B-584E-488B-B16A-3E57EBF68F66}"/>
    <dgm:cxn modelId="{2759DCD4-86E7-48CC-9272-C18FEE87363C}" type="presParOf" srcId="{26604CF2-BF76-4754-AD08-B9023B673A3F}" destId="{1D77B097-9144-4D06-8ACF-169BAEAB566C}" srcOrd="0" destOrd="0" presId="urn:microsoft.com/office/officeart/2005/8/layout/pyramid2"/>
    <dgm:cxn modelId="{92104ADF-3859-42E1-BFE1-7C7184F5B543}" type="presParOf" srcId="{26604CF2-BF76-4754-AD08-B9023B673A3F}" destId="{1D31B492-78EA-4FBB-ABAE-7528658041E5}" srcOrd="1" destOrd="0" presId="urn:microsoft.com/office/officeart/2005/8/layout/pyramid2"/>
    <dgm:cxn modelId="{D2519A3F-879D-4EA1-868A-58C531C9900B}" type="presParOf" srcId="{1D31B492-78EA-4FBB-ABAE-7528658041E5}" destId="{656DF155-52E9-483F-9632-928994492CE3}" srcOrd="0" destOrd="0" presId="urn:microsoft.com/office/officeart/2005/8/layout/pyramid2"/>
    <dgm:cxn modelId="{83A0AE10-20CA-4290-9A42-AFCE98514B8A}" type="presParOf" srcId="{1D31B492-78EA-4FBB-ABAE-7528658041E5}" destId="{263A3321-5025-403C-AF27-4B0A3CB2CBE8}" srcOrd="1" destOrd="0" presId="urn:microsoft.com/office/officeart/2005/8/layout/pyramid2"/>
    <dgm:cxn modelId="{770742C8-4B04-4FEF-B0FF-9A58087FBAEE}" type="presParOf" srcId="{1D31B492-78EA-4FBB-ABAE-7528658041E5}" destId="{E1867712-B33D-4466-B08E-1169EA357C78}" srcOrd="2" destOrd="0" presId="urn:microsoft.com/office/officeart/2005/8/layout/pyramid2"/>
    <dgm:cxn modelId="{2ECE11BE-2346-41DE-BA17-5A528D9C3CC1}" type="presParOf" srcId="{1D31B492-78EA-4FBB-ABAE-7528658041E5}" destId="{ABC9B1C1-B6D9-4D98-9DC2-F954C7B6034A}" srcOrd="3" destOrd="0" presId="urn:microsoft.com/office/officeart/2005/8/layout/pyramid2"/>
    <dgm:cxn modelId="{BC9F3EF8-7F12-4547-AC09-F263640CC7CA}" type="presParOf" srcId="{1D31B492-78EA-4FBB-ABAE-7528658041E5}" destId="{18BC24EF-1DEA-4A1B-BF42-68651AE4857C}" srcOrd="4" destOrd="0" presId="urn:microsoft.com/office/officeart/2005/8/layout/pyramid2"/>
    <dgm:cxn modelId="{A013F697-6669-46F5-A006-D52976F4E314}" type="presParOf" srcId="{1D31B492-78EA-4FBB-ABAE-7528658041E5}" destId="{7D004C11-C51A-47BA-810D-2BD903373E45}" srcOrd="5" destOrd="0" presId="urn:microsoft.com/office/officeart/2005/8/layout/pyramid2"/>
    <dgm:cxn modelId="{AF9445C7-ED30-4B1A-A559-611D2E2809E4}" type="presParOf" srcId="{1D31B492-78EA-4FBB-ABAE-7528658041E5}" destId="{3A38D6E1-7494-4708-89E7-40F97D032FD1}" srcOrd="6" destOrd="0" presId="urn:microsoft.com/office/officeart/2005/8/layout/pyramid2"/>
    <dgm:cxn modelId="{E99971E1-948F-436F-A601-8BCF35E583E3}" type="presParOf" srcId="{1D31B492-78EA-4FBB-ABAE-7528658041E5}" destId="{7057B9A0-C999-4F5F-A24C-2BD0277BB934}" srcOrd="7" destOrd="0" presId="urn:microsoft.com/office/officeart/2005/8/layout/pyramid2"/>
    <dgm:cxn modelId="{5008C03B-E62C-4513-B756-39D436135467}" type="presParOf" srcId="{1D31B492-78EA-4FBB-ABAE-7528658041E5}" destId="{EE0DBA79-8F42-469D-9C9F-5E067EAE8FBB}" srcOrd="8" destOrd="0" presId="urn:microsoft.com/office/officeart/2005/8/layout/pyramid2"/>
    <dgm:cxn modelId="{BD70EB22-5F5C-4815-838D-45D04D1B145A}" type="presParOf" srcId="{1D31B492-78EA-4FBB-ABAE-7528658041E5}" destId="{0F47674F-488F-4778-90FE-A2568B14DEB6}" srcOrd="9" destOrd="0" presId="urn:microsoft.com/office/officeart/2005/8/layout/pyramid2"/>
    <dgm:cxn modelId="{77EF8B8F-317C-49DF-BAF9-C0AC0999C6FF}" type="presParOf" srcId="{1D31B492-78EA-4FBB-ABAE-7528658041E5}" destId="{43219B34-18A5-4706-8E23-7A8C6EDE1927}" srcOrd="10" destOrd="0" presId="urn:microsoft.com/office/officeart/2005/8/layout/pyramid2"/>
    <dgm:cxn modelId="{B48EA7B5-09C5-47A1-AD51-4F56105B06E8}" type="presParOf" srcId="{1D31B492-78EA-4FBB-ABAE-7528658041E5}" destId="{2D9EE1D9-DF66-4784-9410-DD56B9195674}" srcOrd="11" destOrd="0" presId="urn:microsoft.com/office/officeart/2005/8/layout/pyramid2"/>
    <dgm:cxn modelId="{F503658C-0AD9-46DA-9C37-8D16931C2626}" type="presParOf" srcId="{1D31B492-78EA-4FBB-ABAE-7528658041E5}" destId="{77C3D07E-CA2C-4498-B769-3BA12E6F5598}" srcOrd="12" destOrd="0" presId="urn:microsoft.com/office/officeart/2005/8/layout/pyramid2"/>
    <dgm:cxn modelId="{C647F11A-AE18-409E-9C40-EFE4DCEC74F6}" type="presParOf" srcId="{1D31B492-78EA-4FBB-ABAE-7528658041E5}" destId="{55D5E1BC-D2EF-4FCC-9DC3-9710E62FA90B}" srcOrd="13" destOrd="0" presId="urn:microsoft.com/office/officeart/2005/8/layout/pyramid2"/>
    <dgm:cxn modelId="{3DED59CA-02EC-4E0D-BDE6-1E5DFD2B7785}" type="presParOf" srcId="{1D31B492-78EA-4FBB-ABAE-7528658041E5}" destId="{911845B6-C378-41AF-B202-C0B8C79AE8A1}" srcOrd="14" destOrd="0" presId="urn:microsoft.com/office/officeart/2005/8/layout/pyramid2"/>
    <dgm:cxn modelId="{EA5A9E57-7F13-486D-AD15-50E9C3A4D0CA}" type="presParOf" srcId="{1D31B492-78EA-4FBB-ABAE-7528658041E5}" destId="{7FC4B3B8-5AC6-4D4C-9C98-4DC11427259A}" srcOrd="15" destOrd="0" presId="urn:microsoft.com/office/officeart/2005/8/layout/pyramid2"/>
    <dgm:cxn modelId="{943B6656-9E75-40F6-8618-FE90864C1E0F}" type="presParOf" srcId="{1D31B492-78EA-4FBB-ABAE-7528658041E5}" destId="{2DF38CA1-8391-4640-B160-3ED64F5868A6}" srcOrd="16" destOrd="0" presId="urn:microsoft.com/office/officeart/2005/8/layout/pyramid2"/>
    <dgm:cxn modelId="{9FE4A09F-B7B0-45E4-9CBB-FB6E68C490DF}" type="presParOf" srcId="{1D31B492-78EA-4FBB-ABAE-7528658041E5}" destId="{E691B327-8FDC-4FC5-924D-F5AA994CB7EB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180BF0-B82E-4994-8E69-1C64EBDED6C3}" type="doc">
      <dgm:prSet loTypeId="urn:microsoft.com/office/officeart/2005/8/layout/gear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5838FE2D-21B9-4268-A15F-88CA0CDA65E7}">
      <dgm:prSet phldrT="[Texto]" custT="1"/>
      <dgm:spPr/>
      <dgm:t>
        <a:bodyPr/>
        <a:lstStyle/>
        <a:p>
          <a:r>
            <a:rPr lang="es-MX" sz="1800" b="1" dirty="0" smtClean="0"/>
            <a:t>Esté preparado para las preguntas</a:t>
          </a:r>
          <a:endParaRPr lang="es-MX" sz="1800" b="1" dirty="0"/>
        </a:p>
      </dgm:t>
    </dgm:pt>
    <dgm:pt modelId="{08622802-D906-4C5C-BCD0-F28C4D8979F0}" type="parTrans" cxnId="{DAFB2B35-D765-479A-B3D3-F3DCF3A97328}">
      <dgm:prSet/>
      <dgm:spPr/>
      <dgm:t>
        <a:bodyPr/>
        <a:lstStyle/>
        <a:p>
          <a:endParaRPr lang="es-MX"/>
        </a:p>
      </dgm:t>
    </dgm:pt>
    <dgm:pt modelId="{D897A424-89C5-452B-AD4E-E89209EFC04D}" type="sibTrans" cxnId="{DAFB2B35-D765-479A-B3D3-F3DCF3A97328}">
      <dgm:prSet/>
      <dgm:spPr/>
      <dgm:t>
        <a:bodyPr/>
        <a:lstStyle/>
        <a:p>
          <a:endParaRPr lang="es-MX"/>
        </a:p>
      </dgm:t>
    </dgm:pt>
    <dgm:pt modelId="{1EBFB906-AAC1-48D9-A7CB-755DD07A1F6D}">
      <dgm:prSet phldrT="[Texto]" custT="1"/>
      <dgm:spPr/>
      <dgm:t>
        <a:bodyPr/>
        <a:lstStyle/>
        <a:p>
          <a:r>
            <a:rPr lang="es-MX" sz="1200" b="1" dirty="0" smtClean="0"/>
            <a:t>Presente sus puntos fuertes con claridad</a:t>
          </a:r>
          <a:endParaRPr lang="es-MX" sz="1200" b="1" dirty="0"/>
        </a:p>
      </dgm:t>
    </dgm:pt>
    <dgm:pt modelId="{6C43509B-6E53-4EF8-B5B4-3695C0447832}" type="parTrans" cxnId="{B6454514-FAA2-4A4C-B203-B796467E8CF2}">
      <dgm:prSet/>
      <dgm:spPr/>
      <dgm:t>
        <a:bodyPr/>
        <a:lstStyle/>
        <a:p>
          <a:endParaRPr lang="es-MX"/>
        </a:p>
      </dgm:t>
    </dgm:pt>
    <dgm:pt modelId="{4644B383-AA7B-4D5F-988A-34685077895E}" type="sibTrans" cxnId="{B6454514-FAA2-4A4C-B203-B796467E8CF2}">
      <dgm:prSet/>
      <dgm:spPr/>
      <dgm:t>
        <a:bodyPr/>
        <a:lstStyle/>
        <a:p>
          <a:endParaRPr lang="es-MX"/>
        </a:p>
      </dgm:t>
    </dgm:pt>
    <dgm:pt modelId="{549A7176-F835-40B3-AA11-7A4E17D89BC8}">
      <dgm:prSet/>
      <dgm:spPr/>
      <dgm:t>
        <a:bodyPr/>
        <a:lstStyle/>
        <a:p>
          <a:endParaRPr lang="es-MX"/>
        </a:p>
      </dgm:t>
    </dgm:pt>
    <dgm:pt modelId="{A632331D-8708-4D31-A09D-FD44144E3940}" type="parTrans" cxnId="{13C96D36-E119-4E48-BB0F-2AA7B25F4C60}">
      <dgm:prSet/>
      <dgm:spPr/>
      <dgm:t>
        <a:bodyPr/>
        <a:lstStyle/>
        <a:p>
          <a:endParaRPr lang="es-MX"/>
        </a:p>
      </dgm:t>
    </dgm:pt>
    <dgm:pt modelId="{3924B733-DB50-4FD3-B888-A58B12F2E864}" type="sibTrans" cxnId="{13C96D36-E119-4E48-BB0F-2AA7B25F4C60}">
      <dgm:prSet/>
      <dgm:spPr/>
      <dgm:t>
        <a:bodyPr/>
        <a:lstStyle/>
        <a:p>
          <a:endParaRPr lang="es-MX"/>
        </a:p>
      </dgm:t>
    </dgm:pt>
    <dgm:pt modelId="{218CC5AD-9FF8-45DC-8CAF-CD6A2EBD2C3D}">
      <dgm:prSet phldrT="[Texto]" custT="1"/>
      <dgm:spPr/>
      <dgm:t>
        <a:bodyPr/>
        <a:lstStyle/>
        <a:p>
          <a:r>
            <a:rPr lang="es-MX" sz="1200" b="1" dirty="0" smtClean="0"/>
            <a:t>Planifique y prepárese meticulosamente</a:t>
          </a:r>
          <a:endParaRPr lang="es-MX" sz="1200" b="1" dirty="0"/>
        </a:p>
      </dgm:t>
    </dgm:pt>
    <dgm:pt modelId="{9BA62263-6AB7-466B-B78C-27B0F5825CBF}" type="parTrans" cxnId="{6583838D-1559-4DEA-A55A-88A7C6600932}">
      <dgm:prSet/>
      <dgm:spPr/>
      <dgm:t>
        <a:bodyPr/>
        <a:lstStyle/>
        <a:p>
          <a:endParaRPr lang="es-MX"/>
        </a:p>
      </dgm:t>
    </dgm:pt>
    <dgm:pt modelId="{7DA92550-01EA-42FE-8E0B-E7622AEDDE3A}" type="sibTrans" cxnId="{6583838D-1559-4DEA-A55A-88A7C6600932}">
      <dgm:prSet/>
      <dgm:spPr/>
      <dgm:t>
        <a:bodyPr/>
        <a:lstStyle/>
        <a:p>
          <a:endParaRPr lang="es-MX"/>
        </a:p>
      </dgm:t>
    </dgm:pt>
    <dgm:pt modelId="{37CE869D-F370-47AB-87EC-8622CB88F12D}">
      <dgm:prSet phldrT="[Texto]" custScaleX="116878" custScaleY="117645"/>
      <dgm:spPr/>
      <dgm:t>
        <a:bodyPr/>
        <a:lstStyle/>
        <a:p>
          <a:endParaRPr lang="es-MX"/>
        </a:p>
      </dgm:t>
    </dgm:pt>
    <dgm:pt modelId="{72BD74DC-F241-476C-822D-EEA0E30DA038}" type="parTrans" cxnId="{EFC17D96-DD4A-4E33-AA53-7768F03AD6F8}">
      <dgm:prSet/>
      <dgm:spPr/>
      <dgm:t>
        <a:bodyPr/>
        <a:lstStyle/>
        <a:p>
          <a:endParaRPr lang="es-MX"/>
        </a:p>
      </dgm:t>
    </dgm:pt>
    <dgm:pt modelId="{C43EB13E-2AE4-48F3-B755-E2B28DF5ACAE}" type="sibTrans" cxnId="{EFC17D96-DD4A-4E33-AA53-7768F03AD6F8}">
      <dgm:prSet/>
      <dgm:spPr/>
      <dgm:t>
        <a:bodyPr/>
        <a:lstStyle/>
        <a:p>
          <a:endParaRPr lang="es-MX"/>
        </a:p>
      </dgm:t>
    </dgm:pt>
    <dgm:pt modelId="{A6BC8B7F-346C-4743-B353-7BE3B0DCE4C8}" type="pres">
      <dgm:prSet presAssocID="{74180BF0-B82E-4994-8E69-1C64EBDED6C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8E8CFF5-414C-499E-88E3-1A96E21C11B1}" type="pres">
      <dgm:prSet presAssocID="{5838FE2D-21B9-4268-A15F-88CA0CDA65E7}" presName="gear1" presStyleLbl="node1" presStyleIdx="0" presStyleCnt="3" custLinFactNeighborX="1666" custLinFactNeighborY="-282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14C2274-8D94-4BB7-B6AE-18B335F4F8E9}" type="pres">
      <dgm:prSet presAssocID="{5838FE2D-21B9-4268-A15F-88CA0CDA65E7}" presName="gear1srcNode" presStyleLbl="node1" presStyleIdx="0" presStyleCnt="3"/>
      <dgm:spPr/>
      <dgm:t>
        <a:bodyPr/>
        <a:lstStyle/>
        <a:p>
          <a:endParaRPr lang="es-MX"/>
        </a:p>
      </dgm:t>
    </dgm:pt>
    <dgm:pt modelId="{2AEEDAB3-E715-4725-965E-39FD860B105F}" type="pres">
      <dgm:prSet presAssocID="{5838FE2D-21B9-4268-A15F-88CA0CDA65E7}" presName="gear1dstNode" presStyleLbl="node1" presStyleIdx="0" presStyleCnt="3"/>
      <dgm:spPr/>
      <dgm:t>
        <a:bodyPr/>
        <a:lstStyle/>
        <a:p>
          <a:endParaRPr lang="es-MX"/>
        </a:p>
      </dgm:t>
    </dgm:pt>
    <dgm:pt modelId="{44EE1F0E-9E7A-40B1-B4FF-884B671E440B}" type="pres">
      <dgm:prSet presAssocID="{1EBFB906-AAC1-48D9-A7CB-755DD07A1F6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30AA58-EEF5-4F58-BFC7-808EB6C26CBF}" type="pres">
      <dgm:prSet presAssocID="{1EBFB906-AAC1-48D9-A7CB-755DD07A1F6D}" presName="gear2srcNode" presStyleLbl="node1" presStyleIdx="1" presStyleCnt="3"/>
      <dgm:spPr/>
      <dgm:t>
        <a:bodyPr/>
        <a:lstStyle/>
        <a:p>
          <a:endParaRPr lang="es-MX"/>
        </a:p>
      </dgm:t>
    </dgm:pt>
    <dgm:pt modelId="{C359DDA2-C8E5-4714-AEA5-D353C24FAFA3}" type="pres">
      <dgm:prSet presAssocID="{1EBFB906-AAC1-48D9-A7CB-755DD07A1F6D}" presName="gear2dstNode" presStyleLbl="node1" presStyleIdx="1" presStyleCnt="3"/>
      <dgm:spPr/>
      <dgm:t>
        <a:bodyPr/>
        <a:lstStyle/>
        <a:p>
          <a:endParaRPr lang="es-MX"/>
        </a:p>
      </dgm:t>
    </dgm:pt>
    <dgm:pt modelId="{7DC08232-03DD-4A9B-84D0-AC079969B9FB}" type="pres">
      <dgm:prSet presAssocID="{218CC5AD-9FF8-45DC-8CAF-CD6A2EBD2C3D}" presName="gear3" presStyleLbl="node1" presStyleIdx="2" presStyleCnt="3" custScaleX="116878" custScaleY="117645" custLinFactNeighborX="5535" custLinFactNeighborY="-14528"/>
      <dgm:spPr/>
      <dgm:t>
        <a:bodyPr/>
        <a:lstStyle/>
        <a:p>
          <a:endParaRPr lang="es-MX"/>
        </a:p>
      </dgm:t>
    </dgm:pt>
    <dgm:pt modelId="{3065F1A2-3A41-46B3-B087-168B9FE87F2B}" type="pres">
      <dgm:prSet presAssocID="{218CC5AD-9FF8-45DC-8CAF-CD6A2EBD2C3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C09079-009F-4ED3-95EA-5B47D5BB8992}" type="pres">
      <dgm:prSet presAssocID="{218CC5AD-9FF8-45DC-8CAF-CD6A2EBD2C3D}" presName="gear3srcNode" presStyleLbl="node1" presStyleIdx="2" presStyleCnt="3"/>
      <dgm:spPr/>
      <dgm:t>
        <a:bodyPr/>
        <a:lstStyle/>
        <a:p>
          <a:endParaRPr lang="es-MX"/>
        </a:p>
      </dgm:t>
    </dgm:pt>
    <dgm:pt modelId="{993FA46A-BE7D-4AD1-B502-F716BF03F9E6}" type="pres">
      <dgm:prSet presAssocID="{218CC5AD-9FF8-45DC-8CAF-CD6A2EBD2C3D}" presName="gear3dstNode" presStyleLbl="node1" presStyleIdx="2" presStyleCnt="3"/>
      <dgm:spPr/>
      <dgm:t>
        <a:bodyPr/>
        <a:lstStyle/>
        <a:p>
          <a:endParaRPr lang="es-MX"/>
        </a:p>
      </dgm:t>
    </dgm:pt>
    <dgm:pt modelId="{1331330F-0AC6-4119-A90E-4B9AF75865B4}" type="pres">
      <dgm:prSet presAssocID="{D897A424-89C5-452B-AD4E-E89209EFC04D}" presName="connector1" presStyleLbl="sibTrans2D1" presStyleIdx="0" presStyleCnt="3"/>
      <dgm:spPr/>
      <dgm:t>
        <a:bodyPr/>
        <a:lstStyle/>
        <a:p>
          <a:endParaRPr lang="es-MX"/>
        </a:p>
      </dgm:t>
    </dgm:pt>
    <dgm:pt modelId="{C781DCF8-761C-42F5-825A-9EDAD0E83BF4}" type="pres">
      <dgm:prSet presAssocID="{4644B383-AA7B-4D5F-988A-34685077895E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18D37B56-DAAD-4BC0-BA3F-016ADEA3F42A}" type="pres">
      <dgm:prSet presAssocID="{7DA92550-01EA-42FE-8E0B-E7622AEDDE3A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85000CBA-1619-4371-AFEE-54F617911885}" type="presOf" srcId="{218CC5AD-9FF8-45DC-8CAF-CD6A2EBD2C3D}" destId="{993FA46A-BE7D-4AD1-B502-F716BF03F9E6}" srcOrd="3" destOrd="0" presId="urn:microsoft.com/office/officeart/2005/8/layout/gear1"/>
    <dgm:cxn modelId="{6F59C04D-CE60-49E8-BB5F-35EFDCD12674}" type="presOf" srcId="{5838FE2D-21B9-4268-A15F-88CA0CDA65E7}" destId="{2AEEDAB3-E715-4725-965E-39FD860B105F}" srcOrd="2" destOrd="0" presId="urn:microsoft.com/office/officeart/2005/8/layout/gear1"/>
    <dgm:cxn modelId="{D1EAF210-5EB6-4A44-A2E1-326636AE2F5F}" type="presOf" srcId="{4644B383-AA7B-4D5F-988A-34685077895E}" destId="{C781DCF8-761C-42F5-825A-9EDAD0E83BF4}" srcOrd="0" destOrd="0" presId="urn:microsoft.com/office/officeart/2005/8/layout/gear1"/>
    <dgm:cxn modelId="{0F055D8C-4DC5-4079-BDF9-13FF81508241}" type="presOf" srcId="{218CC5AD-9FF8-45DC-8CAF-CD6A2EBD2C3D}" destId="{7DC08232-03DD-4A9B-84D0-AC079969B9FB}" srcOrd="0" destOrd="0" presId="urn:microsoft.com/office/officeart/2005/8/layout/gear1"/>
    <dgm:cxn modelId="{EFC17D96-DD4A-4E33-AA53-7768F03AD6F8}" srcId="{74180BF0-B82E-4994-8E69-1C64EBDED6C3}" destId="{37CE869D-F370-47AB-87EC-8622CB88F12D}" srcOrd="3" destOrd="0" parTransId="{72BD74DC-F241-476C-822D-EEA0E30DA038}" sibTransId="{C43EB13E-2AE4-48F3-B755-E2B28DF5ACAE}"/>
    <dgm:cxn modelId="{605960D3-C413-4981-B940-4DF5ED42D9BF}" type="presOf" srcId="{218CC5AD-9FF8-45DC-8CAF-CD6A2EBD2C3D}" destId="{3065F1A2-3A41-46B3-B087-168B9FE87F2B}" srcOrd="1" destOrd="0" presId="urn:microsoft.com/office/officeart/2005/8/layout/gear1"/>
    <dgm:cxn modelId="{CF211209-174F-4C6E-B5F8-0BF88344F940}" type="presOf" srcId="{D897A424-89C5-452B-AD4E-E89209EFC04D}" destId="{1331330F-0AC6-4119-A90E-4B9AF75865B4}" srcOrd="0" destOrd="0" presId="urn:microsoft.com/office/officeart/2005/8/layout/gear1"/>
    <dgm:cxn modelId="{F18D1369-1C5F-47FC-96C2-0344A16FA52F}" type="presOf" srcId="{218CC5AD-9FF8-45DC-8CAF-CD6A2EBD2C3D}" destId="{6FC09079-009F-4ED3-95EA-5B47D5BB8992}" srcOrd="2" destOrd="0" presId="urn:microsoft.com/office/officeart/2005/8/layout/gear1"/>
    <dgm:cxn modelId="{13C96D36-E119-4E48-BB0F-2AA7B25F4C60}" srcId="{74180BF0-B82E-4994-8E69-1C64EBDED6C3}" destId="{549A7176-F835-40B3-AA11-7A4E17D89BC8}" srcOrd="4" destOrd="0" parTransId="{A632331D-8708-4D31-A09D-FD44144E3940}" sibTransId="{3924B733-DB50-4FD3-B888-A58B12F2E864}"/>
    <dgm:cxn modelId="{6583838D-1559-4DEA-A55A-88A7C6600932}" srcId="{74180BF0-B82E-4994-8E69-1C64EBDED6C3}" destId="{218CC5AD-9FF8-45DC-8CAF-CD6A2EBD2C3D}" srcOrd="2" destOrd="0" parTransId="{9BA62263-6AB7-466B-B78C-27B0F5825CBF}" sibTransId="{7DA92550-01EA-42FE-8E0B-E7622AEDDE3A}"/>
    <dgm:cxn modelId="{9935B34B-919A-464C-B059-86DD33183CEC}" type="presOf" srcId="{1EBFB906-AAC1-48D9-A7CB-755DD07A1F6D}" destId="{C359DDA2-C8E5-4714-AEA5-D353C24FAFA3}" srcOrd="2" destOrd="0" presId="urn:microsoft.com/office/officeart/2005/8/layout/gear1"/>
    <dgm:cxn modelId="{5D9F8F38-B1EE-46EB-9F67-3023494E474F}" type="presOf" srcId="{1EBFB906-AAC1-48D9-A7CB-755DD07A1F6D}" destId="{44EE1F0E-9E7A-40B1-B4FF-884B671E440B}" srcOrd="0" destOrd="0" presId="urn:microsoft.com/office/officeart/2005/8/layout/gear1"/>
    <dgm:cxn modelId="{DD832BEE-E04D-44A0-AB87-8CFD659EC1C0}" type="presOf" srcId="{7DA92550-01EA-42FE-8E0B-E7622AEDDE3A}" destId="{18D37B56-DAAD-4BC0-BA3F-016ADEA3F42A}" srcOrd="0" destOrd="0" presId="urn:microsoft.com/office/officeart/2005/8/layout/gear1"/>
    <dgm:cxn modelId="{6B118A2B-F984-42C7-8CE3-68541D59F6F6}" type="presOf" srcId="{5838FE2D-21B9-4268-A15F-88CA0CDA65E7}" destId="{714C2274-8D94-4BB7-B6AE-18B335F4F8E9}" srcOrd="1" destOrd="0" presId="urn:microsoft.com/office/officeart/2005/8/layout/gear1"/>
    <dgm:cxn modelId="{B6454514-FAA2-4A4C-B203-B796467E8CF2}" srcId="{74180BF0-B82E-4994-8E69-1C64EBDED6C3}" destId="{1EBFB906-AAC1-48D9-A7CB-755DD07A1F6D}" srcOrd="1" destOrd="0" parTransId="{6C43509B-6E53-4EF8-B5B4-3695C0447832}" sibTransId="{4644B383-AA7B-4D5F-988A-34685077895E}"/>
    <dgm:cxn modelId="{DAFB2B35-D765-479A-B3D3-F3DCF3A97328}" srcId="{74180BF0-B82E-4994-8E69-1C64EBDED6C3}" destId="{5838FE2D-21B9-4268-A15F-88CA0CDA65E7}" srcOrd="0" destOrd="0" parTransId="{08622802-D906-4C5C-BCD0-F28C4D8979F0}" sibTransId="{D897A424-89C5-452B-AD4E-E89209EFC04D}"/>
    <dgm:cxn modelId="{DF82F03F-2B51-446D-A680-8E9E14E81988}" type="presOf" srcId="{5838FE2D-21B9-4268-A15F-88CA0CDA65E7}" destId="{08E8CFF5-414C-499E-88E3-1A96E21C11B1}" srcOrd="0" destOrd="0" presId="urn:microsoft.com/office/officeart/2005/8/layout/gear1"/>
    <dgm:cxn modelId="{2A38918B-D1A4-42CF-949B-CD9056C09F9A}" type="presOf" srcId="{74180BF0-B82E-4994-8E69-1C64EBDED6C3}" destId="{A6BC8B7F-346C-4743-B353-7BE3B0DCE4C8}" srcOrd="0" destOrd="0" presId="urn:microsoft.com/office/officeart/2005/8/layout/gear1"/>
    <dgm:cxn modelId="{1225A959-02DB-4F60-8FDB-A24FA84205D8}" type="presOf" srcId="{1EBFB906-AAC1-48D9-A7CB-755DD07A1F6D}" destId="{F430AA58-EEF5-4F58-BFC7-808EB6C26CBF}" srcOrd="1" destOrd="0" presId="urn:microsoft.com/office/officeart/2005/8/layout/gear1"/>
    <dgm:cxn modelId="{8E43B943-9062-4195-A998-BE8C390F03C0}" type="presParOf" srcId="{A6BC8B7F-346C-4743-B353-7BE3B0DCE4C8}" destId="{08E8CFF5-414C-499E-88E3-1A96E21C11B1}" srcOrd="0" destOrd="0" presId="urn:microsoft.com/office/officeart/2005/8/layout/gear1"/>
    <dgm:cxn modelId="{366F6AED-9AB3-4CBC-9447-C6B8C2FEBD98}" type="presParOf" srcId="{A6BC8B7F-346C-4743-B353-7BE3B0DCE4C8}" destId="{714C2274-8D94-4BB7-B6AE-18B335F4F8E9}" srcOrd="1" destOrd="0" presId="urn:microsoft.com/office/officeart/2005/8/layout/gear1"/>
    <dgm:cxn modelId="{5397BC9A-87FA-4C68-BA27-ADD2079696EE}" type="presParOf" srcId="{A6BC8B7F-346C-4743-B353-7BE3B0DCE4C8}" destId="{2AEEDAB3-E715-4725-965E-39FD860B105F}" srcOrd="2" destOrd="0" presId="urn:microsoft.com/office/officeart/2005/8/layout/gear1"/>
    <dgm:cxn modelId="{2A1A2327-2DBC-4992-BA6A-0409AE62CE74}" type="presParOf" srcId="{A6BC8B7F-346C-4743-B353-7BE3B0DCE4C8}" destId="{44EE1F0E-9E7A-40B1-B4FF-884B671E440B}" srcOrd="3" destOrd="0" presId="urn:microsoft.com/office/officeart/2005/8/layout/gear1"/>
    <dgm:cxn modelId="{BEE887D0-DAFD-4E47-AD1F-24BC78964DBE}" type="presParOf" srcId="{A6BC8B7F-346C-4743-B353-7BE3B0DCE4C8}" destId="{F430AA58-EEF5-4F58-BFC7-808EB6C26CBF}" srcOrd="4" destOrd="0" presId="urn:microsoft.com/office/officeart/2005/8/layout/gear1"/>
    <dgm:cxn modelId="{E93F7321-C4F3-491D-A854-78783F8813E5}" type="presParOf" srcId="{A6BC8B7F-346C-4743-B353-7BE3B0DCE4C8}" destId="{C359DDA2-C8E5-4714-AEA5-D353C24FAFA3}" srcOrd="5" destOrd="0" presId="urn:microsoft.com/office/officeart/2005/8/layout/gear1"/>
    <dgm:cxn modelId="{584C73D8-F20B-4B79-B7EA-892F0597895A}" type="presParOf" srcId="{A6BC8B7F-346C-4743-B353-7BE3B0DCE4C8}" destId="{7DC08232-03DD-4A9B-84D0-AC079969B9FB}" srcOrd="6" destOrd="0" presId="urn:microsoft.com/office/officeart/2005/8/layout/gear1"/>
    <dgm:cxn modelId="{803A8BF0-14EF-4E64-AA58-F0CEB71F6CD3}" type="presParOf" srcId="{A6BC8B7F-346C-4743-B353-7BE3B0DCE4C8}" destId="{3065F1A2-3A41-46B3-B087-168B9FE87F2B}" srcOrd="7" destOrd="0" presId="urn:microsoft.com/office/officeart/2005/8/layout/gear1"/>
    <dgm:cxn modelId="{207628FC-C81F-471B-B77F-693DD4A4C24A}" type="presParOf" srcId="{A6BC8B7F-346C-4743-B353-7BE3B0DCE4C8}" destId="{6FC09079-009F-4ED3-95EA-5B47D5BB8992}" srcOrd="8" destOrd="0" presId="urn:microsoft.com/office/officeart/2005/8/layout/gear1"/>
    <dgm:cxn modelId="{65747D0C-263F-4B97-B520-90BD7AFA591B}" type="presParOf" srcId="{A6BC8B7F-346C-4743-B353-7BE3B0DCE4C8}" destId="{993FA46A-BE7D-4AD1-B502-F716BF03F9E6}" srcOrd="9" destOrd="0" presId="urn:microsoft.com/office/officeart/2005/8/layout/gear1"/>
    <dgm:cxn modelId="{7E4CABEF-8314-49B3-8E56-682C9A15FE13}" type="presParOf" srcId="{A6BC8B7F-346C-4743-B353-7BE3B0DCE4C8}" destId="{1331330F-0AC6-4119-A90E-4B9AF75865B4}" srcOrd="10" destOrd="0" presId="urn:microsoft.com/office/officeart/2005/8/layout/gear1"/>
    <dgm:cxn modelId="{33DAD0AC-489C-44BC-8B13-21015338976B}" type="presParOf" srcId="{A6BC8B7F-346C-4743-B353-7BE3B0DCE4C8}" destId="{C781DCF8-761C-42F5-825A-9EDAD0E83BF4}" srcOrd="11" destOrd="0" presId="urn:microsoft.com/office/officeart/2005/8/layout/gear1"/>
    <dgm:cxn modelId="{8A063864-6303-49AD-A76D-EF9731E6A02D}" type="presParOf" srcId="{A6BC8B7F-346C-4743-B353-7BE3B0DCE4C8}" destId="{18D37B56-DAAD-4BC0-BA3F-016ADEA3F42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3D35E4-9B20-44DD-A81F-916D6975CC8E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BC4DB7C-B484-40FF-AA81-3E67CBF974E2}">
      <dgm:prSet phldrT="[Texto]" custT="1"/>
      <dgm:spPr/>
      <dgm:t>
        <a:bodyPr/>
        <a:lstStyle/>
        <a:p>
          <a:r>
            <a:rPr lang="es-MX" sz="1000" b="1" i="1" dirty="0" smtClean="0">
              <a:latin typeface="+mn-lt"/>
            </a:rPr>
            <a:t>Experiencia y vivencias familiares</a:t>
          </a:r>
          <a:r>
            <a:rPr lang="es-MX" sz="1000" b="1" dirty="0" smtClean="0">
              <a:latin typeface="+mn-lt"/>
            </a:rPr>
            <a:t>:</a:t>
          </a:r>
          <a:endParaRPr lang="es-ES" sz="1000" dirty="0" smtClean="0">
            <a:latin typeface="+mn-lt"/>
          </a:endParaRPr>
        </a:p>
        <a:p>
          <a:r>
            <a:rPr lang="es-MX" sz="1000" b="1" i="1" dirty="0" smtClean="0">
              <a:latin typeface="+mn-lt"/>
            </a:rPr>
            <a:t>Todo</a:t>
          </a:r>
          <a:r>
            <a:rPr lang="es-MX" sz="1000" b="1" dirty="0" smtClean="0">
              <a:latin typeface="+mn-lt"/>
            </a:rPr>
            <a:t> </a:t>
          </a:r>
          <a:r>
            <a:rPr lang="es-MX" sz="1000" dirty="0" smtClean="0">
              <a:latin typeface="+mn-lt"/>
            </a:rPr>
            <a:t>aquello</a:t>
          </a:r>
          <a:r>
            <a:rPr lang="es-MX" sz="1000" b="1" dirty="0" smtClean="0">
              <a:latin typeface="+mn-lt"/>
            </a:rPr>
            <a:t> </a:t>
          </a:r>
          <a:r>
            <a:rPr lang="es-MX" sz="1000" b="1" i="1" dirty="0" smtClean="0">
              <a:latin typeface="+mn-lt"/>
            </a:rPr>
            <a:t>aprendido</a:t>
          </a:r>
          <a:r>
            <a:rPr lang="es-MX" sz="1000" dirty="0" smtClean="0">
              <a:latin typeface="+mn-lt"/>
            </a:rPr>
            <a:t> incluyendo la información recibida durante su</a:t>
          </a:r>
          <a:r>
            <a:rPr lang="es-MX" sz="1000" b="1" i="1" dirty="0" smtClean="0">
              <a:latin typeface="+mn-lt"/>
            </a:rPr>
            <a:t> evolución y desarrollo en la familia y de la cultura en que se educó.</a:t>
          </a:r>
          <a:endParaRPr lang="es-MX" sz="1000" dirty="0"/>
        </a:p>
      </dgm:t>
    </dgm:pt>
    <dgm:pt modelId="{9E2DDDBE-7B2B-4E39-85B4-0D28BBE055ED}" type="parTrans" cxnId="{1A6B6E85-368F-41E3-8B41-D23C16A5BF78}">
      <dgm:prSet/>
      <dgm:spPr/>
      <dgm:t>
        <a:bodyPr/>
        <a:lstStyle/>
        <a:p>
          <a:endParaRPr lang="es-MX"/>
        </a:p>
      </dgm:t>
    </dgm:pt>
    <dgm:pt modelId="{F1CB79B3-B93D-4B3C-B334-729F9D1532A0}" type="sibTrans" cxnId="{1A6B6E85-368F-41E3-8B41-D23C16A5BF7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s-MX"/>
        </a:p>
      </dgm:t>
    </dgm:pt>
    <dgm:pt modelId="{B807EED5-7E5A-4A4D-88E1-9F2A5A3AA7C2}">
      <dgm:prSet phldrT="[Texto]" custT="1"/>
      <dgm:spPr/>
      <dgm:t>
        <a:bodyPr/>
        <a:lstStyle/>
        <a:p>
          <a:pPr algn="ctr"/>
          <a:r>
            <a:rPr lang="es-MX" sz="1000" b="1" i="1" dirty="0" smtClean="0">
              <a:latin typeface="+mn-lt"/>
            </a:rPr>
            <a:t>Experiencia y vivencias personales:</a:t>
          </a:r>
          <a:endParaRPr lang="es-MX" sz="1000" dirty="0"/>
        </a:p>
      </dgm:t>
    </dgm:pt>
    <dgm:pt modelId="{5E9B6400-964F-47FE-9D85-BC4403543978}" type="parTrans" cxnId="{E009DA7A-87CB-42F9-B108-7FECF9AC773F}">
      <dgm:prSet/>
      <dgm:spPr/>
      <dgm:t>
        <a:bodyPr/>
        <a:lstStyle/>
        <a:p>
          <a:endParaRPr lang="es-MX"/>
        </a:p>
      </dgm:t>
    </dgm:pt>
    <dgm:pt modelId="{996E74F4-FEE8-413E-86DB-B5FADBFACB46}" type="sibTrans" cxnId="{E009DA7A-87CB-42F9-B108-7FECF9AC773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s-MX"/>
        </a:p>
      </dgm:t>
    </dgm:pt>
    <dgm:pt modelId="{DAB8FB33-D79E-4F43-AF73-A03B40A2A1D7}">
      <dgm:prSet phldrT="[Texto]"/>
      <dgm:spPr/>
      <dgm:t>
        <a:bodyPr/>
        <a:lstStyle/>
        <a:p>
          <a:r>
            <a:rPr lang="es-MX" b="0" i="0" dirty="0" smtClean="0">
              <a:latin typeface="+mn-lt"/>
            </a:rPr>
            <a:t>Rasgos y herencia genética:</a:t>
          </a:r>
          <a:endParaRPr lang="es-ES" b="0" i="0" dirty="0" smtClean="0">
            <a:latin typeface="+mn-lt"/>
          </a:endParaRPr>
        </a:p>
        <a:p>
          <a:r>
            <a:rPr lang="es-MX" b="1" i="1" dirty="0" smtClean="0">
              <a:latin typeface="+mn-lt"/>
            </a:rPr>
            <a:t>Rasgos y características que se transmiten por medio de los </a:t>
          </a:r>
          <a:r>
            <a:rPr lang="es-ES" b="1" i="1" dirty="0" smtClean="0">
              <a:latin typeface="+mn-lt"/>
            </a:rPr>
            <a:t>genes familiares.</a:t>
          </a:r>
          <a:endParaRPr lang="es-MX" dirty="0"/>
        </a:p>
      </dgm:t>
    </dgm:pt>
    <dgm:pt modelId="{FB56A28A-E656-4E16-93C6-5A97B64C2222}" type="parTrans" cxnId="{F34D4E1D-4D8D-4124-9311-473B036D4215}">
      <dgm:prSet/>
      <dgm:spPr/>
      <dgm:t>
        <a:bodyPr/>
        <a:lstStyle/>
        <a:p>
          <a:endParaRPr lang="es-MX"/>
        </a:p>
      </dgm:t>
    </dgm:pt>
    <dgm:pt modelId="{AC045C57-1587-47B2-A92A-A2201F4C8A66}" type="sibTrans" cxnId="{F34D4E1D-4D8D-4124-9311-473B036D421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MX"/>
        </a:p>
      </dgm:t>
    </dgm:pt>
    <dgm:pt modelId="{A68E5D18-5A37-43FF-BCA2-94C5A5AFF758}">
      <dgm:prSet custT="1"/>
      <dgm:spPr/>
      <dgm:t>
        <a:bodyPr/>
        <a:lstStyle/>
        <a:p>
          <a:pPr algn="ctr"/>
          <a:r>
            <a:rPr lang="es-MX" sz="1000" dirty="0" smtClean="0">
              <a:latin typeface="+mn-lt"/>
            </a:rPr>
            <a:t>Lo que la persona ha </a:t>
          </a:r>
          <a:r>
            <a:rPr lang="es-MX" sz="1000" b="1" i="1" dirty="0" smtClean="0">
              <a:latin typeface="+mn-lt"/>
            </a:rPr>
            <a:t>aprendido por sí misma</a:t>
          </a:r>
          <a:r>
            <a:rPr lang="es-MX" sz="1000" dirty="0" smtClean="0">
              <a:latin typeface="+mn-lt"/>
            </a:rPr>
            <a:t>. Es su </a:t>
          </a:r>
          <a:r>
            <a:rPr lang="es-MX" sz="1000" b="1" i="1" dirty="0" smtClean="0">
              <a:latin typeface="+mn-lt"/>
            </a:rPr>
            <a:t>propio sistema de actuar y pensar</a:t>
          </a:r>
          <a:r>
            <a:rPr lang="es-MX" sz="1000" dirty="0" smtClean="0">
              <a:latin typeface="+mn-lt"/>
            </a:rPr>
            <a:t>.</a:t>
          </a:r>
          <a:endParaRPr lang="es-MX" sz="1000" dirty="0">
            <a:latin typeface="+mn-lt"/>
          </a:endParaRPr>
        </a:p>
      </dgm:t>
    </dgm:pt>
    <dgm:pt modelId="{73569C41-D811-420C-BD37-FA23592509B0}" type="parTrans" cxnId="{652CF912-4187-4A49-B4D1-41D8FAA4D65E}">
      <dgm:prSet/>
      <dgm:spPr/>
      <dgm:t>
        <a:bodyPr/>
        <a:lstStyle/>
        <a:p>
          <a:endParaRPr lang="es-MX"/>
        </a:p>
      </dgm:t>
    </dgm:pt>
    <dgm:pt modelId="{C54192FD-71B2-41BA-AB3A-51078C6983E7}" type="sibTrans" cxnId="{652CF912-4187-4A49-B4D1-41D8FAA4D65E}">
      <dgm:prSet/>
      <dgm:spPr/>
      <dgm:t>
        <a:bodyPr/>
        <a:lstStyle/>
        <a:p>
          <a:endParaRPr lang="es-MX"/>
        </a:p>
      </dgm:t>
    </dgm:pt>
    <dgm:pt modelId="{9CDE44CB-9611-427D-963A-D971B10FEAC4}">
      <dgm:prSet/>
      <dgm:spPr/>
      <dgm:t>
        <a:bodyPr/>
        <a:lstStyle/>
        <a:p>
          <a:r>
            <a:rPr lang="es-MX" b="1" i="1" dirty="0" smtClean="0">
              <a:latin typeface="+mn-lt"/>
            </a:rPr>
            <a:t>Características y rasgos personales:</a:t>
          </a:r>
          <a:endParaRPr lang="es-ES" dirty="0" smtClean="0">
            <a:latin typeface="+mn-lt"/>
          </a:endParaRPr>
        </a:p>
        <a:p>
          <a:r>
            <a:rPr lang="es-MX" dirty="0" smtClean="0">
              <a:latin typeface="+mn-lt"/>
            </a:rPr>
            <a:t>Lo que suma físicamente </a:t>
          </a:r>
          <a:r>
            <a:rPr lang="es-MX" b="1" i="1" dirty="0" smtClean="0">
              <a:latin typeface="+mn-lt"/>
            </a:rPr>
            <a:t>sus capacidades y limitaciones</a:t>
          </a:r>
          <a:r>
            <a:rPr lang="es-MX" dirty="0" smtClean="0">
              <a:latin typeface="+mn-lt"/>
            </a:rPr>
            <a:t> así como sus principales </a:t>
          </a:r>
          <a:r>
            <a:rPr lang="es-MX" b="1" i="1" dirty="0" smtClean="0">
              <a:latin typeface="+mn-lt"/>
            </a:rPr>
            <a:t>hábitos y actitudes</a:t>
          </a:r>
          <a:r>
            <a:rPr lang="es-MX" dirty="0" smtClean="0">
              <a:latin typeface="+mn-lt"/>
            </a:rPr>
            <a:t>.</a:t>
          </a:r>
          <a:endParaRPr lang="es-MX" dirty="0"/>
        </a:p>
      </dgm:t>
    </dgm:pt>
    <dgm:pt modelId="{1D463E66-ADCF-4540-8A4C-80D1E6E3B1A6}" type="parTrans" cxnId="{0D322852-9204-43E9-A571-9FC0751FFF19}">
      <dgm:prSet/>
      <dgm:spPr/>
      <dgm:t>
        <a:bodyPr/>
        <a:lstStyle/>
        <a:p>
          <a:endParaRPr lang="es-MX"/>
        </a:p>
      </dgm:t>
    </dgm:pt>
    <dgm:pt modelId="{4A712CB4-47AD-484D-84E5-B1CC04B6A9C4}" type="sibTrans" cxnId="{0D322852-9204-43E9-A571-9FC0751FFF19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s-MX"/>
        </a:p>
      </dgm:t>
    </dgm:pt>
    <dgm:pt modelId="{64F7393B-1E12-4CA7-BE0C-EAA26F0D28EB}" type="pres">
      <dgm:prSet presAssocID="{223D35E4-9B20-44DD-A81F-916D6975CC8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MX"/>
        </a:p>
      </dgm:t>
    </dgm:pt>
    <dgm:pt modelId="{A715EEF8-5806-410E-9EC4-F396558CDA31}" type="pres">
      <dgm:prSet presAssocID="{3BC4DB7C-B484-40FF-AA81-3E67CBF974E2}" presName="text1" presStyleCnt="0"/>
      <dgm:spPr/>
    </dgm:pt>
    <dgm:pt modelId="{C19FED65-D464-4D2D-9D99-0865751669BA}" type="pres">
      <dgm:prSet presAssocID="{3BC4DB7C-B484-40FF-AA81-3E67CBF974E2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31BC8C-DFD0-45DF-9217-8879C452EE3C}" type="pres">
      <dgm:prSet presAssocID="{3BC4DB7C-B484-40FF-AA81-3E67CBF974E2}" presName="textaccent1" presStyleCnt="0"/>
      <dgm:spPr/>
    </dgm:pt>
    <dgm:pt modelId="{8C0C3BC7-3EEE-46EF-A668-C08F4B50A129}" type="pres">
      <dgm:prSet presAssocID="{3BC4DB7C-B484-40FF-AA81-3E67CBF974E2}" presName="accentRepeatNode" presStyleLbl="solidAlignAcc1" presStyleIdx="0" presStyleCnt="8"/>
      <dgm:spPr/>
    </dgm:pt>
    <dgm:pt modelId="{5D285846-E27F-4C08-BE0E-34D5D01356E8}" type="pres">
      <dgm:prSet presAssocID="{F1CB79B3-B93D-4B3C-B334-729F9D1532A0}" presName="image1" presStyleCnt="0"/>
      <dgm:spPr/>
    </dgm:pt>
    <dgm:pt modelId="{A724660A-CD14-4A51-B1A2-EE336B88E91C}" type="pres">
      <dgm:prSet presAssocID="{F1CB79B3-B93D-4B3C-B334-729F9D1532A0}" presName="imageRepeatNode" presStyleLbl="alignAcc1" presStyleIdx="0" presStyleCnt="4"/>
      <dgm:spPr/>
      <dgm:t>
        <a:bodyPr/>
        <a:lstStyle/>
        <a:p>
          <a:endParaRPr lang="es-MX"/>
        </a:p>
      </dgm:t>
    </dgm:pt>
    <dgm:pt modelId="{A9AA4283-D770-4967-AFD7-846E50A3DCE4}" type="pres">
      <dgm:prSet presAssocID="{F1CB79B3-B93D-4B3C-B334-729F9D1532A0}" presName="imageaccent1" presStyleCnt="0"/>
      <dgm:spPr/>
    </dgm:pt>
    <dgm:pt modelId="{78EC8CDF-0C55-4F83-8C5F-37E5A984F2B1}" type="pres">
      <dgm:prSet presAssocID="{F1CB79B3-B93D-4B3C-B334-729F9D1532A0}" presName="accentRepeatNode" presStyleLbl="solidAlignAcc1" presStyleIdx="1" presStyleCnt="8"/>
      <dgm:spPr/>
    </dgm:pt>
    <dgm:pt modelId="{EFF09400-892E-4F1F-8AD1-C8A9E4A82BA2}" type="pres">
      <dgm:prSet presAssocID="{9CDE44CB-9611-427D-963A-D971B10FEAC4}" presName="text2" presStyleCnt="0"/>
      <dgm:spPr/>
    </dgm:pt>
    <dgm:pt modelId="{0EFAB55F-348F-48E4-9EDB-C9A4F01CF50B}" type="pres">
      <dgm:prSet presAssocID="{9CDE44CB-9611-427D-963A-D971B10FEAC4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DFE5FE-0A32-4E51-B721-5B9E33643095}" type="pres">
      <dgm:prSet presAssocID="{9CDE44CB-9611-427D-963A-D971B10FEAC4}" presName="textaccent2" presStyleCnt="0"/>
      <dgm:spPr/>
    </dgm:pt>
    <dgm:pt modelId="{CA406F5F-87DA-42BF-B0AA-9D02F33DEF63}" type="pres">
      <dgm:prSet presAssocID="{9CDE44CB-9611-427D-963A-D971B10FEAC4}" presName="accentRepeatNode" presStyleLbl="solidAlignAcc1" presStyleIdx="2" presStyleCnt="8"/>
      <dgm:spPr/>
    </dgm:pt>
    <dgm:pt modelId="{AFB8CDDF-67E3-490F-BC8F-E8867CB17C18}" type="pres">
      <dgm:prSet presAssocID="{4A712CB4-47AD-484D-84E5-B1CC04B6A9C4}" presName="image2" presStyleCnt="0"/>
      <dgm:spPr/>
    </dgm:pt>
    <dgm:pt modelId="{1D117E37-3BB0-49CF-BB4D-41975F0FFE3D}" type="pres">
      <dgm:prSet presAssocID="{4A712CB4-47AD-484D-84E5-B1CC04B6A9C4}" presName="imageRepeatNode" presStyleLbl="alignAcc1" presStyleIdx="1" presStyleCnt="4"/>
      <dgm:spPr/>
      <dgm:t>
        <a:bodyPr/>
        <a:lstStyle/>
        <a:p>
          <a:endParaRPr lang="es-MX"/>
        </a:p>
      </dgm:t>
    </dgm:pt>
    <dgm:pt modelId="{2B75EE84-506C-4D94-AEAA-5F791362F264}" type="pres">
      <dgm:prSet presAssocID="{4A712CB4-47AD-484D-84E5-B1CC04B6A9C4}" presName="imageaccent2" presStyleCnt="0"/>
      <dgm:spPr/>
    </dgm:pt>
    <dgm:pt modelId="{6A438129-8D1D-455A-93DE-CAD7CAD27215}" type="pres">
      <dgm:prSet presAssocID="{4A712CB4-47AD-484D-84E5-B1CC04B6A9C4}" presName="accentRepeatNode" presStyleLbl="solidAlignAcc1" presStyleIdx="3" presStyleCnt="8"/>
      <dgm:spPr/>
    </dgm:pt>
    <dgm:pt modelId="{93C18846-71D8-4F47-9F83-6827901D53A1}" type="pres">
      <dgm:prSet presAssocID="{B807EED5-7E5A-4A4D-88E1-9F2A5A3AA7C2}" presName="text3" presStyleCnt="0"/>
      <dgm:spPr/>
    </dgm:pt>
    <dgm:pt modelId="{1EE68027-983B-41F9-9B80-3919F5132706}" type="pres">
      <dgm:prSet presAssocID="{B807EED5-7E5A-4A4D-88E1-9F2A5A3AA7C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E35FAA-3A6F-4BBD-8AD4-347B95D4BDE0}" type="pres">
      <dgm:prSet presAssocID="{B807EED5-7E5A-4A4D-88E1-9F2A5A3AA7C2}" presName="textaccent3" presStyleCnt="0"/>
      <dgm:spPr/>
    </dgm:pt>
    <dgm:pt modelId="{BA6F21C6-73EE-4BD3-BBA8-E17E1144DB72}" type="pres">
      <dgm:prSet presAssocID="{B807EED5-7E5A-4A4D-88E1-9F2A5A3AA7C2}" presName="accentRepeatNode" presStyleLbl="solidAlignAcc1" presStyleIdx="4" presStyleCnt="8"/>
      <dgm:spPr/>
    </dgm:pt>
    <dgm:pt modelId="{144B722A-43B1-4FB5-B65C-18643A749A6A}" type="pres">
      <dgm:prSet presAssocID="{996E74F4-FEE8-413E-86DB-B5FADBFACB46}" presName="image3" presStyleCnt="0"/>
      <dgm:spPr/>
    </dgm:pt>
    <dgm:pt modelId="{A8116A90-1760-4087-B05A-121C3F97D34E}" type="pres">
      <dgm:prSet presAssocID="{996E74F4-FEE8-413E-86DB-B5FADBFACB46}" presName="imageRepeatNode" presStyleLbl="alignAcc1" presStyleIdx="2" presStyleCnt="4" custLinFactNeighborX="567" custLinFactNeighborY="5665"/>
      <dgm:spPr/>
      <dgm:t>
        <a:bodyPr/>
        <a:lstStyle/>
        <a:p>
          <a:endParaRPr lang="es-MX"/>
        </a:p>
      </dgm:t>
    </dgm:pt>
    <dgm:pt modelId="{7ACC6670-6EB1-4E81-B612-38AD71F510E4}" type="pres">
      <dgm:prSet presAssocID="{996E74F4-FEE8-413E-86DB-B5FADBFACB46}" presName="imageaccent3" presStyleCnt="0"/>
      <dgm:spPr/>
    </dgm:pt>
    <dgm:pt modelId="{677FE972-5BE9-4CE3-A6E1-4BEF80511352}" type="pres">
      <dgm:prSet presAssocID="{996E74F4-FEE8-413E-86DB-B5FADBFACB46}" presName="accentRepeatNode" presStyleLbl="solidAlignAcc1" presStyleIdx="5" presStyleCnt="8"/>
      <dgm:spPr/>
    </dgm:pt>
    <dgm:pt modelId="{65DF8970-CB41-444F-AB31-5C2F50E6D6BD}" type="pres">
      <dgm:prSet presAssocID="{DAB8FB33-D79E-4F43-AF73-A03B40A2A1D7}" presName="text4" presStyleCnt="0"/>
      <dgm:spPr/>
    </dgm:pt>
    <dgm:pt modelId="{CF06FED6-E8A9-4257-AE2F-26372E98B03D}" type="pres">
      <dgm:prSet presAssocID="{DAB8FB33-D79E-4F43-AF73-A03B40A2A1D7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FF8344-A627-4EBE-9DE9-E90515442A6E}" type="pres">
      <dgm:prSet presAssocID="{DAB8FB33-D79E-4F43-AF73-A03B40A2A1D7}" presName="textaccent4" presStyleCnt="0"/>
      <dgm:spPr/>
    </dgm:pt>
    <dgm:pt modelId="{DBFD1592-3015-4197-B99F-E94027B2DDF1}" type="pres">
      <dgm:prSet presAssocID="{DAB8FB33-D79E-4F43-AF73-A03B40A2A1D7}" presName="accentRepeatNode" presStyleLbl="solidAlignAcc1" presStyleIdx="6" presStyleCnt="8"/>
      <dgm:spPr/>
    </dgm:pt>
    <dgm:pt modelId="{352E1332-0FC4-4374-9DED-34D45366341B}" type="pres">
      <dgm:prSet presAssocID="{AC045C57-1587-47B2-A92A-A2201F4C8A66}" presName="image4" presStyleCnt="0"/>
      <dgm:spPr/>
    </dgm:pt>
    <dgm:pt modelId="{E2982862-08CB-4718-8FCA-9638BA37C39A}" type="pres">
      <dgm:prSet presAssocID="{AC045C57-1587-47B2-A92A-A2201F4C8A66}" presName="imageRepeatNode" presStyleLbl="alignAcc1" presStyleIdx="3" presStyleCnt="4"/>
      <dgm:spPr/>
      <dgm:t>
        <a:bodyPr/>
        <a:lstStyle/>
        <a:p>
          <a:endParaRPr lang="es-MX"/>
        </a:p>
      </dgm:t>
    </dgm:pt>
    <dgm:pt modelId="{A6B48F5B-2387-451C-9058-012BCF30374E}" type="pres">
      <dgm:prSet presAssocID="{AC045C57-1587-47B2-A92A-A2201F4C8A66}" presName="imageaccent4" presStyleCnt="0"/>
      <dgm:spPr/>
    </dgm:pt>
    <dgm:pt modelId="{F2AD9665-53C4-4AFD-B6E8-D0693C758C05}" type="pres">
      <dgm:prSet presAssocID="{AC045C57-1587-47B2-A92A-A2201F4C8A66}" presName="accentRepeatNode" presStyleLbl="solidAlignAcc1" presStyleIdx="7" presStyleCnt="8"/>
      <dgm:spPr/>
    </dgm:pt>
  </dgm:ptLst>
  <dgm:cxnLst>
    <dgm:cxn modelId="{0D322852-9204-43E9-A571-9FC0751FFF19}" srcId="{223D35E4-9B20-44DD-A81F-916D6975CC8E}" destId="{9CDE44CB-9611-427D-963A-D971B10FEAC4}" srcOrd="1" destOrd="0" parTransId="{1D463E66-ADCF-4540-8A4C-80D1E6E3B1A6}" sibTransId="{4A712CB4-47AD-484D-84E5-B1CC04B6A9C4}"/>
    <dgm:cxn modelId="{E009DA7A-87CB-42F9-B108-7FECF9AC773F}" srcId="{223D35E4-9B20-44DD-A81F-916D6975CC8E}" destId="{B807EED5-7E5A-4A4D-88E1-9F2A5A3AA7C2}" srcOrd="2" destOrd="0" parTransId="{5E9B6400-964F-47FE-9D85-BC4403543978}" sibTransId="{996E74F4-FEE8-413E-86DB-B5FADBFACB46}"/>
    <dgm:cxn modelId="{B4018CE7-B80D-4850-9922-AE16627F416F}" type="presOf" srcId="{AC045C57-1587-47B2-A92A-A2201F4C8A66}" destId="{E2982862-08CB-4718-8FCA-9638BA37C39A}" srcOrd="0" destOrd="0" presId="urn:microsoft.com/office/officeart/2008/layout/HexagonCluster"/>
    <dgm:cxn modelId="{46C5D958-ECD8-427C-8E10-85A7233E4DE5}" type="presOf" srcId="{F1CB79B3-B93D-4B3C-B334-729F9D1532A0}" destId="{A724660A-CD14-4A51-B1A2-EE336B88E91C}" srcOrd="0" destOrd="0" presId="urn:microsoft.com/office/officeart/2008/layout/HexagonCluster"/>
    <dgm:cxn modelId="{CF71D794-D2D2-4F0B-95BA-644C17E127B5}" type="presOf" srcId="{A68E5D18-5A37-43FF-BCA2-94C5A5AFF758}" destId="{1EE68027-983B-41F9-9B80-3919F5132706}" srcOrd="0" destOrd="1" presId="urn:microsoft.com/office/officeart/2008/layout/HexagonCluster"/>
    <dgm:cxn modelId="{1A6B6E85-368F-41E3-8B41-D23C16A5BF78}" srcId="{223D35E4-9B20-44DD-A81F-916D6975CC8E}" destId="{3BC4DB7C-B484-40FF-AA81-3E67CBF974E2}" srcOrd="0" destOrd="0" parTransId="{9E2DDDBE-7B2B-4E39-85B4-0D28BBE055ED}" sibTransId="{F1CB79B3-B93D-4B3C-B334-729F9D1532A0}"/>
    <dgm:cxn modelId="{BC8E4D06-1857-4561-8010-B9604927E7E5}" type="presOf" srcId="{996E74F4-FEE8-413E-86DB-B5FADBFACB46}" destId="{A8116A90-1760-4087-B05A-121C3F97D34E}" srcOrd="0" destOrd="0" presId="urn:microsoft.com/office/officeart/2008/layout/HexagonCluster"/>
    <dgm:cxn modelId="{FEE288D0-CC6E-40DF-9D26-8C5E5318727F}" type="presOf" srcId="{B807EED5-7E5A-4A4D-88E1-9F2A5A3AA7C2}" destId="{1EE68027-983B-41F9-9B80-3919F5132706}" srcOrd="0" destOrd="0" presId="urn:microsoft.com/office/officeart/2008/layout/HexagonCluster"/>
    <dgm:cxn modelId="{9E17D797-365B-4668-A98B-E5DE5542F481}" type="presOf" srcId="{3BC4DB7C-B484-40FF-AA81-3E67CBF974E2}" destId="{C19FED65-D464-4D2D-9D99-0865751669BA}" srcOrd="0" destOrd="0" presId="urn:microsoft.com/office/officeart/2008/layout/HexagonCluster"/>
    <dgm:cxn modelId="{F34D4E1D-4D8D-4124-9311-473B036D4215}" srcId="{223D35E4-9B20-44DD-A81F-916D6975CC8E}" destId="{DAB8FB33-D79E-4F43-AF73-A03B40A2A1D7}" srcOrd="3" destOrd="0" parTransId="{FB56A28A-E656-4E16-93C6-5A97B64C2222}" sibTransId="{AC045C57-1587-47B2-A92A-A2201F4C8A66}"/>
    <dgm:cxn modelId="{652CF912-4187-4A49-B4D1-41D8FAA4D65E}" srcId="{B807EED5-7E5A-4A4D-88E1-9F2A5A3AA7C2}" destId="{A68E5D18-5A37-43FF-BCA2-94C5A5AFF758}" srcOrd="0" destOrd="0" parTransId="{73569C41-D811-420C-BD37-FA23592509B0}" sibTransId="{C54192FD-71B2-41BA-AB3A-51078C6983E7}"/>
    <dgm:cxn modelId="{1984348C-2BE9-4259-B8E4-73F6CA740328}" type="presOf" srcId="{4A712CB4-47AD-484D-84E5-B1CC04B6A9C4}" destId="{1D117E37-3BB0-49CF-BB4D-41975F0FFE3D}" srcOrd="0" destOrd="0" presId="urn:microsoft.com/office/officeart/2008/layout/HexagonCluster"/>
    <dgm:cxn modelId="{F4554967-6B39-4BCF-817F-47E98A3FE422}" type="presOf" srcId="{223D35E4-9B20-44DD-A81F-916D6975CC8E}" destId="{64F7393B-1E12-4CA7-BE0C-EAA26F0D28EB}" srcOrd="0" destOrd="0" presId="urn:microsoft.com/office/officeart/2008/layout/HexagonCluster"/>
    <dgm:cxn modelId="{900B9CA9-1E45-4983-9F58-B3CFE0A6338C}" type="presOf" srcId="{9CDE44CB-9611-427D-963A-D971B10FEAC4}" destId="{0EFAB55F-348F-48E4-9EDB-C9A4F01CF50B}" srcOrd="0" destOrd="0" presId="urn:microsoft.com/office/officeart/2008/layout/HexagonCluster"/>
    <dgm:cxn modelId="{F16A0CEE-8C70-4842-950D-4ACF7767B670}" type="presOf" srcId="{DAB8FB33-D79E-4F43-AF73-A03B40A2A1D7}" destId="{CF06FED6-E8A9-4257-AE2F-26372E98B03D}" srcOrd="0" destOrd="0" presId="urn:microsoft.com/office/officeart/2008/layout/HexagonCluster"/>
    <dgm:cxn modelId="{99B10E5E-3C85-4DE9-886A-FEFD986B9937}" type="presParOf" srcId="{64F7393B-1E12-4CA7-BE0C-EAA26F0D28EB}" destId="{A715EEF8-5806-410E-9EC4-F396558CDA31}" srcOrd="0" destOrd="0" presId="urn:microsoft.com/office/officeart/2008/layout/HexagonCluster"/>
    <dgm:cxn modelId="{1904B9B5-35E5-4B50-A814-633644B0F62C}" type="presParOf" srcId="{A715EEF8-5806-410E-9EC4-F396558CDA31}" destId="{C19FED65-D464-4D2D-9D99-0865751669BA}" srcOrd="0" destOrd="0" presId="urn:microsoft.com/office/officeart/2008/layout/HexagonCluster"/>
    <dgm:cxn modelId="{9CF6D96A-F7BB-4535-9898-8CB681B8BE1D}" type="presParOf" srcId="{64F7393B-1E12-4CA7-BE0C-EAA26F0D28EB}" destId="{BF31BC8C-DFD0-45DF-9217-8879C452EE3C}" srcOrd="1" destOrd="0" presId="urn:microsoft.com/office/officeart/2008/layout/HexagonCluster"/>
    <dgm:cxn modelId="{D752D1FA-F8F8-467E-9DC6-05DCBB2C1A61}" type="presParOf" srcId="{BF31BC8C-DFD0-45DF-9217-8879C452EE3C}" destId="{8C0C3BC7-3EEE-46EF-A668-C08F4B50A129}" srcOrd="0" destOrd="0" presId="urn:microsoft.com/office/officeart/2008/layout/HexagonCluster"/>
    <dgm:cxn modelId="{9EE31A09-57C7-42B1-A27F-FFF9DCFC9B5B}" type="presParOf" srcId="{64F7393B-1E12-4CA7-BE0C-EAA26F0D28EB}" destId="{5D285846-E27F-4C08-BE0E-34D5D01356E8}" srcOrd="2" destOrd="0" presId="urn:microsoft.com/office/officeart/2008/layout/HexagonCluster"/>
    <dgm:cxn modelId="{12C66E78-04FC-417E-A6D4-3B1C90F6E426}" type="presParOf" srcId="{5D285846-E27F-4C08-BE0E-34D5D01356E8}" destId="{A724660A-CD14-4A51-B1A2-EE336B88E91C}" srcOrd="0" destOrd="0" presId="urn:microsoft.com/office/officeart/2008/layout/HexagonCluster"/>
    <dgm:cxn modelId="{2DB5F642-BF32-462F-82B0-A13A09BB94A4}" type="presParOf" srcId="{64F7393B-1E12-4CA7-BE0C-EAA26F0D28EB}" destId="{A9AA4283-D770-4967-AFD7-846E50A3DCE4}" srcOrd="3" destOrd="0" presId="urn:microsoft.com/office/officeart/2008/layout/HexagonCluster"/>
    <dgm:cxn modelId="{F8A57BF5-8479-4366-8684-4D8DCE772AB6}" type="presParOf" srcId="{A9AA4283-D770-4967-AFD7-846E50A3DCE4}" destId="{78EC8CDF-0C55-4F83-8C5F-37E5A984F2B1}" srcOrd="0" destOrd="0" presId="urn:microsoft.com/office/officeart/2008/layout/HexagonCluster"/>
    <dgm:cxn modelId="{01574AA5-4341-4200-9AC0-C5CD963D9C8C}" type="presParOf" srcId="{64F7393B-1E12-4CA7-BE0C-EAA26F0D28EB}" destId="{EFF09400-892E-4F1F-8AD1-C8A9E4A82BA2}" srcOrd="4" destOrd="0" presId="urn:microsoft.com/office/officeart/2008/layout/HexagonCluster"/>
    <dgm:cxn modelId="{C6E78C8C-D81E-45DF-BD96-023EFEA784FC}" type="presParOf" srcId="{EFF09400-892E-4F1F-8AD1-C8A9E4A82BA2}" destId="{0EFAB55F-348F-48E4-9EDB-C9A4F01CF50B}" srcOrd="0" destOrd="0" presId="urn:microsoft.com/office/officeart/2008/layout/HexagonCluster"/>
    <dgm:cxn modelId="{4171862D-5316-42E0-853D-A0E0D822AA9D}" type="presParOf" srcId="{64F7393B-1E12-4CA7-BE0C-EAA26F0D28EB}" destId="{17DFE5FE-0A32-4E51-B721-5B9E33643095}" srcOrd="5" destOrd="0" presId="urn:microsoft.com/office/officeart/2008/layout/HexagonCluster"/>
    <dgm:cxn modelId="{CD70C9D8-F2EF-410D-9859-3B88850FC898}" type="presParOf" srcId="{17DFE5FE-0A32-4E51-B721-5B9E33643095}" destId="{CA406F5F-87DA-42BF-B0AA-9D02F33DEF63}" srcOrd="0" destOrd="0" presId="urn:microsoft.com/office/officeart/2008/layout/HexagonCluster"/>
    <dgm:cxn modelId="{4C6CD200-C184-45D1-8D03-559ADD52BCF6}" type="presParOf" srcId="{64F7393B-1E12-4CA7-BE0C-EAA26F0D28EB}" destId="{AFB8CDDF-67E3-490F-BC8F-E8867CB17C18}" srcOrd="6" destOrd="0" presId="urn:microsoft.com/office/officeart/2008/layout/HexagonCluster"/>
    <dgm:cxn modelId="{4C16C0D6-D6AF-4D78-93E9-FC0990F79628}" type="presParOf" srcId="{AFB8CDDF-67E3-490F-BC8F-E8867CB17C18}" destId="{1D117E37-3BB0-49CF-BB4D-41975F0FFE3D}" srcOrd="0" destOrd="0" presId="urn:microsoft.com/office/officeart/2008/layout/HexagonCluster"/>
    <dgm:cxn modelId="{047F2186-B242-4587-851A-12612260C274}" type="presParOf" srcId="{64F7393B-1E12-4CA7-BE0C-EAA26F0D28EB}" destId="{2B75EE84-506C-4D94-AEAA-5F791362F264}" srcOrd="7" destOrd="0" presId="urn:microsoft.com/office/officeart/2008/layout/HexagonCluster"/>
    <dgm:cxn modelId="{EB5B6F2A-1629-4CB1-B236-411410CE6EC7}" type="presParOf" srcId="{2B75EE84-506C-4D94-AEAA-5F791362F264}" destId="{6A438129-8D1D-455A-93DE-CAD7CAD27215}" srcOrd="0" destOrd="0" presId="urn:microsoft.com/office/officeart/2008/layout/HexagonCluster"/>
    <dgm:cxn modelId="{1658DB1D-524F-4118-A1B8-EE6CA061807C}" type="presParOf" srcId="{64F7393B-1E12-4CA7-BE0C-EAA26F0D28EB}" destId="{93C18846-71D8-4F47-9F83-6827901D53A1}" srcOrd="8" destOrd="0" presId="urn:microsoft.com/office/officeart/2008/layout/HexagonCluster"/>
    <dgm:cxn modelId="{57CF2666-44B2-47E4-9AEE-89E9AB1CF372}" type="presParOf" srcId="{93C18846-71D8-4F47-9F83-6827901D53A1}" destId="{1EE68027-983B-41F9-9B80-3919F5132706}" srcOrd="0" destOrd="0" presId="urn:microsoft.com/office/officeart/2008/layout/HexagonCluster"/>
    <dgm:cxn modelId="{C8AD210A-AA1D-4F65-BC2B-113F2F89163F}" type="presParOf" srcId="{64F7393B-1E12-4CA7-BE0C-EAA26F0D28EB}" destId="{30E35FAA-3A6F-4BBD-8AD4-347B95D4BDE0}" srcOrd="9" destOrd="0" presId="urn:microsoft.com/office/officeart/2008/layout/HexagonCluster"/>
    <dgm:cxn modelId="{3F230E8A-C90C-42AD-B4D3-6BB32A3A9986}" type="presParOf" srcId="{30E35FAA-3A6F-4BBD-8AD4-347B95D4BDE0}" destId="{BA6F21C6-73EE-4BD3-BBA8-E17E1144DB72}" srcOrd="0" destOrd="0" presId="urn:microsoft.com/office/officeart/2008/layout/HexagonCluster"/>
    <dgm:cxn modelId="{F40B3620-14F1-4A45-B57F-11BC63692A42}" type="presParOf" srcId="{64F7393B-1E12-4CA7-BE0C-EAA26F0D28EB}" destId="{144B722A-43B1-4FB5-B65C-18643A749A6A}" srcOrd="10" destOrd="0" presId="urn:microsoft.com/office/officeart/2008/layout/HexagonCluster"/>
    <dgm:cxn modelId="{13DADAC6-1F3A-46CA-BE91-4C6275A06A6C}" type="presParOf" srcId="{144B722A-43B1-4FB5-B65C-18643A749A6A}" destId="{A8116A90-1760-4087-B05A-121C3F97D34E}" srcOrd="0" destOrd="0" presId="urn:microsoft.com/office/officeart/2008/layout/HexagonCluster"/>
    <dgm:cxn modelId="{70F7466A-6BFB-4389-B5B2-55513811D213}" type="presParOf" srcId="{64F7393B-1E12-4CA7-BE0C-EAA26F0D28EB}" destId="{7ACC6670-6EB1-4E81-B612-38AD71F510E4}" srcOrd="11" destOrd="0" presId="urn:microsoft.com/office/officeart/2008/layout/HexagonCluster"/>
    <dgm:cxn modelId="{CBFAF5F1-6260-4776-B05E-A1DAACFC82DF}" type="presParOf" srcId="{7ACC6670-6EB1-4E81-B612-38AD71F510E4}" destId="{677FE972-5BE9-4CE3-A6E1-4BEF80511352}" srcOrd="0" destOrd="0" presId="urn:microsoft.com/office/officeart/2008/layout/HexagonCluster"/>
    <dgm:cxn modelId="{DA7D151B-57EA-414C-86DE-A756616684F6}" type="presParOf" srcId="{64F7393B-1E12-4CA7-BE0C-EAA26F0D28EB}" destId="{65DF8970-CB41-444F-AB31-5C2F50E6D6BD}" srcOrd="12" destOrd="0" presId="urn:microsoft.com/office/officeart/2008/layout/HexagonCluster"/>
    <dgm:cxn modelId="{E4E3924F-AAA8-4C74-B550-65632DE7DC29}" type="presParOf" srcId="{65DF8970-CB41-444F-AB31-5C2F50E6D6BD}" destId="{CF06FED6-E8A9-4257-AE2F-26372E98B03D}" srcOrd="0" destOrd="0" presId="urn:microsoft.com/office/officeart/2008/layout/HexagonCluster"/>
    <dgm:cxn modelId="{BAC0DD42-E5B8-4B62-B8AC-4758348CBCFD}" type="presParOf" srcId="{64F7393B-1E12-4CA7-BE0C-EAA26F0D28EB}" destId="{95FF8344-A627-4EBE-9DE9-E90515442A6E}" srcOrd="13" destOrd="0" presId="urn:microsoft.com/office/officeart/2008/layout/HexagonCluster"/>
    <dgm:cxn modelId="{379A3B36-BDEB-4444-85B5-44CF0CF1CFD6}" type="presParOf" srcId="{95FF8344-A627-4EBE-9DE9-E90515442A6E}" destId="{DBFD1592-3015-4197-B99F-E94027B2DDF1}" srcOrd="0" destOrd="0" presId="urn:microsoft.com/office/officeart/2008/layout/HexagonCluster"/>
    <dgm:cxn modelId="{A3EC3C34-4834-4452-80B7-82D5C447A803}" type="presParOf" srcId="{64F7393B-1E12-4CA7-BE0C-EAA26F0D28EB}" destId="{352E1332-0FC4-4374-9DED-34D45366341B}" srcOrd="14" destOrd="0" presId="urn:microsoft.com/office/officeart/2008/layout/HexagonCluster"/>
    <dgm:cxn modelId="{6946D2A2-2400-4361-83D7-642B1E302702}" type="presParOf" srcId="{352E1332-0FC4-4374-9DED-34D45366341B}" destId="{E2982862-08CB-4718-8FCA-9638BA37C39A}" srcOrd="0" destOrd="0" presId="urn:microsoft.com/office/officeart/2008/layout/HexagonCluster"/>
    <dgm:cxn modelId="{CBCBB232-7DEB-48B5-8D34-5CB7E94E019A}" type="presParOf" srcId="{64F7393B-1E12-4CA7-BE0C-EAA26F0D28EB}" destId="{A6B48F5B-2387-451C-9058-012BCF30374E}" srcOrd="15" destOrd="0" presId="urn:microsoft.com/office/officeart/2008/layout/HexagonCluster"/>
    <dgm:cxn modelId="{1730F950-79E7-4238-9497-81A03F368B24}" type="presParOf" srcId="{A6B48F5B-2387-451C-9058-012BCF30374E}" destId="{F2AD9665-53C4-4AFD-B6E8-D0693C758C0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E0E6A4-4DBD-4643-862E-D414F895F46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8F5E3A4-1B30-42B0-86C9-552C7AF5E94A}">
      <dgm:prSet phldrT="[Texto]" custT="1"/>
      <dgm:spPr/>
      <dgm:t>
        <a:bodyPr/>
        <a:lstStyle/>
        <a:p>
          <a:r>
            <a:rPr lang="es-ES_tradnl" sz="1000" b="1" u="none" dirty="0" smtClean="0"/>
            <a:t>En la familia</a:t>
          </a:r>
          <a:endParaRPr lang="es-MX" sz="1000" u="none" dirty="0"/>
        </a:p>
      </dgm:t>
    </dgm:pt>
    <dgm:pt modelId="{DCD4E090-4FDB-45B5-9DDA-AD7245248904}" type="parTrans" cxnId="{92F7A672-8293-471C-9AE9-E9808ED75F82}">
      <dgm:prSet/>
      <dgm:spPr/>
      <dgm:t>
        <a:bodyPr/>
        <a:lstStyle/>
        <a:p>
          <a:endParaRPr lang="es-MX"/>
        </a:p>
      </dgm:t>
    </dgm:pt>
    <dgm:pt modelId="{64F27BCE-3D47-40F4-ABC2-F6CDBCEDAFEE}" type="sibTrans" cxnId="{92F7A672-8293-471C-9AE9-E9808ED75F82}">
      <dgm:prSet/>
      <dgm:spPr/>
      <dgm:t>
        <a:bodyPr/>
        <a:lstStyle/>
        <a:p>
          <a:endParaRPr lang="es-MX"/>
        </a:p>
      </dgm:t>
    </dgm:pt>
    <dgm:pt modelId="{A647BB2F-A479-4E97-B8A0-C90EA546AD2C}">
      <dgm:prSet phldrT="[Texto]" custT="1"/>
      <dgm:spPr/>
      <dgm:t>
        <a:bodyPr/>
        <a:lstStyle/>
        <a:p>
          <a:r>
            <a:rPr lang="es-ES_tradnl" sz="1000" b="1" u="none" dirty="0" smtClean="0"/>
            <a:t>En la escuela</a:t>
          </a:r>
          <a:endParaRPr lang="es-MX" sz="1000" u="none" dirty="0"/>
        </a:p>
      </dgm:t>
    </dgm:pt>
    <dgm:pt modelId="{8CC82D57-1EBC-4B14-A627-5B2BCA41B1DF}" type="parTrans" cxnId="{E8CF5F49-42EE-4A97-A215-6AD7DAB9E280}">
      <dgm:prSet/>
      <dgm:spPr/>
      <dgm:t>
        <a:bodyPr/>
        <a:lstStyle/>
        <a:p>
          <a:endParaRPr lang="es-MX"/>
        </a:p>
      </dgm:t>
    </dgm:pt>
    <dgm:pt modelId="{7892885B-38EB-45E7-AD92-280A52F905B0}" type="sibTrans" cxnId="{E8CF5F49-42EE-4A97-A215-6AD7DAB9E280}">
      <dgm:prSet/>
      <dgm:spPr/>
      <dgm:t>
        <a:bodyPr/>
        <a:lstStyle/>
        <a:p>
          <a:endParaRPr lang="es-MX"/>
        </a:p>
      </dgm:t>
    </dgm:pt>
    <dgm:pt modelId="{ACEB6C3B-4BF9-41BB-BAA3-1E0D59B55219}">
      <dgm:prSet phldrT="[Texto]" custT="1"/>
      <dgm:spPr/>
      <dgm:t>
        <a:bodyPr/>
        <a:lstStyle/>
        <a:p>
          <a:r>
            <a:rPr lang="es-ES_tradnl" sz="800" b="1" u="none" dirty="0" smtClean="0"/>
            <a:t>En el trabajo</a:t>
          </a:r>
        </a:p>
        <a:p>
          <a:r>
            <a:rPr lang="es-ES_tradnl" sz="800" b="1" u="none" dirty="0" smtClean="0"/>
            <a:t>En la profesión</a:t>
          </a:r>
          <a:endParaRPr lang="es-MX" sz="800" u="none" dirty="0"/>
        </a:p>
      </dgm:t>
    </dgm:pt>
    <dgm:pt modelId="{8193FCB6-2284-43B3-B48B-247541A68DA4}" type="parTrans" cxnId="{A498DC74-5458-45A6-9500-53EBAEB9DACA}">
      <dgm:prSet/>
      <dgm:spPr/>
      <dgm:t>
        <a:bodyPr/>
        <a:lstStyle/>
        <a:p>
          <a:endParaRPr lang="es-MX"/>
        </a:p>
      </dgm:t>
    </dgm:pt>
    <dgm:pt modelId="{53760BCF-E8CC-4E6C-9144-413930DC9016}" type="sibTrans" cxnId="{A498DC74-5458-45A6-9500-53EBAEB9DACA}">
      <dgm:prSet/>
      <dgm:spPr/>
      <dgm:t>
        <a:bodyPr/>
        <a:lstStyle/>
        <a:p>
          <a:endParaRPr lang="es-MX"/>
        </a:p>
      </dgm:t>
    </dgm:pt>
    <dgm:pt modelId="{6BDFFBFF-50EF-46F6-8188-4E3825B7B628}">
      <dgm:prSet phldrT="[Texto]" custT="1"/>
      <dgm:spPr/>
      <dgm:t>
        <a:bodyPr/>
        <a:lstStyle/>
        <a:p>
          <a:r>
            <a:rPr lang="es-ES_tradnl" sz="1000" b="1" u="none" dirty="0" smtClean="0"/>
            <a:t>En la comunidad</a:t>
          </a:r>
          <a:endParaRPr lang="es-MX" sz="1000" u="none" dirty="0"/>
        </a:p>
      </dgm:t>
    </dgm:pt>
    <dgm:pt modelId="{05463E79-3798-452F-98D7-DC1A33435A86}" type="parTrans" cxnId="{3432ADAB-3836-40E9-ADF3-12547172F8F1}">
      <dgm:prSet/>
      <dgm:spPr/>
      <dgm:t>
        <a:bodyPr/>
        <a:lstStyle/>
        <a:p>
          <a:endParaRPr lang="es-MX"/>
        </a:p>
      </dgm:t>
    </dgm:pt>
    <dgm:pt modelId="{866E15D6-3032-477D-A421-8408B5062FA0}" type="sibTrans" cxnId="{3432ADAB-3836-40E9-ADF3-12547172F8F1}">
      <dgm:prSet/>
      <dgm:spPr/>
      <dgm:t>
        <a:bodyPr/>
        <a:lstStyle/>
        <a:p>
          <a:endParaRPr lang="es-MX"/>
        </a:p>
      </dgm:t>
    </dgm:pt>
    <dgm:pt modelId="{DBF854ED-FF63-4C43-A390-30EAA07546D4}">
      <dgm:prSet phldrT="[Texto]" custT="1"/>
      <dgm:spPr/>
      <dgm:t>
        <a:bodyPr/>
        <a:lstStyle/>
        <a:p>
          <a:r>
            <a:rPr lang="es-MX" sz="1200" b="0" dirty="0" smtClean="0">
              <a:solidFill>
                <a:schemeClr val="bg1">
                  <a:lumMod val="95000"/>
                </a:schemeClr>
              </a:solidFill>
              <a:effectLst/>
            </a:rPr>
            <a:t>Desarrollo </a:t>
          </a:r>
        </a:p>
        <a:p>
          <a:r>
            <a:rPr lang="es-ES_tradnl" sz="1200" b="0" dirty="0" smtClean="0">
              <a:solidFill>
                <a:schemeClr val="bg1">
                  <a:lumMod val="95000"/>
                </a:schemeClr>
              </a:solidFill>
              <a:effectLst/>
            </a:rPr>
            <a:t>personal </a:t>
          </a:r>
        </a:p>
        <a:p>
          <a:r>
            <a:rPr lang="es-ES_tradnl" sz="1200" b="0" dirty="0" smtClean="0">
              <a:solidFill>
                <a:schemeClr val="bg1">
                  <a:lumMod val="95000"/>
                </a:schemeClr>
              </a:solidFill>
              <a:effectLst/>
            </a:rPr>
            <a:t>Y social</a:t>
          </a:r>
          <a:endParaRPr lang="es-MX" sz="1200" b="0" dirty="0">
            <a:solidFill>
              <a:schemeClr val="bg1">
                <a:lumMod val="95000"/>
              </a:schemeClr>
            </a:solidFill>
            <a:effectLst/>
          </a:endParaRPr>
        </a:p>
      </dgm:t>
    </dgm:pt>
    <dgm:pt modelId="{2480D237-3EF1-4A24-8A23-B401DE5B9C5B}" type="sibTrans" cxnId="{2611587A-DCBF-494E-B45E-08920449D259}">
      <dgm:prSet/>
      <dgm:spPr/>
      <dgm:t>
        <a:bodyPr/>
        <a:lstStyle/>
        <a:p>
          <a:endParaRPr lang="es-MX"/>
        </a:p>
      </dgm:t>
    </dgm:pt>
    <dgm:pt modelId="{EB3BCC93-B832-44B8-993F-43A78F574061}" type="parTrans" cxnId="{2611587A-DCBF-494E-B45E-08920449D259}">
      <dgm:prSet/>
      <dgm:spPr/>
      <dgm:t>
        <a:bodyPr/>
        <a:lstStyle/>
        <a:p>
          <a:endParaRPr lang="es-MX"/>
        </a:p>
      </dgm:t>
    </dgm:pt>
    <dgm:pt modelId="{C7C194D6-08B4-4041-85B2-81BC0E44E166}" type="pres">
      <dgm:prSet presAssocID="{DFE0E6A4-4DBD-4643-862E-D414F895F46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73C23E4-0C26-4B5E-A168-C488758F0C8E}" type="pres">
      <dgm:prSet presAssocID="{DBF854ED-FF63-4C43-A390-30EAA07546D4}" presName="centerShape" presStyleLbl="node0" presStyleIdx="0" presStyleCnt="1"/>
      <dgm:spPr/>
      <dgm:t>
        <a:bodyPr/>
        <a:lstStyle/>
        <a:p>
          <a:endParaRPr lang="es-MX"/>
        </a:p>
      </dgm:t>
    </dgm:pt>
    <dgm:pt modelId="{CF52EEE8-0401-4AB1-8C19-58D5FDA17F95}" type="pres">
      <dgm:prSet presAssocID="{E8F5E3A4-1B30-42B0-86C9-552C7AF5E94A}" presName="node" presStyleLbl="node1" presStyleIdx="0" presStyleCnt="4" custScaleX="119469" custScaleY="1106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83FCAD-35EA-4B2C-B052-F6810ADD0C26}" type="pres">
      <dgm:prSet presAssocID="{E8F5E3A4-1B30-42B0-86C9-552C7AF5E94A}" presName="dummy" presStyleCnt="0"/>
      <dgm:spPr/>
    </dgm:pt>
    <dgm:pt modelId="{069C4C60-E033-4A2A-8C25-B9C288DD1AB4}" type="pres">
      <dgm:prSet presAssocID="{64F27BCE-3D47-40F4-ABC2-F6CDBCEDAFEE}" presName="sibTrans" presStyleLbl="sibTrans2D1" presStyleIdx="0" presStyleCnt="4" custLinFactNeighborX="726"/>
      <dgm:spPr/>
      <dgm:t>
        <a:bodyPr/>
        <a:lstStyle/>
        <a:p>
          <a:endParaRPr lang="es-MX"/>
        </a:p>
      </dgm:t>
    </dgm:pt>
    <dgm:pt modelId="{6B249559-E9A5-4C35-8161-23AFC32AF6B3}" type="pres">
      <dgm:prSet presAssocID="{A647BB2F-A479-4E97-B8A0-C90EA546AD2C}" presName="node" presStyleLbl="node1" presStyleIdx="1" presStyleCnt="4" custScaleX="115782" custScaleY="1190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55E87A-2419-4663-B84F-FC3FBB1B6BA4}" type="pres">
      <dgm:prSet presAssocID="{A647BB2F-A479-4E97-B8A0-C90EA546AD2C}" presName="dummy" presStyleCnt="0"/>
      <dgm:spPr/>
    </dgm:pt>
    <dgm:pt modelId="{8E04D20E-BC85-4B1E-B37E-E72028A4134A}" type="pres">
      <dgm:prSet presAssocID="{7892885B-38EB-45E7-AD92-280A52F905B0}" presName="sibTrans" presStyleLbl="sibTrans2D1" presStyleIdx="1" presStyleCnt="4"/>
      <dgm:spPr/>
      <dgm:t>
        <a:bodyPr/>
        <a:lstStyle/>
        <a:p>
          <a:endParaRPr lang="es-MX"/>
        </a:p>
      </dgm:t>
    </dgm:pt>
    <dgm:pt modelId="{30B302A6-A33B-463F-A3A1-E1DAA4E7DDCD}" type="pres">
      <dgm:prSet presAssocID="{ACEB6C3B-4BF9-41BB-BAA3-1E0D59B55219}" presName="node" presStyleLbl="node1" presStyleIdx="2" presStyleCnt="4" custScaleX="108149" custScaleY="10169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569EC2-6381-4BC2-9732-F0E4B44059A7}" type="pres">
      <dgm:prSet presAssocID="{ACEB6C3B-4BF9-41BB-BAA3-1E0D59B55219}" presName="dummy" presStyleCnt="0"/>
      <dgm:spPr/>
    </dgm:pt>
    <dgm:pt modelId="{A874A9A6-4027-4971-BDE1-F4DD052BEFBD}" type="pres">
      <dgm:prSet presAssocID="{53760BCF-E8CC-4E6C-9144-413930DC9016}" presName="sibTrans" presStyleLbl="sibTrans2D1" presStyleIdx="2" presStyleCnt="4"/>
      <dgm:spPr/>
      <dgm:t>
        <a:bodyPr/>
        <a:lstStyle/>
        <a:p>
          <a:endParaRPr lang="es-MX"/>
        </a:p>
      </dgm:t>
    </dgm:pt>
    <dgm:pt modelId="{D6FE25D0-CC66-4992-AE03-2985066FC60C}" type="pres">
      <dgm:prSet presAssocID="{6BDFFBFF-50EF-46F6-8188-4E3825B7B628}" presName="node" presStyleLbl="node1" presStyleIdx="3" presStyleCnt="4" custScaleX="120657" custScaleY="1190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7A817B-67C1-4391-A5D5-31F043A6F81E}" type="pres">
      <dgm:prSet presAssocID="{6BDFFBFF-50EF-46F6-8188-4E3825B7B628}" presName="dummy" presStyleCnt="0"/>
      <dgm:spPr/>
    </dgm:pt>
    <dgm:pt modelId="{9F3FFF8D-5B31-4118-961A-2A4352B62983}" type="pres">
      <dgm:prSet presAssocID="{866E15D6-3032-477D-A421-8408B5062FA0}" presName="sibTrans" presStyleLbl="sibTrans2D1" presStyleIdx="3" presStyleCnt="4"/>
      <dgm:spPr/>
      <dgm:t>
        <a:bodyPr/>
        <a:lstStyle/>
        <a:p>
          <a:endParaRPr lang="es-MX"/>
        </a:p>
      </dgm:t>
    </dgm:pt>
  </dgm:ptLst>
  <dgm:cxnLst>
    <dgm:cxn modelId="{EEBCBC43-7E46-48D8-AC2B-C3BDD5968E9A}" type="presOf" srcId="{7892885B-38EB-45E7-AD92-280A52F905B0}" destId="{8E04D20E-BC85-4B1E-B37E-E72028A4134A}" srcOrd="0" destOrd="0" presId="urn:microsoft.com/office/officeart/2005/8/layout/radial6"/>
    <dgm:cxn modelId="{A498DC74-5458-45A6-9500-53EBAEB9DACA}" srcId="{DBF854ED-FF63-4C43-A390-30EAA07546D4}" destId="{ACEB6C3B-4BF9-41BB-BAA3-1E0D59B55219}" srcOrd="2" destOrd="0" parTransId="{8193FCB6-2284-43B3-B48B-247541A68DA4}" sibTransId="{53760BCF-E8CC-4E6C-9144-413930DC9016}"/>
    <dgm:cxn modelId="{57D091A5-A108-4E0C-A71F-7A95BDBDD02F}" type="presOf" srcId="{DFE0E6A4-4DBD-4643-862E-D414F895F46C}" destId="{C7C194D6-08B4-4041-85B2-81BC0E44E166}" srcOrd="0" destOrd="0" presId="urn:microsoft.com/office/officeart/2005/8/layout/radial6"/>
    <dgm:cxn modelId="{2611587A-DCBF-494E-B45E-08920449D259}" srcId="{DFE0E6A4-4DBD-4643-862E-D414F895F46C}" destId="{DBF854ED-FF63-4C43-A390-30EAA07546D4}" srcOrd="0" destOrd="0" parTransId="{EB3BCC93-B832-44B8-993F-43A78F574061}" sibTransId="{2480D237-3EF1-4A24-8A23-B401DE5B9C5B}"/>
    <dgm:cxn modelId="{E8CF5F49-42EE-4A97-A215-6AD7DAB9E280}" srcId="{DBF854ED-FF63-4C43-A390-30EAA07546D4}" destId="{A647BB2F-A479-4E97-B8A0-C90EA546AD2C}" srcOrd="1" destOrd="0" parTransId="{8CC82D57-1EBC-4B14-A627-5B2BCA41B1DF}" sibTransId="{7892885B-38EB-45E7-AD92-280A52F905B0}"/>
    <dgm:cxn modelId="{024BB5E0-A801-4454-BCA4-0B7414CDD793}" type="presOf" srcId="{64F27BCE-3D47-40F4-ABC2-F6CDBCEDAFEE}" destId="{069C4C60-E033-4A2A-8C25-B9C288DD1AB4}" srcOrd="0" destOrd="0" presId="urn:microsoft.com/office/officeart/2005/8/layout/radial6"/>
    <dgm:cxn modelId="{02CFC242-0E12-4F4D-922B-F53DAB79EF4B}" type="presOf" srcId="{866E15D6-3032-477D-A421-8408B5062FA0}" destId="{9F3FFF8D-5B31-4118-961A-2A4352B62983}" srcOrd="0" destOrd="0" presId="urn:microsoft.com/office/officeart/2005/8/layout/radial6"/>
    <dgm:cxn modelId="{D19EC905-C743-42E0-84C3-3AF1B1A48B3C}" type="presOf" srcId="{6BDFFBFF-50EF-46F6-8188-4E3825B7B628}" destId="{D6FE25D0-CC66-4992-AE03-2985066FC60C}" srcOrd="0" destOrd="0" presId="urn:microsoft.com/office/officeart/2005/8/layout/radial6"/>
    <dgm:cxn modelId="{5E4817EB-4F4E-48CA-8763-B6184D920158}" type="presOf" srcId="{ACEB6C3B-4BF9-41BB-BAA3-1E0D59B55219}" destId="{30B302A6-A33B-463F-A3A1-E1DAA4E7DDCD}" srcOrd="0" destOrd="0" presId="urn:microsoft.com/office/officeart/2005/8/layout/radial6"/>
    <dgm:cxn modelId="{F005753A-D708-44A9-AFB4-5BAEE671F6BD}" type="presOf" srcId="{A647BB2F-A479-4E97-B8A0-C90EA546AD2C}" destId="{6B249559-E9A5-4C35-8161-23AFC32AF6B3}" srcOrd="0" destOrd="0" presId="urn:microsoft.com/office/officeart/2005/8/layout/radial6"/>
    <dgm:cxn modelId="{92F7A672-8293-471C-9AE9-E9808ED75F82}" srcId="{DBF854ED-FF63-4C43-A390-30EAA07546D4}" destId="{E8F5E3A4-1B30-42B0-86C9-552C7AF5E94A}" srcOrd="0" destOrd="0" parTransId="{DCD4E090-4FDB-45B5-9DDA-AD7245248904}" sibTransId="{64F27BCE-3D47-40F4-ABC2-F6CDBCEDAFEE}"/>
    <dgm:cxn modelId="{5CD2ED10-8812-4B51-8B59-8591546A9B66}" type="presOf" srcId="{53760BCF-E8CC-4E6C-9144-413930DC9016}" destId="{A874A9A6-4027-4971-BDE1-F4DD052BEFBD}" srcOrd="0" destOrd="0" presId="urn:microsoft.com/office/officeart/2005/8/layout/radial6"/>
    <dgm:cxn modelId="{3432ADAB-3836-40E9-ADF3-12547172F8F1}" srcId="{DBF854ED-FF63-4C43-A390-30EAA07546D4}" destId="{6BDFFBFF-50EF-46F6-8188-4E3825B7B628}" srcOrd="3" destOrd="0" parTransId="{05463E79-3798-452F-98D7-DC1A33435A86}" sibTransId="{866E15D6-3032-477D-A421-8408B5062FA0}"/>
    <dgm:cxn modelId="{93AF6C56-BDF4-4444-AFCB-C1916585C774}" type="presOf" srcId="{E8F5E3A4-1B30-42B0-86C9-552C7AF5E94A}" destId="{CF52EEE8-0401-4AB1-8C19-58D5FDA17F95}" srcOrd="0" destOrd="0" presId="urn:microsoft.com/office/officeart/2005/8/layout/radial6"/>
    <dgm:cxn modelId="{867C3A83-FB3F-44DC-8AE5-8F12754E5DB0}" type="presOf" srcId="{DBF854ED-FF63-4C43-A390-30EAA07546D4}" destId="{773C23E4-0C26-4B5E-A168-C488758F0C8E}" srcOrd="0" destOrd="0" presId="urn:microsoft.com/office/officeart/2005/8/layout/radial6"/>
    <dgm:cxn modelId="{92E21810-A00C-4CAF-93AC-F3B9091B537A}" type="presParOf" srcId="{C7C194D6-08B4-4041-85B2-81BC0E44E166}" destId="{773C23E4-0C26-4B5E-A168-C488758F0C8E}" srcOrd="0" destOrd="0" presId="urn:microsoft.com/office/officeart/2005/8/layout/radial6"/>
    <dgm:cxn modelId="{23926C0D-F264-4809-9084-A251FFE3C51C}" type="presParOf" srcId="{C7C194D6-08B4-4041-85B2-81BC0E44E166}" destId="{CF52EEE8-0401-4AB1-8C19-58D5FDA17F95}" srcOrd="1" destOrd="0" presId="urn:microsoft.com/office/officeart/2005/8/layout/radial6"/>
    <dgm:cxn modelId="{E90ABBD6-8A90-41B1-8CB4-4F88790D5EA2}" type="presParOf" srcId="{C7C194D6-08B4-4041-85B2-81BC0E44E166}" destId="{E283FCAD-35EA-4B2C-B052-F6810ADD0C26}" srcOrd="2" destOrd="0" presId="urn:microsoft.com/office/officeart/2005/8/layout/radial6"/>
    <dgm:cxn modelId="{04A6CB64-082C-46BB-94F0-427A811B0CA0}" type="presParOf" srcId="{C7C194D6-08B4-4041-85B2-81BC0E44E166}" destId="{069C4C60-E033-4A2A-8C25-B9C288DD1AB4}" srcOrd="3" destOrd="0" presId="urn:microsoft.com/office/officeart/2005/8/layout/radial6"/>
    <dgm:cxn modelId="{1844FE0F-63A1-44D5-8AEB-A3CC7FB0107A}" type="presParOf" srcId="{C7C194D6-08B4-4041-85B2-81BC0E44E166}" destId="{6B249559-E9A5-4C35-8161-23AFC32AF6B3}" srcOrd="4" destOrd="0" presId="urn:microsoft.com/office/officeart/2005/8/layout/radial6"/>
    <dgm:cxn modelId="{DFCDCF09-A463-4601-A77F-9B3C50465807}" type="presParOf" srcId="{C7C194D6-08B4-4041-85B2-81BC0E44E166}" destId="{5755E87A-2419-4663-B84F-FC3FBB1B6BA4}" srcOrd="5" destOrd="0" presId="urn:microsoft.com/office/officeart/2005/8/layout/radial6"/>
    <dgm:cxn modelId="{15748F4F-C456-473F-ACAA-B92F2612FE34}" type="presParOf" srcId="{C7C194D6-08B4-4041-85B2-81BC0E44E166}" destId="{8E04D20E-BC85-4B1E-B37E-E72028A4134A}" srcOrd="6" destOrd="0" presId="urn:microsoft.com/office/officeart/2005/8/layout/radial6"/>
    <dgm:cxn modelId="{54C64CEA-FAA4-47F5-B87A-0ECB1885B8DB}" type="presParOf" srcId="{C7C194D6-08B4-4041-85B2-81BC0E44E166}" destId="{30B302A6-A33B-463F-A3A1-E1DAA4E7DDCD}" srcOrd="7" destOrd="0" presId="urn:microsoft.com/office/officeart/2005/8/layout/radial6"/>
    <dgm:cxn modelId="{12E69507-22B9-4487-AEE8-5AAE037EF264}" type="presParOf" srcId="{C7C194D6-08B4-4041-85B2-81BC0E44E166}" destId="{5F569EC2-6381-4BC2-9732-F0E4B44059A7}" srcOrd="8" destOrd="0" presId="urn:microsoft.com/office/officeart/2005/8/layout/radial6"/>
    <dgm:cxn modelId="{4C8E4499-71BC-4D6D-AD5C-553D7BE351D4}" type="presParOf" srcId="{C7C194D6-08B4-4041-85B2-81BC0E44E166}" destId="{A874A9A6-4027-4971-BDE1-F4DD052BEFBD}" srcOrd="9" destOrd="0" presId="urn:microsoft.com/office/officeart/2005/8/layout/radial6"/>
    <dgm:cxn modelId="{E842E504-208B-4956-92CA-E8456BCBCBF1}" type="presParOf" srcId="{C7C194D6-08B4-4041-85B2-81BC0E44E166}" destId="{D6FE25D0-CC66-4992-AE03-2985066FC60C}" srcOrd="10" destOrd="0" presId="urn:microsoft.com/office/officeart/2005/8/layout/radial6"/>
    <dgm:cxn modelId="{913EA2E4-AFBF-40CA-B655-A957645C1702}" type="presParOf" srcId="{C7C194D6-08B4-4041-85B2-81BC0E44E166}" destId="{D67A817B-67C1-4391-A5D5-31F043A6F81E}" srcOrd="11" destOrd="0" presId="urn:microsoft.com/office/officeart/2005/8/layout/radial6"/>
    <dgm:cxn modelId="{7A030626-2F84-4606-B855-C28D32370031}" type="presParOf" srcId="{C7C194D6-08B4-4041-85B2-81BC0E44E166}" destId="{9F3FFF8D-5B31-4118-961A-2A4352B6298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CD35CC-EF75-4C2B-8690-EB02A7829EC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C10AE53-1BEF-4D50-B6CC-0BF7A5B04D4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800" b="1" dirty="0" smtClean="0"/>
            <a:t>El proceso creativo </a:t>
          </a:r>
          <a:r>
            <a:rPr lang="es-MX" sz="1800" dirty="0" smtClean="0"/>
            <a:t>esta conformado por </a:t>
          </a:r>
          <a:r>
            <a:rPr lang="es-MX" sz="1800" u="sng" dirty="0" smtClean="0"/>
            <a:t>tres tipos de inteligencia</a:t>
          </a:r>
          <a:endParaRPr lang="es-MX" sz="1800" u="sng" dirty="0"/>
        </a:p>
      </dgm:t>
    </dgm:pt>
    <dgm:pt modelId="{4DEDC079-25B0-425F-B7A8-299052DA77DE}" type="parTrans" cxnId="{219487FC-821D-49B6-BE74-FDC04A2BBF38}">
      <dgm:prSet/>
      <dgm:spPr/>
      <dgm:t>
        <a:bodyPr/>
        <a:lstStyle/>
        <a:p>
          <a:endParaRPr lang="es-MX"/>
        </a:p>
      </dgm:t>
    </dgm:pt>
    <dgm:pt modelId="{0D0E34AD-6759-4CAE-A1B4-0784E5B1C72C}" type="sibTrans" cxnId="{219487FC-821D-49B6-BE74-FDC04A2BBF38}">
      <dgm:prSet/>
      <dgm:spPr/>
      <dgm:t>
        <a:bodyPr/>
        <a:lstStyle/>
        <a:p>
          <a:endParaRPr lang="es-MX"/>
        </a:p>
      </dgm:t>
    </dgm:pt>
    <dgm:pt modelId="{E8E7CC88-D9FD-43CE-BFE4-05F557D0978F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2000" b="1" i="1" dirty="0" smtClean="0"/>
            <a:t>La creativa</a:t>
          </a:r>
          <a:endParaRPr lang="es-ES" sz="2000" b="1" dirty="0" smtClean="0"/>
        </a:p>
        <a:p>
          <a:pPr algn="ctr"/>
          <a:r>
            <a:rPr lang="es-ES" sz="1300" dirty="0" smtClean="0"/>
            <a:t>Es la capacidad para ir más allá de lo dado y engendrar ideas nuevas e interesantes</a:t>
          </a:r>
        </a:p>
      </dgm:t>
    </dgm:pt>
    <dgm:pt modelId="{A92BF4D1-5533-4F9C-9FC9-9160179BC94E}" type="parTrans" cxnId="{74173F46-E070-40DA-9A93-C2DE6EED4E9E}">
      <dgm:prSet/>
      <dgm:spPr/>
      <dgm:t>
        <a:bodyPr/>
        <a:lstStyle/>
        <a:p>
          <a:endParaRPr lang="es-MX"/>
        </a:p>
      </dgm:t>
    </dgm:pt>
    <dgm:pt modelId="{050D6625-63D7-4959-B5FA-EB33BDEA6CB1}" type="sibTrans" cxnId="{74173F46-E070-40DA-9A93-C2DE6EED4E9E}">
      <dgm:prSet/>
      <dgm:spPr/>
      <dgm:t>
        <a:bodyPr/>
        <a:lstStyle/>
        <a:p>
          <a:endParaRPr lang="es-MX"/>
        </a:p>
      </dgm:t>
    </dgm:pt>
    <dgm:pt modelId="{F453923A-753C-4759-B539-D1E237E1B3E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000" b="1" i="1" dirty="0" smtClean="0"/>
            <a:t>La analítica</a:t>
          </a:r>
          <a:r>
            <a:rPr lang="es-ES" sz="2000" dirty="0" smtClean="0"/>
            <a:t> </a:t>
          </a:r>
        </a:p>
        <a:p>
          <a:r>
            <a:rPr lang="es-ES" sz="1300" dirty="0" smtClean="0"/>
            <a:t>Es la capacidad para analizar y evaluar ideas, resolver problemas y tomar decisiones.</a:t>
          </a:r>
        </a:p>
      </dgm:t>
    </dgm:pt>
    <dgm:pt modelId="{D5DD1FFF-13C2-47F8-9C6D-B341A378B587}" type="parTrans" cxnId="{E99BA81D-A9EC-4E39-9FB3-EB93496B83E0}">
      <dgm:prSet/>
      <dgm:spPr/>
      <dgm:t>
        <a:bodyPr/>
        <a:lstStyle/>
        <a:p>
          <a:endParaRPr lang="es-MX"/>
        </a:p>
      </dgm:t>
    </dgm:pt>
    <dgm:pt modelId="{C476358F-1DDC-43EB-B2D3-A2858495419E}" type="sibTrans" cxnId="{E99BA81D-A9EC-4E39-9FB3-EB93496B83E0}">
      <dgm:prSet/>
      <dgm:spPr/>
      <dgm:t>
        <a:bodyPr/>
        <a:lstStyle/>
        <a:p>
          <a:endParaRPr lang="es-MX"/>
        </a:p>
      </dgm:t>
    </dgm:pt>
    <dgm:pt modelId="{A7DFF468-FBBA-4CEC-8860-14EFD41D4130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2000" b="1" i="1" dirty="0" smtClean="0"/>
            <a:t>La práctica</a:t>
          </a:r>
        </a:p>
        <a:p>
          <a:pPr algn="ctr"/>
          <a:r>
            <a:rPr lang="es-ES" sz="1300" dirty="0" smtClean="0"/>
            <a:t>Es la capacidad para traducir la teoría en la práctica y las teorías abstractas en realizaciones prácticas.</a:t>
          </a:r>
          <a:endParaRPr lang="es-ES" sz="1300" dirty="0"/>
        </a:p>
      </dgm:t>
    </dgm:pt>
    <dgm:pt modelId="{D8EFA167-F789-4BA7-9690-FAEC8AB53107}" type="parTrans" cxnId="{6D86FB32-23B7-411B-826A-AE5C944784F0}">
      <dgm:prSet/>
      <dgm:spPr/>
      <dgm:t>
        <a:bodyPr/>
        <a:lstStyle/>
        <a:p>
          <a:endParaRPr lang="es-MX"/>
        </a:p>
      </dgm:t>
    </dgm:pt>
    <dgm:pt modelId="{3EE6CF08-7156-4FEA-93CF-C11AB519DA2F}" type="sibTrans" cxnId="{6D86FB32-23B7-411B-826A-AE5C944784F0}">
      <dgm:prSet/>
      <dgm:spPr/>
      <dgm:t>
        <a:bodyPr/>
        <a:lstStyle/>
        <a:p>
          <a:endParaRPr lang="es-MX"/>
        </a:p>
      </dgm:t>
    </dgm:pt>
    <dgm:pt modelId="{253D4C1B-0070-4F65-BA8D-F707DA76D800}" type="pres">
      <dgm:prSet presAssocID="{27CD35CC-EF75-4C2B-8690-EB02A7829EC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1D1996D-F610-48F5-BECD-57528DF73C44}" type="pres">
      <dgm:prSet presAssocID="{AC10AE53-1BEF-4D50-B6CC-0BF7A5B04D42}" presName="centerShape" presStyleLbl="node0" presStyleIdx="0" presStyleCnt="1" custLinFactNeighborY="-1976"/>
      <dgm:spPr/>
      <dgm:t>
        <a:bodyPr/>
        <a:lstStyle/>
        <a:p>
          <a:endParaRPr lang="es-MX"/>
        </a:p>
      </dgm:t>
    </dgm:pt>
    <dgm:pt modelId="{67E438B4-58BE-4B91-908A-0E5A37FC7FBC}" type="pres">
      <dgm:prSet presAssocID="{D8EFA167-F789-4BA7-9690-FAEC8AB53107}" presName="parTrans" presStyleLbl="bgSibTrans2D1" presStyleIdx="0" presStyleCnt="3"/>
      <dgm:spPr/>
      <dgm:t>
        <a:bodyPr/>
        <a:lstStyle/>
        <a:p>
          <a:endParaRPr lang="es-MX"/>
        </a:p>
      </dgm:t>
    </dgm:pt>
    <dgm:pt modelId="{447A8F7E-DC0E-4267-9AC3-1BCBEC47B1D9}" type="pres">
      <dgm:prSet presAssocID="{A7DFF468-FBBA-4CEC-8860-14EFD41D413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6E6205-9DF8-41C3-950A-30433DB17E70}" type="pres">
      <dgm:prSet presAssocID="{D5DD1FFF-13C2-47F8-9C6D-B341A378B587}" presName="parTrans" presStyleLbl="bgSibTrans2D1" presStyleIdx="1" presStyleCnt="3"/>
      <dgm:spPr/>
      <dgm:t>
        <a:bodyPr/>
        <a:lstStyle/>
        <a:p>
          <a:endParaRPr lang="es-MX"/>
        </a:p>
      </dgm:t>
    </dgm:pt>
    <dgm:pt modelId="{78D47733-5AD0-402A-A85B-950B928D578E}" type="pres">
      <dgm:prSet presAssocID="{F453923A-753C-4759-B539-D1E237E1B3E5}" presName="node" presStyleLbl="node1" presStyleIdx="1" presStyleCnt="3" custRadScaleRad="9711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34B27E-9B9E-4D99-BF41-EF7344CE2750}" type="pres">
      <dgm:prSet presAssocID="{A92BF4D1-5533-4F9C-9FC9-9160179BC94E}" presName="parTrans" presStyleLbl="bgSibTrans2D1" presStyleIdx="2" presStyleCnt="3"/>
      <dgm:spPr/>
      <dgm:t>
        <a:bodyPr/>
        <a:lstStyle/>
        <a:p>
          <a:endParaRPr lang="es-MX"/>
        </a:p>
      </dgm:t>
    </dgm:pt>
    <dgm:pt modelId="{1341050A-EF96-4F1E-AB83-6A75063F762C}" type="pres">
      <dgm:prSet presAssocID="{E8E7CC88-D9FD-43CE-BFE4-05F557D0978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AF3E4D2-DE74-476C-A3F3-A13ECEF1F743}" type="presOf" srcId="{AC10AE53-1BEF-4D50-B6CC-0BF7A5B04D42}" destId="{31D1996D-F610-48F5-BECD-57528DF73C44}" srcOrd="0" destOrd="0" presId="urn:microsoft.com/office/officeart/2005/8/layout/radial4"/>
    <dgm:cxn modelId="{A8A26D3D-1A37-4996-B8EA-1851DF90FAE7}" type="presOf" srcId="{A7DFF468-FBBA-4CEC-8860-14EFD41D4130}" destId="{447A8F7E-DC0E-4267-9AC3-1BCBEC47B1D9}" srcOrd="0" destOrd="0" presId="urn:microsoft.com/office/officeart/2005/8/layout/radial4"/>
    <dgm:cxn modelId="{219487FC-821D-49B6-BE74-FDC04A2BBF38}" srcId="{27CD35CC-EF75-4C2B-8690-EB02A7829EC6}" destId="{AC10AE53-1BEF-4D50-B6CC-0BF7A5B04D42}" srcOrd="0" destOrd="0" parTransId="{4DEDC079-25B0-425F-B7A8-299052DA77DE}" sibTransId="{0D0E34AD-6759-4CAE-A1B4-0784E5B1C72C}"/>
    <dgm:cxn modelId="{2DFA46C7-10E4-413A-AA0A-604C38B3F6CA}" type="presOf" srcId="{E8E7CC88-D9FD-43CE-BFE4-05F557D0978F}" destId="{1341050A-EF96-4F1E-AB83-6A75063F762C}" srcOrd="0" destOrd="0" presId="urn:microsoft.com/office/officeart/2005/8/layout/radial4"/>
    <dgm:cxn modelId="{74173F46-E070-40DA-9A93-C2DE6EED4E9E}" srcId="{AC10AE53-1BEF-4D50-B6CC-0BF7A5B04D42}" destId="{E8E7CC88-D9FD-43CE-BFE4-05F557D0978F}" srcOrd="2" destOrd="0" parTransId="{A92BF4D1-5533-4F9C-9FC9-9160179BC94E}" sibTransId="{050D6625-63D7-4959-B5FA-EB33BDEA6CB1}"/>
    <dgm:cxn modelId="{C59AB04E-7BDA-4895-B4FD-2A5868ED1369}" type="presOf" srcId="{F453923A-753C-4759-B539-D1E237E1B3E5}" destId="{78D47733-5AD0-402A-A85B-950B928D578E}" srcOrd="0" destOrd="0" presId="urn:microsoft.com/office/officeart/2005/8/layout/radial4"/>
    <dgm:cxn modelId="{AC4B0FD9-CA4D-446F-A5FF-DE3FFEA906ED}" type="presOf" srcId="{27CD35CC-EF75-4C2B-8690-EB02A7829EC6}" destId="{253D4C1B-0070-4F65-BA8D-F707DA76D800}" srcOrd="0" destOrd="0" presId="urn:microsoft.com/office/officeart/2005/8/layout/radial4"/>
    <dgm:cxn modelId="{A284F6F3-1602-46B2-BFD7-041080BB689F}" type="presOf" srcId="{D8EFA167-F789-4BA7-9690-FAEC8AB53107}" destId="{67E438B4-58BE-4B91-908A-0E5A37FC7FBC}" srcOrd="0" destOrd="0" presId="urn:microsoft.com/office/officeart/2005/8/layout/radial4"/>
    <dgm:cxn modelId="{095D4373-279B-4BFA-A6D0-A2FCD87898F8}" type="presOf" srcId="{D5DD1FFF-13C2-47F8-9C6D-B341A378B587}" destId="{396E6205-9DF8-41C3-950A-30433DB17E70}" srcOrd="0" destOrd="0" presId="urn:microsoft.com/office/officeart/2005/8/layout/radial4"/>
    <dgm:cxn modelId="{B0617D5B-AA89-47E5-9ED6-3013EF79178B}" type="presOf" srcId="{A92BF4D1-5533-4F9C-9FC9-9160179BC94E}" destId="{0D34B27E-9B9E-4D99-BF41-EF7344CE2750}" srcOrd="0" destOrd="0" presId="urn:microsoft.com/office/officeart/2005/8/layout/radial4"/>
    <dgm:cxn modelId="{6D86FB32-23B7-411B-826A-AE5C944784F0}" srcId="{AC10AE53-1BEF-4D50-B6CC-0BF7A5B04D42}" destId="{A7DFF468-FBBA-4CEC-8860-14EFD41D4130}" srcOrd="0" destOrd="0" parTransId="{D8EFA167-F789-4BA7-9690-FAEC8AB53107}" sibTransId="{3EE6CF08-7156-4FEA-93CF-C11AB519DA2F}"/>
    <dgm:cxn modelId="{E99BA81D-A9EC-4E39-9FB3-EB93496B83E0}" srcId="{AC10AE53-1BEF-4D50-B6CC-0BF7A5B04D42}" destId="{F453923A-753C-4759-B539-D1E237E1B3E5}" srcOrd="1" destOrd="0" parTransId="{D5DD1FFF-13C2-47F8-9C6D-B341A378B587}" sibTransId="{C476358F-1DDC-43EB-B2D3-A2858495419E}"/>
    <dgm:cxn modelId="{9325EB5D-438F-4AA6-8C43-2818328FBCDF}" type="presParOf" srcId="{253D4C1B-0070-4F65-BA8D-F707DA76D800}" destId="{31D1996D-F610-48F5-BECD-57528DF73C44}" srcOrd="0" destOrd="0" presId="urn:microsoft.com/office/officeart/2005/8/layout/radial4"/>
    <dgm:cxn modelId="{5B04EA0C-7548-4455-A8DD-AF28A7528BFA}" type="presParOf" srcId="{253D4C1B-0070-4F65-BA8D-F707DA76D800}" destId="{67E438B4-58BE-4B91-908A-0E5A37FC7FBC}" srcOrd="1" destOrd="0" presId="urn:microsoft.com/office/officeart/2005/8/layout/radial4"/>
    <dgm:cxn modelId="{A96F10C2-2141-4682-BD0B-092B66772C38}" type="presParOf" srcId="{253D4C1B-0070-4F65-BA8D-F707DA76D800}" destId="{447A8F7E-DC0E-4267-9AC3-1BCBEC47B1D9}" srcOrd="2" destOrd="0" presId="urn:microsoft.com/office/officeart/2005/8/layout/radial4"/>
    <dgm:cxn modelId="{CE58E314-0CED-4A77-8745-C90B9776A300}" type="presParOf" srcId="{253D4C1B-0070-4F65-BA8D-F707DA76D800}" destId="{396E6205-9DF8-41C3-950A-30433DB17E70}" srcOrd="3" destOrd="0" presId="urn:microsoft.com/office/officeart/2005/8/layout/radial4"/>
    <dgm:cxn modelId="{868EB9E6-7053-4C6F-AE41-E3FD8B40A983}" type="presParOf" srcId="{253D4C1B-0070-4F65-BA8D-F707DA76D800}" destId="{78D47733-5AD0-402A-A85B-950B928D578E}" srcOrd="4" destOrd="0" presId="urn:microsoft.com/office/officeart/2005/8/layout/radial4"/>
    <dgm:cxn modelId="{B9FFF32E-4765-4E37-AD4E-707BA9ADAAB7}" type="presParOf" srcId="{253D4C1B-0070-4F65-BA8D-F707DA76D800}" destId="{0D34B27E-9B9E-4D99-BF41-EF7344CE2750}" srcOrd="5" destOrd="0" presId="urn:microsoft.com/office/officeart/2005/8/layout/radial4"/>
    <dgm:cxn modelId="{DFDFFDC0-2009-4397-8C13-1FA400DE0C18}" type="presParOf" srcId="{253D4C1B-0070-4F65-BA8D-F707DA76D800}" destId="{1341050A-EF96-4F1E-AB83-6A75063F762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56DA1E-DE51-4546-8408-2F29A154EFCD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743BA03-1579-42DD-9DBE-37F53A7AB145}">
      <dgm:prSet phldrT="[Texto]" custT="1"/>
      <dgm:spPr/>
      <dgm:t>
        <a:bodyPr/>
        <a:lstStyle/>
        <a:p>
          <a:r>
            <a:rPr lang="es-MX" sz="1200" b="1" dirty="0" smtClean="0"/>
            <a:t>3</a:t>
          </a:r>
        </a:p>
        <a:p>
          <a:r>
            <a:rPr lang="es-MX" sz="1200" b="1" dirty="0" smtClean="0"/>
            <a:t>ILUMINACIÓN</a:t>
          </a:r>
          <a:endParaRPr lang="es-MX" sz="1200" b="1" dirty="0"/>
        </a:p>
      </dgm:t>
    </dgm:pt>
    <dgm:pt modelId="{73A22BC0-A2D4-4D07-8BED-56418517E42F}" type="parTrans" cxnId="{1A32AE32-510F-4863-A2C7-10239FC82C6D}">
      <dgm:prSet/>
      <dgm:spPr/>
      <dgm:t>
        <a:bodyPr/>
        <a:lstStyle/>
        <a:p>
          <a:endParaRPr lang="es-MX"/>
        </a:p>
      </dgm:t>
    </dgm:pt>
    <dgm:pt modelId="{917E0C68-025C-4870-85D3-A2D01045C492}" type="sibTrans" cxnId="{1A32AE32-510F-4863-A2C7-10239FC82C6D}">
      <dgm:prSet/>
      <dgm:spPr/>
      <dgm:t>
        <a:bodyPr/>
        <a:lstStyle/>
        <a:p>
          <a:endParaRPr lang="es-MX"/>
        </a:p>
      </dgm:t>
    </dgm:pt>
    <dgm:pt modelId="{0FE7C367-1E10-4E8B-8B8D-23C0A2B749ED}">
      <dgm:prSet phldrT="[Texto]" custT="1"/>
      <dgm:spPr/>
      <dgm:t>
        <a:bodyPr/>
        <a:lstStyle/>
        <a:p>
          <a:r>
            <a:rPr lang="es-MX" sz="1200" b="1" dirty="0" smtClean="0"/>
            <a:t>2</a:t>
          </a:r>
        </a:p>
        <a:p>
          <a:r>
            <a:rPr lang="es-MX" sz="1200" b="1" dirty="0" smtClean="0"/>
            <a:t>INCUBACIÓN</a:t>
          </a:r>
        </a:p>
      </dgm:t>
    </dgm:pt>
    <dgm:pt modelId="{4755E6CB-84D4-45CC-AA02-E4095ACDED79}" type="parTrans" cxnId="{D206E7ED-A048-419B-8C38-76E176F4346E}">
      <dgm:prSet/>
      <dgm:spPr/>
      <dgm:t>
        <a:bodyPr/>
        <a:lstStyle/>
        <a:p>
          <a:endParaRPr lang="es-MX"/>
        </a:p>
      </dgm:t>
    </dgm:pt>
    <dgm:pt modelId="{5FB6179B-C687-4685-875B-9B445F9DC21A}" type="sibTrans" cxnId="{D206E7ED-A048-419B-8C38-76E176F4346E}">
      <dgm:prSet/>
      <dgm:spPr/>
      <dgm:t>
        <a:bodyPr/>
        <a:lstStyle/>
        <a:p>
          <a:endParaRPr lang="es-MX"/>
        </a:p>
      </dgm:t>
    </dgm:pt>
    <dgm:pt modelId="{056A1C04-700A-4255-8558-575C35866D21}">
      <dgm:prSet phldrT="[Texto]" custT="1"/>
      <dgm:spPr/>
      <dgm:t>
        <a:bodyPr/>
        <a:lstStyle/>
        <a:p>
          <a:r>
            <a:rPr lang="es-MX" sz="1200" b="1" dirty="0" smtClean="0"/>
            <a:t>1</a:t>
          </a:r>
        </a:p>
        <a:p>
          <a:r>
            <a:rPr lang="es-MX" sz="1200" b="1" dirty="0" smtClean="0"/>
            <a:t>PREPARACIÓN</a:t>
          </a:r>
        </a:p>
        <a:p>
          <a:endParaRPr lang="es-MX" sz="1200" b="1" dirty="0"/>
        </a:p>
      </dgm:t>
    </dgm:pt>
    <dgm:pt modelId="{4A5DF8BD-2DFC-4645-8208-941F9305A58E}" type="parTrans" cxnId="{3F927230-33FF-4174-AD94-84B3F4409E68}">
      <dgm:prSet/>
      <dgm:spPr/>
      <dgm:t>
        <a:bodyPr/>
        <a:lstStyle/>
        <a:p>
          <a:endParaRPr lang="es-MX"/>
        </a:p>
      </dgm:t>
    </dgm:pt>
    <dgm:pt modelId="{03A729AB-41ED-4D0B-B689-DEC12C98919F}" type="sibTrans" cxnId="{3F927230-33FF-4174-AD94-84B3F4409E68}">
      <dgm:prSet/>
      <dgm:spPr/>
      <dgm:t>
        <a:bodyPr/>
        <a:lstStyle/>
        <a:p>
          <a:endParaRPr lang="es-MX"/>
        </a:p>
      </dgm:t>
    </dgm:pt>
    <dgm:pt modelId="{094BA0F8-EEFA-44C7-9545-600FFE46F725}">
      <dgm:prSet phldrT="[Texto]"/>
      <dgm:spPr/>
      <dgm:t>
        <a:bodyPr/>
        <a:lstStyle/>
        <a:p>
          <a:endParaRPr lang="es-MX" dirty="0"/>
        </a:p>
      </dgm:t>
    </dgm:pt>
    <dgm:pt modelId="{64FB9206-A21B-48EC-A983-FBA41C63E178}" type="parTrans" cxnId="{2E768D9F-F337-4DAE-B181-BEB2BE660F09}">
      <dgm:prSet/>
      <dgm:spPr/>
      <dgm:t>
        <a:bodyPr/>
        <a:lstStyle/>
        <a:p>
          <a:endParaRPr lang="es-MX"/>
        </a:p>
      </dgm:t>
    </dgm:pt>
    <dgm:pt modelId="{B9134B2C-5F2F-46BB-8D47-BEB912E899D8}" type="sibTrans" cxnId="{2E768D9F-F337-4DAE-B181-BEB2BE660F09}">
      <dgm:prSet/>
      <dgm:spPr/>
      <dgm:t>
        <a:bodyPr/>
        <a:lstStyle/>
        <a:p>
          <a:endParaRPr lang="es-MX"/>
        </a:p>
      </dgm:t>
    </dgm:pt>
    <dgm:pt modelId="{D3B5A506-0B62-43DF-99CF-7C0D61731201}">
      <dgm:prSet phldrT="[Texto]" custT="1"/>
      <dgm:spPr/>
      <dgm:t>
        <a:bodyPr/>
        <a:lstStyle/>
        <a:p>
          <a:endParaRPr lang="es-MX" sz="1200" b="1" dirty="0"/>
        </a:p>
      </dgm:t>
    </dgm:pt>
    <dgm:pt modelId="{672C17F8-3E46-4D4D-BB32-7709506AF61A}" type="parTrans" cxnId="{684D5E5A-DC2D-457F-884B-42AD90E9320A}">
      <dgm:prSet/>
      <dgm:spPr/>
      <dgm:t>
        <a:bodyPr/>
        <a:lstStyle/>
        <a:p>
          <a:endParaRPr lang="es-MX"/>
        </a:p>
      </dgm:t>
    </dgm:pt>
    <dgm:pt modelId="{E1624D91-3B00-49D3-9E81-953E8D0040C3}" type="sibTrans" cxnId="{684D5E5A-DC2D-457F-884B-42AD90E9320A}">
      <dgm:prSet/>
      <dgm:spPr/>
      <dgm:t>
        <a:bodyPr/>
        <a:lstStyle/>
        <a:p>
          <a:endParaRPr lang="es-MX"/>
        </a:p>
      </dgm:t>
    </dgm:pt>
    <dgm:pt modelId="{4BBF6E5D-345C-49F4-891C-4E094B9E8CBC}" type="pres">
      <dgm:prSet presAssocID="{D256DA1E-DE51-4546-8408-2F29A154EFC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30DEB90-7FD8-49AB-9846-05FE6D815DA9}" type="pres">
      <dgm:prSet presAssocID="{3743BA03-1579-42DD-9DBE-37F53A7AB14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AD6DF8-B074-40EC-AE9A-7341AFE9D61D}" type="pres">
      <dgm:prSet presAssocID="{3743BA03-1579-42DD-9DBE-37F53A7AB145}" presName="gear1srcNode" presStyleLbl="node1" presStyleIdx="0" presStyleCnt="3"/>
      <dgm:spPr/>
      <dgm:t>
        <a:bodyPr/>
        <a:lstStyle/>
        <a:p>
          <a:endParaRPr lang="es-MX"/>
        </a:p>
      </dgm:t>
    </dgm:pt>
    <dgm:pt modelId="{00075A52-8373-495A-BD20-D82B65BB03E6}" type="pres">
      <dgm:prSet presAssocID="{3743BA03-1579-42DD-9DBE-37F53A7AB145}" presName="gear1dstNode" presStyleLbl="node1" presStyleIdx="0" presStyleCnt="3"/>
      <dgm:spPr/>
      <dgm:t>
        <a:bodyPr/>
        <a:lstStyle/>
        <a:p>
          <a:endParaRPr lang="es-MX"/>
        </a:p>
      </dgm:t>
    </dgm:pt>
    <dgm:pt modelId="{5D31AFA0-0B4B-47E4-A354-2E970521CC59}" type="pres">
      <dgm:prSet presAssocID="{0FE7C367-1E10-4E8B-8B8D-23C0A2B749ED}" presName="gear2" presStyleLbl="node1" presStyleIdx="1" presStyleCnt="3" custScaleX="10563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8CCF05-0515-4AED-A0E6-1ADBACC84C09}" type="pres">
      <dgm:prSet presAssocID="{0FE7C367-1E10-4E8B-8B8D-23C0A2B749ED}" presName="gear2srcNode" presStyleLbl="node1" presStyleIdx="1" presStyleCnt="3"/>
      <dgm:spPr/>
      <dgm:t>
        <a:bodyPr/>
        <a:lstStyle/>
        <a:p>
          <a:endParaRPr lang="es-MX"/>
        </a:p>
      </dgm:t>
    </dgm:pt>
    <dgm:pt modelId="{5F38F85E-BB82-4E9E-9C06-468A24F80777}" type="pres">
      <dgm:prSet presAssocID="{0FE7C367-1E10-4E8B-8B8D-23C0A2B749ED}" presName="gear2dstNode" presStyleLbl="node1" presStyleIdx="1" presStyleCnt="3"/>
      <dgm:spPr/>
      <dgm:t>
        <a:bodyPr/>
        <a:lstStyle/>
        <a:p>
          <a:endParaRPr lang="es-MX"/>
        </a:p>
      </dgm:t>
    </dgm:pt>
    <dgm:pt modelId="{CB64E00F-7D4E-4E93-BFCB-BF7A7EFE5901}" type="pres">
      <dgm:prSet presAssocID="{056A1C04-700A-4255-8558-575C35866D21}" presName="gear3" presStyleLbl="node1" presStyleIdx="2" presStyleCnt="3" custScaleX="104991" custScaleY="101301"/>
      <dgm:spPr/>
      <dgm:t>
        <a:bodyPr/>
        <a:lstStyle/>
        <a:p>
          <a:endParaRPr lang="es-MX"/>
        </a:p>
      </dgm:t>
    </dgm:pt>
    <dgm:pt modelId="{E17C2A3F-FC7E-4C4D-9869-43573ED57B98}" type="pres">
      <dgm:prSet presAssocID="{056A1C04-700A-4255-8558-575C35866D2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9630EC-53F8-4F5B-BF43-1D9E7A745F97}" type="pres">
      <dgm:prSet presAssocID="{056A1C04-700A-4255-8558-575C35866D21}" presName="gear3srcNode" presStyleLbl="node1" presStyleIdx="2" presStyleCnt="3"/>
      <dgm:spPr/>
      <dgm:t>
        <a:bodyPr/>
        <a:lstStyle/>
        <a:p>
          <a:endParaRPr lang="es-MX"/>
        </a:p>
      </dgm:t>
    </dgm:pt>
    <dgm:pt modelId="{D1000249-F8F2-4F90-BAA3-87517B3DCA38}" type="pres">
      <dgm:prSet presAssocID="{056A1C04-700A-4255-8558-575C35866D21}" presName="gear3dstNode" presStyleLbl="node1" presStyleIdx="2" presStyleCnt="3"/>
      <dgm:spPr/>
      <dgm:t>
        <a:bodyPr/>
        <a:lstStyle/>
        <a:p>
          <a:endParaRPr lang="es-MX"/>
        </a:p>
      </dgm:t>
    </dgm:pt>
    <dgm:pt modelId="{89C5E3D7-0C27-4CDB-AF65-3312CFCDE577}" type="pres">
      <dgm:prSet presAssocID="{917E0C68-025C-4870-85D3-A2D01045C492}" presName="connector1" presStyleLbl="sibTrans2D1" presStyleIdx="0" presStyleCnt="3"/>
      <dgm:spPr/>
      <dgm:t>
        <a:bodyPr/>
        <a:lstStyle/>
        <a:p>
          <a:endParaRPr lang="es-MX"/>
        </a:p>
      </dgm:t>
    </dgm:pt>
    <dgm:pt modelId="{994D2496-F305-45D8-9F6F-00771F793245}" type="pres">
      <dgm:prSet presAssocID="{5FB6179B-C687-4685-875B-9B445F9DC21A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AC964461-FB16-407E-A390-EC48E97DEDA5}" type="pres">
      <dgm:prSet presAssocID="{03A729AB-41ED-4D0B-B689-DEC12C98919F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0A31E3AB-A851-4630-9B68-07FA0A8069D4}" type="presOf" srcId="{0FE7C367-1E10-4E8B-8B8D-23C0A2B749ED}" destId="{5D31AFA0-0B4B-47E4-A354-2E970521CC59}" srcOrd="0" destOrd="0" presId="urn:microsoft.com/office/officeart/2005/8/layout/gear1"/>
    <dgm:cxn modelId="{C9A09B51-E7F4-46C9-B84F-81BDEC2157AC}" type="presOf" srcId="{3743BA03-1579-42DD-9DBE-37F53A7AB145}" destId="{00075A52-8373-495A-BD20-D82B65BB03E6}" srcOrd="2" destOrd="0" presId="urn:microsoft.com/office/officeart/2005/8/layout/gear1"/>
    <dgm:cxn modelId="{22FC5226-5F68-4B06-80BE-E0A4C85C35C7}" type="presOf" srcId="{03A729AB-41ED-4D0B-B689-DEC12C98919F}" destId="{AC964461-FB16-407E-A390-EC48E97DEDA5}" srcOrd="0" destOrd="0" presId="urn:microsoft.com/office/officeart/2005/8/layout/gear1"/>
    <dgm:cxn modelId="{D206E7ED-A048-419B-8C38-76E176F4346E}" srcId="{D256DA1E-DE51-4546-8408-2F29A154EFCD}" destId="{0FE7C367-1E10-4E8B-8B8D-23C0A2B749ED}" srcOrd="1" destOrd="0" parTransId="{4755E6CB-84D4-45CC-AA02-E4095ACDED79}" sibTransId="{5FB6179B-C687-4685-875B-9B445F9DC21A}"/>
    <dgm:cxn modelId="{026A02FF-C079-4C43-B0EE-EFA79ADA014A}" type="presOf" srcId="{056A1C04-700A-4255-8558-575C35866D21}" destId="{CB64E00F-7D4E-4E93-BFCB-BF7A7EFE5901}" srcOrd="0" destOrd="0" presId="urn:microsoft.com/office/officeart/2005/8/layout/gear1"/>
    <dgm:cxn modelId="{2A47D947-95C9-4729-8556-F41E5624790F}" type="presOf" srcId="{D256DA1E-DE51-4546-8408-2F29A154EFCD}" destId="{4BBF6E5D-345C-49F4-891C-4E094B9E8CBC}" srcOrd="0" destOrd="0" presId="urn:microsoft.com/office/officeart/2005/8/layout/gear1"/>
    <dgm:cxn modelId="{7A515393-E155-489B-92F5-7BE7890D4261}" type="presOf" srcId="{056A1C04-700A-4255-8558-575C35866D21}" destId="{419630EC-53F8-4F5B-BF43-1D9E7A745F97}" srcOrd="2" destOrd="0" presId="urn:microsoft.com/office/officeart/2005/8/layout/gear1"/>
    <dgm:cxn modelId="{FD3CF639-6395-46BA-AD5C-0779D10A1252}" type="presOf" srcId="{0FE7C367-1E10-4E8B-8B8D-23C0A2B749ED}" destId="{5F38F85E-BB82-4E9E-9C06-468A24F80777}" srcOrd="2" destOrd="0" presId="urn:microsoft.com/office/officeart/2005/8/layout/gear1"/>
    <dgm:cxn modelId="{B00DE8CE-2FDC-486F-8D31-15C412E2FB5C}" type="presOf" srcId="{056A1C04-700A-4255-8558-575C35866D21}" destId="{E17C2A3F-FC7E-4C4D-9869-43573ED57B98}" srcOrd="1" destOrd="0" presId="urn:microsoft.com/office/officeart/2005/8/layout/gear1"/>
    <dgm:cxn modelId="{684D5E5A-DC2D-457F-884B-42AD90E9320A}" srcId="{D256DA1E-DE51-4546-8408-2F29A154EFCD}" destId="{D3B5A506-0B62-43DF-99CF-7C0D61731201}" srcOrd="3" destOrd="0" parTransId="{672C17F8-3E46-4D4D-BB32-7709506AF61A}" sibTransId="{E1624D91-3B00-49D3-9E81-953E8D0040C3}"/>
    <dgm:cxn modelId="{77792964-C087-40DE-B722-16A1D5BEAEDA}" type="presOf" srcId="{917E0C68-025C-4870-85D3-A2D01045C492}" destId="{89C5E3D7-0C27-4CDB-AF65-3312CFCDE577}" srcOrd="0" destOrd="0" presId="urn:microsoft.com/office/officeart/2005/8/layout/gear1"/>
    <dgm:cxn modelId="{2E768D9F-F337-4DAE-B181-BEB2BE660F09}" srcId="{D256DA1E-DE51-4546-8408-2F29A154EFCD}" destId="{094BA0F8-EEFA-44C7-9545-600FFE46F725}" srcOrd="4" destOrd="0" parTransId="{64FB9206-A21B-48EC-A983-FBA41C63E178}" sibTransId="{B9134B2C-5F2F-46BB-8D47-BEB912E899D8}"/>
    <dgm:cxn modelId="{3F927230-33FF-4174-AD94-84B3F4409E68}" srcId="{D256DA1E-DE51-4546-8408-2F29A154EFCD}" destId="{056A1C04-700A-4255-8558-575C35866D21}" srcOrd="2" destOrd="0" parTransId="{4A5DF8BD-2DFC-4645-8208-941F9305A58E}" sibTransId="{03A729AB-41ED-4D0B-B689-DEC12C98919F}"/>
    <dgm:cxn modelId="{2B94BF79-F2B4-4ED3-A8E2-83FF2611BCA6}" type="presOf" srcId="{3743BA03-1579-42DD-9DBE-37F53A7AB145}" destId="{330DEB90-7FD8-49AB-9846-05FE6D815DA9}" srcOrd="0" destOrd="0" presId="urn:microsoft.com/office/officeart/2005/8/layout/gear1"/>
    <dgm:cxn modelId="{0FD703C9-95C9-4CE4-B35A-4DD0F39759D6}" type="presOf" srcId="{3743BA03-1579-42DD-9DBE-37F53A7AB145}" destId="{A3AD6DF8-B074-40EC-AE9A-7341AFE9D61D}" srcOrd="1" destOrd="0" presId="urn:microsoft.com/office/officeart/2005/8/layout/gear1"/>
    <dgm:cxn modelId="{1A32AE32-510F-4863-A2C7-10239FC82C6D}" srcId="{D256DA1E-DE51-4546-8408-2F29A154EFCD}" destId="{3743BA03-1579-42DD-9DBE-37F53A7AB145}" srcOrd="0" destOrd="0" parTransId="{73A22BC0-A2D4-4D07-8BED-56418517E42F}" sibTransId="{917E0C68-025C-4870-85D3-A2D01045C492}"/>
    <dgm:cxn modelId="{D415FBDA-4867-4AD6-BACF-638BE025B02D}" type="presOf" srcId="{5FB6179B-C687-4685-875B-9B445F9DC21A}" destId="{994D2496-F305-45D8-9F6F-00771F793245}" srcOrd="0" destOrd="0" presId="urn:microsoft.com/office/officeart/2005/8/layout/gear1"/>
    <dgm:cxn modelId="{B8A8BFC0-8659-4537-8A6D-8F59A963FDFC}" type="presOf" srcId="{056A1C04-700A-4255-8558-575C35866D21}" destId="{D1000249-F8F2-4F90-BAA3-87517B3DCA38}" srcOrd="3" destOrd="0" presId="urn:microsoft.com/office/officeart/2005/8/layout/gear1"/>
    <dgm:cxn modelId="{215C3BE4-6141-489D-A66A-F1FDE8B9DD59}" type="presOf" srcId="{0FE7C367-1E10-4E8B-8B8D-23C0A2B749ED}" destId="{2C8CCF05-0515-4AED-A0E6-1ADBACC84C09}" srcOrd="1" destOrd="0" presId="urn:microsoft.com/office/officeart/2005/8/layout/gear1"/>
    <dgm:cxn modelId="{F71E5CFA-B6D4-4A38-A544-3DBD04FB6DAC}" type="presParOf" srcId="{4BBF6E5D-345C-49F4-891C-4E094B9E8CBC}" destId="{330DEB90-7FD8-49AB-9846-05FE6D815DA9}" srcOrd="0" destOrd="0" presId="urn:microsoft.com/office/officeart/2005/8/layout/gear1"/>
    <dgm:cxn modelId="{A69B258C-9799-45CD-9C6C-18CAD0F7C09C}" type="presParOf" srcId="{4BBF6E5D-345C-49F4-891C-4E094B9E8CBC}" destId="{A3AD6DF8-B074-40EC-AE9A-7341AFE9D61D}" srcOrd="1" destOrd="0" presId="urn:microsoft.com/office/officeart/2005/8/layout/gear1"/>
    <dgm:cxn modelId="{D0A50E87-F1DB-4466-AD7B-DCBB795A9089}" type="presParOf" srcId="{4BBF6E5D-345C-49F4-891C-4E094B9E8CBC}" destId="{00075A52-8373-495A-BD20-D82B65BB03E6}" srcOrd="2" destOrd="0" presId="urn:microsoft.com/office/officeart/2005/8/layout/gear1"/>
    <dgm:cxn modelId="{752D6663-26DB-4339-8E2E-E12EF4A25C2E}" type="presParOf" srcId="{4BBF6E5D-345C-49F4-891C-4E094B9E8CBC}" destId="{5D31AFA0-0B4B-47E4-A354-2E970521CC59}" srcOrd="3" destOrd="0" presId="urn:microsoft.com/office/officeart/2005/8/layout/gear1"/>
    <dgm:cxn modelId="{07C79A93-0C2F-46C5-A01F-A1EE1D223887}" type="presParOf" srcId="{4BBF6E5D-345C-49F4-891C-4E094B9E8CBC}" destId="{2C8CCF05-0515-4AED-A0E6-1ADBACC84C09}" srcOrd="4" destOrd="0" presId="urn:microsoft.com/office/officeart/2005/8/layout/gear1"/>
    <dgm:cxn modelId="{5B921825-2B91-4F34-96FC-0090F7631EF8}" type="presParOf" srcId="{4BBF6E5D-345C-49F4-891C-4E094B9E8CBC}" destId="{5F38F85E-BB82-4E9E-9C06-468A24F80777}" srcOrd="5" destOrd="0" presId="urn:microsoft.com/office/officeart/2005/8/layout/gear1"/>
    <dgm:cxn modelId="{FA8C33A2-27F0-4E12-8F08-732350904176}" type="presParOf" srcId="{4BBF6E5D-345C-49F4-891C-4E094B9E8CBC}" destId="{CB64E00F-7D4E-4E93-BFCB-BF7A7EFE5901}" srcOrd="6" destOrd="0" presId="urn:microsoft.com/office/officeart/2005/8/layout/gear1"/>
    <dgm:cxn modelId="{E696CCDD-4104-4AA1-A4FC-3D1637DFEBD0}" type="presParOf" srcId="{4BBF6E5D-345C-49F4-891C-4E094B9E8CBC}" destId="{E17C2A3F-FC7E-4C4D-9869-43573ED57B98}" srcOrd="7" destOrd="0" presId="urn:microsoft.com/office/officeart/2005/8/layout/gear1"/>
    <dgm:cxn modelId="{28A53A4A-911F-49E9-92A2-D508D1F189FE}" type="presParOf" srcId="{4BBF6E5D-345C-49F4-891C-4E094B9E8CBC}" destId="{419630EC-53F8-4F5B-BF43-1D9E7A745F97}" srcOrd="8" destOrd="0" presId="urn:microsoft.com/office/officeart/2005/8/layout/gear1"/>
    <dgm:cxn modelId="{8C0AC9CB-DD66-474E-A4C4-CEFB6F1A6F43}" type="presParOf" srcId="{4BBF6E5D-345C-49F4-891C-4E094B9E8CBC}" destId="{D1000249-F8F2-4F90-BAA3-87517B3DCA38}" srcOrd="9" destOrd="0" presId="urn:microsoft.com/office/officeart/2005/8/layout/gear1"/>
    <dgm:cxn modelId="{E5257EAB-EC60-493B-A4E9-479FDF51F426}" type="presParOf" srcId="{4BBF6E5D-345C-49F4-891C-4E094B9E8CBC}" destId="{89C5E3D7-0C27-4CDB-AF65-3312CFCDE577}" srcOrd="10" destOrd="0" presId="urn:microsoft.com/office/officeart/2005/8/layout/gear1"/>
    <dgm:cxn modelId="{E9179A74-D341-47B2-A6C0-4309415D0030}" type="presParOf" srcId="{4BBF6E5D-345C-49F4-891C-4E094B9E8CBC}" destId="{994D2496-F305-45D8-9F6F-00771F793245}" srcOrd="11" destOrd="0" presId="urn:microsoft.com/office/officeart/2005/8/layout/gear1"/>
    <dgm:cxn modelId="{E9161533-E80B-4757-993E-A122BD89812D}" type="presParOf" srcId="{4BBF6E5D-345C-49F4-891C-4E094B9E8CBC}" destId="{AC964461-FB16-407E-A390-EC48E97DEDA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030AA0-491E-4561-A68C-3A52744A70C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FA02835-6450-4BFC-9F8B-B3F99B450349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dirty="0" smtClean="0"/>
            <a:t>En este espacio se busca</a:t>
          </a:r>
          <a:endParaRPr lang="es-MX" sz="1600" dirty="0"/>
        </a:p>
      </dgm:t>
    </dgm:pt>
    <dgm:pt modelId="{C65140FD-268B-4E3A-A7AA-67CF0C46997F}" type="parTrans" cxnId="{DE2EC15F-4053-4DD7-A3B7-6EFA2B118162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B90265D3-A739-4D77-B289-5B52450AC2E4}" type="sibTrans" cxnId="{DE2EC15F-4053-4DD7-A3B7-6EFA2B118162}">
      <dgm:prSet/>
      <dgm:spPr/>
      <dgm:t>
        <a:bodyPr/>
        <a:lstStyle/>
        <a:p>
          <a:endParaRPr lang="es-MX" sz="1200"/>
        </a:p>
      </dgm:t>
    </dgm:pt>
    <dgm:pt modelId="{9A23F696-9549-43A3-A804-1424386B2BB8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*Integrar nuevos esquemas </a:t>
          </a:r>
          <a:endParaRPr lang="es-MX" sz="1200" dirty="0"/>
        </a:p>
      </dgm:t>
    </dgm:pt>
    <dgm:pt modelId="{ED222C51-29A6-4E00-8398-11CC8E2F3C37}" type="parTrans" cxnId="{4720A7F8-71FD-4BE8-8353-9A8D3681E2E0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BBC847C1-873E-4BDF-A77F-3E174DAE385D}" type="sibTrans" cxnId="{4720A7F8-71FD-4BE8-8353-9A8D3681E2E0}">
      <dgm:prSet/>
      <dgm:spPr/>
      <dgm:t>
        <a:bodyPr/>
        <a:lstStyle/>
        <a:p>
          <a:endParaRPr lang="es-MX" sz="1200"/>
        </a:p>
      </dgm:t>
    </dgm:pt>
    <dgm:pt modelId="{177317F8-531E-4962-A4E5-B4E28ED7C095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*Establecer un contacto con la opción elegida</a:t>
          </a:r>
          <a:endParaRPr lang="es-MX" sz="1200" dirty="0"/>
        </a:p>
      </dgm:t>
    </dgm:pt>
    <dgm:pt modelId="{6EBF1B3A-B27B-47EA-A7CC-9906315BDE73}" type="parTrans" cxnId="{95596D6B-EE5C-438F-8A59-7A1B6B817C7D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0FC9CD64-FF12-40B5-9EB1-CF69F27F5C4A}" type="sibTrans" cxnId="{95596D6B-EE5C-438F-8A59-7A1B6B817C7D}">
      <dgm:prSet/>
      <dgm:spPr/>
      <dgm:t>
        <a:bodyPr/>
        <a:lstStyle/>
        <a:p>
          <a:endParaRPr lang="es-MX" sz="1200"/>
        </a:p>
      </dgm:t>
    </dgm:pt>
    <dgm:pt modelId="{A2C3E7F0-76F5-420C-BBB7-3F8A0128E73B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*Considerar el efecto del cambio en el resto de los subsistemas </a:t>
          </a:r>
          <a:endParaRPr lang="es-MX" sz="1200" dirty="0"/>
        </a:p>
      </dgm:t>
    </dgm:pt>
    <dgm:pt modelId="{C153D36E-096C-4048-87AB-059867C60F44}" type="parTrans" cxnId="{0234BCB0-251D-4204-BED0-F83C0388BCAC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113F4BF1-6897-45A3-8DE4-5435BA4D2E41}" type="sibTrans" cxnId="{0234BCB0-251D-4204-BED0-F83C0388BCAC}">
      <dgm:prSet/>
      <dgm:spPr/>
      <dgm:t>
        <a:bodyPr/>
        <a:lstStyle/>
        <a:p>
          <a:endParaRPr lang="es-MX" sz="1200"/>
        </a:p>
      </dgm:t>
    </dgm:pt>
    <dgm:pt modelId="{20575871-C0C5-4057-90A2-1C468265BAA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dirty="0" smtClean="0"/>
            <a:t>Es la inquietud por:</a:t>
          </a:r>
          <a:endParaRPr lang="es-MX" sz="1600" dirty="0"/>
        </a:p>
      </dgm:t>
    </dgm:pt>
    <dgm:pt modelId="{DE9C5A28-A2CD-4CDD-BD10-CF1B33A1C74B}" type="parTrans" cxnId="{CA049815-90C4-418B-869D-9EBF16C52692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93E00E7E-DD1B-4F48-BB82-370B10ADEF96}" type="sibTrans" cxnId="{CA049815-90C4-418B-869D-9EBF16C52692}">
      <dgm:prSet/>
      <dgm:spPr/>
      <dgm:t>
        <a:bodyPr/>
        <a:lstStyle/>
        <a:p>
          <a:endParaRPr lang="es-MX" sz="1200"/>
        </a:p>
      </dgm:t>
    </dgm:pt>
    <dgm:pt modelId="{0192FEE9-5792-47CC-AE06-18EB2B03F3D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*Abandonar viejas estructuras</a:t>
          </a:r>
          <a:endParaRPr lang="es-MX" sz="1200" dirty="0"/>
        </a:p>
      </dgm:t>
    </dgm:pt>
    <dgm:pt modelId="{29A42E32-99F1-45E5-A66E-3407022EB52C}" type="parTrans" cxnId="{7899225A-55EA-4721-B0D1-504F966E32BE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5806800C-00A5-4B24-85FB-00F886C40CE2}" type="sibTrans" cxnId="{7899225A-55EA-4721-B0D1-504F966E32BE}">
      <dgm:prSet/>
      <dgm:spPr/>
      <dgm:t>
        <a:bodyPr/>
        <a:lstStyle/>
        <a:p>
          <a:endParaRPr lang="es-MX" sz="1200"/>
        </a:p>
      </dgm:t>
    </dgm:pt>
    <dgm:pt modelId="{1F751148-45AB-42CC-8F49-FC2A161BC7A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dirty="0" smtClean="0"/>
            <a:t>Es una necesidad de: </a:t>
          </a:r>
          <a:endParaRPr lang="es-MX" sz="1600" dirty="0"/>
        </a:p>
      </dgm:t>
    </dgm:pt>
    <dgm:pt modelId="{F80E0E6F-BD78-42E6-8DE3-7008C7A6B366}" type="parTrans" cxnId="{5643CD61-43CC-447F-A7C9-4B6D8782ED6E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38D431D8-83AD-4943-9B7F-6ED1AE7C8DCB}" type="sibTrans" cxnId="{5643CD61-43CC-447F-A7C9-4B6D8782ED6E}">
      <dgm:prSet/>
      <dgm:spPr/>
      <dgm:t>
        <a:bodyPr/>
        <a:lstStyle/>
        <a:p>
          <a:endParaRPr lang="es-MX" sz="1200"/>
        </a:p>
      </dgm:t>
    </dgm:pt>
    <dgm:pt modelId="{030DA900-5B28-439E-AD69-CABF9366427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*Generar información</a:t>
          </a:r>
          <a:endParaRPr lang="es-MX" sz="1200" dirty="0"/>
        </a:p>
      </dgm:t>
    </dgm:pt>
    <dgm:pt modelId="{8EC75DB3-40B5-4838-B863-A96F2432D680}" type="parTrans" cxnId="{9E77B2BD-6FA7-48C4-8CD9-4304E23EB079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B9473E26-3D41-4DB1-A104-FC2314C5ED8D}" type="sibTrans" cxnId="{9E77B2BD-6FA7-48C4-8CD9-4304E23EB079}">
      <dgm:prSet/>
      <dgm:spPr/>
      <dgm:t>
        <a:bodyPr/>
        <a:lstStyle/>
        <a:p>
          <a:endParaRPr lang="es-MX" sz="1200"/>
        </a:p>
      </dgm:t>
    </dgm:pt>
    <dgm:pt modelId="{3D95B441-6BEC-4E49-9136-7F6123DCAF7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*satisfacer nuevas necesidades</a:t>
          </a:r>
          <a:endParaRPr lang="es-MX" sz="1200" dirty="0"/>
        </a:p>
      </dgm:t>
    </dgm:pt>
    <dgm:pt modelId="{9FA58908-2B7C-4155-8922-634178EF3EF1}" type="parTrans" cxnId="{00EAAB06-4F82-4F88-BCDD-DC524E5D6276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37EDB368-27F1-4CB8-B334-31DCE5178680}" type="sibTrans" cxnId="{00EAAB06-4F82-4F88-BCDD-DC524E5D6276}">
      <dgm:prSet/>
      <dgm:spPr/>
      <dgm:t>
        <a:bodyPr/>
        <a:lstStyle/>
        <a:p>
          <a:endParaRPr lang="es-MX" sz="1200"/>
        </a:p>
      </dgm:t>
    </dgm:pt>
    <dgm:pt modelId="{D3E67DCD-6AA6-4B35-9C45-9E9980368B0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 lograr la situación deseada</a:t>
          </a:r>
          <a:endParaRPr lang="es-MX" sz="1200" dirty="0"/>
        </a:p>
      </dgm:t>
    </dgm:pt>
    <dgm:pt modelId="{A91951FE-10D8-4F2F-BE27-29A33F1AC10F}" type="parTrans" cxnId="{2CD19531-C091-4269-AE14-53B9CCDE873A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2E73C970-E3CD-4897-B0E9-618A6FF81616}" type="sibTrans" cxnId="{2CD19531-C091-4269-AE14-53B9CCDE873A}">
      <dgm:prSet/>
      <dgm:spPr/>
      <dgm:t>
        <a:bodyPr/>
        <a:lstStyle/>
        <a:p>
          <a:endParaRPr lang="es-MX" sz="1200"/>
        </a:p>
      </dgm:t>
    </dgm:pt>
    <dgm:pt modelId="{098A4724-75A3-433B-B37D-F199794F7779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dirty="0" smtClean="0"/>
            <a:t>Etapas del cambio</a:t>
          </a:r>
          <a:endParaRPr lang="es-MX" sz="1600" dirty="0"/>
        </a:p>
      </dgm:t>
    </dgm:pt>
    <dgm:pt modelId="{990D1676-AD04-453B-94A4-DAB446558361}" type="sibTrans" cxnId="{BE678332-428E-48CC-BFA3-998E6147AF6B}">
      <dgm:prSet/>
      <dgm:spPr/>
      <dgm:t>
        <a:bodyPr/>
        <a:lstStyle/>
        <a:p>
          <a:endParaRPr lang="es-MX" sz="1200"/>
        </a:p>
      </dgm:t>
    </dgm:pt>
    <dgm:pt modelId="{ED94FC73-D8E0-494B-9315-CC13E7D86427}" type="parTrans" cxnId="{BE678332-428E-48CC-BFA3-998E6147AF6B}">
      <dgm:prSet/>
      <dgm:spPr/>
      <dgm:t>
        <a:bodyPr/>
        <a:lstStyle/>
        <a:p>
          <a:endParaRPr lang="es-MX" sz="1200"/>
        </a:p>
      </dgm:t>
    </dgm:pt>
    <dgm:pt modelId="{C7440846-873C-495E-AA35-61A9494932E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dirty="0" smtClean="0"/>
            <a:t>Descongelación</a:t>
          </a:r>
          <a:endParaRPr lang="es-MX" sz="1400" dirty="0"/>
        </a:p>
      </dgm:t>
    </dgm:pt>
    <dgm:pt modelId="{714007B9-FF39-4B11-BB6F-82ACC06AA6D3}" type="parTrans" cxnId="{587EC616-D4B5-4ACD-858A-52EC263FF2E9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0C56DF7E-5FE1-4908-A245-6BE1488C0EFD}" type="sibTrans" cxnId="{587EC616-D4B5-4ACD-858A-52EC263FF2E9}">
      <dgm:prSet/>
      <dgm:spPr/>
      <dgm:t>
        <a:bodyPr/>
        <a:lstStyle/>
        <a:p>
          <a:endParaRPr lang="es-MX" sz="1200"/>
        </a:p>
      </dgm:t>
    </dgm:pt>
    <dgm:pt modelId="{4EEC365C-AEA9-48EB-B34D-255A58320A7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dirty="0" smtClean="0"/>
            <a:t>Movimiento </a:t>
          </a:r>
          <a:endParaRPr lang="es-MX" sz="1600" dirty="0"/>
        </a:p>
      </dgm:t>
    </dgm:pt>
    <dgm:pt modelId="{D4A75B3E-1DBA-4AA4-BA73-6DFD3C47E84C}" type="parTrans" cxnId="{D01EF857-08BE-4E82-BF74-3816B6397B94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F256946D-2A4A-4AC8-B091-C35A84E7A472}" type="sibTrans" cxnId="{D01EF857-08BE-4E82-BF74-3816B6397B94}">
      <dgm:prSet/>
      <dgm:spPr/>
      <dgm:t>
        <a:bodyPr/>
        <a:lstStyle/>
        <a:p>
          <a:endParaRPr lang="es-MX" sz="1200"/>
        </a:p>
      </dgm:t>
    </dgm:pt>
    <dgm:pt modelId="{470D833B-DB56-425E-8AFF-DD16612E33C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*Buscar alternativas</a:t>
          </a:r>
          <a:endParaRPr lang="es-MX" sz="1200" dirty="0"/>
        </a:p>
      </dgm:t>
    </dgm:pt>
    <dgm:pt modelId="{9B7990AC-0C7E-470B-8ACD-5732316A466B}" type="parTrans" cxnId="{A9D9F05F-84B8-4D32-A074-4CCF20215E59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388485B8-EDBF-4E62-A659-924973956E97}" type="sibTrans" cxnId="{A9D9F05F-84B8-4D32-A074-4CCF20215E59}">
      <dgm:prSet/>
      <dgm:spPr/>
      <dgm:t>
        <a:bodyPr/>
        <a:lstStyle/>
        <a:p>
          <a:endParaRPr lang="es-MX" sz="1200"/>
        </a:p>
      </dgm:t>
    </dgm:pt>
    <dgm:pt modelId="{45ACE820-C8B7-4F98-8D4A-BACAB667906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dirty="0" smtClean="0"/>
            <a:t>*Adoptar nuevos esquemas para lograr la adaptación</a:t>
          </a:r>
          <a:endParaRPr lang="es-MX" sz="1200" dirty="0"/>
        </a:p>
      </dgm:t>
    </dgm:pt>
    <dgm:pt modelId="{417CC3EF-B940-4871-8EA2-5B817FCAD81F}" type="parTrans" cxnId="{58ADA763-C83F-4226-AA8A-F672BA991E6E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F957C859-84BB-4E89-9EF1-1F37FE31BC82}" type="sibTrans" cxnId="{58ADA763-C83F-4226-AA8A-F672BA991E6E}">
      <dgm:prSet/>
      <dgm:spPr/>
      <dgm:t>
        <a:bodyPr/>
        <a:lstStyle/>
        <a:p>
          <a:endParaRPr lang="es-MX" sz="1200"/>
        </a:p>
      </dgm:t>
    </dgm:pt>
    <dgm:pt modelId="{01A8DA42-FE64-452F-9207-4697C3B37A7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dirty="0" smtClean="0"/>
            <a:t>Re descongelación </a:t>
          </a:r>
          <a:endParaRPr lang="es-MX" sz="1600" dirty="0"/>
        </a:p>
      </dgm:t>
    </dgm:pt>
    <dgm:pt modelId="{B5D07140-51B3-4997-AB07-46AC9AA9EB4E}" type="parTrans" cxnId="{4E292900-9C5C-469F-A302-5BB951E96280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/>
        </a:p>
      </dgm:t>
    </dgm:pt>
    <dgm:pt modelId="{7F0390B3-1ADC-4DB7-8428-1DD18472D23D}" type="sibTrans" cxnId="{4E292900-9C5C-469F-A302-5BB951E96280}">
      <dgm:prSet/>
      <dgm:spPr/>
      <dgm:t>
        <a:bodyPr/>
        <a:lstStyle/>
        <a:p>
          <a:endParaRPr lang="es-MX" sz="1200"/>
        </a:p>
      </dgm:t>
    </dgm:pt>
    <dgm:pt modelId="{4D140783-04ED-4ABF-B17C-FC3A09937B5B}" type="pres">
      <dgm:prSet presAssocID="{1B030AA0-491E-4561-A68C-3A52744A70C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BCBD02A9-1994-44B4-8B70-BB977987E0DA}" type="pres">
      <dgm:prSet presAssocID="{098A4724-75A3-433B-B37D-F199794F7779}" presName="hierRoot1" presStyleCnt="0">
        <dgm:presLayoutVars>
          <dgm:hierBranch val="init"/>
        </dgm:presLayoutVars>
      </dgm:prSet>
      <dgm:spPr/>
    </dgm:pt>
    <dgm:pt modelId="{6C4A396A-831D-4991-A64B-12DAF75C1AB4}" type="pres">
      <dgm:prSet presAssocID="{098A4724-75A3-433B-B37D-F199794F7779}" presName="rootComposite1" presStyleCnt="0"/>
      <dgm:spPr/>
    </dgm:pt>
    <dgm:pt modelId="{F219A1F2-22A9-4B86-B8DF-5199A3D9D719}" type="pres">
      <dgm:prSet presAssocID="{098A4724-75A3-433B-B37D-F199794F7779}" presName="rootText1" presStyleLbl="node0" presStyleIdx="0" presStyleCnt="1" custLinFactNeighborX="-7368">
        <dgm:presLayoutVars>
          <dgm:chPref val="3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091F64E8-7CB9-4DC8-B472-2C6F6CD44F12}" type="pres">
      <dgm:prSet presAssocID="{098A4724-75A3-433B-B37D-F199794F777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0C8B1EDC-D5BD-4400-973D-DE439964DA8A}" type="pres">
      <dgm:prSet presAssocID="{098A4724-75A3-433B-B37D-F199794F7779}" presName="hierChild2" presStyleCnt="0"/>
      <dgm:spPr/>
    </dgm:pt>
    <dgm:pt modelId="{980191A4-3515-473B-A4B8-28948EBD20E2}" type="pres">
      <dgm:prSet presAssocID="{714007B9-FF39-4B11-BB6F-82ACC06AA6D3}" presName="Name64" presStyleLbl="parChTrans1D2" presStyleIdx="0" presStyleCnt="3"/>
      <dgm:spPr/>
      <dgm:t>
        <a:bodyPr/>
        <a:lstStyle/>
        <a:p>
          <a:endParaRPr lang="es-MX"/>
        </a:p>
      </dgm:t>
    </dgm:pt>
    <dgm:pt modelId="{0D909F59-A419-4796-A338-92F6AFDE29B5}" type="pres">
      <dgm:prSet presAssocID="{C7440846-873C-495E-AA35-61A9494932E7}" presName="hierRoot2" presStyleCnt="0">
        <dgm:presLayoutVars>
          <dgm:hierBranch val="init"/>
        </dgm:presLayoutVars>
      </dgm:prSet>
      <dgm:spPr/>
    </dgm:pt>
    <dgm:pt modelId="{D35D8B81-0A88-4257-B16E-815852D7F1F9}" type="pres">
      <dgm:prSet presAssocID="{C7440846-873C-495E-AA35-61A9494932E7}" presName="rootComposite" presStyleCnt="0"/>
      <dgm:spPr/>
    </dgm:pt>
    <dgm:pt modelId="{0725E6C3-BD34-4569-89B7-16A2ADD87937}" type="pres">
      <dgm:prSet presAssocID="{C7440846-873C-495E-AA35-61A9494932E7}" presName="rootText" presStyleLbl="node2" presStyleIdx="0" presStyleCnt="3" custLinFactNeighborX="-7368">
        <dgm:presLayoutVars>
          <dgm:chPref val="3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7FF17DED-F459-4B61-9993-315E80EF557D}" type="pres">
      <dgm:prSet presAssocID="{C7440846-873C-495E-AA35-61A9494932E7}" presName="rootConnector" presStyleLbl="node2" presStyleIdx="0" presStyleCnt="3"/>
      <dgm:spPr/>
      <dgm:t>
        <a:bodyPr/>
        <a:lstStyle/>
        <a:p>
          <a:endParaRPr lang="es-MX"/>
        </a:p>
      </dgm:t>
    </dgm:pt>
    <dgm:pt modelId="{1BF2442C-68F6-4FFC-B1EC-578F8EEA8FFF}" type="pres">
      <dgm:prSet presAssocID="{C7440846-873C-495E-AA35-61A9494932E7}" presName="hierChild4" presStyleCnt="0"/>
      <dgm:spPr/>
    </dgm:pt>
    <dgm:pt modelId="{1E757DFE-AF51-4254-8EB1-FE2FFB48171F}" type="pres">
      <dgm:prSet presAssocID="{DE9C5A28-A2CD-4CDD-BD10-CF1B33A1C74B}" presName="Name64" presStyleLbl="parChTrans1D3" presStyleIdx="0" presStyleCnt="3"/>
      <dgm:spPr/>
      <dgm:t>
        <a:bodyPr/>
        <a:lstStyle/>
        <a:p>
          <a:endParaRPr lang="es-MX"/>
        </a:p>
      </dgm:t>
    </dgm:pt>
    <dgm:pt modelId="{074A5E34-A5FE-4379-8F07-2436B244A0DF}" type="pres">
      <dgm:prSet presAssocID="{20575871-C0C5-4057-90A2-1C468265BAA1}" presName="hierRoot2" presStyleCnt="0">
        <dgm:presLayoutVars>
          <dgm:hierBranch val="init"/>
        </dgm:presLayoutVars>
      </dgm:prSet>
      <dgm:spPr/>
    </dgm:pt>
    <dgm:pt modelId="{803522E4-1876-4235-ACB3-F73FB7B9B2F7}" type="pres">
      <dgm:prSet presAssocID="{20575871-C0C5-4057-90A2-1C468265BAA1}" presName="rootComposite" presStyleCnt="0"/>
      <dgm:spPr/>
    </dgm:pt>
    <dgm:pt modelId="{9DD86EAD-F055-44DA-978F-DFDD773D11B7}" type="pres">
      <dgm:prSet presAssocID="{20575871-C0C5-4057-90A2-1C468265BAA1}" presName="rootText" presStyleLbl="node3" presStyleIdx="0" presStyleCnt="3" custScaleX="120000" custLinFactNeighborX="-7368">
        <dgm:presLayoutVars>
          <dgm:chPref val="3"/>
        </dgm:presLayoutVars>
      </dgm:prSet>
      <dgm:spPr>
        <a:prstGeom prst="flowChartTerminator">
          <a:avLst/>
        </a:prstGeom>
      </dgm:spPr>
      <dgm:t>
        <a:bodyPr/>
        <a:lstStyle/>
        <a:p>
          <a:endParaRPr lang="es-MX"/>
        </a:p>
      </dgm:t>
    </dgm:pt>
    <dgm:pt modelId="{42272C1B-53A2-4963-8400-B1A26373779B}" type="pres">
      <dgm:prSet presAssocID="{20575871-C0C5-4057-90A2-1C468265BAA1}" presName="rootConnector" presStyleLbl="node3" presStyleIdx="0" presStyleCnt="3"/>
      <dgm:spPr/>
      <dgm:t>
        <a:bodyPr/>
        <a:lstStyle/>
        <a:p>
          <a:endParaRPr lang="es-MX"/>
        </a:p>
      </dgm:t>
    </dgm:pt>
    <dgm:pt modelId="{8F371003-4A6F-4D85-92B6-6ED9C166BF22}" type="pres">
      <dgm:prSet presAssocID="{20575871-C0C5-4057-90A2-1C468265BAA1}" presName="hierChild4" presStyleCnt="0"/>
      <dgm:spPr/>
    </dgm:pt>
    <dgm:pt modelId="{4394B1C0-DC3E-4206-B581-2E6F21974EC0}" type="pres">
      <dgm:prSet presAssocID="{9FA58908-2B7C-4155-8922-634178EF3EF1}" presName="Name64" presStyleLbl="parChTrans1D4" presStyleIdx="0" presStyleCnt="9"/>
      <dgm:spPr/>
      <dgm:t>
        <a:bodyPr/>
        <a:lstStyle/>
        <a:p>
          <a:endParaRPr lang="es-MX"/>
        </a:p>
      </dgm:t>
    </dgm:pt>
    <dgm:pt modelId="{482FE8F5-0C71-4E96-906F-A170DF50D804}" type="pres">
      <dgm:prSet presAssocID="{3D95B441-6BEC-4E49-9136-7F6123DCAF7F}" presName="hierRoot2" presStyleCnt="0">
        <dgm:presLayoutVars>
          <dgm:hierBranch val="init"/>
        </dgm:presLayoutVars>
      </dgm:prSet>
      <dgm:spPr/>
    </dgm:pt>
    <dgm:pt modelId="{A6278AE9-143F-4181-B07D-C9AC84D986B9}" type="pres">
      <dgm:prSet presAssocID="{3D95B441-6BEC-4E49-9136-7F6123DCAF7F}" presName="rootComposite" presStyleCnt="0"/>
      <dgm:spPr/>
    </dgm:pt>
    <dgm:pt modelId="{6188A81D-CA16-49AF-B6A0-C71D5214CB4A}" type="pres">
      <dgm:prSet presAssocID="{3D95B441-6BEC-4E49-9136-7F6123DCAF7F}" presName="rootText" presStyleLbl="node4" presStyleIdx="0" presStyleCnt="9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s-MX"/>
        </a:p>
      </dgm:t>
    </dgm:pt>
    <dgm:pt modelId="{C87D8549-E89B-47C0-823F-384143002683}" type="pres">
      <dgm:prSet presAssocID="{3D95B441-6BEC-4E49-9136-7F6123DCAF7F}" presName="rootConnector" presStyleLbl="node4" presStyleIdx="0" presStyleCnt="9"/>
      <dgm:spPr/>
      <dgm:t>
        <a:bodyPr/>
        <a:lstStyle/>
        <a:p>
          <a:endParaRPr lang="es-MX"/>
        </a:p>
      </dgm:t>
    </dgm:pt>
    <dgm:pt modelId="{25A93B5F-F63B-438B-96E3-CD408F9C2D55}" type="pres">
      <dgm:prSet presAssocID="{3D95B441-6BEC-4E49-9136-7F6123DCAF7F}" presName="hierChild4" presStyleCnt="0"/>
      <dgm:spPr/>
    </dgm:pt>
    <dgm:pt modelId="{23EBDC34-2828-4C6D-8EC0-A2ED4C94D884}" type="pres">
      <dgm:prSet presAssocID="{3D95B441-6BEC-4E49-9136-7F6123DCAF7F}" presName="hierChild5" presStyleCnt="0"/>
      <dgm:spPr/>
    </dgm:pt>
    <dgm:pt modelId="{AF5B0DC8-DC43-426A-8ADB-E86A5E4B73E8}" type="pres">
      <dgm:prSet presAssocID="{A91951FE-10D8-4F2F-BE27-29A33F1AC10F}" presName="Name64" presStyleLbl="parChTrans1D4" presStyleIdx="1" presStyleCnt="9"/>
      <dgm:spPr/>
      <dgm:t>
        <a:bodyPr/>
        <a:lstStyle/>
        <a:p>
          <a:endParaRPr lang="es-MX"/>
        </a:p>
      </dgm:t>
    </dgm:pt>
    <dgm:pt modelId="{D5CC4763-C8D1-4778-B17A-E9BCD4B3E33A}" type="pres">
      <dgm:prSet presAssocID="{D3E67DCD-6AA6-4B35-9C45-9E9980368B09}" presName="hierRoot2" presStyleCnt="0">
        <dgm:presLayoutVars>
          <dgm:hierBranch val="init"/>
        </dgm:presLayoutVars>
      </dgm:prSet>
      <dgm:spPr/>
    </dgm:pt>
    <dgm:pt modelId="{ECD91CF3-609D-477C-8DA2-D8660525ECE0}" type="pres">
      <dgm:prSet presAssocID="{D3E67DCD-6AA6-4B35-9C45-9E9980368B09}" presName="rootComposite" presStyleCnt="0"/>
      <dgm:spPr/>
    </dgm:pt>
    <dgm:pt modelId="{DA8EC996-D63C-4B56-9B71-A8B1BB40AA4F}" type="pres">
      <dgm:prSet presAssocID="{D3E67DCD-6AA6-4B35-9C45-9E9980368B09}" presName="rootText" presStyleLbl="node4" presStyleIdx="1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732C2643-31B2-4B6A-A871-40FAD925D756}" type="pres">
      <dgm:prSet presAssocID="{D3E67DCD-6AA6-4B35-9C45-9E9980368B09}" presName="rootConnector" presStyleLbl="node4" presStyleIdx="1" presStyleCnt="9"/>
      <dgm:spPr/>
      <dgm:t>
        <a:bodyPr/>
        <a:lstStyle/>
        <a:p>
          <a:endParaRPr lang="es-MX"/>
        </a:p>
      </dgm:t>
    </dgm:pt>
    <dgm:pt modelId="{DD4CD0BF-4A37-4752-8A4A-30B5699E926D}" type="pres">
      <dgm:prSet presAssocID="{D3E67DCD-6AA6-4B35-9C45-9E9980368B09}" presName="hierChild4" presStyleCnt="0"/>
      <dgm:spPr/>
    </dgm:pt>
    <dgm:pt modelId="{B3B792FE-9582-40AC-BDC2-3471A33B6069}" type="pres">
      <dgm:prSet presAssocID="{D3E67DCD-6AA6-4B35-9C45-9E9980368B09}" presName="hierChild5" presStyleCnt="0"/>
      <dgm:spPr/>
    </dgm:pt>
    <dgm:pt modelId="{6179A9CB-4481-4388-A633-071B52FDE675}" type="pres">
      <dgm:prSet presAssocID="{20575871-C0C5-4057-90A2-1C468265BAA1}" presName="hierChild5" presStyleCnt="0"/>
      <dgm:spPr/>
    </dgm:pt>
    <dgm:pt modelId="{36781E89-2930-405D-8CD6-D5410B6ED9D0}" type="pres">
      <dgm:prSet presAssocID="{C7440846-873C-495E-AA35-61A9494932E7}" presName="hierChild5" presStyleCnt="0"/>
      <dgm:spPr/>
    </dgm:pt>
    <dgm:pt modelId="{794311A0-6BB1-47C6-B839-B1CE048CF6AF}" type="pres">
      <dgm:prSet presAssocID="{D4A75B3E-1DBA-4AA4-BA73-6DFD3C47E84C}" presName="Name64" presStyleLbl="parChTrans1D2" presStyleIdx="1" presStyleCnt="3"/>
      <dgm:spPr/>
      <dgm:t>
        <a:bodyPr/>
        <a:lstStyle/>
        <a:p>
          <a:endParaRPr lang="es-MX"/>
        </a:p>
      </dgm:t>
    </dgm:pt>
    <dgm:pt modelId="{AEE90738-1DEF-4000-83AF-16587E72B6BB}" type="pres">
      <dgm:prSet presAssocID="{4EEC365C-AEA9-48EB-B34D-255A58320A72}" presName="hierRoot2" presStyleCnt="0">
        <dgm:presLayoutVars>
          <dgm:hierBranch val="init"/>
        </dgm:presLayoutVars>
      </dgm:prSet>
      <dgm:spPr/>
    </dgm:pt>
    <dgm:pt modelId="{A2F3D811-13BF-4897-9E99-2B7E8677A753}" type="pres">
      <dgm:prSet presAssocID="{4EEC365C-AEA9-48EB-B34D-255A58320A72}" presName="rootComposite" presStyleCnt="0"/>
      <dgm:spPr/>
    </dgm:pt>
    <dgm:pt modelId="{EEAB8C27-38E6-40BE-8E4E-6F8BC88723DC}" type="pres">
      <dgm:prSet presAssocID="{4EEC365C-AEA9-48EB-B34D-255A58320A72}" presName="rootText" presStyleLbl="node2" presStyleIdx="1" presStyleCnt="3" custLinFactNeighborX="-7368">
        <dgm:presLayoutVars>
          <dgm:chPref val="3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8D0F263B-B11F-4F27-AA5E-3B8DF7EEB9E2}" type="pres">
      <dgm:prSet presAssocID="{4EEC365C-AEA9-48EB-B34D-255A58320A72}" presName="rootConnector" presStyleLbl="node2" presStyleIdx="1" presStyleCnt="3"/>
      <dgm:spPr/>
      <dgm:t>
        <a:bodyPr/>
        <a:lstStyle/>
        <a:p>
          <a:endParaRPr lang="es-MX"/>
        </a:p>
      </dgm:t>
    </dgm:pt>
    <dgm:pt modelId="{A0459AD7-A4DB-4E2A-9259-A41D17BE1F85}" type="pres">
      <dgm:prSet presAssocID="{4EEC365C-AEA9-48EB-B34D-255A58320A72}" presName="hierChild4" presStyleCnt="0"/>
      <dgm:spPr/>
    </dgm:pt>
    <dgm:pt modelId="{17FD98D0-01DB-406F-95F5-1294A3813832}" type="pres">
      <dgm:prSet presAssocID="{F80E0E6F-BD78-42E6-8DE3-7008C7A6B366}" presName="Name64" presStyleLbl="parChTrans1D3" presStyleIdx="1" presStyleCnt="3"/>
      <dgm:spPr/>
      <dgm:t>
        <a:bodyPr/>
        <a:lstStyle/>
        <a:p>
          <a:endParaRPr lang="es-MX"/>
        </a:p>
      </dgm:t>
    </dgm:pt>
    <dgm:pt modelId="{4BA72746-AE0F-40C7-9731-F282720785C3}" type="pres">
      <dgm:prSet presAssocID="{1F751148-45AB-42CC-8F49-FC2A161BC7A6}" presName="hierRoot2" presStyleCnt="0">
        <dgm:presLayoutVars>
          <dgm:hierBranch val="init"/>
        </dgm:presLayoutVars>
      </dgm:prSet>
      <dgm:spPr/>
    </dgm:pt>
    <dgm:pt modelId="{7CD168D5-F062-4CAB-BE9F-BA879CDAB689}" type="pres">
      <dgm:prSet presAssocID="{1F751148-45AB-42CC-8F49-FC2A161BC7A6}" presName="rootComposite" presStyleCnt="0"/>
      <dgm:spPr/>
    </dgm:pt>
    <dgm:pt modelId="{C1BB6D7D-B4E7-400B-8387-99A252FCE4D2}" type="pres">
      <dgm:prSet presAssocID="{1F751148-45AB-42CC-8F49-FC2A161BC7A6}" presName="rootText" presStyleLbl="node3" presStyleIdx="1" presStyleCnt="3" custScaleX="124852" custLinFactNeighborX="-7368">
        <dgm:presLayoutVars>
          <dgm:chPref val="3"/>
        </dgm:presLayoutVars>
      </dgm:prSet>
      <dgm:spPr>
        <a:prstGeom prst="flowChartTerminator">
          <a:avLst/>
        </a:prstGeom>
      </dgm:spPr>
      <dgm:t>
        <a:bodyPr/>
        <a:lstStyle/>
        <a:p>
          <a:endParaRPr lang="es-MX"/>
        </a:p>
      </dgm:t>
    </dgm:pt>
    <dgm:pt modelId="{E1180E8F-49BA-40D9-806E-082384B5C91D}" type="pres">
      <dgm:prSet presAssocID="{1F751148-45AB-42CC-8F49-FC2A161BC7A6}" presName="rootConnector" presStyleLbl="node3" presStyleIdx="1" presStyleCnt="3"/>
      <dgm:spPr/>
      <dgm:t>
        <a:bodyPr/>
        <a:lstStyle/>
        <a:p>
          <a:endParaRPr lang="es-MX"/>
        </a:p>
      </dgm:t>
    </dgm:pt>
    <dgm:pt modelId="{079E3C74-79D4-48CE-840B-7D9DDFFA42B2}" type="pres">
      <dgm:prSet presAssocID="{1F751148-45AB-42CC-8F49-FC2A161BC7A6}" presName="hierChild4" presStyleCnt="0"/>
      <dgm:spPr/>
    </dgm:pt>
    <dgm:pt modelId="{6F49AE9D-3879-4C1B-8202-C0F2B6173ECC}" type="pres">
      <dgm:prSet presAssocID="{8EC75DB3-40B5-4838-B863-A96F2432D680}" presName="Name64" presStyleLbl="parChTrans1D4" presStyleIdx="2" presStyleCnt="9"/>
      <dgm:spPr/>
      <dgm:t>
        <a:bodyPr/>
        <a:lstStyle/>
        <a:p>
          <a:endParaRPr lang="es-MX"/>
        </a:p>
      </dgm:t>
    </dgm:pt>
    <dgm:pt modelId="{D750EFBD-54E2-4949-A212-FF2D371120AB}" type="pres">
      <dgm:prSet presAssocID="{030DA900-5B28-439E-AD69-CABF93664270}" presName="hierRoot2" presStyleCnt="0">
        <dgm:presLayoutVars>
          <dgm:hierBranch val="init"/>
        </dgm:presLayoutVars>
      </dgm:prSet>
      <dgm:spPr/>
    </dgm:pt>
    <dgm:pt modelId="{33BC2682-B6AA-4D2B-B885-3BDAEE9D52DB}" type="pres">
      <dgm:prSet presAssocID="{030DA900-5B28-439E-AD69-CABF93664270}" presName="rootComposite" presStyleCnt="0"/>
      <dgm:spPr/>
    </dgm:pt>
    <dgm:pt modelId="{F20E1535-5996-4E81-B6E6-6EE47E25B79E}" type="pres">
      <dgm:prSet presAssocID="{030DA900-5B28-439E-AD69-CABF93664270}" presName="rootText" presStyleLbl="node4" presStyleIdx="2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6B47EDA3-9E80-4E02-A62E-4FC9EC4EA5AE}" type="pres">
      <dgm:prSet presAssocID="{030DA900-5B28-439E-AD69-CABF93664270}" presName="rootConnector" presStyleLbl="node4" presStyleIdx="2" presStyleCnt="9"/>
      <dgm:spPr/>
      <dgm:t>
        <a:bodyPr/>
        <a:lstStyle/>
        <a:p>
          <a:endParaRPr lang="es-MX"/>
        </a:p>
      </dgm:t>
    </dgm:pt>
    <dgm:pt modelId="{581CFD87-70E6-4AF6-BB36-92ACD9514356}" type="pres">
      <dgm:prSet presAssocID="{030DA900-5B28-439E-AD69-CABF93664270}" presName="hierChild4" presStyleCnt="0"/>
      <dgm:spPr/>
    </dgm:pt>
    <dgm:pt modelId="{106354FE-E6BD-44F5-8C32-C327C653827B}" type="pres">
      <dgm:prSet presAssocID="{030DA900-5B28-439E-AD69-CABF93664270}" presName="hierChild5" presStyleCnt="0"/>
      <dgm:spPr/>
    </dgm:pt>
    <dgm:pt modelId="{027D16A7-0A3A-4E6A-9930-3EDA2DF65EB9}" type="pres">
      <dgm:prSet presAssocID="{9B7990AC-0C7E-470B-8ACD-5732316A466B}" presName="Name64" presStyleLbl="parChTrans1D4" presStyleIdx="3" presStyleCnt="9"/>
      <dgm:spPr/>
      <dgm:t>
        <a:bodyPr/>
        <a:lstStyle/>
        <a:p>
          <a:endParaRPr lang="es-MX"/>
        </a:p>
      </dgm:t>
    </dgm:pt>
    <dgm:pt modelId="{5BF9C24E-E1C4-499B-9C89-B8D43B5E9CC8}" type="pres">
      <dgm:prSet presAssocID="{470D833B-DB56-425E-8AFF-DD16612E33C5}" presName="hierRoot2" presStyleCnt="0">
        <dgm:presLayoutVars>
          <dgm:hierBranch val="init"/>
        </dgm:presLayoutVars>
      </dgm:prSet>
      <dgm:spPr/>
    </dgm:pt>
    <dgm:pt modelId="{50457C41-ACAA-4ED9-B70A-5FF1BAAA357C}" type="pres">
      <dgm:prSet presAssocID="{470D833B-DB56-425E-8AFF-DD16612E33C5}" presName="rootComposite" presStyleCnt="0"/>
      <dgm:spPr/>
    </dgm:pt>
    <dgm:pt modelId="{9F9D2E82-7195-464D-BA2E-2799B03E770D}" type="pres">
      <dgm:prSet presAssocID="{470D833B-DB56-425E-8AFF-DD16612E33C5}" presName="rootText" presStyleLbl="node4" presStyleIdx="3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564AA7D2-ABDD-4CA7-89E8-9ED52D4C7006}" type="pres">
      <dgm:prSet presAssocID="{470D833B-DB56-425E-8AFF-DD16612E33C5}" presName="rootConnector" presStyleLbl="node4" presStyleIdx="3" presStyleCnt="9"/>
      <dgm:spPr/>
      <dgm:t>
        <a:bodyPr/>
        <a:lstStyle/>
        <a:p>
          <a:endParaRPr lang="es-MX"/>
        </a:p>
      </dgm:t>
    </dgm:pt>
    <dgm:pt modelId="{100AEAE1-8E28-416E-8F62-9A72A01B1E77}" type="pres">
      <dgm:prSet presAssocID="{470D833B-DB56-425E-8AFF-DD16612E33C5}" presName="hierChild4" presStyleCnt="0"/>
      <dgm:spPr/>
    </dgm:pt>
    <dgm:pt modelId="{BC3B9F29-D784-49DB-8594-A84FBAF402DF}" type="pres">
      <dgm:prSet presAssocID="{470D833B-DB56-425E-8AFF-DD16612E33C5}" presName="hierChild5" presStyleCnt="0"/>
      <dgm:spPr/>
    </dgm:pt>
    <dgm:pt modelId="{4BCFBABF-60D5-4821-97DE-38A46EC2F7DB}" type="pres">
      <dgm:prSet presAssocID="{29A42E32-99F1-45E5-A66E-3407022EB52C}" presName="Name64" presStyleLbl="parChTrans1D4" presStyleIdx="4" presStyleCnt="9"/>
      <dgm:spPr/>
      <dgm:t>
        <a:bodyPr/>
        <a:lstStyle/>
        <a:p>
          <a:endParaRPr lang="es-MX"/>
        </a:p>
      </dgm:t>
    </dgm:pt>
    <dgm:pt modelId="{CCCE172F-E3EC-4B5F-827A-322751CACE28}" type="pres">
      <dgm:prSet presAssocID="{0192FEE9-5792-47CC-AE06-18EB2B03F3D3}" presName="hierRoot2" presStyleCnt="0">
        <dgm:presLayoutVars>
          <dgm:hierBranch val="init"/>
        </dgm:presLayoutVars>
      </dgm:prSet>
      <dgm:spPr/>
    </dgm:pt>
    <dgm:pt modelId="{FB27C33D-97C5-4BAC-8CB5-6E5F08D2E60B}" type="pres">
      <dgm:prSet presAssocID="{0192FEE9-5792-47CC-AE06-18EB2B03F3D3}" presName="rootComposite" presStyleCnt="0"/>
      <dgm:spPr/>
    </dgm:pt>
    <dgm:pt modelId="{02510016-A5BB-465F-973A-0B61DD13E04E}" type="pres">
      <dgm:prSet presAssocID="{0192FEE9-5792-47CC-AE06-18EB2B03F3D3}" presName="rootText" presStyleLbl="node4" presStyleIdx="4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FB75F15A-EF9C-430E-92B8-973F375113E7}" type="pres">
      <dgm:prSet presAssocID="{0192FEE9-5792-47CC-AE06-18EB2B03F3D3}" presName="rootConnector" presStyleLbl="node4" presStyleIdx="4" presStyleCnt="9"/>
      <dgm:spPr/>
      <dgm:t>
        <a:bodyPr/>
        <a:lstStyle/>
        <a:p>
          <a:endParaRPr lang="es-MX"/>
        </a:p>
      </dgm:t>
    </dgm:pt>
    <dgm:pt modelId="{B72C891A-28ED-4C7B-9F12-E0BB2DA45FFE}" type="pres">
      <dgm:prSet presAssocID="{0192FEE9-5792-47CC-AE06-18EB2B03F3D3}" presName="hierChild4" presStyleCnt="0"/>
      <dgm:spPr/>
    </dgm:pt>
    <dgm:pt modelId="{C2BCA615-5541-439E-86CF-10552A465440}" type="pres">
      <dgm:prSet presAssocID="{0192FEE9-5792-47CC-AE06-18EB2B03F3D3}" presName="hierChild5" presStyleCnt="0"/>
      <dgm:spPr/>
    </dgm:pt>
    <dgm:pt modelId="{B987D941-CE07-4AA4-806B-C6D42DEED6A1}" type="pres">
      <dgm:prSet presAssocID="{417CC3EF-B940-4871-8EA2-5B817FCAD81F}" presName="Name64" presStyleLbl="parChTrans1D4" presStyleIdx="5" presStyleCnt="9"/>
      <dgm:spPr/>
      <dgm:t>
        <a:bodyPr/>
        <a:lstStyle/>
        <a:p>
          <a:endParaRPr lang="es-MX"/>
        </a:p>
      </dgm:t>
    </dgm:pt>
    <dgm:pt modelId="{AE5AB8A7-C1E4-43DC-8507-0A79FD275DA3}" type="pres">
      <dgm:prSet presAssocID="{45ACE820-C8B7-4F98-8D4A-BACAB667906F}" presName="hierRoot2" presStyleCnt="0">
        <dgm:presLayoutVars>
          <dgm:hierBranch val="init"/>
        </dgm:presLayoutVars>
      </dgm:prSet>
      <dgm:spPr/>
    </dgm:pt>
    <dgm:pt modelId="{D9974A21-4648-4859-8BBB-23047001E870}" type="pres">
      <dgm:prSet presAssocID="{45ACE820-C8B7-4F98-8D4A-BACAB667906F}" presName="rootComposite" presStyleCnt="0"/>
      <dgm:spPr/>
    </dgm:pt>
    <dgm:pt modelId="{F12BA420-51C7-42BE-8E9D-8CE163EF83B7}" type="pres">
      <dgm:prSet presAssocID="{45ACE820-C8B7-4F98-8D4A-BACAB667906F}" presName="rootText" presStyleLbl="node4" presStyleIdx="5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38FF50BA-5536-4A60-8BC0-6F4EDAB7F846}" type="pres">
      <dgm:prSet presAssocID="{45ACE820-C8B7-4F98-8D4A-BACAB667906F}" presName="rootConnector" presStyleLbl="node4" presStyleIdx="5" presStyleCnt="9"/>
      <dgm:spPr/>
      <dgm:t>
        <a:bodyPr/>
        <a:lstStyle/>
        <a:p>
          <a:endParaRPr lang="es-MX"/>
        </a:p>
      </dgm:t>
    </dgm:pt>
    <dgm:pt modelId="{C48662C5-3631-48B2-8466-8896F4CB3134}" type="pres">
      <dgm:prSet presAssocID="{45ACE820-C8B7-4F98-8D4A-BACAB667906F}" presName="hierChild4" presStyleCnt="0"/>
      <dgm:spPr/>
    </dgm:pt>
    <dgm:pt modelId="{C1265E28-0202-4BF0-9F35-5024274D5DAC}" type="pres">
      <dgm:prSet presAssocID="{45ACE820-C8B7-4F98-8D4A-BACAB667906F}" presName="hierChild5" presStyleCnt="0"/>
      <dgm:spPr/>
    </dgm:pt>
    <dgm:pt modelId="{406F2144-F53B-43E3-A6FF-E9A6A24EB1B1}" type="pres">
      <dgm:prSet presAssocID="{1F751148-45AB-42CC-8F49-FC2A161BC7A6}" presName="hierChild5" presStyleCnt="0"/>
      <dgm:spPr/>
    </dgm:pt>
    <dgm:pt modelId="{84196D8D-AFA5-44B8-886B-BA993E5CAFB2}" type="pres">
      <dgm:prSet presAssocID="{4EEC365C-AEA9-48EB-B34D-255A58320A72}" presName="hierChild5" presStyleCnt="0"/>
      <dgm:spPr/>
    </dgm:pt>
    <dgm:pt modelId="{2B1AAD76-70B5-470D-90C6-93694AC4D4D9}" type="pres">
      <dgm:prSet presAssocID="{B5D07140-51B3-4997-AB07-46AC9AA9EB4E}" presName="Name64" presStyleLbl="parChTrans1D2" presStyleIdx="2" presStyleCnt="3"/>
      <dgm:spPr/>
      <dgm:t>
        <a:bodyPr/>
        <a:lstStyle/>
        <a:p>
          <a:endParaRPr lang="es-MX"/>
        </a:p>
      </dgm:t>
    </dgm:pt>
    <dgm:pt modelId="{F657D35A-3C24-4D89-9191-7A706C31B536}" type="pres">
      <dgm:prSet presAssocID="{01A8DA42-FE64-452F-9207-4697C3B37A78}" presName="hierRoot2" presStyleCnt="0">
        <dgm:presLayoutVars>
          <dgm:hierBranch val="init"/>
        </dgm:presLayoutVars>
      </dgm:prSet>
      <dgm:spPr/>
    </dgm:pt>
    <dgm:pt modelId="{3C1B2C9E-238D-4DA8-9FD0-D0C96C303807}" type="pres">
      <dgm:prSet presAssocID="{01A8DA42-FE64-452F-9207-4697C3B37A78}" presName="rootComposite" presStyleCnt="0"/>
      <dgm:spPr/>
    </dgm:pt>
    <dgm:pt modelId="{7FCEAE68-39E9-4D8F-9741-7A5E6AC91CB3}" type="pres">
      <dgm:prSet presAssocID="{01A8DA42-FE64-452F-9207-4697C3B37A78}" presName="rootText" presStyleLbl="node2" presStyleIdx="2" presStyleCnt="3" custLinFactNeighborX="-7368">
        <dgm:presLayoutVars>
          <dgm:chPref val="3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2E1D3946-C120-4CB0-B134-A1D1D0D5ABB3}" type="pres">
      <dgm:prSet presAssocID="{01A8DA42-FE64-452F-9207-4697C3B37A78}" presName="rootConnector" presStyleLbl="node2" presStyleIdx="2" presStyleCnt="3"/>
      <dgm:spPr/>
      <dgm:t>
        <a:bodyPr/>
        <a:lstStyle/>
        <a:p>
          <a:endParaRPr lang="es-MX"/>
        </a:p>
      </dgm:t>
    </dgm:pt>
    <dgm:pt modelId="{49FB52C2-5B6D-420D-98B3-9354D6F0CAA4}" type="pres">
      <dgm:prSet presAssocID="{01A8DA42-FE64-452F-9207-4697C3B37A78}" presName="hierChild4" presStyleCnt="0"/>
      <dgm:spPr/>
    </dgm:pt>
    <dgm:pt modelId="{E2422C74-66EA-478F-9AA1-C3A30A3DA7CA}" type="pres">
      <dgm:prSet presAssocID="{C65140FD-268B-4E3A-A7AA-67CF0C46997F}" presName="Name64" presStyleLbl="parChTrans1D3" presStyleIdx="2" presStyleCnt="3"/>
      <dgm:spPr/>
      <dgm:t>
        <a:bodyPr/>
        <a:lstStyle/>
        <a:p>
          <a:endParaRPr lang="es-MX"/>
        </a:p>
      </dgm:t>
    </dgm:pt>
    <dgm:pt modelId="{8259EE35-52BF-4457-A785-23A26595867A}" type="pres">
      <dgm:prSet presAssocID="{CFA02835-6450-4BFC-9F8B-B3F99B450349}" presName="hierRoot2" presStyleCnt="0">
        <dgm:presLayoutVars>
          <dgm:hierBranch val="init"/>
        </dgm:presLayoutVars>
      </dgm:prSet>
      <dgm:spPr/>
    </dgm:pt>
    <dgm:pt modelId="{5F7C288B-CC43-4C25-A47C-229C65F0C915}" type="pres">
      <dgm:prSet presAssocID="{CFA02835-6450-4BFC-9F8B-B3F99B450349}" presName="rootComposite" presStyleCnt="0"/>
      <dgm:spPr/>
    </dgm:pt>
    <dgm:pt modelId="{204AF3C8-5E13-4B52-9CBE-C68C8E1B2ED1}" type="pres">
      <dgm:prSet presAssocID="{CFA02835-6450-4BFC-9F8B-B3F99B450349}" presName="rootText" presStyleLbl="node3" presStyleIdx="2" presStyleCnt="3" custScaleX="126995" custScaleY="113885" custLinFactNeighborX="-7368">
        <dgm:presLayoutVars>
          <dgm:chPref val="3"/>
        </dgm:presLayoutVars>
      </dgm:prSet>
      <dgm:spPr>
        <a:prstGeom prst="flowChartTerminator">
          <a:avLst/>
        </a:prstGeom>
      </dgm:spPr>
      <dgm:t>
        <a:bodyPr/>
        <a:lstStyle/>
        <a:p>
          <a:endParaRPr lang="es-MX"/>
        </a:p>
      </dgm:t>
    </dgm:pt>
    <dgm:pt modelId="{605B4D17-2C66-45D0-A42B-837DCDAD088D}" type="pres">
      <dgm:prSet presAssocID="{CFA02835-6450-4BFC-9F8B-B3F99B450349}" presName="rootConnector" presStyleLbl="node3" presStyleIdx="2" presStyleCnt="3"/>
      <dgm:spPr/>
      <dgm:t>
        <a:bodyPr/>
        <a:lstStyle/>
        <a:p>
          <a:endParaRPr lang="es-MX"/>
        </a:p>
      </dgm:t>
    </dgm:pt>
    <dgm:pt modelId="{A7ABF80B-D6DE-4D80-BEAD-799C28D03D2C}" type="pres">
      <dgm:prSet presAssocID="{CFA02835-6450-4BFC-9F8B-B3F99B450349}" presName="hierChild4" presStyleCnt="0"/>
      <dgm:spPr/>
    </dgm:pt>
    <dgm:pt modelId="{D56C5149-362A-4879-8538-194294B8780F}" type="pres">
      <dgm:prSet presAssocID="{ED222C51-29A6-4E00-8398-11CC8E2F3C37}" presName="Name64" presStyleLbl="parChTrans1D4" presStyleIdx="6" presStyleCnt="9"/>
      <dgm:spPr/>
      <dgm:t>
        <a:bodyPr/>
        <a:lstStyle/>
        <a:p>
          <a:endParaRPr lang="es-MX"/>
        </a:p>
      </dgm:t>
    </dgm:pt>
    <dgm:pt modelId="{AEE912E5-6FA3-4BD8-9958-78C6A8ED05EF}" type="pres">
      <dgm:prSet presAssocID="{9A23F696-9549-43A3-A804-1424386B2BB8}" presName="hierRoot2" presStyleCnt="0">
        <dgm:presLayoutVars>
          <dgm:hierBranch val="init"/>
        </dgm:presLayoutVars>
      </dgm:prSet>
      <dgm:spPr/>
    </dgm:pt>
    <dgm:pt modelId="{AAD4F8E8-4377-452E-88EC-FFCF18753E11}" type="pres">
      <dgm:prSet presAssocID="{9A23F696-9549-43A3-A804-1424386B2BB8}" presName="rootComposite" presStyleCnt="0"/>
      <dgm:spPr/>
    </dgm:pt>
    <dgm:pt modelId="{D976EAC3-9BF5-4CC1-A6F4-106CE00EAB53}" type="pres">
      <dgm:prSet presAssocID="{9A23F696-9549-43A3-A804-1424386B2BB8}" presName="rootText" presStyleLbl="node4" presStyleIdx="6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8C06B995-100B-47E0-9EF8-AB369B840A8B}" type="pres">
      <dgm:prSet presAssocID="{9A23F696-9549-43A3-A804-1424386B2BB8}" presName="rootConnector" presStyleLbl="node4" presStyleIdx="6" presStyleCnt="9"/>
      <dgm:spPr/>
      <dgm:t>
        <a:bodyPr/>
        <a:lstStyle/>
        <a:p>
          <a:endParaRPr lang="es-MX"/>
        </a:p>
      </dgm:t>
    </dgm:pt>
    <dgm:pt modelId="{72BDD2E4-B1EC-4D58-9B0D-0C883E61AFCC}" type="pres">
      <dgm:prSet presAssocID="{9A23F696-9549-43A3-A804-1424386B2BB8}" presName="hierChild4" presStyleCnt="0"/>
      <dgm:spPr/>
    </dgm:pt>
    <dgm:pt modelId="{26D2906B-9105-455B-85A4-07D259EEF0C9}" type="pres">
      <dgm:prSet presAssocID="{9A23F696-9549-43A3-A804-1424386B2BB8}" presName="hierChild5" presStyleCnt="0"/>
      <dgm:spPr/>
    </dgm:pt>
    <dgm:pt modelId="{0A519B17-2565-434B-B81F-BA4E2C80CC87}" type="pres">
      <dgm:prSet presAssocID="{6EBF1B3A-B27B-47EA-A7CC-9906315BDE73}" presName="Name64" presStyleLbl="parChTrans1D4" presStyleIdx="7" presStyleCnt="9"/>
      <dgm:spPr/>
      <dgm:t>
        <a:bodyPr/>
        <a:lstStyle/>
        <a:p>
          <a:endParaRPr lang="es-MX"/>
        </a:p>
      </dgm:t>
    </dgm:pt>
    <dgm:pt modelId="{EF40A710-1463-4B16-84CC-41B2A71A63D9}" type="pres">
      <dgm:prSet presAssocID="{177317F8-531E-4962-A4E5-B4E28ED7C095}" presName="hierRoot2" presStyleCnt="0">
        <dgm:presLayoutVars>
          <dgm:hierBranch val="init"/>
        </dgm:presLayoutVars>
      </dgm:prSet>
      <dgm:spPr/>
    </dgm:pt>
    <dgm:pt modelId="{9F90C334-C5F7-4BB3-8970-5EFA74F1CA69}" type="pres">
      <dgm:prSet presAssocID="{177317F8-531E-4962-A4E5-B4E28ED7C095}" presName="rootComposite" presStyleCnt="0"/>
      <dgm:spPr/>
    </dgm:pt>
    <dgm:pt modelId="{7DE55DF0-385E-432F-8345-3EC0B1432D25}" type="pres">
      <dgm:prSet presAssocID="{177317F8-531E-4962-A4E5-B4E28ED7C095}" presName="rootText" presStyleLbl="node4" presStyleIdx="7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BC0451FA-B6A3-49A1-9B1D-EF4B34C13F68}" type="pres">
      <dgm:prSet presAssocID="{177317F8-531E-4962-A4E5-B4E28ED7C095}" presName="rootConnector" presStyleLbl="node4" presStyleIdx="7" presStyleCnt="9"/>
      <dgm:spPr/>
      <dgm:t>
        <a:bodyPr/>
        <a:lstStyle/>
        <a:p>
          <a:endParaRPr lang="es-MX"/>
        </a:p>
      </dgm:t>
    </dgm:pt>
    <dgm:pt modelId="{90E97D1A-C3C5-404C-A2E7-EA3F85F1E246}" type="pres">
      <dgm:prSet presAssocID="{177317F8-531E-4962-A4E5-B4E28ED7C095}" presName="hierChild4" presStyleCnt="0"/>
      <dgm:spPr/>
    </dgm:pt>
    <dgm:pt modelId="{99AA4F3E-3299-4AAC-B946-E58766C2FAE8}" type="pres">
      <dgm:prSet presAssocID="{177317F8-531E-4962-A4E5-B4E28ED7C095}" presName="hierChild5" presStyleCnt="0"/>
      <dgm:spPr/>
    </dgm:pt>
    <dgm:pt modelId="{72F8F0B8-2E23-476D-A411-2B9548527700}" type="pres">
      <dgm:prSet presAssocID="{C153D36E-096C-4048-87AB-059867C60F44}" presName="Name64" presStyleLbl="parChTrans1D4" presStyleIdx="8" presStyleCnt="9"/>
      <dgm:spPr/>
      <dgm:t>
        <a:bodyPr/>
        <a:lstStyle/>
        <a:p>
          <a:endParaRPr lang="es-MX"/>
        </a:p>
      </dgm:t>
    </dgm:pt>
    <dgm:pt modelId="{5D57BE7B-57C7-4E6C-B893-F416F3354935}" type="pres">
      <dgm:prSet presAssocID="{A2C3E7F0-76F5-420C-BBB7-3F8A0128E73B}" presName="hierRoot2" presStyleCnt="0">
        <dgm:presLayoutVars>
          <dgm:hierBranch val="init"/>
        </dgm:presLayoutVars>
      </dgm:prSet>
      <dgm:spPr/>
    </dgm:pt>
    <dgm:pt modelId="{F320FE39-FDD8-4DB2-B102-B9D2F1252EB2}" type="pres">
      <dgm:prSet presAssocID="{A2C3E7F0-76F5-420C-BBB7-3F8A0128E73B}" presName="rootComposite" presStyleCnt="0"/>
      <dgm:spPr/>
    </dgm:pt>
    <dgm:pt modelId="{BD1CCEB4-AC5E-4938-9762-E47DE246E3BA}" type="pres">
      <dgm:prSet presAssocID="{A2C3E7F0-76F5-420C-BBB7-3F8A0128E73B}" presName="rootText" presStyleLbl="node4" presStyleIdx="8" presStyleCnt="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1E4F1371-A886-4E78-9123-82F958A9C533}" type="pres">
      <dgm:prSet presAssocID="{A2C3E7F0-76F5-420C-BBB7-3F8A0128E73B}" presName="rootConnector" presStyleLbl="node4" presStyleIdx="8" presStyleCnt="9"/>
      <dgm:spPr/>
      <dgm:t>
        <a:bodyPr/>
        <a:lstStyle/>
        <a:p>
          <a:endParaRPr lang="es-MX"/>
        </a:p>
      </dgm:t>
    </dgm:pt>
    <dgm:pt modelId="{0E72BC01-B082-4018-9D95-A2B8BBC6554A}" type="pres">
      <dgm:prSet presAssocID="{A2C3E7F0-76F5-420C-BBB7-3F8A0128E73B}" presName="hierChild4" presStyleCnt="0"/>
      <dgm:spPr/>
    </dgm:pt>
    <dgm:pt modelId="{4CBFD65A-603E-40FC-B337-4A1A1D0D25CD}" type="pres">
      <dgm:prSet presAssocID="{A2C3E7F0-76F5-420C-BBB7-3F8A0128E73B}" presName="hierChild5" presStyleCnt="0"/>
      <dgm:spPr/>
    </dgm:pt>
    <dgm:pt modelId="{C67B4CCD-8394-4F69-9A43-E27133A23937}" type="pres">
      <dgm:prSet presAssocID="{CFA02835-6450-4BFC-9F8B-B3F99B450349}" presName="hierChild5" presStyleCnt="0"/>
      <dgm:spPr/>
    </dgm:pt>
    <dgm:pt modelId="{A32B539E-3AAE-4675-A490-4C3BB1CD2E4E}" type="pres">
      <dgm:prSet presAssocID="{01A8DA42-FE64-452F-9207-4697C3B37A78}" presName="hierChild5" presStyleCnt="0"/>
      <dgm:spPr/>
    </dgm:pt>
    <dgm:pt modelId="{1A974175-EBC1-46D5-9875-68E6C0BC6E37}" type="pres">
      <dgm:prSet presAssocID="{098A4724-75A3-433B-B37D-F199794F7779}" presName="hierChild3" presStyleCnt="0"/>
      <dgm:spPr/>
    </dgm:pt>
  </dgm:ptLst>
  <dgm:cxnLst>
    <dgm:cxn modelId="{2CD19531-C091-4269-AE14-53B9CCDE873A}" srcId="{20575871-C0C5-4057-90A2-1C468265BAA1}" destId="{D3E67DCD-6AA6-4B35-9C45-9E9980368B09}" srcOrd="1" destOrd="0" parTransId="{A91951FE-10D8-4F2F-BE27-29A33F1AC10F}" sibTransId="{2E73C970-E3CD-4897-B0E9-618A6FF81616}"/>
    <dgm:cxn modelId="{4E44DEFE-E7BB-439C-A428-17D35196FF67}" type="presOf" srcId="{098A4724-75A3-433B-B37D-F199794F7779}" destId="{F219A1F2-22A9-4B86-B8DF-5199A3D9D719}" srcOrd="0" destOrd="0" presId="urn:microsoft.com/office/officeart/2009/3/layout/HorizontalOrganizationChart"/>
    <dgm:cxn modelId="{FD4F9352-00F2-4D3A-BFE3-A851DCE685EB}" type="presOf" srcId="{1F751148-45AB-42CC-8F49-FC2A161BC7A6}" destId="{C1BB6D7D-B4E7-400B-8387-99A252FCE4D2}" srcOrd="0" destOrd="0" presId="urn:microsoft.com/office/officeart/2009/3/layout/HorizontalOrganizationChart"/>
    <dgm:cxn modelId="{CA049815-90C4-418B-869D-9EBF16C52692}" srcId="{C7440846-873C-495E-AA35-61A9494932E7}" destId="{20575871-C0C5-4057-90A2-1C468265BAA1}" srcOrd="0" destOrd="0" parTransId="{DE9C5A28-A2CD-4CDD-BD10-CF1B33A1C74B}" sibTransId="{93E00E7E-DD1B-4F48-BB82-370B10ADEF96}"/>
    <dgm:cxn modelId="{9E77B2BD-6FA7-48C4-8CD9-4304E23EB079}" srcId="{1F751148-45AB-42CC-8F49-FC2A161BC7A6}" destId="{030DA900-5B28-439E-AD69-CABF93664270}" srcOrd="0" destOrd="0" parTransId="{8EC75DB3-40B5-4838-B863-A96F2432D680}" sibTransId="{B9473E26-3D41-4DB1-A104-FC2314C5ED8D}"/>
    <dgm:cxn modelId="{5BFF2543-8C47-4814-BEAD-2ABD2A969864}" type="presOf" srcId="{DE9C5A28-A2CD-4CDD-BD10-CF1B33A1C74B}" destId="{1E757DFE-AF51-4254-8EB1-FE2FFB48171F}" srcOrd="0" destOrd="0" presId="urn:microsoft.com/office/officeart/2009/3/layout/HorizontalOrganizationChart"/>
    <dgm:cxn modelId="{84EF8B29-5340-4E97-A07C-28A95A27425A}" type="presOf" srcId="{CFA02835-6450-4BFC-9F8B-B3F99B450349}" destId="{204AF3C8-5E13-4B52-9CBE-C68C8E1B2ED1}" srcOrd="0" destOrd="0" presId="urn:microsoft.com/office/officeart/2009/3/layout/HorizontalOrganizationChart"/>
    <dgm:cxn modelId="{4433368D-B36A-4C5B-BFD8-9DC2C3A76055}" type="presOf" srcId="{20575871-C0C5-4057-90A2-1C468265BAA1}" destId="{9DD86EAD-F055-44DA-978F-DFDD773D11B7}" srcOrd="0" destOrd="0" presId="urn:microsoft.com/office/officeart/2009/3/layout/HorizontalOrganizationChart"/>
    <dgm:cxn modelId="{00EAAB06-4F82-4F88-BCDD-DC524E5D6276}" srcId="{20575871-C0C5-4057-90A2-1C468265BAA1}" destId="{3D95B441-6BEC-4E49-9136-7F6123DCAF7F}" srcOrd="0" destOrd="0" parTransId="{9FA58908-2B7C-4155-8922-634178EF3EF1}" sibTransId="{37EDB368-27F1-4CB8-B334-31DCE5178680}"/>
    <dgm:cxn modelId="{795A1079-D833-4C05-B186-89F8AA1B9FA9}" type="presOf" srcId="{C153D36E-096C-4048-87AB-059867C60F44}" destId="{72F8F0B8-2E23-476D-A411-2B9548527700}" srcOrd="0" destOrd="0" presId="urn:microsoft.com/office/officeart/2009/3/layout/HorizontalOrganizationChart"/>
    <dgm:cxn modelId="{D01EF857-08BE-4E82-BF74-3816B6397B94}" srcId="{098A4724-75A3-433B-B37D-F199794F7779}" destId="{4EEC365C-AEA9-48EB-B34D-255A58320A72}" srcOrd="1" destOrd="0" parTransId="{D4A75B3E-1DBA-4AA4-BA73-6DFD3C47E84C}" sibTransId="{F256946D-2A4A-4AC8-B091-C35A84E7A472}"/>
    <dgm:cxn modelId="{CDF81B52-009C-4E62-A68B-07B74D5F4477}" type="presOf" srcId="{714007B9-FF39-4B11-BB6F-82ACC06AA6D3}" destId="{980191A4-3515-473B-A4B8-28948EBD20E2}" srcOrd="0" destOrd="0" presId="urn:microsoft.com/office/officeart/2009/3/layout/HorizontalOrganizationChart"/>
    <dgm:cxn modelId="{26EA729F-52A1-482C-866D-AAA8F02577B1}" type="presOf" srcId="{A2C3E7F0-76F5-420C-BBB7-3F8A0128E73B}" destId="{1E4F1371-A886-4E78-9123-82F958A9C533}" srcOrd="1" destOrd="0" presId="urn:microsoft.com/office/officeart/2009/3/layout/HorizontalOrganizationChart"/>
    <dgm:cxn modelId="{4720A7F8-71FD-4BE8-8353-9A8D3681E2E0}" srcId="{CFA02835-6450-4BFC-9F8B-B3F99B450349}" destId="{9A23F696-9549-43A3-A804-1424386B2BB8}" srcOrd="0" destOrd="0" parTransId="{ED222C51-29A6-4E00-8398-11CC8E2F3C37}" sibTransId="{BBC847C1-873E-4BDF-A77F-3E174DAE385D}"/>
    <dgm:cxn modelId="{DC9D6182-90D8-4655-AFBD-9295A5B54ACE}" type="presOf" srcId="{A91951FE-10D8-4F2F-BE27-29A33F1AC10F}" destId="{AF5B0DC8-DC43-426A-8ADB-E86A5E4B73E8}" srcOrd="0" destOrd="0" presId="urn:microsoft.com/office/officeart/2009/3/layout/HorizontalOrganizationChart"/>
    <dgm:cxn modelId="{516737AF-DB61-4A33-A867-0784A2E2D8C2}" type="presOf" srcId="{CFA02835-6450-4BFC-9F8B-B3F99B450349}" destId="{605B4D17-2C66-45D0-A42B-837DCDAD088D}" srcOrd="1" destOrd="0" presId="urn:microsoft.com/office/officeart/2009/3/layout/HorizontalOrganizationChart"/>
    <dgm:cxn modelId="{0F8B6110-075A-45D5-B093-007234B41740}" type="presOf" srcId="{470D833B-DB56-425E-8AFF-DD16612E33C5}" destId="{9F9D2E82-7195-464D-BA2E-2799B03E770D}" srcOrd="0" destOrd="0" presId="urn:microsoft.com/office/officeart/2009/3/layout/HorizontalOrganizationChart"/>
    <dgm:cxn modelId="{5CF432F2-93BF-47F1-9164-E26C4C6D2302}" type="presOf" srcId="{F80E0E6F-BD78-42E6-8DE3-7008C7A6B366}" destId="{17FD98D0-01DB-406F-95F5-1294A3813832}" srcOrd="0" destOrd="0" presId="urn:microsoft.com/office/officeart/2009/3/layout/HorizontalOrganizationChart"/>
    <dgm:cxn modelId="{DBA647E9-6964-44F5-91B1-B3F893BFB020}" type="presOf" srcId="{C7440846-873C-495E-AA35-61A9494932E7}" destId="{0725E6C3-BD34-4569-89B7-16A2ADD87937}" srcOrd="0" destOrd="0" presId="urn:microsoft.com/office/officeart/2009/3/layout/HorizontalOrganizationChart"/>
    <dgm:cxn modelId="{587EC616-D4B5-4ACD-858A-52EC263FF2E9}" srcId="{098A4724-75A3-433B-B37D-F199794F7779}" destId="{C7440846-873C-495E-AA35-61A9494932E7}" srcOrd="0" destOrd="0" parTransId="{714007B9-FF39-4B11-BB6F-82ACC06AA6D3}" sibTransId="{0C56DF7E-5FE1-4908-A245-6BE1488C0EFD}"/>
    <dgm:cxn modelId="{C531AB94-8476-4119-AA43-BAA0F04F76CD}" type="presOf" srcId="{45ACE820-C8B7-4F98-8D4A-BACAB667906F}" destId="{38FF50BA-5536-4A60-8BC0-6F4EDAB7F846}" srcOrd="1" destOrd="0" presId="urn:microsoft.com/office/officeart/2009/3/layout/HorizontalOrganizationChart"/>
    <dgm:cxn modelId="{5B36C74E-2A11-4AFF-8FC3-D72F3440B816}" type="presOf" srcId="{ED222C51-29A6-4E00-8398-11CC8E2F3C37}" destId="{D56C5149-362A-4879-8538-194294B8780F}" srcOrd="0" destOrd="0" presId="urn:microsoft.com/office/officeart/2009/3/layout/HorizontalOrganizationChart"/>
    <dgm:cxn modelId="{4573AC41-75D2-4BF4-8299-188CB4CE9E06}" type="presOf" srcId="{9A23F696-9549-43A3-A804-1424386B2BB8}" destId="{D976EAC3-9BF5-4CC1-A6F4-106CE00EAB53}" srcOrd="0" destOrd="0" presId="urn:microsoft.com/office/officeart/2009/3/layout/HorizontalOrganizationChart"/>
    <dgm:cxn modelId="{1783EC89-66F0-4166-8694-022936C1DFC6}" type="presOf" srcId="{030DA900-5B28-439E-AD69-CABF93664270}" destId="{6B47EDA3-9E80-4E02-A62E-4FC9EC4EA5AE}" srcOrd="1" destOrd="0" presId="urn:microsoft.com/office/officeart/2009/3/layout/HorizontalOrganizationChart"/>
    <dgm:cxn modelId="{B52CBBD6-D11C-4A47-B3F8-DEE151A634A1}" type="presOf" srcId="{01A8DA42-FE64-452F-9207-4697C3B37A78}" destId="{2E1D3946-C120-4CB0-B134-A1D1D0D5ABB3}" srcOrd="1" destOrd="0" presId="urn:microsoft.com/office/officeart/2009/3/layout/HorizontalOrganizationChart"/>
    <dgm:cxn modelId="{8D41E284-9B18-43CA-A303-2FEE3E5854DF}" type="presOf" srcId="{1F751148-45AB-42CC-8F49-FC2A161BC7A6}" destId="{E1180E8F-49BA-40D9-806E-082384B5C91D}" srcOrd="1" destOrd="0" presId="urn:microsoft.com/office/officeart/2009/3/layout/HorizontalOrganizationChart"/>
    <dgm:cxn modelId="{0234BCB0-251D-4204-BED0-F83C0388BCAC}" srcId="{CFA02835-6450-4BFC-9F8B-B3F99B450349}" destId="{A2C3E7F0-76F5-420C-BBB7-3F8A0128E73B}" srcOrd="2" destOrd="0" parTransId="{C153D36E-096C-4048-87AB-059867C60F44}" sibTransId="{113F4BF1-6897-45A3-8DE4-5435BA4D2E41}"/>
    <dgm:cxn modelId="{6FC6A887-CF9A-4452-9CD6-BB238D1A6AF1}" type="presOf" srcId="{20575871-C0C5-4057-90A2-1C468265BAA1}" destId="{42272C1B-53A2-4963-8400-B1A26373779B}" srcOrd="1" destOrd="0" presId="urn:microsoft.com/office/officeart/2009/3/layout/HorizontalOrganizationChart"/>
    <dgm:cxn modelId="{A9D9F05F-84B8-4D32-A074-4CCF20215E59}" srcId="{1F751148-45AB-42CC-8F49-FC2A161BC7A6}" destId="{470D833B-DB56-425E-8AFF-DD16612E33C5}" srcOrd="1" destOrd="0" parTransId="{9B7990AC-0C7E-470B-8ACD-5732316A466B}" sibTransId="{388485B8-EDBF-4E62-A659-924973956E97}"/>
    <dgm:cxn modelId="{4D205F05-95D0-4354-AB36-B50C39D3E7D4}" type="presOf" srcId="{D3E67DCD-6AA6-4B35-9C45-9E9980368B09}" destId="{DA8EC996-D63C-4B56-9B71-A8B1BB40AA4F}" srcOrd="0" destOrd="0" presId="urn:microsoft.com/office/officeart/2009/3/layout/HorizontalOrganizationChart"/>
    <dgm:cxn modelId="{DE86FBD0-2F06-4C1A-BEA3-13C8CD66C181}" type="presOf" srcId="{470D833B-DB56-425E-8AFF-DD16612E33C5}" destId="{564AA7D2-ABDD-4CA7-89E8-9ED52D4C7006}" srcOrd="1" destOrd="0" presId="urn:microsoft.com/office/officeart/2009/3/layout/HorizontalOrganizationChart"/>
    <dgm:cxn modelId="{D91F61A4-C14C-423F-8A0B-F5076B873CC9}" type="presOf" srcId="{9B7990AC-0C7E-470B-8ACD-5732316A466B}" destId="{027D16A7-0A3A-4E6A-9930-3EDA2DF65EB9}" srcOrd="0" destOrd="0" presId="urn:microsoft.com/office/officeart/2009/3/layout/HorizontalOrganizationChart"/>
    <dgm:cxn modelId="{BE678332-428E-48CC-BFA3-998E6147AF6B}" srcId="{1B030AA0-491E-4561-A68C-3A52744A70C6}" destId="{098A4724-75A3-433B-B37D-F199794F7779}" srcOrd="0" destOrd="0" parTransId="{ED94FC73-D8E0-494B-9315-CC13E7D86427}" sibTransId="{990D1676-AD04-453B-94A4-DAB446558361}"/>
    <dgm:cxn modelId="{8A3645EC-072B-42D5-869A-293564A6337F}" type="presOf" srcId="{29A42E32-99F1-45E5-A66E-3407022EB52C}" destId="{4BCFBABF-60D5-4821-97DE-38A46EC2F7DB}" srcOrd="0" destOrd="0" presId="urn:microsoft.com/office/officeart/2009/3/layout/HorizontalOrganizationChart"/>
    <dgm:cxn modelId="{95596D6B-EE5C-438F-8A59-7A1B6B817C7D}" srcId="{CFA02835-6450-4BFC-9F8B-B3F99B450349}" destId="{177317F8-531E-4962-A4E5-B4E28ED7C095}" srcOrd="1" destOrd="0" parTransId="{6EBF1B3A-B27B-47EA-A7CC-9906315BDE73}" sibTransId="{0FC9CD64-FF12-40B5-9EB1-CF69F27F5C4A}"/>
    <dgm:cxn modelId="{8F8ED9AC-1368-4FB5-92B4-0EAF61A822A9}" type="presOf" srcId="{C7440846-873C-495E-AA35-61A9494932E7}" destId="{7FF17DED-F459-4B61-9993-315E80EF557D}" srcOrd="1" destOrd="0" presId="urn:microsoft.com/office/officeart/2009/3/layout/HorizontalOrganizationChart"/>
    <dgm:cxn modelId="{6BE29F6D-5B8A-4FA1-BE2A-F246A9465158}" type="presOf" srcId="{417CC3EF-B940-4871-8EA2-5B817FCAD81F}" destId="{B987D941-CE07-4AA4-806B-C6D42DEED6A1}" srcOrd="0" destOrd="0" presId="urn:microsoft.com/office/officeart/2009/3/layout/HorizontalOrganizationChart"/>
    <dgm:cxn modelId="{D8078A5B-E505-47C7-8523-B78A7BA1D5C7}" type="presOf" srcId="{4EEC365C-AEA9-48EB-B34D-255A58320A72}" destId="{8D0F263B-B11F-4F27-AA5E-3B8DF7EEB9E2}" srcOrd="1" destOrd="0" presId="urn:microsoft.com/office/officeart/2009/3/layout/HorizontalOrganizationChart"/>
    <dgm:cxn modelId="{3DD5775E-83E6-401F-89C7-D059B08724CB}" type="presOf" srcId="{4EEC365C-AEA9-48EB-B34D-255A58320A72}" destId="{EEAB8C27-38E6-40BE-8E4E-6F8BC88723DC}" srcOrd="0" destOrd="0" presId="urn:microsoft.com/office/officeart/2009/3/layout/HorizontalOrganizationChart"/>
    <dgm:cxn modelId="{54F311F3-EFB5-4DFC-9F87-A147F3B1C88F}" type="presOf" srcId="{B5D07140-51B3-4997-AB07-46AC9AA9EB4E}" destId="{2B1AAD76-70B5-470D-90C6-93694AC4D4D9}" srcOrd="0" destOrd="0" presId="urn:microsoft.com/office/officeart/2009/3/layout/HorizontalOrganizationChart"/>
    <dgm:cxn modelId="{4E292900-9C5C-469F-A302-5BB951E96280}" srcId="{098A4724-75A3-433B-B37D-F199794F7779}" destId="{01A8DA42-FE64-452F-9207-4697C3B37A78}" srcOrd="2" destOrd="0" parTransId="{B5D07140-51B3-4997-AB07-46AC9AA9EB4E}" sibTransId="{7F0390B3-1ADC-4DB7-8428-1DD18472D23D}"/>
    <dgm:cxn modelId="{2FE861CA-3418-43E2-978E-7128E15A24E4}" type="presOf" srcId="{A2C3E7F0-76F5-420C-BBB7-3F8A0128E73B}" destId="{BD1CCEB4-AC5E-4938-9762-E47DE246E3BA}" srcOrd="0" destOrd="0" presId="urn:microsoft.com/office/officeart/2009/3/layout/HorizontalOrganizationChart"/>
    <dgm:cxn modelId="{58ADA763-C83F-4226-AA8A-F672BA991E6E}" srcId="{1F751148-45AB-42CC-8F49-FC2A161BC7A6}" destId="{45ACE820-C8B7-4F98-8D4A-BACAB667906F}" srcOrd="3" destOrd="0" parTransId="{417CC3EF-B940-4871-8EA2-5B817FCAD81F}" sibTransId="{F957C859-84BB-4E89-9EF1-1F37FE31BC82}"/>
    <dgm:cxn modelId="{11B92B66-CD2C-4E52-B393-A74F3233A7CB}" type="presOf" srcId="{177317F8-531E-4962-A4E5-B4E28ED7C095}" destId="{BC0451FA-B6A3-49A1-9B1D-EF4B34C13F68}" srcOrd="1" destOrd="0" presId="urn:microsoft.com/office/officeart/2009/3/layout/HorizontalOrganizationChart"/>
    <dgm:cxn modelId="{DEF932AD-B50C-440C-9B87-2CA48C87D755}" type="presOf" srcId="{098A4724-75A3-433B-B37D-F199794F7779}" destId="{091F64E8-7CB9-4DC8-B472-2C6F6CD44F12}" srcOrd="1" destOrd="0" presId="urn:microsoft.com/office/officeart/2009/3/layout/HorizontalOrganizationChart"/>
    <dgm:cxn modelId="{42AD3A3B-206A-4698-85E7-65595F4A6090}" type="presOf" srcId="{030DA900-5B28-439E-AD69-CABF93664270}" destId="{F20E1535-5996-4E81-B6E6-6EE47E25B79E}" srcOrd="0" destOrd="0" presId="urn:microsoft.com/office/officeart/2009/3/layout/HorizontalOrganizationChart"/>
    <dgm:cxn modelId="{7899225A-55EA-4721-B0D1-504F966E32BE}" srcId="{1F751148-45AB-42CC-8F49-FC2A161BC7A6}" destId="{0192FEE9-5792-47CC-AE06-18EB2B03F3D3}" srcOrd="2" destOrd="0" parTransId="{29A42E32-99F1-45E5-A66E-3407022EB52C}" sibTransId="{5806800C-00A5-4B24-85FB-00F886C40CE2}"/>
    <dgm:cxn modelId="{AB183F13-29FF-41F2-A758-D4BBE70F99F4}" type="presOf" srcId="{D4A75B3E-1DBA-4AA4-BA73-6DFD3C47E84C}" destId="{794311A0-6BB1-47C6-B839-B1CE048CF6AF}" srcOrd="0" destOrd="0" presId="urn:microsoft.com/office/officeart/2009/3/layout/HorizontalOrganizationChart"/>
    <dgm:cxn modelId="{F6D14D19-7E02-4D28-BA37-2A4B88BEB18E}" type="presOf" srcId="{0192FEE9-5792-47CC-AE06-18EB2B03F3D3}" destId="{FB75F15A-EF9C-430E-92B8-973F375113E7}" srcOrd="1" destOrd="0" presId="urn:microsoft.com/office/officeart/2009/3/layout/HorizontalOrganizationChart"/>
    <dgm:cxn modelId="{B9215742-90C3-4176-80C2-0D4FA8947E90}" type="presOf" srcId="{8EC75DB3-40B5-4838-B863-A96F2432D680}" destId="{6F49AE9D-3879-4C1B-8202-C0F2B6173ECC}" srcOrd="0" destOrd="0" presId="urn:microsoft.com/office/officeart/2009/3/layout/HorizontalOrganizationChart"/>
    <dgm:cxn modelId="{3D533D38-0FB2-4761-AA73-C0B143DB2621}" type="presOf" srcId="{C65140FD-268B-4E3A-A7AA-67CF0C46997F}" destId="{E2422C74-66EA-478F-9AA1-C3A30A3DA7CA}" srcOrd="0" destOrd="0" presId="urn:microsoft.com/office/officeart/2009/3/layout/HorizontalOrganizationChart"/>
    <dgm:cxn modelId="{58BCC620-7BFA-4814-B76E-77C7DA142B27}" type="presOf" srcId="{01A8DA42-FE64-452F-9207-4697C3B37A78}" destId="{7FCEAE68-39E9-4D8F-9741-7A5E6AC91CB3}" srcOrd="0" destOrd="0" presId="urn:microsoft.com/office/officeart/2009/3/layout/HorizontalOrganizationChart"/>
    <dgm:cxn modelId="{5643CD61-43CC-447F-A7C9-4B6D8782ED6E}" srcId="{4EEC365C-AEA9-48EB-B34D-255A58320A72}" destId="{1F751148-45AB-42CC-8F49-FC2A161BC7A6}" srcOrd="0" destOrd="0" parTransId="{F80E0E6F-BD78-42E6-8DE3-7008C7A6B366}" sibTransId="{38D431D8-83AD-4943-9B7F-6ED1AE7C8DCB}"/>
    <dgm:cxn modelId="{D29A338C-A7C9-4852-A9DD-B3E6B4A51244}" type="presOf" srcId="{45ACE820-C8B7-4F98-8D4A-BACAB667906F}" destId="{F12BA420-51C7-42BE-8E9D-8CE163EF83B7}" srcOrd="0" destOrd="0" presId="urn:microsoft.com/office/officeart/2009/3/layout/HorizontalOrganizationChart"/>
    <dgm:cxn modelId="{10668F00-3D7F-4F4E-B74B-9BAD318BEC97}" type="presOf" srcId="{6EBF1B3A-B27B-47EA-A7CC-9906315BDE73}" destId="{0A519B17-2565-434B-B81F-BA4E2C80CC87}" srcOrd="0" destOrd="0" presId="urn:microsoft.com/office/officeart/2009/3/layout/HorizontalOrganizationChart"/>
    <dgm:cxn modelId="{6339324A-5E9A-408E-8313-7087511D4B79}" type="presOf" srcId="{177317F8-531E-4962-A4E5-B4E28ED7C095}" destId="{7DE55DF0-385E-432F-8345-3EC0B1432D25}" srcOrd="0" destOrd="0" presId="urn:microsoft.com/office/officeart/2009/3/layout/HorizontalOrganizationChart"/>
    <dgm:cxn modelId="{5A3BD1B4-ED98-4350-8560-5E21573404F2}" type="presOf" srcId="{D3E67DCD-6AA6-4B35-9C45-9E9980368B09}" destId="{732C2643-31B2-4B6A-A871-40FAD925D756}" srcOrd="1" destOrd="0" presId="urn:microsoft.com/office/officeart/2009/3/layout/HorizontalOrganizationChart"/>
    <dgm:cxn modelId="{DE2EC15F-4053-4DD7-A3B7-6EFA2B118162}" srcId="{01A8DA42-FE64-452F-9207-4697C3B37A78}" destId="{CFA02835-6450-4BFC-9F8B-B3F99B450349}" srcOrd="0" destOrd="0" parTransId="{C65140FD-268B-4E3A-A7AA-67CF0C46997F}" sibTransId="{B90265D3-A739-4D77-B289-5B52450AC2E4}"/>
    <dgm:cxn modelId="{6C450FA4-288F-487C-85EC-2F561B145C9A}" type="presOf" srcId="{0192FEE9-5792-47CC-AE06-18EB2B03F3D3}" destId="{02510016-A5BB-465F-973A-0B61DD13E04E}" srcOrd="0" destOrd="0" presId="urn:microsoft.com/office/officeart/2009/3/layout/HorizontalOrganizationChart"/>
    <dgm:cxn modelId="{679CEAA1-2673-4F2E-AA47-A7945FE5464D}" type="presOf" srcId="{9FA58908-2B7C-4155-8922-634178EF3EF1}" destId="{4394B1C0-DC3E-4206-B581-2E6F21974EC0}" srcOrd="0" destOrd="0" presId="urn:microsoft.com/office/officeart/2009/3/layout/HorizontalOrganizationChart"/>
    <dgm:cxn modelId="{4CBAE0F9-EFC1-4159-AAFA-C5ECE2618716}" type="presOf" srcId="{9A23F696-9549-43A3-A804-1424386B2BB8}" destId="{8C06B995-100B-47E0-9EF8-AB369B840A8B}" srcOrd="1" destOrd="0" presId="urn:microsoft.com/office/officeart/2009/3/layout/HorizontalOrganizationChart"/>
    <dgm:cxn modelId="{A1D6B437-9480-4721-A87F-B3A08CD79DB2}" type="presOf" srcId="{1B030AA0-491E-4561-A68C-3A52744A70C6}" destId="{4D140783-04ED-4ABF-B17C-FC3A09937B5B}" srcOrd="0" destOrd="0" presId="urn:microsoft.com/office/officeart/2009/3/layout/HorizontalOrganizationChart"/>
    <dgm:cxn modelId="{0D7CEB25-A5C7-4C06-95E1-F3E31BCA7C1A}" type="presOf" srcId="{3D95B441-6BEC-4E49-9136-7F6123DCAF7F}" destId="{6188A81D-CA16-49AF-B6A0-C71D5214CB4A}" srcOrd="0" destOrd="0" presId="urn:microsoft.com/office/officeart/2009/3/layout/HorizontalOrganizationChart"/>
    <dgm:cxn modelId="{9B80A2C5-70CD-4614-B450-B293E08D314F}" type="presOf" srcId="{3D95B441-6BEC-4E49-9136-7F6123DCAF7F}" destId="{C87D8549-E89B-47C0-823F-384143002683}" srcOrd="1" destOrd="0" presId="urn:microsoft.com/office/officeart/2009/3/layout/HorizontalOrganizationChart"/>
    <dgm:cxn modelId="{41619EAA-E53F-45F5-AAEF-1E8560DDEA6E}" type="presParOf" srcId="{4D140783-04ED-4ABF-B17C-FC3A09937B5B}" destId="{BCBD02A9-1994-44B4-8B70-BB977987E0DA}" srcOrd="0" destOrd="0" presId="urn:microsoft.com/office/officeart/2009/3/layout/HorizontalOrganizationChart"/>
    <dgm:cxn modelId="{64CB31B2-0455-4728-892D-F0EF488ED854}" type="presParOf" srcId="{BCBD02A9-1994-44B4-8B70-BB977987E0DA}" destId="{6C4A396A-831D-4991-A64B-12DAF75C1AB4}" srcOrd="0" destOrd="0" presId="urn:microsoft.com/office/officeart/2009/3/layout/HorizontalOrganizationChart"/>
    <dgm:cxn modelId="{12F348A3-2B0C-4A88-B943-6062DF441FEF}" type="presParOf" srcId="{6C4A396A-831D-4991-A64B-12DAF75C1AB4}" destId="{F219A1F2-22A9-4B86-B8DF-5199A3D9D719}" srcOrd="0" destOrd="0" presId="urn:microsoft.com/office/officeart/2009/3/layout/HorizontalOrganizationChart"/>
    <dgm:cxn modelId="{C7E67526-0D35-489C-9C51-51DE1170FCEF}" type="presParOf" srcId="{6C4A396A-831D-4991-A64B-12DAF75C1AB4}" destId="{091F64E8-7CB9-4DC8-B472-2C6F6CD44F12}" srcOrd="1" destOrd="0" presId="urn:microsoft.com/office/officeart/2009/3/layout/HorizontalOrganizationChart"/>
    <dgm:cxn modelId="{0015EA62-1093-4CD3-9F0F-ABDF906E243C}" type="presParOf" srcId="{BCBD02A9-1994-44B4-8B70-BB977987E0DA}" destId="{0C8B1EDC-D5BD-4400-973D-DE439964DA8A}" srcOrd="1" destOrd="0" presId="urn:microsoft.com/office/officeart/2009/3/layout/HorizontalOrganizationChart"/>
    <dgm:cxn modelId="{DE22E65A-CED6-4438-A6A0-856835302456}" type="presParOf" srcId="{0C8B1EDC-D5BD-4400-973D-DE439964DA8A}" destId="{980191A4-3515-473B-A4B8-28948EBD20E2}" srcOrd="0" destOrd="0" presId="urn:microsoft.com/office/officeart/2009/3/layout/HorizontalOrganizationChart"/>
    <dgm:cxn modelId="{90CEDEFD-1CA5-46E6-8E03-55228BDDE7C5}" type="presParOf" srcId="{0C8B1EDC-D5BD-4400-973D-DE439964DA8A}" destId="{0D909F59-A419-4796-A338-92F6AFDE29B5}" srcOrd="1" destOrd="0" presId="urn:microsoft.com/office/officeart/2009/3/layout/HorizontalOrganizationChart"/>
    <dgm:cxn modelId="{9C20774E-38BB-4A0B-ABBF-2457EA98AD4E}" type="presParOf" srcId="{0D909F59-A419-4796-A338-92F6AFDE29B5}" destId="{D35D8B81-0A88-4257-B16E-815852D7F1F9}" srcOrd="0" destOrd="0" presId="urn:microsoft.com/office/officeart/2009/3/layout/HorizontalOrganizationChart"/>
    <dgm:cxn modelId="{839BE8B9-1AE6-4D93-90EC-A309C2732DE7}" type="presParOf" srcId="{D35D8B81-0A88-4257-B16E-815852D7F1F9}" destId="{0725E6C3-BD34-4569-89B7-16A2ADD87937}" srcOrd="0" destOrd="0" presId="urn:microsoft.com/office/officeart/2009/3/layout/HorizontalOrganizationChart"/>
    <dgm:cxn modelId="{149D9087-7306-45F2-A406-136948F95982}" type="presParOf" srcId="{D35D8B81-0A88-4257-B16E-815852D7F1F9}" destId="{7FF17DED-F459-4B61-9993-315E80EF557D}" srcOrd="1" destOrd="0" presId="urn:microsoft.com/office/officeart/2009/3/layout/HorizontalOrganizationChart"/>
    <dgm:cxn modelId="{9715FDAB-11FE-4360-BBB1-48E7C88574C5}" type="presParOf" srcId="{0D909F59-A419-4796-A338-92F6AFDE29B5}" destId="{1BF2442C-68F6-4FFC-B1EC-578F8EEA8FFF}" srcOrd="1" destOrd="0" presId="urn:microsoft.com/office/officeart/2009/3/layout/HorizontalOrganizationChart"/>
    <dgm:cxn modelId="{2DD59791-A9D5-41A4-BD97-7FD6F32FD0E3}" type="presParOf" srcId="{1BF2442C-68F6-4FFC-B1EC-578F8EEA8FFF}" destId="{1E757DFE-AF51-4254-8EB1-FE2FFB48171F}" srcOrd="0" destOrd="0" presId="urn:microsoft.com/office/officeart/2009/3/layout/HorizontalOrganizationChart"/>
    <dgm:cxn modelId="{C85A0E0D-E3DD-4E17-8219-283F4D6FA97F}" type="presParOf" srcId="{1BF2442C-68F6-4FFC-B1EC-578F8EEA8FFF}" destId="{074A5E34-A5FE-4379-8F07-2436B244A0DF}" srcOrd="1" destOrd="0" presId="urn:microsoft.com/office/officeart/2009/3/layout/HorizontalOrganizationChart"/>
    <dgm:cxn modelId="{C97DD567-942E-4385-B1C1-D29F7A57F235}" type="presParOf" srcId="{074A5E34-A5FE-4379-8F07-2436B244A0DF}" destId="{803522E4-1876-4235-ACB3-F73FB7B9B2F7}" srcOrd="0" destOrd="0" presId="urn:microsoft.com/office/officeart/2009/3/layout/HorizontalOrganizationChart"/>
    <dgm:cxn modelId="{B68F3CE4-10A2-455A-B4F6-C38C9F7043AE}" type="presParOf" srcId="{803522E4-1876-4235-ACB3-F73FB7B9B2F7}" destId="{9DD86EAD-F055-44DA-978F-DFDD773D11B7}" srcOrd="0" destOrd="0" presId="urn:microsoft.com/office/officeart/2009/3/layout/HorizontalOrganizationChart"/>
    <dgm:cxn modelId="{5C3D5439-5C4C-4DF8-8DDF-FE96EEB8E286}" type="presParOf" srcId="{803522E4-1876-4235-ACB3-F73FB7B9B2F7}" destId="{42272C1B-53A2-4963-8400-B1A26373779B}" srcOrd="1" destOrd="0" presId="urn:microsoft.com/office/officeart/2009/3/layout/HorizontalOrganizationChart"/>
    <dgm:cxn modelId="{EDDD74EA-514F-4D41-AC06-D075D086E125}" type="presParOf" srcId="{074A5E34-A5FE-4379-8F07-2436B244A0DF}" destId="{8F371003-4A6F-4D85-92B6-6ED9C166BF22}" srcOrd="1" destOrd="0" presId="urn:microsoft.com/office/officeart/2009/3/layout/HorizontalOrganizationChart"/>
    <dgm:cxn modelId="{34233541-77F0-4E9D-AC9B-E2E53E9FB0DF}" type="presParOf" srcId="{8F371003-4A6F-4D85-92B6-6ED9C166BF22}" destId="{4394B1C0-DC3E-4206-B581-2E6F21974EC0}" srcOrd="0" destOrd="0" presId="urn:microsoft.com/office/officeart/2009/3/layout/HorizontalOrganizationChart"/>
    <dgm:cxn modelId="{368C75B3-C839-4DDD-A8B4-C3C4526CD044}" type="presParOf" srcId="{8F371003-4A6F-4D85-92B6-6ED9C166BF22}" destId="{482FE8F5-0C71-4E96-906F-A170DF50D804}" srcOrd="1" destOrd="0" presId="urn:microsoft.com/office/officeart/2009/3/layout/HorizontalOrganizationChart"/>
    <dgm:cxn modelId="{BB8FC7C4-2F04-4AB5-9A29-F2B8FFB6E9FB}" type="presParOf" srcId="{482FE8F5-0C71-4E96-906F-A170DF50D804}" destId="{A6278AE9-143F-4181-B07D-C9AC84D986B9}" srcOrd="0" destOrd="0" presId="urn:microsoft.com/office/officeart/2009/3/layout/HorizontalOrganizationChart"/>
    <dgm:cxn modelId="{AEF1FA5D-85DC-4BEE-A762-DF24FE9393A6}" type="presParOf" srcId="{A6278AE9-143F-4181-B07D-C9AC84D986B9}" destId="{6188A81D-CA16-49AF-B6A0-C71D5214CB4A}" srcOrd="0" destOrd="0" presId="urn:microsoft.com/office/officeart/2009/3/layout/HorizontalOrganizationChart"/>
    <dgm:cxn modelId="{0147BB69-2237-435C-9CC1-378CBB38262E}" type="presParOf" srcId="{A6278AE9-143F-4181-B07D-C9AC84D986B9}" destId="{C87D8549-E89B-47C0-823F-384143002683}" srcOrd="1" destOrd="0" presId="urn:microsoft.com/office/officeart/2009/3/layout/HorizontalOrganizationChart"/>
    <dgm:cxn modelId="{FBB366EF-4581-45CC-BFA6-C1972B047FD0}" type="presParOf" srcId="{482FE8F5-0C71-4E96-906F-A170DF50D804}" destId="{25A93B5F-F63B-438B-96E3-CD408F9C2D55}" srcOrd="1" destOrd="0" presId="urn:microsoft.com/office/officeart/2009/3/layout/HorizontalOrganizationChart"/>
    <dgm:cxn modelId="{7F37ED13-CFA1-449B-B5A3-7EA12582F3EE}" type="presParOf" srcId="{482FE8F5-0C71-4E96-906F-A170DF50D804}" destId="{23EBDC34-2828-4C6D-8EC0-A2ED4C94D884}" srcOrd="2" destOrd="0" presId="urn:microsoft.com/office/officeart/2009/3/layout/HorizontalOrganizationChart"/>
    <dgm:cxn modelId="{0781106B-2790-46AE-A0E2-E66392ADE643}" type="presParOf" srcId="{8F371003-4A6F-4D85-92B6-6ED9C166BF22}" destId="{AF5B0DC8-DC43-426A-8ADB-E86A5E4B73E8}" srcOrd="2" destOrd="0" presId="urn:microsoft.com/office/officeart/2009/3/layout/HorizontalOrganizationChart"/>
    <dgm:cxn modelId="{65D4F9BE-91ED-4AFE-BDDE-E4B4D86065D5}" type="presParOf" srcId="{8F371003-4A6F-4D85-92B6-6ED9C166BF22}" destId="{D5CC4763-C8D1-4778-B17A-E9BCD4B3E33A}" srcOrd="3" destOrd="0" presId="urn:microsoft.com/office/officeart/2009/3/layout/HorizontalOrganizationChart"/>
    <dgm:cxn modelId="{4238A84C-86AD-4033-A4A7-8A5AA174CE49}" type="presParOf" srcId="{D5CC4763-C8D1-4778-B17A-E9BCD4B3E33A}" destId="{ECD91CF3-609D-477C-8DA2-D8660525ECE0}" srcOrd="0" destOrd="0" presId="urn:microsoft.com/office/officeart/2009/3/layout/HorizontalOrganizationChart"/>
    <dgm:cxn modelId="{DC0EAAE9-8797-468B-9204-28BD636F8CC9}" type="presParOf" srcId="{ECD91CF3-609D-477C-8DA2-D8660525ECE0}" destId="{DA8EC996-D63C-4B56-9B71-A8B1BB40AA4F}" srcOrd="0" destOrd="0" presId="urn:microsoft.com/office/officeart/2009/3/layout/HorizontalOrganizationChart"/>
    <dgm:cxn modelId="{CB39058C-C6F9-4FC1-84D9-81CAC04F5212}" type="presParOf" srcId="{ECD91CF3-609D-477C-8DA2-D8660525ECE0}" destId="{732C2643-31B2-4B6A-A871-40FAD925D756}" srcOrd="1" destOrd="0" presId="urn:microsoft.com/office/officeart/2009/3/layout/HorizontalOrganizationChart"/>
    <dgm:cxn modelId="{66529868-A337-4B5C-A652-7904A068EA7E}" type="presParOf" srcId="{D5CC4763-C8D1-4778-B17A-E9BCD4B3E33A}" destId="{DD4CD0BF-4A37-4752-8A4A-30B5699E926D}" srcOrd="1" destOrd="0" presId="urn:microsoft.com/office/officeart/2009/3/layout/HorizontalOrganizationChart"/>
    <dgm:cxn modelId="{9060FD08-4E60-47A7-90E1-C90CC48E907C}" type="presParOf" srcId="{D5CC4763-C8D1-4778-B17A-E9BCD4B3E33A}" destId="{B3B792FE-9582-40AC-BDC2-3471A33B6069}" srcOrd="2" destOrd="0" presId="urn:microsoft.com/office/officeart/2009/3/layout/HorizontalOrganizationChart"/>
    <dgm:cxn modelId="{C56BCA2E-557A-4EA2-AF1D-7C9A911B9928}" type="presParOf" srcId="{074A5E34-A5FE-4379-8F07-2436B244A0DF}" destId="{6179A9CB-4481-4388-A633-071B52FDE675}" srcOrd="2" destOrd="0" presId="urn:microsoft.com/office/officeart/2009/3/layout/HorizontalOrganizationChart"/>
    <dgm:cxn modelId="{9625C5BE-E717-4C9E-967D-4C4C67F77C31}" type="presParOf" srcId="{0D909F59-A419-4796-A338-92F6AFDE29B5}" destId="{36781E89-2930-405D-8CD6-D5410B6ED9D0}" srcOrd="2" destOrd="0" presId="urn:microsoft.com/office/officeart/2009/3/layout/HorizontalOrganizationChart"/>
    <dgm:cxn modelId="{8DB442CC-A6FD-4A52-BA2B-CA524DD36A06}" type="presParOf" srcId="{0C8B1EDC-D5BD-4400-973D-DE439964DA8A}" destId="{794311A0-6BB1-47C6-B839-B1CE048CF6AF}" srcOrd="2" destOrd="0" presId="urn:microsoft.com/office/officeart/2009/3/layout/HorizontalOrganizationChart"/>
    <dgm:cxn modelId="{2F4D212D-C0D8-4755-BF83-E4F7769C7EBE}" type="presParOf" srcId="{0C8B1EDC-D5BD-4400-973D-DE439964DA8A}" destId="{AEE90738-1DEF-4000-83AF-16587E72B6BB}" srcOrd="3" destOrd="0" presId="urn:microsoft.com/office/officeart/2009/3/layout/HorizontalOrganizationChart"/>
    <dgm:cxn modelId="{04D03F99-B7B1-4275-994A-C61C1915FCD5}" type="presParOf" srcId="{AEE90738-1DEF-4000-83AF-16587E72B6BB}" destId="{A2F3D811-13BF-4897-9E99-2B7E8677A753}" srcOrd="0" destOrd="0" presId="urn:microsoft.com/office/officeart/2009/3/layout/HorizontalOrganizationChart"/>
    <dgm:cxn modelId="{D1A7C2AA-D14C-4863-98A0-A1F70D0B422C}" type="presParOf" srcId="{A2F3D811-13BF-4897-9E99-2B7E8677A753}" destId="{EEAB8C27-38E6-40BE-8E4E-6F8BC88723DC}" srcOrd="0" destOrd="0" presId="urn:microsoft.com/office/officeart/2009/3/layout/HorizontalOrganizationChart"/>
    <dgm:cxn modelId="{E08D7BE1-0FA4-4059-9474-325E22109141}" type="presParOf" srcId="{A2F3D811-13BF-4897-9E99-2B7E8677A753}" destId="{8D0F263B-B11F-4F27-AA5E-3B8DF7EEB9E2}" srcOrd="1" destOrd="0" presId="urn:microsoft.com/office/officeart/2009/3/layout/HorizontalOrganizationChart"/>
    <dgm:cxn modelId="{89D90A5D-8D14-4366-BAA0-6CC210DA5EDD}" type="presParOf" srcId="{AEE90738-1DEF-4000-83AF-16587E72B6BB}" destId="{A0459AD7-A4DB-4E2A-9259-A41D17BE1F85}" srcOrd="1" destOrd="0" presId="urn:microsoft.com/office/officeart/2009/3/layout/HorizontalOrganizationChart"/>
    <dgm:cxn modelId="{C52BAE73-5CB8-44EB-963E-BBF3F4C17B41}" type="presParOf" srcId="{A0459AD7-A4DB-4E2A-9259-A41D17BE1F85}" destId="{17FD98D0-01DB-406F-95F5-1294A3813832}" srcOrd="0" destOrd="0" presId="urn:microsoft.com/office/officeart/2009/3/layout/HorizontalOrganizationChart"/>
    <dgm:cxn modelId="{A9962094-7DD7-4861-A1D5-9484BCFFA57A}" type="presParOf" srcId="{A0459AD7-A4DB-4E2A-9259-A41D17BE1F85}" destId="{4BA72746-AE0F-40C7-9731-F282720785C3}" srcOrd="1" destOrd="0" presId="urn:microsoft.com/office/officeart/2009/3/layout/HorizontalOrganizationChart"/>
    <dgm:cxn modelId="{D86F7BD1-6A61-46A3-9804-DE275C48356D}" type="presParOf" srcId="{4BA72746-AE0F-40C7-9731-F282720785C3}" destId="{7CD168D5-F062-4CAB-BE9F-BA879CDAB689}" srcOrd="0" destOrd="0" presId="urn:microsoft.com/office/officeart/2009/3/layout/HorizontalOrganizationChart"/>
    <dgm:cxn modelId="{81F7BCFA-545D-4119-BD8D-32AA1D0C52AC}" type="presParOf" srcId="{7CD168D5-F062-4CAB-BE9F-BA879CDAB689}" destId="{C1BB6D7D-B4E7-400B-8387-99A252FCE4D2}" srcOrd="0" destOrd="0" presId="urn:microsoft.com/office/officeart/2009/3/layout/HorizontalOrganizationChart"/>
    <dgm:cxn modelId="{16B69CA2-0FDE-4EBE-A530-E6BB1BC6C08B}" type="presParOf" srcId="{7CD168D5-F062-4CAB-BE9F-BA879CDAB689}" destId="{E1180E8F-49BA-40D9-806E-082384B5C91D}" srcOrd="1" destOrd="0" presId="urn:microsoft.com/office/officeart/2009/3/layout/HorizontalOrganizationChart"/>
    <dgm:cxn modelId="{2EE1D191-4698-4992-AC08-5E05E6867ECF}" type="presParOf" srcId="{4BA72746-AE0F-40C7-9731-F282720785C3}" destId="{079E3C74-79D4-48CE-840B-7D9DDFFA42B2}" srcOrd="1" destOrd="0" presId="urn:microsoft.com/office/officeart/2009/3/layout/HorizontalOrganizationChart"/>
    <dgm:cxn modelId="{719A3DF1-E81A-4D94-9E0C-CFD01C93D1EB}" type="presParOf" srcId="{079E3C74-79D4-48CE-840B-7D9DDFFA42B2}" destId="{6F49AE9D-3879-4C1B-8202-C0F2B6173ECC}" srcOrd="0" destOrd="0" presId="urn:microsoft.com/office/officeart/2009/3/layout/HorizontalOrganizationChart"/>
    <dgm:cxn modelId="{D937C870-7FEA-49A9-92B9-E520A5B6EB07}" type="presParOf" srcId="{079E3C74-79D4-48CE-840B-7D9DDFFA42B2}" destId="{D750EFBD-54E2-4949-A212-FF2D371120AB}" srcOrd="1" destOrd="0" presId="urn:microsoft.com/office/officeart/2009/3/layout/HorizontalOrganizationChart"/>
    <dgm:cxn modelId="{45B648CE-B454-43C2-AA17-D671BC61C895}" type="presParOf" srcId="{D750EFBD-54E2-4949-A212-FF2D371120AB}" destId="{33BC2682-B6AA-4D2B-B885-3BDAEE9D52DB}" srcOrd="0" destOrd="0" presId="urn:microsoft.com/office/officeart/2009/3/layout/HorizontalOrganizationChart"/>
    <dgm:cxn modelId="{DA4CB376-207B-4BAB-B1EC-8661CA24829C}" type="presParOf" srcId="{33BC2682-B6AA-4D2B-B885-3BDAEE9D52DB}" destId="{F20E1535-5996-4E81-B6E6-6EE47E25B79E}" srcOrd="0" destOrd="0" presId="urn:microsoft.com/office/officeart/2009/3/layout/HorizontalOrganizationChart"/>
    <dgm:cxn modelId="{B59AAA10-939A-4205-8CFA-48322D25F76F}" type="presParOf" srcId="{33BC2682-B6AA-4D2B-B885-3BDAEE9D52DB}" destId="{6B47EDA3-9E80-4E02-A62E-4FC9EC4EA5AE}" srcOrd="1" destOrd="0" presId="urn:microsoft.com/office/officeart/2009/3/layout/HorizontalOrganizationChart"/>
    <dgm:cxn modelId="{9AB57F80-D502-430A-A408-FA1BFB05803E}" type="presParOf" srcId="{D750EFBD-54E2-4949-A212-FF2D371120AB}" destId="{581CFD87-70E6-4AF6-BB36-92ACD9514356}" srcOrd="1" destOrd="0" presId="urn:microsoft.com/office/officeart/2009/3/layout/HorizontalOrganizationChart"/>
    <dgm:cxn modelId="{7D3D75EF-DCCB-4F1C-AF4D-1EC4698DE7D9}" type="presParOf" srcId="{D750EFBD-54E2-4949-A212-FF2D371120AB}" destId="{106354FE-E6BD-44F5-8C32-C327C653827B}" srcOrd="2" destOrd="0" presId="urn:microsoft.com/office/officeart/2009/3/layout/HorizontalOrganizationChart"/>
    <dgm:cxn modelId="{130AD05F-28CD-4A50-868B-0EA200AFBA76}" type="presParOf" srcId="{079E3C74-79D4-48CE-840B-7D9DDFFA42B2}" destId="{027D16A7-0A3A-4E6A-9930-3EDA2DF65EB9}" srcOrd="2" destOrd="0" presId="urn:microsoft.com/office/officeart/2009/3/layout/HorizontalOrganizationChart"/>
    <dgm:cxn modelId="{B4ED73AC-5CDD-4727-99EF-69DF91F66D5A}" type="presParOf" srcId="{079E3C74-79D4-48CE-840B-7D9DDFFA42B2}" destId="{5BF9C24E-E1C4-499B-9C89-B8D43B5E9CC8}" srcOrd="3" destOrd="0" presId="urn:microsoft.com/office/officeart/2009/3/layout/HorizontalOrganizationChart"/>
    <dgm:cxn modelId="{C801AD2D-93A6-406A-9ADB-A8EC22FC1110}" type="presParOf" srcId="{5BF9C24E-E1C4-499B-9C89-B8D43B5E9CC8}" destId="{50457C41-ACAA-4ED9-B70A-5FF1BAAA357C}" srcOrd="0" destOrd="0" presId="urn:microsoft.com/office/officeart/2009/3/layout/HorizontalOrganizationChart"/>
    <dgm:cxn modelId="{A5AE4843-730D-4AC0-971C-8C616BA962DE}" type="presParOf" srcId="{50457C41-ACAA-4ED9-B70A-5FF1BAAA357C}" destId="{9F9D2E82-7195-464D-BA2E-2799B03E770D}" srcOrd="0" destOrd="0" presId="urn:microsoft.com/office/officeart/2009/3/layout/HorizontalOrganizationChart"/>
    <dgm:cxn modelId="{7151ACE5-F56B-46D9-BCD8-F01299D57492}" type="presParOf" srcId="{50457C41-ACAA-4ED9-B70A-5FF1BAAA357C}" destId="{564AA7D2-ABDD-4CA7-89E8-9ED52D4C7006}" srcOrd="1" destOrd="0" presId="urn:microsoft.com/office/officeart/2009/3/layout/HorizontalOrganizationChart"/>
    <dgm:cxn modelId="{C6EEF274-79E0-424C-B1DB-330FD967F108}" type="presParOf" srcId="{5BF9C24E-E1C4-499B-9C89-B8D43B5E9CC8}" destId="{100AEAE1-8E28-416E-8F62-9A72A01B1E77}" srcOrd="1" destOrd="0" presId="urn:microsoft.com/office/officeart/2009/3/layout/HorizontalOrganizationChart"/>
    <dgm:cxn modelId="{8D5F1D42-D6E1-4356-B361-C2BBDDCB0DA4}" type="presParOf" srcId="{5BF9C24E-E1C4-499B-9C89-B8D43B5E9CC8}" destId="{BC3B9F29-D784-49DB-8594-A84FBAF402DF}" srcOrd="2" destOrd="0" presId="urn:microsoft.com/office/officeart/2009/3/layout/HorizontalOrganizationChart"/>
    <dgm:cxn modelId="{E5E78A7A-7AF4-4574-A3FE-F955F0F69E14}" type="presParOf" srcId="{079E3C74-79D4-48CE-840B-7D9DDFFA42B2}" destId="{4BCFBABF-60D5-4821-97DE-38A46EC2F7DB}" srcOrd="4" destOrd="0" presId="urn:microsoft.com/office/officeart/2009/3/layout/HorizontalOrganizationChart"/>
    <dgm:cxn modelId="{85A91E97-F493-4CD6-93C5-753DDADF40F5}" type="presParOf" srcId="{079E3C74-79D4-48CE-840B-7D9DDFFA42B2}" destId="{CCCE172F-E3EC-4B5F-827A-322751CACE28}" srcOrd="5" destOrd="0" presId="urn:microsoft.com/office/officeart/2009/3/layout/HorizontalOrganizationChart"/>
    <dgm:cxn modelId="{8C37741C-84E7-4EEA-875D-E1BF731CA4C9}" type="presParOf" srcId="{CCCE172F-E3EC-4B5F-827A-322751CACE28}" destId="{FB27C33D-97C5-4BAC-8CB5-6E5F08D2E60B}" srcOrd="0" destOrd="0" presId="urn:microsoft.com/office/officeart/2009/3/layout/HorizontalOrganizationChart"/>
    <dgm:cxn modelId="{6B98B7EC-202A-404A-BEAA-B01952D145FA}" type="presParOf" srcId="{FB27C33D-97C5-4BAC-8CB5-6E5F08D2E60B}" destId="{02510016-A5BB-465F-973A-0B61DD13E04E}" srcOrd="0" destOrd="0" presId="urn:microsoft.com/office/officeart/2009/3/layout/HorizontalOrganizationChart"/>
    <dgm:cxn modelId="{596B26F3-8C14-415F-91C1-8280852E57DA}" type="presParOf" srcId="{FB27C33D-97C5-4BAC-8CB5-6E5F08D2E60B}" destId="{FB75F15A-EF9C-430E-92B8-973F375113E7}" srcOrd="1" destOrd="0" presId="urn:microsoft.com/office/officeart/2009/3/layout/HorizontalOrganizationChart"/>
    <dgm:cxn modelId="{86610513-28D2-43AA-BF64-0547635F31D6}" type="presParOf" srcId="{CCCE172F-E3EC-4B5F-827A-322751CACE28}" destId="{B72C891A-28ED-4C7B-9F12-E0BB2DA45FFE}" srcOrd="1" destOrd="0" presId="urn:microsoft.com/office/officeart/2009/3/layout/HorizontalOrganizationChart"/>
    <dgm:cxn modelId="{D5F49C8F-8377-40A2-9B33-A0D5B4507DD7}" type="presParOf" srcId="{CCCE172F-E3EC-4B5F-827A-322751CACE28}" destId="{C2BCA615-5541-439E-86CF-10552A465440}" srcOrd="2" destOrd="0" presId="urn:microsoft.com/office/officeart/2009/3/layout/HorizontalOrganizationChart"/>
    <dgm:cxn modelId="{E78F4257-50BC-4222-9B94-3382E4E7B4FA}" type="presParOf" srcId="{079E3C74-79D4-48CE-840B-7D9DDFFA42B2}" destId="{B987D941-CE07-4AA4-806B-C6D42DEED6A1}" srcOrd="6" destOrd="0" presId="urn:microsoft.com/office/officeart/2009/3/layout/HorizontalOrganizationChart"/>
    <dgm:cxn modelId="{9BE27F81-2028-4056-939F-76397BDC1E7A}" type="presParOf" srcId="{079E3C74-79D4-48CE-840B-7D9DDFFA42B2}" destId="{AE5AB8A7-C1E4-43DC-8507-0A79FD275DA3}" srcOrd="7" destOrd="0" presId="urn:microsoft.com/office/officeart/2009/3/layout/HorizontalOrganizationChart"/>
    <dgm:cxn modelId="{16386467-32B4-4E38-A953-38A76F4338B7}" type="presParOf" srcId="{AE5AB8A7-C1E4-43DC-8507-0A79FD275DA3}" destId="{D9974A21-4648-4859-8BBB-23047001E870}" srcOrd="0" destOrd="0" presId="urn:microsoft.com/office/officeart/2009/3/layout/HorizontalOrganizationChart"/>
    <dgm:cxn modelId="{DF731440-2305-4364-8771-8E39E6BEB10A}" type="presParOf" srcId="{D9974A21-4648-4859-8BBB-23047001E870}" destId="{F12BA420-51C7-42BE-8E9D-8CE163EF83B7}" srcOrd="0" destOrd="0" presId="urn:microsoft.com/office/officeart/2009/3/layout/HorizontalOrganizationChart"/>
    <dgm:cxn modelId="{07FF1A8F-0137-4254-8AC5-5DD174531793}" type="presParOf" srcId="{D9974A21-4648-4859-8BBB-23047001E870}" destId="{38FF50BA-5536-4A60-8BC0-6F4EDAB7F846}" srcOrd="1" destOrd="0" presId="urn:microsoft.com/office/officeart/2009/3/layout/HorizontalOrganizationChart"/>
    <dgm:cxn modelId="{1ACA3E5A-68C6-4CB6-BA9B-8518ACA37D39}" type="presParOf" srcId="{AE5AB8A7-C1E4-43DC-8507-0A79FD275DA3}" destId="{C48662C5-3631-48B2-8466-8896F4CB3134}" srcOrd="1" destOrd="0" presId="urn:microsoft.com/office/officeart/2009/3/layout/HorizontalOrganizationChart"/>
    <dgm:cxn modelId="{989B8176-3E2B-4593-A0BC-561269D026B7}" type="presParOf" srcId="{AE5AB8A7-C1E4-43DC-8507-0A79FD275DA3}" destId="{C1265E28-0202-4BF0-9F35-5024274D5DAC}" srcOrd="2" destOrd="0" presId="urn:microsoft.com/office/officeart/2009/3/layout/HorizontalOrganizationChart"/>
    <dgm:cxn modelId="{6429B1E0-BA6B-439A-8EF1-1F70A9EBA200}" type="presParOf" srcId="{4BA72746-AE0F-40C7-9731-F282720785C3}" destId="{406F2144-F53B-43E3-A6FF-E9A6A24EB1B1}" srcOrd="2" destOrd="0" presId="urn:microsoft.com/office/officeart/2009/3/layout/HorizontalOrganizationChart"/>
    <dgm:cxn modelId="{A343B492-0894-4894-B28A-1F442C63C7C1}" type="presParOf" srcId="{AEE90738-1DEF-4000-83AF-16587E72B6BB}" destId="{84196D8D-AFA5-44B8-886B-BA993E5CAFB2}" srcOrd="2" destOrd="0" presId="urn:microsoft.com/office/officeart/2009/3/layout/HorizontalOrganizationChart"/>
    <dgm:cxn modelId="{EA6461FF-5E5C-4262-829A-2177A54ADB0E}" type="presParOf" srcId="{0C8B1EDC-D5BD-4400-973D-DE439964DA8A}" destId="{2B1AAD76-70B5-470D-90C6-93694AC4D4D9}" srcOrd="4" destOrd="0" presId="urn:microsoft.com/office/officeart/2009/3/layout/HorizontalOrganizationChart"/>
    <dgm:cxn modelId="{290DFC16-A405-4A28-BEEF-234EDED8A5B4}" type="presParOf" srcId="{0C8B1EDC-D5BD-4400-973D-DE439964DA8A}" destId="{F657D35A-3C24-4D89-9191-7A706C31B536}" srcOrd="5" destOrd="0" presId="urn:microsoft.com/office/officeart/2009/3/layout/HorizontalOrganizationChart"/>
    <dgm:cxn modelId="{47A0CFBA-5C67-4813-AD09-2D8D78B6B0D3}" type="presParOf" srcId="{F657D35A-3C24-4D89-9191-7A706C31B536}" destId="{3C1B2C9E-238D-4DA8-9FD0-D0C96C303807}" srcOrd="0" destOrd="0" presId="urn:microsoft.com/office/officeart/2009/3/layout/HorizontalOrganizationChart"/>
    <dgm:cxn modelId="{FC9C6D5F-4DFE-48F7-838B-C06B4B8C9A18}" type="presParOf" srcId="{3C1B2C9E-238D-4DA8-9FD0-D0C96C303807}" destId="{7FCEAE68-39E9-4D8F-9741-7A5E6AC91CB3}" srcOrd="0" destOrd="0" presId="urn:microsoft.com/office/officeart/2009/3/layout/HorizontalOrganizationChart"/>
    <dgm:cxn modelId="{D10CB8A4-B060-48D4-B60C-8A9923756C2D}" type="presParOf" srcId="{3C1B2C9E-238D-4DA8-9FD0-D0C96C303807}" destId="{2E1D3946-C120-4CB0-B134-A1D1D0D5ABB3}" srcOrd="1" destOrd="0" presId="urn:microsoft.com/office/officeart/2009/3/layout/HorizontalOrganizationChart"/>
    <dgm:cxn modelId="{918C86AF-D27A-49B4-802D-0D30C260F925}" type="presParOf" srcId="{F657D35A-3C24-4D89-9191-7A706C31B536}" destId="{49FB52C2-5B6D-420D-98B3-9354D6F0CAA4}" srcOrd="1" destOrd="0" presId="urn:microsoft.com/office/officeart/2009/3/layout/HorizontalOrganizationChart"/>
    <dgm:cxn modelId="{114C2477-EC5A-4A1E-B481-5790652F0B65}" type="presParOf" srcId="{49FB52C2-5B6D-420D-98B3-9354D6F0CAA4}" destId="{E2422C74-66EA-478F-9AA1-C3A30A3DA7CA}" srcOrd="0" destOrd="0" presId="urn:microsoft.com/office/officeart/2009/3/layout/HorizontalOrganizationChart"/>
    <dgm:cxn modelId="{1E0CA420-EF2F-47A6-94FB-79A1EF853C9B}" type="presParOf" srcId="{49FB52C2-5B6D-420D-98B3-9354D6F0CAA4}" destId="{8259EE35-52BF-4457-A785-23A26595867A}" srcOrd="1" destOrd="0" presId="urn:microsoft.com/office/officeart/2009/3/layout/HorizontalOrganizationChart"/>
    <dgm:cxn modelId="{AE1EFFEB-793C-4A2C-B938-308F34B5614C}" type="presParOf" srcId="{8259EE35-52BF-4457-A785-23A26595867A}" destId="{5F7C288B-CC43-4C25-A47C-229C65F0C915}" srcOrd="0" destOrd="0" presId="urn:microsoft.com/office/officeart/2009/3/layout/HorizontalOrganizationChart"/>
    <dgm:cxn modelId="{829AE37D-3893-493E-B56F-6955A2FB2351}" type="presParOf" srcId="{5F7C288B-CC43-4C25-A47C-229C65F0C915}" destId="{204AF3C8-5E13-4B52-9CBE-C68C8E1B2ED1}" srcOrd="0" destOrd="0" presId="urn:microsoft.com/office/officeart/2009/3/layout/HorizontalOrganizationChart"/>
    <dgm:cxn modelId="{A53C8132-A260-4C95-B699-A2DAF9653AE8}" type="presParOf" srcId="{5F7C288B-CC43-4C25-A47C-229C65F0C915}" destId="{605B4D17-2C66-45D0-A42B-837DCDAD088D}" srcOrd="1" destOrd="0" presId="urn:microsoft.com/office/officeart/2009/3/layout/HorizontalOrganizationChart"/>
    <dgm:cxn modelId="{7B436B91-B841-46A4-8713-16F6733A5983}" type="presParOf" srcId="{8259EE35-52BF-4457-A785-23A26595867A}" destId="{A7ABF80B-D6DE-4D80-BEAD-799C28D03D2C}" srcOrd="1" destOrd="0" presId="urn:microsoft.com/office/officeart/2009/3/layout/HorizontalOrganizationChart"/>
    <dgm:cxn modelId="{3FC6B4AC-490D-4DCF-82F3-3E652014F901}" type="presParOf" srcId="{A7ABF80B-D6DE-4D80-BEAD-799C28D03D2C}" destId="{D56C5149-362A-4879-8538-194294B8780F}" srcOrd="0" destOrd="0" presId="urn:microsoft.com/office/officeart/2009/3/layout/HorizontalOrganizationChart"/>
    <dgm:cxn modelId="{108A8A64-2BA4-448B-887C-239EE9C85233}" type="presParOf" srcId="{A7ABF80B-D6DE-4D80-BEAD-799C28D03D2C}" destId="{AEE912E5-6FA3-4BD8-9958-78C6A8ED05EF}" srcOrd="1" destOrd="0" presId="urn:microsoft.com/office/officeart/2009/3/layout/HorizontalOrganizationChart"/>
    <dgm:cxn modelId="{67042101-1EC1-4F05-BC77-F8AFB028DBBC}" type="presParOf" srcId="{AEE912E5-6FA3-4BD8-9958-78C6A8ED05EF}" destId="{AAD4F8E8-4377-452E-88EC-FFCF18753E11}" srcOrd="0" destOrd="0" presId="urn:microsoft.com/office/officeart/2009/3/layout/HorizontalOrganizationChart"/>
    <dgm:cxn modelId="{574CC433-9C3F-4CDB-97FA-2D51941395D6}" type="presParOf" srcId="{AAD4F8E8-4377-452E-88EC-FFCF18753E11}" destId="{D976EAC3-9BF5-4CC1-A6F4-106CE00EAB53}" srcOrd="0" destOrd="0" presId="urn:microsoft.com/office/officeart/2009/3/layout/HorizontalOrganizationChart"/>
    <dgm:cxn modelId="{ACEC6F0D-94B1-47D2-AE92-3AD8EC8EE9A5}" type="presParOf" srcId="{AAD4F8E8-4377-452E-88EC-FFCF18753E11}" destId="{8C06B995-100B-47E0-9EF8-AB369B840A8B}" srcOrd="1" destOrd="0" presId="urn:microsoft.com/office/officeart/2009/3/layout/HorizontalOrganizationChart"/>
    <dgm:cxn modelId="{766920C1-E64F-44A3-A113-2B05B69BED29}" type="presParOf" srcId="{AEE912E5-6FA3-4BD8-9958-78C6A8ED05EF}" destId="{72BDD2E4-B1EC-4D58-9B0D-0C883E61AFCC}" srcOrd="1" destOrd="0" presId="urn:microsoft.com/office/officeart/2009/3/layout/HorizontalOrganizationChart"/>
    <dgm:cxn modelId="{49DE2937-87D9-40D2-9714-1DF12239CBED}" type="presParOf" srcId="{AEE912E5-6FA3-4BD8-9958-78C6A8ED05EF}" destId="{26D2906B-9105-455B-85A4-07D259EEF0C9}" srcOrd="2" destOrd="0" presId="urn:microsoft.com/office/officeart/2009/3/layout/HorizontalOrganizationChart"/>
    <dgm:cxn modelId="{11413BF0-C752-4D71-B908-3D30B6DF0098}" type="presParOf" srcId="{A7ABF80B-D6DE-4D80-BEAD-799C28D03D2C}" destId="{0A519B17-2565-434B-B81F-BA4E2C80CC87}" srcOrd="2" destOrd="0" presId="urn:microsoft.com/office/officeart/2009/3/layout/HorizontalOrganizationChart"/>
    <dgm:cxn modelId="{8DFB3F4B-5453-4622-8C1E-AA510922A04A}" type="presParOf" srcId="{A7ABF80B-D6DE-4D80-BEAD-799C28D03D2C}" destId="{EF40A710-1463-4B16-84CC-41B2A71A63D9}" srcOrd="3" destOrd="0" presId="urn:microsoft.com/office/officeart/2009/3/layout/HorizontalOrganizationChart"/>
    <dgm:cxn modelId="{BAE0A774-E3D3-4361-A5D9-111D252B2611}" type="presParOf" srcId="{EF40A710-1463-4B16-84CC-41B2A71A63D9}" destId="{9F90C334-C5F7-4BB3-8970-5EFA74F1CA69}" srcOrd="0" destOrd="0" presId="urn:microsoft.com/office/officeart/2009/3/layout/HorizontalOrganizationChart"/>
    <dgm:cxn modelId="{A040A56D-7061-41E6-A844-6907981D8CAA}" type="presParOf" srcId="{9F90C334-C5F7-4BB3-8970-5EFA74F1CA69}" destId="{7DE55DF0-385E-432F-8345-3EC0B1432D25}" srcOrd="0" destOrd="0" presId="urn:microsoft.com/office/officeart/2009/3/layout/HorizontalOrganizationChart"/>
    <dgm:cxn modelId="{EAE62FBC-C967-4FE0-BF3C-8942CB74274D}" type="presParOf" srcId="{9F90C334-C5F7-4BB3-8970-5EFA74F1CA69}" destId="{BC0451FA-B6A3-49A1-9B1D-EF4B34C13F68}" srcOrd="1" destOrd="0" presId="urn:microsoft.com/office/officeart/2009/3/layout/HorizontalOrganizationChart"/>
    <dgm:cxn modelId="{C837A5EE-86C1-4CBF-8981-356C7C89C341}" type="presParOf" srcId="{EF40A710-1463-4B16-84CC-41B2A71A63D9}" destId="{90E97D1A-C3C5-404C-A2E7-EA3F85F1E246}" srcOrd="1" destOrd="0" presId="urn:microsoft.com/office/officeart/2009/3/layout/HorizontalOrganizationChart"/>
    <dgm:cxn modelId="{B36F7F49-5FA8-4E15-B730-1080BE9ECEC3}" type="presParOf" srcId="{EF40A710-1463-4B16-84CC-41B2A71A63D9}" destId="{99AA4F3E-3299-4AAC-B946-E58766C2FAE8}" srcOrd="2" destOrd="0" presId="urn:microsoft.com/office/officeart/2009/3/layout/HorizontalOrganizationChart"/>
    <dgm:cxn modelId="{2F725BD9-F231-4961-83DA-58969CB87C99}" type="presParOf" srcId="{A7ABF80B-D6DE-4D80-BEAD-799C28D03D2C}" destId="{72F8F0B8-2E23-476D-A411-2B9548527700}" srcOrd="4" destOrd="0" presId="urn:microsoft.com/office/officeart/2009/3/layout/HorizontalOrganizationChart"/>
    <dgm:cxn modelId="{EB688105-BE89-4EE6-8B62-04D991F16C7A}" type="presParOf" srcId="{A7ABF80B-D6DE-4D80-BEAD-799C28D03D2C}" destId="{5D57BE7B-57C7-4E6C-B893-F416F3354935}" srcOrd="5" destOrd="0" presId="urn:microsoft.com/office/officeart/2009/3/layout/HorizontalOrganizationChart"/>
    <dgm:cxn modelId="{5F14FE58-8D16-4906-833E-2B515FFCEC7B}" type="presParOf" srcId="{5D57BE7B-57C7-4E6C-B893-F416F3354935}" destId="{F320FE39-FDD8-4DB2-B102-B9D2F1252EB2}" srcOrd="0" destOrd="0" presId="urn:microsoft.com/office/officeart/2009/3/layout/HorizontalOrganizationChart"/>
    <dgm:cxn modelId="{083B8CC1-A118-45C8-B303-119A031CF5AB}" type="presParOf" srcId="{F320FE39-FDD8-4DB2-B102-B9D2F1252EB2}" destId="{BD1CCEB4-AC5E-4938-9762-E47DE246E3BA}" srcOrd="0" destOrd="0" presId="urn:microsoft.com/office/officeart/2009/3/layout/HorizontalOrganizationChart"/>
    <dgm:cxn modelId="{1630F5EC-C8F0-4734-BB82-9E97FFCC9E11}" type="presParOf" srcId="{F320FE39-FDD8-4DB2-B102-B9D2F1252EB2}" destId="{1E4F1371-A886-4E78-9123-82F958A9C533}" srcOrd="1" destOrd="0" presId="urn:microsoft.com/office/officeart/2009/3/layout/HorizontalOrganizationChart"/>
    <dgm:cxn modelId="{D5B2C897-A3FE-4EBB-9C0D-F50ADD620BDA}" type="presParOf" srcId="{5D57BE7B-57C7-4E6C-B893-F416F3354935}" destId="{0E72BC01-B082-4018-9D95-A2B8BBC6554A}" srcOrd="1" destOrd="0" presId="urn:microsoft.com/office/officeart/2009/3/layout/HorizontalOrganizationChart"/>
    <dgm:cxn modelId="{8022759E-7383-43FF-B350-E8C5E7E60FB9}" type="presParOf" srcId="{5D57BE7B-57C7-4E6C-B893-F416F3354935}" destId="{4CBFD65A-603E-40FC-B337-4A1A1D0D25CD}" srcOrd="2" destOrd="0" presId="urn:microsoft.com/office/officeart/2009/3/layout/HorizontalOrganizationChart"/>
    <dgm:cxn modelId="{86A7B75B-958F-4FD7-93D5-1BC3D1013138}" type="presParOf" srcId="{8259EE35-52BF-4457-A785-23A26595867A}" destId="{C67B4CCD-8394-4F69-9A43-E27133A23937}" srcOrd="2" destOrd="0" presId="urn:microsoft.com/office/officeart/2009/3/layout/HorizontalOrganizationChart"/>
    <dgm:cxn modelId="{E57A224C-FA7B-4E56-B251-BEA56027938F}" type="presParOf" srcId="{F657D35A-3C24-4D89-9191-7A706C31B536}" destId="{A32B539E-3AAE-4675-A490-4C3BB1CD2E4E}" srcOrd="2" destOrd="0" presId="urn:microsoft.com/office/officeart/2009/3/layout/HorizontalOrganizationChart"/>
    <dgm:cxn modelId="{9AA174F1-8DEB-4ECB-8756-C7D59A98B505}" type="presParOf" srcId="{BCBD02A9-1994-44B4-8B70-BB977987E0DA}" destId="{1A974175-EBC1-46D5-9875-68E6C0BC6E3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8FE92A-011C-4934-A0AE-B845C9DA7CB7}" type="doc">
      <dgm:prSet loTypeId="urn:microsoft.com/office/officeart/2005/8/layout/vList6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5A9FCD92-3AF4-4166-995D-8905EE562AA8}">
      <dgm:prSet phldrT="[Texto]" custT="1"/>
      <dgm:spPr/>
      <dgm:t>
        <a:bodyPr/>
        <a:lstStyle/>
        <a:p>
          <a:r>
            <a:rPr lang="es-MX" sz="1800" b="1" cap="all" dirty="0" smtClean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rPr>
            <a:t>DESARROLLO</a:t>
          </a:r>
          <a:endParaRPr lang="es-MX" sz="1800" dirty="0"/>
        </a:p>
      </dgm:t>
    </dgm:pt>
    <dgm:pt modelId="{07EAA6B8-6466-4FB2-9C11-E30F70363101}" type="parTrans" cxnId="{E316CA2A-8E1B-4CBE-8640-457D99347A62}">
      <dgm:prSet/>
      <dgm:spPr/>
      <dgm:t>
        <a:bodyPr/>
        <a:lstStyle/>
        <a:p>
          <a:endParaRPr lang="es-MX"/>
        </a:p>
      </dgm:t>
    </dgm:pt>
    <dgm:pt modelId="{73CE0C3E-8F0C-4ECF-90A1-3F52DF4D8453}" type="sibTrans" cxnId="{E316CA2A-8E1B-4CBE-8640-457D99347A62}">
      <dgm:prSet/>
      <dgm:spPr/>
      <dgm:t>
        <a:bodyPr/>
        <a:lstStyle/>
        <a:p>
          <a:endParaRPr lang="es-MX"/>
        </a:p>
      </dgm:t>
    </dgm:pt>
    <dgm:pt modelId="{9B63A716-9AB3-4F59-815E-641532A15C02}">
      <dgm:prSet phldrT="[Texto]" custT="1"/>
      <dgm:spPr/>
      <dgm:t>
        <a:bodyPr anchor="ctr" anchorCtr="0"/>
        <a:lstStyle/>
        <a:p>
          <a:r>
            <a:rPr lang="es-MX" sz="1600" dirty="0" smtClean="0"/>
            <a:t>Evolución</a:t>
          </a:r>
          <a:endParaRPr lang="es-MX" sz="1600" dirty="0"/>
        </a:p>
      </dgm:t>
    </dgm:pt>
    <dgm:pt modelId="{C85326AA-C6D4-4DDF-AD28-E68C6AEEB584}" type="parTrans" cxnId="{D7C1CE49-1663-408F-8CD4-1FE8A5E8FAB5}">
      <dgm:prSet/>
      <dgm:spPr/>
      <dgm:t>
        <a:bodyPr/>
        <a:lstStyle/>
        <a:p>
          <a:endParaRPr lang="es-MX"/>
        </a:p>
      </dgm:t>
    </dgm:pt>
    <dgm:pt modelId="{3B1CDC40-06D0-4BDE-93E4-540BA3B57E80}" type="sibTrans" cxnId="{D7C1CE49-1663-408F-8CD4-1FE8A5E8FAB5}">
      <dgm:prSet/>
      <dgm:spPr/>
      <dgm:t>
        <a:bodyPr/>
        <a:lstStyle/>
        <a:p>
          <a:endParaRPr lang="es-MX"/>
        </a:p>
      </dgm:t>
    </dgm:pt>
    <dgm:pt modelId="{E355BD87-96F3-48E4-9897-BB957FEA01D4}">
      <dgm:prSet phldrT="[Texto]" custT="1"/>
      <dgm:spPr/>
      <dgm:t>
        <a:bodyPr anchor="ctr" anchorCtr="0"/>
        <a:lstStyle/>
        <a:p>
          <a:r>
            <a:rPr lang="es-MX" sz="1600" dirty="0" smtClean="0"/>
            <a:t>Crecimiento y mejora cualitativa</a:t>
          </a:r>
          <a:endParaRPr lang="es-MX" sz="1600" dirty="0"/>
        </a:p>
      </dgm:t>
    </dgm:pt>
    <dgm:pt modelId="{8F759841-9B66-48BB-B362-198F45DE63E8}" type="parTrans" cxnId="{E5AAE1EE-7E36-4FA6-A338-FCA9BA77C97E}">
      <dgm:prSet/>
      <dgm:spPr/>
      <dgm:t>
        <a:bodyPr/>
        <a:lstStyle/>
        <a:p>
          <a:endParaRPr lang="es-MX"/>
        </a:p>
      </dgm:t>
    </dgm:pt>
    <dgm:pt modelId="{836447B8-B2CE-4925-B92E-3AFCBD589218}" type="sibTrans" cxnId="{E5AAE1EE-7E36-4FA6-A338-FCA9BA77C97E}">
      <dgm:prSet/>
      <dgm:spPr/>
      <dgm:t>
        <a:bodyPr/>
        <a:lstStyle/>
        <a:p>
          <a:endParaRPr lang="es-MX"/>
        </a:p>
      </dgm:t>
    </dgm:pt>
    <dgm:pt modelId="{9F8AC4AC-624E-49EE-8F58-782CE610E401}">
      <dgm:prSet phldrT="[Texto]" custT="1"/>
      <dgm:spPr/>
      <dgm:t>
        <a:bodyPr/>
        <a:lstStyle/>
        <a:p>
          <a:r>
            <a:rPr lang="es-MX" sz="1800" b="1" cap="all" dirty="0" smtClean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rPr>
            <a:t>PROFESIONAL</a:t>
          </a:r>
          <a:r>
            <a:rPr lang="es-MX" sz="2900" b="1" cap="all" dirty="0" smtClean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rPr>
            <a:t> </a:t>
          </a:r>
          <a:endParaRPr lang="es-MX" sz="2900" dirty="0"/>
        </a:p>
      </dgm:t>
    </dgm:pt>
    <dgm:pt modelId="{5529F77E-A4AD-4A38-B035-BC64E61AFCE1}" type="parTrans" cxnId="{8BD2A977-87CD-40A4-942A-86DF2DD1D57E}">
      <dgm:prSet/>
      <dgm:spPr/>
      <dgm:t>
        <a:bodyPr/>
        <a:lstStyle/>
        <a:p>
          <a:endParaRPr lang="es-MX"/>
        </a:p>
      </dgm:t>
    </dgm:pt>
    <dgm:pt modelId="{E2AD2D9F-A2B6-4580-A913-626E812EBF11}" type="sibTrans" cxnId="{8BD2A977-87CD-40A4-942A-86DF2DD1D57E}">
      <dgm:prSet/>
      <dgm:spPr/>
      <dgm:t>
        <a:bodyPr/>
        <a:lstStyle/>
        <a:p>
          <a:endParaRPr lang="es-MX"/>
        </a:p>
      </dgm:t>
    </dgm:pt>
    <dgm:pt modelId="{E0AACB72-068E-4E30-9E7D-81F9D45EF902}">
      <dgm:prSet phldrT="[Texto]" custT="1"/>
      <dgm:spPr/>
      <dgm:t>
        <a:bodyPr anchor="ctr" anchorCtr="0"/>
        <a:lstStyle/>
        <a:p>
          <a:r>
            <a:rPr lang="es-MX" sz="1600" dirty="0" smtClean="0"/>
            <a:t>Persona que ejerce una actividad de la cual vive</a:t>
          </a:r>
          <a:endParaRPr lang="es-MX" sz="1600" dirty="0"/>
        </a:p>
      </dgm:t>
    </dgm:pt>
    <dgm:pt modelId="{7205EDE7-2516-4981-9C52-A9FDB3099418}" type="parTrans" cxnId="{7294B6D9-9F13-4C1A-849B-57FF67781954}">
      <dgm:prSet/>
      <dgm:spPr/>
      <dgm:t>
        <a:bodyPr/>
        <a:lstStyle/>
        <a:p>
          <a:endParaRPr lang="es-MX"/>
        </a:p>
      </dgm:t>
    </dgm:pt>
    <dgm:pt modelId="{E04AAAC7-F168-4C31-9D64-E207E991E295}" type="sibTrans" cxnId="{7294B6D9-9F13-4C1A-849B-57FF67781954}">
      <dgm:prSet/>
      <dgm:spPr/>
      <dgm:t>
        <a:bodyPr/>
        <a:lstStyle/>
        <a:p>
          <a:endParaRPr lang="es-MX"/>
        </a:p>
      </dgm:t>
    </dgm:pt>
    <dgm:pt modelId="{BB51D30E-ACCE-43AA-834F-3263A919FD0E}" type="pres">
      <dgm:prSet presAssocID="{0D8FE92A-011C-4934-A0AE-B845C9DA7CB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1B5FAC0E-24D6-4B63-94BA-864033DB0CF6}" type="pres">
      <dgm:prSet presAssocID="{5A9FCD92-3AF4-4166-995D-8905EE562AA8}" presName="linNode" presStyleCnt="0"/>
      <dgm:spPr/>
    </dgm:pt>
    <dgm:pt modelId="{0F952619-CD1C-48FA-93C9-0788AA0F5C58}" type="pres">
      <dgm:prSet presAssocID="{5A9FCD92-3AF4-4166-995D-8905EE562AA8}" presName="parentShp" presStyleLbl="node1" presStyleIdx="0" presStyleCnt="2" custScaleX="87292" custScaleY="90839" custLinFactNeighborX="-1590" custLinFactNeighborY="-350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0B2597-0B21-4DF3-ABC8-33F453AB7380}" type="pres">
      <dgm:prSet presAssocID="{5A9FCD92-3AF4-4166-995D-8905EE562AA8}" presName="childShp" presStyleLbl="bgAccFollowNode1" presStyleIdx="0" presStyleCnt="2" custLinFactNeighborX="5468" custLinFactNeighborY="-330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C9B690-5A3F-475A-86F1-925C93ADE4C1}" type="pres">
      <dgm:prSet presAssocID="{73CE0C3E-8F0C-4ECF-90A1-3F52DF4D8453}" presName="spacing" presStyleCnt="0"/>
      <dgm:spPr/>
    </dgm:pt>
    <dgm:pt modelId="{DA4798D7-9173-4D51-B9CE-7DA0A3FFB2C4}" type="pres">
      <dgm:prSet presAssocID="{9F8AC4AC-624E-49EE-8F58-782CE610E401}" presName="linNode" presStyleCnt="0"/>
      <dgm:spPr/>
    </dgm:pt>
    <dgm:pt modelId="{72AC8838-80A3-4643-BC95-B75BCE85F82D}" type="pres">
      <dgm:prSet presAssocID="{9F8AC4AC-624E-49EE-8F58-782CE610E401}" presName="parentShp" presStyleLbl="node1" presStyleIdx="1" presStyleCnt="2" custScaleX="87292" custScaleY="90839" custLinFactNeighborX="-1411" custLinFactNeighborY="-908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CA884D-7145-4AC2-BA3A-57434DA3043E}" type="pres">
      <dgm:prSet presAssocID="{9F8AC4AC-624E-49EE-8F58-782CE610E401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316CA2A-8E1B-4CBE-8640-457D99347A62}" srcId="{0D8FE92A-011C-4934-A0AE-B845C9DA7CB7}" destId="{5A9FCD92-3AF4-4166-995D-8905EE562AA8}" srcOrd="0" destOrd="0" parTransId="{07EAA6B8-6466-4FB2-9C11-E30F70363101}" sibTransId="{73CE0C3E-8F0C-4ECF-90A1-3F52DF4D8453}"/>
    <dgm:cxn modelId="{2691BE4F-4FE2-495D-95A9-FD4C18B41137}" type="presOf" srcId="{0D8FE92A-011C-4934-A0AE-B845C9DA7CB7}" destId="{BB51D30E-ACCE-43AA-834F-3263A919FD0E}" srcOrd="0" destOrd="0" presId="urn:microsoft.com/office/officeart/2005/8/layout/vList6"/>
    <dgm:cxn modelId="{FA592904-7F67-4A62-BC9D-762B50230125}" type="presOf" srcId="{9B63A716-9AB3-4F59-815E-641532A15C02}" destId="{A60B2597-0B21-4DF3-ABC8-33F453AB7380}" srcOrd="0" destOrd="0" presId="urn:microsoft.com/office/officeart/2005/8/layout/vList6"/>
    <dgm:cxn modelId="{4C247FC1-DAAB-4234-9FDD-E16CFC45CD1E}" type="presOf" srcId="{9F8AC4AC-624E-49EE-8F58-782CE610E401}" destId="{72AC8838-80A3-4643-BC95-B75BCE85F82D}" srcOrd="0" destOrd="0" presId="urn:microsoft.com/office/officeart/2005/8/layout/vList6"/>
    <dgm:cxn modelId="{1B8CDBC4-5621-4BEA-9529-9C2C30923216}" type="presOf" srcId="{E0AACB72-068E-4E30-9E7D-81F9D45EF902}" destId="{B3CA884D-7145-4AC2-BA3A-57434DA3043E}" srcOrd="0" destOrd="0" presId="urn:microsoft.com/office/officeart/2005/8/layout/vList6"/>
    <dgm:cxn modelId="{7294B6D9-9F13-4C1A-849B-57FF67781954}" srcId="{9F8AC4AC-624E-49EE-8F58-782CE610E401}" destId="{E0AACB72-068E-4E30-9E7D-81F9D45EF902}" srcOrd="0" destOrd="0" parTransId="{7205EDE7-2516-4981-9C52-A9FDB3099418}" sibTransId="{E04AAAC7-F168-4C31-9D64-E207E991E295}"/>
    <dgm:cxn modelId="{D7C1CE49-1663-408F-8CD4-1FE8A5E8FAB5}" srcId="{5A9FCD92-3AF4-4166-995D-8905EE562AA8}" destId="{9B63A716-9AB3-4F59-815E-641532A15C02}" srcOrd="0" destOrd="0" parTransId="{C85326AA-C6D4-4DDF-AD28-E68C6AEEB584}" sibTransId="{3B1CDC40-06D0-4BDE-93E4-540BA3B57E80}"/>
    <dgm:cxn modelId="{11C02364-703D-4D26-9297-36CAB274C8F7}" type="presOf" srcId="{E355BD87-96F3-48E4-9897-BB957FEA01D4}" destId="{A60B2597-0B21-4DF3-ABC8-33F453AB7380}" srcOrd="0" destOrd="1" presId="urn:microsoft.com/office/officeart/2005/8/layout/vList6"/>
    <dgm:cxn modelId="{8BD2A977-87CD-40A4-942A-86DF2DD1D57E}" srcId="{0D8FE92A-011C-4934-A0AE-B845C9DA7CB7}" destId="{9F8AC4AC-624E-49EE-8F58-782CE610E401}" srcOrd="1" destOrd="0" parTransId="{5529F77E-A4AD-4A38-B035-BC64E61AFCE1}" sibTransId="{E2AD2D9F-A2B6-4580-A913-626E812EBF11}"/>
    <dgm:cxn modelId="{E5AAE1EE-7E36-4FA6-A338-FCA9BA77C97E}" srcId="{5A9FCD92-3AF4-4166-995D-8905EE562AA8}" destId="{E355BD87-96F3-48E4-9897-BB957FEA01D4}" srcOrd="1" destOrd="0" parTransId="{8F759841-9B66-48BB-B362-198F45DE63E8}" sibTransId="{836447B8-B2CE-4925-B92E-3AFCBD589218}"/>
    <dgm:cxn modelId="{03B54C1C-B5EB-429C-A0F5-0FF26A4B9E5F}" type="presOf" srcId="{5A9FCD92-3AF4-4166-995D-8905EE562AA8}" destId="{0F952619-CD1C-48FA-93C9-0788AA0F5C58}" srcOrd="0" destOrd="0" presId="urn:microsoft.com/office/officeart/2005/8/layout/vList6"/>
    <dgm:cxn modelId="{75FE474F-C385-494E-B159-7D7706E29075}" type="presParOf" srcId="{BB51D30E-ACCE-43AA-834F-3263A919FD0E}" destId="{1B5FAC0E-24D6-4B63-94BA-864033DB0CF6}" srcOrd="0" destOrd="0" presId="urn:microsoft.com/office/officeart/2005/8/layout/vList6"/>
    <dgm:cxn modelId="{2276E567-13EB-4405-94A7-6D30B7385364}" type="presParOf" srcId="{1B5FAC0E-24D6-4B63-94BA-864033DB0CF6}" destId="{0F952619-CD1C-48FA-93C9-0788AA0F5C58}" srcOrd="0" destOrd="0" presId="urn:microsoft.com/office/officeart/2005/8/layout/vList6"/>
    <dgm:cxn modelId="{5BECAB82-804F-40F9-99A4-773A4DE899C3}" type="presParOf" srcId="{1B5FAC0E-24D6-4B63-94BA-864033DB0CF6}" destId="{A60B2597-0B21-4DF3-ABC8-33F453AB7380}" srcOrd="1" destOrd="0" presId="urn:microsoft.com/office/officeart/2005/8/layout/vList6"/>
    <dgm:cxn modelId="{EA84C12E-466A-4CF1-98F9-3C1BC84555D0}" type="presParOf" srcId="{BB51D30E-ACCE-43AA-834F-3263A919FD0E}" destId="{8EC9B690-5A3F-475A-86F1-925C93ADE4C1}" srcOrd="1" destOrd="0" presId="urn:microsoft.com/office/officeart/2005/8/layout/vList6"/>
    <dgm:cxn modelId="{A332F2B9-ECFD-441B-84D0-5E1084D6A2B8}" type="presParOf" srcId="{BB51D30E-ACCE-43AA-834F-3263A919FD0E}" destId="{DA4798D7-9173-4D51-B9CE-7DA0A3FFB2C4}" srcOrd="2" destOrd="0" presId="urn:microsoft.com/office/officeart/2005/8/layout/vList6"/>
    <dgm:cxn modelId="{9262F1B9-ACE5-4828-98BE-EA3AF1A85771}" type="presParOf" srcId="{DA4798D7-9173-4D51-B9CE-7DA0A3FFB2C4}" destId="{72AC8838-80A3-4643-BC95-B75BCE85F82D}" srcOrd="0" destOrd="0" presId="urn:microsoft.com/office/officeart/2005/8/layout/vList6"/>
    <dgm:cxn modelId="{11F8B247-4C54-4B45-BCED-03D469B9A70D}" type="presParOf" srcId="{DA4798D7-9173-4D51-B9CE-7DA0A3FFB2C4}" destId="{B3CA884D-7145-4AC2-BA3A-57434DA3043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3E8DE2-33A3-46BE-BE40-C4259403EB1B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EC329A0-EED7-4442-AA3A-A9ECC6BBC869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600" dirty="0" smtClean="0"/>
            <a:t>  Obtienen información sobre </a:t>
          </a:r>
          <a:r>
            <a:rPr lang="es-MX" sz="1600" b="1" i="1" dirty="0" smtClean="0"/>
            <a:t>oportunidades </a:t>
          </a:r>
          <a:r>
            <a:rPr lang="es-MX" sz="1600" dirty="0" smtClean="0"/>
            <a:t>laborales dentro de la empresa</a:t>
          </a:r>
          <a:r>
            <a:rPr lang="es-MX" sz="1000" dirty="0" smtClean="0"/>
            <a:t>.</a:t>
          </a:r>
          <a:endParaRPr lang="es-MX" sz="1000" dirty="0"/>
        </a:p>
      </dgm:t>
    </dgm:pt>
    <dgm:pt modelId="{0EE82CC2-6B88-4C79-BCAA-8AA35C83B7AC}" type="parTrans" cxnId="{C50254E5-5FA5-4437-BFA5-FD0D04478E6A}">
      <dgm:prSet/>
      <dgm:spPr/>
      <dgm:t>
        <a:bodyPr/>
        <a:lstStyle/>
        <a:p>
          <a:endParaRPr lang="es-MX"/>
        </a:p>
      </dgm:t>
    </dgm:pt>
    <dgm:pt modelId="{73E94FBE-136E-4E27-81A6-BFF050A16359}" type="sibTrans" cxnId="{C50254E5-5FA5-4437-BFA5-FD0D04478E6A}">
      <dgm:prSet/>
      <dgm:spPr/>
      <dgm:t>
        <a:bodyPr/>
        <a:lstStyle/>
        <a:p>
          <a:endParaRPr lang="es-MX"/>
        </a:p>
      </dgm:t>
    </dgm:pt>
    <dgm:pt modelId="{DCB72B1D-A5C1-462B-82EA-32682FD9AD41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dirty="0" smtClean="0"/>
            <a:t>Toman </a:t>
          </a:r>
          <a:r>
            <a:rPr lang="es-MX" sz="1400" b="1" i="1" dirty="0" smtClean="0"/>
            <a:t>conciencia de sus intereses, valores, fortalezas y debilidades.</a:t>
          </a:r>
          <a:endParaRPr lang="es-MX" sz="1400" b="1" i="1" dirty="0"/>
        </a:p>
      </dgm:t>
    </dgm:pt>
    <dgm:pt modelId="{2F0B6634-6F19-4565-848A-7912EFB759F3}" type="parTrans" cxnId="{CA322DC4-5EE1-482D-83F4-C1F26E6DCBE2}">
      <dgm:prSet/>
      <dgm:spPr/>
      <dgm:t>
        <a:bodyPr/>
        <a:lstStyle/>
        <a:p>
          <a:endParaRPr lang="es-MX"/>
        </a:p>
      </dgm:t>
    </dgm:pt>
    <dgm:pt modelId="{66645159-50EC-4D70-8200-32E72EDE7468}" type="sibTrans" cxnId="{CA322DC4-5EE1-482D-83F4-C1F26E6DCBE2}">
      <dgm:prSet/>
      <dgm:spPr/>
      <dgm:t>
        <a:bodyPr/>
        <a:lstStyle/>
        <a:p>
          <a:endParaRPr lang="es-MX"/>
        </a:p>
      </dgm:t>
    </dgm:pt>
    <dgm:pt modelId="{24EEB4FD-9EFD-46AD-86CE-1C275416A7B8}">
      <dgm:prSet/>
      <dgm:spPr/>
      <dgm:t>
        <a:bodyPr/>
        <a:lstStyle/>
        <a:p>
          <a:endParaRPr lang="es-MX"/>
        </a:p>
      </dgm:t>
    </dgm:pt>
    <dgm:pt modelId="{7004E7EC-2C20-41E0-A80A-72F12DA1C911}" type="parTrans" cxnId="{E6AA88F0-7392-4B7C-AF93-E4C80F31723D}">
      <dgm:prSet/>
      <dgm:spPr/>
      <dgm:t>
        <a:bodyPr/>
        <a:lstStyle/>
        <a:p>
          <a:endParaRPr lang="es-MX"/>
        </a:p>
      </dgm:t>
    </dgm:pt>
    <dgm:pt modelId="{C3F15938-BE6A-44AA-AF48-7429E12D0E1F}" type="sibTrans" cxnId="{E6AA88F0-7392-4B7C-AF93-E4C80F31723D}">
      <dgm:prSet/>
      <dgm:spPr/>
      <dgm:t>
        <a:bodyPr/>
        <a:lstStyle/>
        <a:p>
          <a:endParaRPr lang="es-MX"/>
        </a:p>
      </dgm:t>
    </dgm:pt>
    <dgm:pt modelId="{8BC5F7A3-512F-441A-9168-08F4CEDBBD8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b="1" i="1" dirty="0" smtClean="0"/>
            <a:t>Identifican objetivos </a:t>
          </a:r>
          <a:r>
            <a:rPr lang="es-MX" sz="1400" dirty="0" smtClean="0"/>
            <a:t>profesionales</a:t>
          </a:r>
          <a:r>
            <a:rPr lang="es-MX" sz="1200" dirty="0" smtClean="0"/>
            <a:t>.</a:t>
          </a:r>
          <a:endParaRPr lang="es-MX" sz="1200" dirty="0"/>
        </a:p>
      </dgm:t>
    </dgm:pt>
    <dgm:pt modelId="{DA815BDD-1AC8-479F-8003-6B2B18FDF5A9}" type="parTrans" cxnId="{8CE75ED9-8C7F-4D34-8063-A3DAAA3D4C5A}">
      <dgm:prSet/>
      <dgm:spPr/>
      <dgm:t>
        <a:bodyPr/>
        <a:lstStyle/>
        <a:p>
          <a:endParaRPr lang="es-MX"/>
        </a:p>
      </dgm:t>
    </dgm:pt>
    <dgm:pt modelId="{9009A6E5-491A-42A1-B100-72F0DD3421B9}" type="sibTrans" cxnId="{8CE75ED9-8C7F-4D34-8063-A3DAAA3D4C5A}">
      <dgm:prSet/>
      <dgm:spPr/>
      <dgm:t>
        <a:bodyPr/>
        <a:lstStyle/>
        <a:p>
          <a:endParaRPr lang="es-MX"/>
        </a:p>
      </dgm:t>
    </dgm:pt>
    <dgm:pt modelId="{2A59FF78-9385-434D-AAC7-F55A32E08E24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/>
            <a:t>Diseñan </a:t>
          </a:r>
          <a:r>
            <a:rPr lang="es-MX" b="1" i="1" dirty="0" smtClean="0"/>
            <a:t>planes de acción </a:t>
          </a:r>
          <a:r>
            <a:rPr lang="es-MX" dirty="0" smtClean="0"/>
            <a:t>para alcanzar dichos objetivos</a:t>
          </a:r>
          <a:endParaRPr lang="es-MX" dirty="0"/>
        </a:p>
      </dgm:t>
    </dgm:pt>
    <dgm:pt modelId="{CAA0B1C3-5D97-40EB-BCD2-6A612715990C}" type="parTrans" cxnId="{EC2D64CA-04B1-48E6-847B-FDFDB210367B}">
      <dgm:prSet/>
      <dgm:spPr/>
      <dgm:t>
        <a:bodyPr/>
        <a:lstStyle/>
        <a:p>
          <a:endParaRPr lang="es-MX"/>
        </a:p>
      </dgm:t>
    </dgm:pt>
    <dgm:pt modelId="{2EBAB0B7-AB37-43A1-951D-7ABD37CE250D}" type="sibTrans" cxnId="{EC2D64CA-04B1-48E6-847B-FDFDB210367B}">
      <dgm:prSet/>
      <dgm:spPr/>
      <dgm:t>
        <a:bodyPr/>
        <a:lstStyle/>
        <a:p>
          <a:endParaRPr lang="es-MX"/>
        </a:p>
      </dgm:t>
    </dgm:pt>
    <dgm:pt modelId="{8AD29C03-051F-4629-99E6-5031EEF88196}" type="pres">
      <dgm:prSet presAssocID="{EF3E8DE2-33A3-46BE-BE40-C4259403EB1B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  <dgm:pt modelId="{217EF1F6-9347-4970-BF10-E9F7A551878F}" type="pres">
      <dgm:prSet presAssocID="{6EC329A0-EED7-4442-AA3A-A9ECC6BBC869}" presName="Parent" presStyleLbl="node0" presStyleIdx="0" presStyleCnt="1" custLinFactNeighborX="4339" custLinFactNeighborY="1286">
        <dgm:presLayoutVars>
          <dgm:chMax val="5"/>
          <dgm:chPref val="5"/>
        </dgm:presLayoutVars>
      </dgm:prSet>
      <dgm:spPr/>
      <dgm:t>
        <a:bodyPr/>
        <a:lstStyle/>
        <a:p>
          <a:endParaRPr lang="es-MX"/>
        </a:p>
      </dgm:t>
    </dgm:pt>
    <dgm:pt modelId="{A533F693-10CF-487F-B012-EDAA060044CD}" type="pres">
      <dgm:prSet presAssocID="{6EC329A0-EED7-4442-AA3A-A9ECC6BBC869}" presName="Accent1" presStyleLbl="node1" presStyleIdx="0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6E58DDE1-5028-4D12-81A2-C3C481856BC1}" type="pres">
      <dgm:prSet presAssocID="{6EC329A0-EED7-4442-AA3A-A9ECC6BBC869}" presName="Accent2" presStyleLbl="node1" presStyleIdx="1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1BB28EA7-284E-439F-B4CD-F612FD449A52}" type="pres">
      <dgm:prSet presAssocID="{6EC329A0-EED7-4442-AA3A-A9ECC6BBC869}" presName="Accent3" presStyleLbl="node1" presStyleIdx="2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AA79FFAF-6A1B-4B7F-B56D-1E67273E0AB3}" type="pres">
      <dgm:prSet presAssocID="{6EC329A0-EED7-4442-AA3A-A9ECC6BBC869}" presName="Accent4" presStyleLbl="node1" presStyleIdx="3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E569B9EB-ED83-45B6-8B0C-116A12FB25FA}" type="pres">
      <dgm:prSet presAssocID="{6EC329A0-EED7-4442-AA3A-A9ECC6BBC869}" presName="Accent5" presStyleLbl="node1" presStyleIdx="4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F7DD4230-7452-4F2F-AB55-602ACB9544BC}" type="pres">
      <dgm:prSet presAssocID="{6EC329A0-EED7-4442-AA3A-A9ECC6BBC869}" presName="Accent6" presStyleLbl="node1" presStyleIdx="5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5E7A3B9F-E6AB-4033-8707-26200DC6BFF6}" type="pres">
      <dgm:prSet presAssocID="{DCB72B1D-A5C1-462B-82EA-32682FD9AD41}" presName="Child1" presStyleLbl="node1" presStyleIdx="6" presStyleCnt="15" custScaleX="144079" custScaleY="130254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81C2700A-7889-40EB-9791-928CD4CCE9C7}" type="pres">
      <dgm:prSet presAssocID="{DCB72B1D-A5C1-462B-82EA-32682FD9AD41}" presName="Accent7" presStyleCnt="0"/>
      <dgm:spPr/>
      <dgm:t>
        <a:bodyPr/>
        <a:lstStyle/>
        <a:p>
          <a:endParaRPr lang="es-MX"/>
        </a:p>
      </dgm:t>
    </dgm:pt>
    <dgm:pt modelId="{F9EBB735-B264-4D8C-9232-FF6BC01B3487}" type="pres">
      <dgm:prSet presAssocID="{DCB72B1D-A5C1-462B-82EA-32682FD9AD41}" presName="AccentHold1" presStyleLbl="node1" presStyleIdx="7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90C832AA-55EA-49FC-B1CC-55AE1778CA2B}" type="pres">
      <dgm:prSet presAssocID="{DCB72B1D-A5C1-462B-82EA-32682FD9AD41}" presName="Accent8" presStyleCnt="0"/>
      <dgm:spPr/>
      <dgm:t>
        <a:bodyPr/>
        <a:lstStyle/>
        <a:p>
          <a:endParaRPr lang="es-MX"/>
        </a:p>
      </dgm:t>
    </dgm:pt>
    <dgm:pt modelId="{AA5F1D1F-E98F-4B4C-8F9C-194F1AD9B75F}" type="pres">
      <dgm:prSet presAssocID="{DCB72B1D-A5C1-462B-82EA-32682FD9AD41}" presName="AccentHold2" presStyleLbl="node1" presStyleIdx="8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E8A35BF6-2114-4CC6-945D-E6CDF5BA2B09}" type="pres">
      <dgm:prSet presAssocID="{2A59FF78-9385-434D-AAC7-F55A32E08E24}" presName="Child2" presStyleLbl="node1" presStyleIdx="9" presStyleCnt="15" custScaleX="141716" custScaleY="142417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555F617F-BA5F-4F24-B43D-AAB473944DE9}" type="pres">
      <dgm:prSet presAssocID="{2A59FF78-9385-434D-AAC7-F55A32E08E24}" presName="Accent9" presStyleCnt="0"/>
      <dgm:spPr/>
      <dgm:t>
        <a:bodyPr/>
        <a:lstStyle/>
        <a:p>
          <a:endParaRPr lang="es-MX"/>
        </a:p>
      </dgm:t>
    </dgm:pt>
    <dgm:pt modelId="{615791EC-F1C2-459A-AE12-71FC5C40D011}" type="pres">
      <dgm:prSet presAssocID="{2A59FF78-9385-434D-AAC7-F55A32E08E24}" presName="AccentHold1" presStyleLbl="node1" presStyleIdx="10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075BB783-2CBD-4A4C-95F5-B1DAB384FD64}" type="pres">
      <dgm:prSet presAssocID="{2A59FF78-9385-434D-AAC7-F55A32E08E24}" presName="Accent10" presStyleCnt="0"/>
      <dgm:spPr/>
      <dgm:t>
        <a:bodyPr/>
        <a:lstStyle/>
        <a:p>
          <a:endParaRPr lang="es-MX"/>
        </a:p>
      </dgm:t>
    </dgm:pt>
    <dgm:pt modelId="{14D7C37B-66E9-427F-B919-19A25D0562D6}" type="pres">
      <dgm:prSet presAssocID="{2A59FF78-9385-434D-AAC7-F55A32E08E24}" presName="AccentHold2" presStyleLbl="node1" presStyleIdx="11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43369B05-8A80-469B-9333-827859A3A74A}" type="pres">
      <dgm:prSet presAssocID="{2A59FF78-9385-434D-AAC7-F55A32E08E24}" presName="Accent11" presStyleCnt="0"/>
      <dgm:spPr/>
      <dgm:t>
        <a:bodyPr/>
        <a:lstStyle/>
        <a:p>
          <a:endParaRPr lang="es-MX"/>
        </a:p>
      </dgm:t>
    </dgm:pt>
    <dgm:pt modelId="{7D473F72-5F3F-4349-8F36-8DB5B008E27B}" type="pres">
      <dgm:prSet presAssocID="{2A59FF78-9385-434D-AAC7-F55A32E08E24}" presName="AccentHold3" presStyleLbl="node1" presStyleIdx="12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  <dgm:pt modelId="{626A5896-CB38-47F9-8C8E-95457486628C}" type="pres">
      <dgm:prSet presAssocID="{8BC5F7A3-512F-441A-9168-08F4CEDBBD8A}" presName="Child3" presStyleLbl="node1" presStyleIdx="13" presStyleCnt="15" custScaleX="126607" custScaleY="117775" custLinFactX="-34759" custLinFactNeighborX="-100000" custLinFactNeighborY="-7131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FA272DD3-9743-4B87-A752-A3E5FFA3E6E2}" type="pres">
      <dgm:prSet presAssocID="{8BC5F7A3-512F-441A-9168-08F4CEDBBD8A}" presName="Accent12" presStyleCnt="0"/>
      <dgm:spPr/>
      <dgm:t>
        <a:bodyPr/>
        <a:lstStyle/>
        <a:p>
          <a:endParaRPr lang="es-MX"/>
        </a:p>
      </dgm:t>
    </dgm:pt>
    <dgm:pt modelId="{BF308372-490F-4090-B55B-837FCD11D3AC}" type="pres">
      <dgm:prSet presAssocID="{8BC5F7A3-512F-441A-9168-08F4CEDBBD8A}" presName="AccentHold1" presStyleLbl="node1" presStyleIdx="14" presStyleCnt="1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/>
        </a:p>
      </dgm:t>
    </dgm:pt>
  </dgm:ptLst>
  <dgm:cxnLst>
    <dgm:cxn modelId="{1F64260A-CE22-4E3D-902C-FEB9A79C8844}" type="presOf" srcId="{8BC5F7A3-512F-441A-9168-08F4CEDBBD8A}" destId="{626A5896-CB38-47F9-8C8E-95457486628C}" srcOrd="0" destOrd="0" presId="urn:microsoft.com/office/officeart/2009/3/layout/CircleRelationship"/>
    <dgm:cxn modelId="{1989799B-0DA7-45B7-8BF2-D4477A7DD33A}" type="presOf" srcId="{DCB72B1D-A5C1-462B-82EA-32682FD9AD41}" destId="{5E7A3B9F-E6AB-4033-8707-26200DC6BFF6}" srcOrd="0" destOrd="0" presId="urn:microsoft.com/office/officeart/2009/3/layout/CircleRelationship"/>
    <dgm:cxn modelId="{8CE75ED9-8C7F-4D34-8063-A3DAAA3D4C5A}" srcId="{6EC329A0-EED7-4442-AA3A-A9ECC6BBC869}" destId="{8BC5F7A3-512F-441A-9168-08F4CEDBBD8A}" srcOrd="2" destOrd="0" parTransId="{DA815BDD-1AC8-479F-8003-6B2B18FDF5A9}" sibTransId="{9009A6E5-491A-42A1-B100-72F0DD3421B9}"/>
    <dgm:cxn modelId="{E6AA88F0-7392-4B7C-AF93-E4C80F31723D}" srcId="{EF3E8DE2-33A3-46BE-BE40-C4259403EB1B}" destId="{24EEB4FD-9EFD-46AD-86CE-1C275416A7B8}" srcOrd="1" destOrd="0" parTransId="{7004E7EC-2C20-41E0-A80A-72F12DA1C911}" sibTransId="{C3F15938-BE6A-44AA-AF48-7429E12D0E1F}"/>
    <dgm:cxn modelId="{FDCA263B-E71E-45CF-ADD9-B80997E5D732}" type="presOf" srcId="{6EC329A0-EED7-4442-AA3A-A9ECC6BBC869}" destId="{217EF1F6-9347-4970-BF10-E9F7A551878F}" srcOrd="0" destOrd="0" presId="urn:microsoft.com/office/officeart/2009/3/layout/CircleRelationship"/>
    <dgm:cxn modelId="{EC2D64CA-04B1-48E6-847B-FDFDB210367B}" srcId="{6EC329A0-EED7-4442-AA3A-A9ECC6BBC869}" destId="{2A59FF78-9385-434D-AAC7-F55A32E08E24}" srcOrd="1" destOrd="0" parTransId="{CAA0B1C3-5D97-40EB-BCD2-6A612715990C}" sibTransId="{2EBAB0B7-AB37-43A1-951D-7ABD37CE250D}"/>
    <dgm:cxn modelId="{9ECFAB3F-A36A-4DA1-8F20-FA1BE47FDFEB}" type="presOf" srcId="{2A59FF78-9385-434D-AAC7-F55A32E08E24}" destId="{E8A35BF6-2114-4CC6-945D-E6CDF5BA2B09}" srcOrd="0" destOrd="0" presId="urn:microsoft.com/office/officeart/2009/3/layout/CircleRelationship"/>
    <dgm:cxn modelId="{CA322DC4-5EE1-482D-83F4-C1F26E6DCBE2}" srcId="{6EC329A0-EED7-4442-AA3A-A9ECC6BBC869}" destId="{DCB72B1D-A5C1-462B-82EA-32682FD9AD41}" srcOrd="0" destOrd="0" parTransId="{2F0B6634-6F19-4565-848A-7912EFB759F3}" sibTransId="{66645159-50EC-4D70-8200-32E72EDE7468}"/>
    <dgm:cxn modelId="{F1C82BD7-5395-4617-A573-36233F8CCEE5}" type="presOf" srcId="{EF3E8DE2-33A3-46BE-BE40-C4259403EB1B}" destId="{8AD29C03-051F-4629-99E6-5031EEF88196}" srcOrd="0" destOrd="0" presId="urn:microsoft.com/office/officeart/2009/3/layout/CircleRelationship"/>
    <dgm:cxn modelId="{C50254E5-5FA5-4437-BFA5-FD0D04478E6A}" srcId="{EF3E8DE2-33A3-46BE-BE40-C4259403EB1B}" destId="{6EC329A0-EED7-4442-AA3A-A9ECC6BBC869}" srcOrd="0" destOrd="0" parTransId="{0EE82CC2-6B88-4C79-BCAA-8AA35C83B7AC}" sibTransId="{73E94FBE-136E-4E27-81A6-BFF050A16359}"/>
    <dgm:cxn modelId="{5081A744-55AB-4DCF-9562-3D2D59E1BE97}" type="presParOf" srcId="{8AD29C03-051F-4629-99E6-5031EEF88196}" destId="{217EF1F6-9347-4970-BF10-E9F7A551878F}" srcOrd="0" destOrd="0" presId="urn:microsoft.com/office/officeart/2009/3/layout/CircleRelationship"/>
    <dgm:cxn modelId="{63EE9657-1891-45B6-B57D-280BC689F2D8}" type="presParOf" srcId="{8AD29C03-051F-4629-99E6-5031EEF88196}" destId="{A533F693-10CF-487F-B012-EDAA060044CD}" srcOrd="1" destOrd="0" presId="urn:microsoft.com/office/officeart/2009/3/layout/CircleRelationship"/>
    <dgm:cxn modelId="{10E8424B-5BC3-4FB0-9786-5B1D5EFBE600}" type="presParOf" srcId="{8AD29C03-051F-4629-99E6-5031EEF88196}" destId="{6E58DDE1-5028-4D12-81A2-C3C481856BC1}" srcOrd="2" destOrd="0" presId="urn:microsoft.com/office/officeart/2009/3/layout/CircleRelationship"/>
    <dgm:cxn modelId="{598DAE7A-D5F8-45FB-B81D-387811DBEEAE}" type="presParOf" srcId="{8AD29C03-051F-4629-99E6-5031EEF88196}" destId="{1BB28EA7-284E-439F-B4CD-F612FD449A52}" srcOrd="3" destOrd="0" presId="urn:microsoft.com/office/officeart/2009/3/layout/CircleRelationship"/>
    <dgm:cxn modelId="{343C049F-A0C7-46AE-82C0-CBD7CBBA7FD5}" type="presParOf" srcId="{8AD29C03-051F-4629-99E6-5031EEF88196}" destId="{AA79FFAF-6A1B-4B7F-B56D-1E67273E0AB3}" srcOrd="4" destOrd="0" presId="urn:microsoft.com/office/officeart/2009/3/layout/CircleRelationship"/>
    <dgm:cxn modelId="{ED67AAC5-927E-40ED-B729-3DCA0F90C590}" type="presParOf" srcId="{8AD29C03-051F-4629-99E6-5031EEF88196}" destId="{E569B9EB-ED83-45B6-8B0C-116A12FB25FA}" srcOrd="5" destOrd="0" presId="urn:microsoft.com/office/officeart/2009/3/layout/CircleRelationship"/>
    <dgm:cxn modelId="{1BCA9609-C7BB-4AE3-89F4-76A25F6CAF95}" type="presParOf" srcId="{8AD29C03-051F-4629-99E6-5031EEF88196}" destId="{F7DD4230-7452-4F2F-AB55-602ACB9544BC}" srcOrd="6" destOrd="0" presId="urn:microsoft.com/office/officeart/2009/3/layout/CircleRelationship"/>
    <dgm:cxn modelId="{2FDE6259-08BB-4D18-88F7-711492B66CFC}" type="presParOf" srcId="{8AD29C03-051F-4629-99E6-5031EEF88196}" destId="{5E7A3B9F-E6AB-4033-8707-26200DC6BFF6}" srcOrd="7" destOrd="0" presId="urn:microsoft.com/office/officeart/2009/3/layout/CircleRelationship"/>
    <dgm:cxn modelId="{B2929836-FF57-4B11-A851-4D2AA6C7E108}" type="presParOf" srcId="{8AD29C03-051F-4629-99E6-5031EEF88196}" destId="{81C2700A-7889-40EB-9791-928CD4CCE9C7}" srcOrd="8" destOrd="0" presId="urn:microsoft.com/office/officeart/2009/3/layout/CircleRelationship"/>
    <dgm:cxn modelId="{8A366CDA-2404-4C30-9D20-10E89E187185}" type="presParOf" srcId="{81C2700A-7889-40EB-9791-928CD4CCE9C7}" destId="{F9EBB735-B264-4D8C-9232-FF6BC01B3487}" srcOrd="0" destOrd="0" presId="urn:microsoft.com/office/officeart/2009/3/layout/CircleRelationship"/>
    <dgm:cxn modelId="{1F356737-9746-4354-9535-608D499E3177}" type="presParOf" srcId="{8AD29C03-051F-4629-99E6-5031EEF88196}" destId="{90C832AA-55EA-49FC-B1CC-55AE1778CA2B}" srcOrd="9" destOrd="0" presId="urn:microsoft.com/office/officeart/2009/3/layout/CircleRelationship"/>
    <dgm:cxn modelId="{A298ACB9-CADC-4267-BA0C-8080EE14B642}" type="presParOf" srcId="{90C832AA-55EA-49FC-B1CC-55AE1778CA2B}" destId="{AA5F1D1F-E98F-4B4C-8F9C-194F1AD9B75F}" srcOrd="0" destOrd="0" presId="urn:microsoft.com/office/officeart/2009/3/layout/CircleRelationship"/>
    <dgm:cxn modelId="{842754D7-69FA-4E8B-A530-85305554B501}" type="presParOf" srcId="{8AD29C03-051F-4629-99E6-5031EEF88196}" destId="{E8A35BF6-2114-4CC6-945D-E6CDF5BA2B09}" srcOrd="10" destOrd="0" presId="urn:microsoft.com/office/officeart/2009/3/layout/CircleRelationship"/>
    <dgm:cxn modelId="{211608E7-3CB9-4E2B-A9A8-ACF4E0C59C6F}" type="presParOf" srcId="{8AD29C03-051F-4629-99E6-5031EEF88196}" destId="{555F617F-BA5F-4F24-B43D-AAB473944DE9}" srcOrd="11" destOrd="0" presId="urn:microsoft.com/office/officeart/2009/3/layout/CircleRelationship"/>
    <dgm:cxn modelId="{2DEE0617-F963-475C-8F52-A47A90E6BF0E}" type="presParOf" srcId="{555F617F-BA5F-4F24-B43D-AAB473944DE9}" destId="{615791EC-F1C2-459A-AE12-71FC5C40D011}" srcOrd="0" destOrd="0" presId="urn:microsoft.com/office/officeart/2009/3/layout/CircleRelationship"/>
    <dgm:cxn modelId="{2DA8DB47-E878-4346-AFEB-79F48598E33D}" type="presParOf" srcId="{8AD29C03-051F-4629-99E6-5031EEF88196}" destId="{075BB783-2CBD-4A4C-95F5-B1DAB384FD64}" srcOrd="12" destOrd="0" presId="urn:microsoft.com/office/officeart/2009/3/layout/CircleRelationship"/>
    <dgm:cxn modelId="{FAD3F786-BB87-43B9-B5AF-C9B75EAF8AE5}" type="presParOf" srcId="{075BB783-2CBD-4A4C-95F5-B1DAB384FD64}" destId="{14D7C37B-66E9-427F-B919-19A25D0562D6}" srcOrd="0" destOrd="0" presId="urn:microsoft.com/office/officeart/2009/3/layout/CircleRelationship"/>
    <dgm:cxn modelId="{D9602ED3-04E9-4CD1-A45C-6E28C7AE2234}" type="presParOf" srcId="{8AD29C03-051F-4629-99E6-5031EEF88196}" destId="{43369B05-8A80-469B-9333-827859A3A74A}" srcOrd="13" destOrd="0" presId="urn:microsoft.com/office/officeart/2009/3/layout/CircleRelationship"/>
    <dgm:cxn modelId="{9372C7F5-8570-4D7D-94EF-4791494DAB5B}" type="presParOf" srcId="{43369B05-8A80-469B-9333-827859A3A74A}" destId="{7D473F72-5F3F-4349-8F36-8DB5B008E27B}" srcOrd="0" destOrd="0" presId="urn:microsoft.com/office/officeart/2009/3/layout/CircleRelationship"/>
    <dgm:cxn modelId="{225DACB4-E8C0-486E-B187-0926AF20E0CA}" type="presParOf" srcId="{8AD29C03-051F-4629-99E6-5031EEF88196}" destId="{626A5896-CB38-47F9-8C8E-95457486628C}" srcOrd="14" destOrd="0" presId="urn:microsoft.com/office/officeart/2009/3/layout/CircleRelationship"/>
    <dgm:cxn modelId="{FEE686B4-8323-460C-A4F0-968ACEE02A2F}" type="presParOf" srcId="{8AD29C03-051F-4629-99E6-5031EEF88196}" destId="{FA272DD3-9743-4B87-A752-A3E5FFA3E6E2}" srcOrd="15" destOrd="0" presId="urn:microsoft.com/office/officeart/2009/3/layout/CircleRelationship"/>
    <dgm:cxn modelId="{BECF3286-C3F0-4EB5-8370-A8FF5DD65E77}" type="presParOf" srcId="{FA272DD3-9743-4B87-A752-A3E5FFA3E6E2}" destId="{BF308372-490F-4090-B55B-837FCD11D3A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7B8718-B4B9-4A85-953B-38E244928FD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D04AEC6-DE90-496D-B415-63054D864D23}">
      <dgm:prSet phldrT="[Texto]" custT="1"/>
      <dgm:spPr/>
      <dgm:t>
        <a:bodyPr/>
        <a:lstStyle/>
        <a:p>
          <a:r>
            <a:rPr lang="es-MX" sz="1800" b="1" dirty="0" smtClean="0"/>
            <a:t>Pasos para la búsqueda de Ideas de Negocio</a:t>
          </a:r>
          <a:endParaRPr lang="es-MX" sz="1800" dirty="0"/>
        </a:p>
      </dgm:t>
    </dgm:pt>
    <dgm:pt modelId="{F4119E2B-DD86-43B1-85D9-F09678ED0EAB}" type="parTrans" cxnId="{52204D14-7225-45CD-8666-8E0724288718}">
      <dgm:prSet/>
      <dgm:spPr/>
      <dgm:t>
        <a:bodyPr/>
        <a:lstStyle/>
        <a:p>
          <a:endParaRPr lang="es-MX"/>
        </a:p>
      </dgm:t>
    </dgm:pt>
    <dgm:pt modelId="{C91E67F5-34CB-4296-87C5-86DFA2FEB0B4}" type="sibTrans" cxnId="{52204D14-7225-45CD-8666-8E0724288718}">
      <dgm:prSet/>
      <dgm:spPr/>
      <dgm:t>
        <a:bodyPr/>
        <a:lstStyle/>
        <a:p>
          <a:endParaRPr lang="es-MX"/>
        </a:p>
      </dgm:t>
    </dgm:pt>
    <dgm:pt modelId="{61575D85-A25F-4EEC-A493-718053B39CB8}">
      <dgm:prSet phldrT="[Texto]" custT="1"/>
      <dgm:spPr/>
      <dgm:t>
        <a:bodyPr/>
        <a:lstStyle/>
        <a:p>
          <a:r>
            <a:rPr lang="es-MX" sz="1800" b="1" smtClean="0"/>
            <a:t>Paso 1:</a:t>
          </a:r>
        </a:p>
        <a:p>
          <a:r>
            <a:rPr lang="es-MX" sz="1600" b="1" smtClean="0"/>
            <a:t> Vislumbrar oportunidades</a:t>
          </a:r>
          <a:endParaRPr lang="es-MX" sz="1600" b="1" i="1" smtClean="0"/>
        </a:p>
        <a:p>
          <a:r>
            <a:rPr lang="es-MX" sz="800" smtClean="0"/>
            <a:t>.</a:t>
          </a:r>
          <a:endParaRPr lang="es-MX" sz="800" dirty="0"/>
        </a:p>
      </dgm:t>
    </dgm:pt>
    <dgm:pt modelId="{2259D2C4-3EAD-4DAA-AEB3-247508A4ABF6}" type="parTrans" cxnId="{95659CFC-F8DD-4935-9140-DDCE1E178554}">
      <dgm:prSet/>
      <dgm:spPr/>
      <dgm:t>
        <a:bodyPr/>
        <a:lstStyle/>
        <a:p>
          <a:endParaRPr lang="es-MX"/>
        </a:p>
      </dgm:t>
    </dgm:pt>
    <dgm:pt modelId="{CFB0434C-9798-4C32-AC3A-50EDC4B0B948}" type="sibTrans" cxnId="{95659CFC-F8DD-4935-9140-DDCE1E178554}">
      <dgm:prSet/>
      <dgm:spPr/>
      <dgm:t>
        <a:bodyPr/>
        <a:lstStyle/>
        <a:p>
          <a:endParaRPr lang="es-MX"/>
        </a:p>
      </dgm:t>
    </dgm:pt>
    <dgm:pt modelId="{762CFA4D-16D2-493E-9C70-7E4A317EAFC0}">
      <dgm:prSet phldrT="[Texto]" custT="1"/>
      <dgm:spPr/>
      <dgm:t>
        <a:bodyPr/>
        <a:lstStyle/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Observe el entorno.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Conozca las necesidades de la población.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Conozca las tendencias nacionales y mundiales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Pida opiniones a personas informadas.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Identifique ideas foráneas exitosas.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Visite organismos de promoción empresarial.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Visite oficinas de registro mercantil y de patentes.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Observe las normas legales existentes.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Elabore una lista de posibles problemas o necesidades.</a:t>
          </a:r>
          <a:endParaRPr lang="es-MX" sz="1000" b="0" i="0" dirty="0">
            <a:latin typeface="Gill Sans MT" panose="020B0502020104020203" pitchFamily="34" charset="0"/>
            <a:cs typeface="Arial" panose="020B0604020202020204" pitchFamily="34" charset="0"/>
          </a:endParaRPr>
        </a:p>
      </dgm:t>
    </dgm:pt>
    <dgm:pt modelId="{148D1813-9FF2-41B9-AEC7-31E9029D41DA}" type="parTrans" cxnId="{D90ECF37-384A-455B-A0A8-E28E3060AAEA}">
      <dgm:prSet/>
      <dgm:spPr/>
      <dgm:t>
        <a:bodyPr/>
        <a:lstStyle/>
        <a:p>
          <a:endParaRPr lang="es-MX"/>
        </a:p>
      </dgm:t>
    </dgm:pt>
    <dgm:pt modelId="{82A5F749-B318-4155-BCC5-630A3E8A0E26}" type="sibTrans" cxnId="{D90ECF37-384A-455B-A0A8-E28E3060AAEA}">
      <dgm:prSet/>
      <dgm:spPr/>
      <dgm:t>
        <a:bodyPr/>
        <a:lstStyle/>
        <a:p>
          <a:endParaRPr lang="es-MX"/>
        </a:p>
      </dgm:t>
    </dgm:pt>
    <dgm:pt modelId="{295B7DF0-74E3-4DFF-A6B2-7D7AD014CA85}">
      <dgm:prSet phldrT="[Texto]" custT="1"/>
      <dgm:spPr/>
      <dgm:t>
        <a:bodyPr/>
        <a:lstStyle/>
        <a:p>
          <a:r>
            <a:rPr lang="es-MX" sz="1800" b="1" i="0" dirty="0" smtClean="0"/>
            <a:t>Paso 2: </a:t>
          </a:r>
        </a:p>
        <a:p>
          <a:r>
            <a:rPr lang="es-MX" sz="1400" b="1" i="0" dirty="0" smtClean="0"/>
            <a:t>Conozca sus fortalezas y debilidades personales</a:t>
          </a:r>
          <a:endParaRPr lang="es-MX" sz="1400" i="0" dirty="0"/>
        </a:p>
      </dgm:t>
    </dgm:pt>
    <dgm:pt modelId="{99FFD5D1-7B7D-4B57-A275-FBFC80E7D39C}" type="parTrans" cxnId="{025978A6-9534-4D4F-9B53-2CC73C341E3E}">
      <dgm:prSet/>
      <dgm:spPr/>
      <dgm:t>
        <a:bodyPr/>
        <a:lstStyle/>
        <a:p>
          <a:endParaRPr lang="es-MX"/>
        </a:p>
      </dgm:t>
    </dgm:pt>
    <dgm:pt modelId="{D52ECF25-89CE-4D53-9B58-3DE1110A070D}" type="sibTrans" cxnId="{025978A6-9534-4D4F-9B53-2CC73C341E3E}">
      <dgm:prSet/>
      <dgm:spPr/>
      <dgm:t>
        <a:bodyPr/>
        <a:lstStyle/>
        <a:p>
          <a:endParaRPr lang="es-MX"/>
        </a:p>
      </dgm:t>
    </dgm:pt>
    <dgm:pt modelId="{06ABF236-5F93-4637-8F1A-85E458658081}">
      <dgm:prSet phldrT="[Texto]" custT="1"/>
      <dgm:spPr/>
      <dgm:t>
        <a:bodyPr/>
        <a:lstStyle/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Evalúe su capacitación y experiencia, identifique sus puntos fuertes.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Defina que tipo de trabajo quiere.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¿Cuánto necesita o quiere ganar?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Mantenga su enfoque, no olvide que la experiencia significa una ventaja comparativa.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¿Carece de habilidades?...piense en dónde y cómo conseguirlas.</a:t>
          </a:r>
          <a:endParaRPr lang="es-MX" sz="1000" b="0" i="0" dirty="0">
            <a:latin typeface="Gill Sans MT" panose="020B0502020104020203" pitchFamily="34" charset="0"/>
            <a:cs typeface="Arial" panose="020B0604020202020204" pitchFamily="34" charset="0"/>
          </a:endParaRPr>
        </a:p>
      </dgm:t>
    </dgm:pt>
    <dgm:pt modelId="{DEC84052-972D-4201-967D-D3EAA4E6BB1F}" type="parTrans" cxnId="{82349EEE-0901-440C-8C6C-672F3A0715D0}">
      <dgm:prSet/>
      <dgm:spPr/>
      <dgm:t>
        <a:bodyPr/>
        <a:lstStyle/>
        <a:p>
          <a:endParaRPr lang="es-MX"/>
        </a:p>
      </dgm:t>
    </dgm:pt>
    <dgm:pt modelId="{AA89F930-7385-432C-9D05-1EFC057497D5}" type="sibTrans" cxnId="{82349EEE-0901-440C-8C6C-672F3A0715D0}">
      <dgm:prSet/>
      <dgm:spPr/>
      <dgm:t>
        <a:bodyPr/>
        <a:lstStyle/>
        <a:p>
          <a:endParaRPr lang="es-MX"/>
        </a:p>
      </dgm:t>
    </dgm:pt>
    <dgm:pt modelId="{E3E352BA-39FB-40EB-B814-1FA3430A2F4C}">
      <dgm:prSet custT="1"/>
      <dgm:spPr/>
      <dgm:t>
        <a:bodyPr/>
        <a:lstStyle/>
        <a:p>
          <a:r>
            <a:rPr lang="es-MX" sz="1600" b="1" i="0" smtClean="0"/>
            <a:t>Paso 3: </a:t>
          </a:r>
        </a:p>
        <a:p>
          <a:r>
            <a:rPr lang="es-MX" sz="1600" b="1" i="0" smtClean="0"/>
            <a:t>Inicie el desarrollo de su idea de negocio</a:t>
          </a:r>
          <a:endParaRPr lang="es-MX" sz="1600" b="1" i="0" dirty="0"/>
        </a:p>
      </dgm:t>
    </dgm:pt>
    <dgm:pt modelId="{A8BC8506-021A-4540-A311-09C6EFD1C80B}" type="parTrans" cxnId="{FEDF9CD0-FBCA-4F1A-89BA-BDF39A9E76EE}">
      <dgm:prSet/>
      <dgm:spPr/>
      <dgm:t>
        <a:bodyPr/>
        <a:lstStyle/>
        <a:p>
          <a:endParaRPr lang="es-MX"/>
        </a:p>
      </dgm:t>
    </dgm:pt>
    <dgm:pt modelId="{7427EFE6-522D-492C-9D36-E45119C0C1EA}" type="sibTrans" cxnId="{FEDF9CD0-FBCA-4F1A-89BA-BDF39A9E76EE}">
      <dgm:prSet/>
      <dgm:spPr/>
      <dgm:t>
        <a:bodyPr/>
        <a:lstStyle/>
        <a:p>
          <a:endParaRPr lang="es-MX"/>
        </a:p>
      </dgm:t>
    </dgm:pt>
    <dgm:pt modelId="{DF28CD96-A842-4B06-9A37-C9A6F3686565}">
      <dgm:prSet custT="1"/>
      <dgm:spPr/>
      <dgm:t>
        <a:bodyPr/>
        <a:lstStyle/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Seleccione, de  la lista, las necesidades o carencias más urgentes de resolver.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Califique las ideas seleccionadas, a la luz del análisis personal, ¿cuáles podría  asumir con más facilidad? Tenga en cuenta criterios de impacto y la facilidad de su implementación.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Identifique los productos o servicios que llevarían solución a los problemas o necesidades calificadas.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Seleccione la opción que crea más conveniente.</a:t>
          </a:r>
        </a:p>
        <a:p>
          <a:pPr algn="just"/>
          <a:r>
            <a:rPr lang="es-MX" sz="1000" b="0" i="0" dirty="0" smtClean="0">
              <a:latin typeface="Gill Sans MT" panose="020B0502020104020203" pitchFamily="34" charset="0"/>
              <a:cs typeface="Arial" panose="020B0604020202020204" pitchFamily="34" charset="0"/>
            </a:rPr>
            <a:t>Lea y conozca todo lo que pueda del negocio.</a:t>
          </a:r>
        </a:p>
      </dgm:t>
    </dgm:pt>
    <dgm:pt modelId="{0815DA62-795B-4FF1-9F0F-44D97BE4DD26}" type="parTrans" cxnId="{43F1EBB3-C20E-4467-AC32-1F5617878B02}">
      <dgm:prSet/>
      <dgm:spPr/>
      <dgm:t>
        <a:bodyPr/>
        <a:lstStyle/>
        <a:p>
          <a:endParaRPr lang="es-MX"/>
        </a:p>
      </dgm:t>
    </dgm:pt>
    <dgm:pt modelId="{EFF0C08A-FD42-461B-9490-4F850FC9A449}" type="sibTrans" cxnId="{43F1EBB3-C20E-4467-AC32-1F5617878B02}">
      <dgm:prSet/>
      <dgm:spPr/>
      <dgm:t>
        <a:bodyPr/>
        <a:lstStyle/>
        <a:p>
          <a:endParaRPr lang="es-MX"/>
        </a:p>
      </dgm:t>
    </dgm:pt>
    <dgm:pt modelId="{BBE7037C-FEA0-41A6-840A-A5951EB49374}" type="pres">
      <dgm:prSet presAssocID="{007B8718-B4B9-4A85-953B-38E244928F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2C457F2-B236-4925-97EE-52134863CF3B}" type="pres">
      <dgm:prSet presAssocID="{7D04AEC6-DE90-496D-B415-63054D864D23}" presName="hierRoot1" presStyleCnt="0"/>
      <dgm:spPr/>
    </dgm:pt>
    <dgm:pt modelId="{0F3B668D-0053-4351-B715-AC8895D4B2E8}" type="pres">
      <dgm:prSet presAssocID="{7D04AEC6-DE90-496D-B415-63054D864D23}" presName="composite" presStyleCnt="0"/>
      <dgm:spPr/>
    </dgm:pt>
    <dgm:pt modelId="{1FB801E7-A0FC-4CF0-A438-FC2357516FD7}" type="pres">
      <dgm:prSet presAssocID="{7D04AEC6-DE90-496D-B415-63054D864D23}" presName="background" presStyleLbl="node0" presStyleIdx="0" presStyleCnt="1"/>
      <dgm:spPr/>
    </dgm:pt>
    <dgm:pt modelId="{00F54F3C-81DE-49BB-A6F1-F987D3AD67E8}" type="pres">
      <dgm:prSet presAssocID="{7D04AEC6-DE90-496D-B415-63054D864D2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C96635B-E75A-42AC-A150-26BAE0B15B50}" type="pres">
      <dgm:prSet presAssocID="{7D04AEC6-DE90-496D-B415-63054D864D23}" presName="hierChild2" presStyleCnt="0"/>
      <dgm:spPr/>
    </dgm:pt>
    <dgm:pt modelId="{845872E7-BDA1-4830-937C-95567A2BCB5C}" type="pres">
      <dgm:prSet presAssocID="{2259D2C4-3EAD-4DAA-AEB3-247508A4ABF6}" presName="Name10" presStyleLbl="parChTrans1D2" presStyleIdx="0" presStyleCnt="3"/>
      <dgm:spPr/>
      <dgm:t>
        <a:bodyPr/>
        <a:lstStyle/>
        <a:p>
          <a:endParaRPr lang="es-MX"/>
        </a:p>
      </dgm:t>
    </dgm:pt>
    <dgm:pt modelId="{C5D32F1C-BF81-4C3C-ABDD-7853D134CD8E}" type="pres">
      <dgm:prSet presAssocID="{61575D85-A25F-4EEC-A493-718053B39CB8}" presName="hierRoot2" presStyleCnt="0"/>
      <dgm:spPr/>
    </dgm:pt>
    <dgm:pt modelId="{583CE051-655F-4AC4-8CF3-6032343564EA}" type="pres">
      <dgm:prSet presAssocID="{61575D85-A25F-4EEC-A493-718053B39CB8}" presName="composite2" presStyleCnt="0"/>
      <dgm:spPr/>
    </dgm:pt>
    <dgm:pt modelId="{B1071976-5ABB-4AF0-8670-375DD3971C3F}" type="pres">
      <dgm:prSet presAssocID="{61575D85-A25F-4EEC-A493-718053B39CB8}" presName="background2" presStyleLbl="node2" presStyleIdx="0" presStyleCnt="3"/>
      <dgm:spPr/>
    </dgm:pt>
    <dgm:pt modelId="{34050BC0-EB7B-4025-AE55-1536EF8772AC}" type="pres">
      <dgm:prSet presAssocID="{61575D85-A25F-4EEC-A493-718053B39CB8}" presName="text2" presStyleLbl="fgAcc2" presStyleIdx="0" presStyleCnt="3" custLinFactNeighborY="-36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6253AC8-5BB8-4E8A-9ECB-8DE9E997EE65}" type="pres">
      <dgm:prSet presAssocID="{61575D85-A25F-4EEC-A493-718053B39CB8}" presName="hierChild3" presStyleCnt="0"/>
      <dgm:spPr/>
    </dgm:pt>
    <dgm:pt modelId="{B189706C-BB22-47B1-86E7-6E4031A0FAE9}" type="pres">
      <dgm:prSet presAssocID="{148D1813-9FF2-41B9-AEC7-31E9029D41DA}" presName="Name17" presStyleLbl="parChTrans1D3" presStyleIdx="0" presStyleCnt="3"/>
      <dgm:spPr/>
      <dgm:t>
        <a:bodyPr/>
        <a:lstStyle/>
        <a:p>
          <a:endParaRPr lang="es-MX"/>
        </a:p>
      </dgm:t>
    </dgm:pt>
    <dgm:pt modelId="{3A557F48-0F3D-402E-89DD-CF6CCA63E09F}" type="pres">
      <dgm:prSet presAssocID="{762CFA4D-16D2-493E-9C70-7E4A317EAFC0}" presName="hierRoot3" presStyleCnt="0"/>
      <dgm:spPr/>
    </dgm:pt>
    <dgm:pt modelId="{DB540800-AA25-4D65-A23D-99A055FE6838}" type="pres">
      <dgm:prSet presAssocID="{762CFA4D-16D2-493E-9C70-7E4A317EAFC0}" presName="composite3" presStyleCnt="0"/>
      <dgm:spPr/>
    </dgm:pt>
    <dgm:pt modelId="{2EEC46DA-480C-4D82-900F-3733BC445506}" type="pres">
      <dgm:prSet presAssocID="{762CFA4D-16D2-493E-9C70-7E4A317EAFC0}" presName="background3" presStyleLbl="node3" presStyleIdx="0" presStyleCnt="3"/>
      <dgm:spPr/>
    </dgm:pt>
    <dgm:pt modelId="{5F1C8F4F-1369-4D8A-AAD4-3035AB7B2130}" type="pres">
      <dgm:prSet presAssocID="{762CFA4D-16D2-493E-9C70-7E4A317EAFC0}" presName="text3" presStyleLbl="fgAcc3" presStyleIdx="0" presStyleCnt="3" custLinFactNeighborY="-1739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F651E76-55DB-4316-BD5D-FDFAFB488616}" type="pres">
      <dgm:prSet presAssocID="{762CFA4D-16D2-493E-9C70-7E4A317EAFC0}" presName="hierChild4" presStyleCnt="0"/>
      <dgm:spPr/>
    </dgm:pt>
    <dgm:pt modelId="{EB753382-5C79-4B41-B192-6A75162B6D75}" type="pres">
      <dgm:prSet presAssocID="{99FFD5D1-7B7D-4B57-A275-FBFC80E7D39C}" presName="Name10" presStyleLbl="parChTrans1D2" presStyleIdx="1" presStyleCnt="3"/>
      <dgm:spPr/>
      <dgm:t>
        <a:bodyPr/>
        <a:lstStyle/>
        <a:p>
          <a:endParaRPr lang="es-MX"/>
        </a:p>
      </dgm:t>
    </dgm:pt>
    <dgm:pt modelId="{1D0BC4C2-E251-4150-AFFC-9D6F5A7915EB}" type="pres">
      <dgm:prSet presAssocID="{295B7DF0-74E3-4DFF-A6B2-7D7AD014CA85}" presName="hierRoot2" presStyleCnt="0"/>
      <dgm:spPr/>
    </dgm:pt>
    <dgm:pt modelId="{6F3CFCBC-8681-4625-9891-E75A7247AFC9}" type="pres">
      <dgm:prSet presAssocID="{295B7DF0-74E3-4DFF-A6B2-7D7AD014CA85}" presName="composite2" presStyleCnt="0"/>
      <dgm:spPr/>
    </dgm:pt>
    <dgm:pt modelId="{8EAA643D-D7E6-4FC9-9E78-A6C2A719ACCE}" type="pres">
      <dgm:prSet presAssocID="{295B7DF0-74E3-4DFF-A6B2-7D7AD014CA85}" presName="background2" presStyleLbl="node2" presStyleIdx="1" presStyleCnt="3"/>
      <dgm:spPr/>
    </dgm:pt>
    <dgm:pt modelId="{299DF460-BB0C-43C2-A254-6710428DEF26}" type="pres">
      <dgm:prSet presAssocID="{295B7DF0-74E3-4DFF-A6B2-7D7AD014CA85}" presName="text2" presStyleLbl="fgAcc2" presStyleIdx="1" presStyleCnt="3" custLinFactNeighborY="-36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4128587-AEB8-4B19-940B-628AFD591E23}" type="pres">
      <dgm:prSet presAssocID="{295B7DF0-74E3-4DFF-A6B2-7D7AD014CA85}" presName="hierChild3" presStyleCnt="0"/>
      <dgm:spPr/>
    </dgm:pt>
    <dgm:pt modelId="{D1016DB6-9F12-43B6-8777-9FEC6B654E16}" type="pres">
      <dgm:prSet presAssocID="{DEC84052-972D-4201-967D-D3EAA4E6BB1F}" presName="Name17" presStyleLbl="parChTrans1D3" presStyleIdx="1" presStyleCnt="3"/>
      <dgm:spPr/>
      <dgm:t>
        <a:bodyPr/>
        <a:lstStyle/>
        <a:p>
          <a:endParaRPr lang="es-MX"/>
        </a:p>
      </dgm:t>
    </dgm:pt>
    <dgm:pt modelId="{C509E816-7E74-4782-A25D-8289EDE0E805}" type="pres">
      <dgm:prSet presAssocID="{06ABF236-5F93-4637-8F1A-85E458658081}" presName="hierRoot3" presStyleCnt="0"/>
      <dgm:spPr/>
    </dgm:pt>
    <dgm:pt modelId="{C438BF4C-70DA-42EA-9D7A-9C3C21861324}" type="pres">
      <dgm:prSet presAssocID="{06ABF236-5F93-4637-8F1A-85E458658081}" presName="composite3" presStyleCnt="0"/>
      <dgm:spPr/>
    </dgm:pt>
    <dgm:pt modelId="{E5839783-DE30-4778-B9D8-1694CE60F37C}" type="pres">
      <dgm:prSet presAssocID="{06ABF236-5F93-4637-8F1A-85E458658081}" presName="background3" presStyleLbl="node3" presStyleIdx="1" presStyleCnt="3"/>
      <dgm:spPr/>
    </dgm:pt>
    <dgm:pt modelId="{0EF65C45-D797-4916-8759-43ADC85B6500}" type="pres">
      <dgm:prSet presAssocID="{06ABF236-5F93-4637-8F1A-85E458658081}" presName="text3" presStyleLbl="fgAcc3" presStyleIdx="1" presStyleCnt="3" custLinFactNeighborY="-1563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71AA51D-FA5A-4EA6-BAD1-261B4333A70E}" type="pres">
      <dgm:prSet presAssocID="{06ABF236-5F93-4637-8F1A-85E458658081}" presName="hierChild4" presStyleCnt="0"/>
      <dgm:spPr/>
    </dgm:pt>
    <dgm:pt modelId="{1B25B709-ABA9-487E-93A8-55077942439D}" type="pres">
      <dgm:prSet presAssocID="{A8BC8506-021A-4540-A311-09C6EFD1C80B}" presName="Name10" presStyleLbl="parChTrans1D2" presStyleIdx="2" presStyleCnt="3"/>
      <dgm:spPr/>
      <dgm:t>
        <a:bodyPr/>
        <a:lstStyle/>
        <a:p>
          <a:endParaRPr lang="es-MX"/>
        </a:p>
      </dgm:t>
    </dgm:pt>
    <dgm:pt modelId="{C5053629-84C2-4625-BE9F-8695027D9141}" type="pres">
      <dgm:prSet presAssocID="{E3E352BA-39FB-40EB-B814-1FA3430A2F4C}" presName="hierRoot2" presStyleCnt="0"/>
      <dgm:spPr/>
    </dgm:pt>
    <dgm:pt modelId="{1F7074AD-C474-426D-8F7B-1C3BFB67DBD8}" type="pres">
      <dgm:prSet presAssocID="{E3E352BA-39FB-40EB-B814-1FA3430A2F4C}" presName="composite2" presStyleCnt="0"/>
      <dgm:spPr/>
    </dgm:pt>
    <dgm:pt modelId="{A3D1B939-75DF-4676-9F55-E72D217EE7D9}" type="pres">
      <dgm:prSet presAssocID="{E3E352BA-39FB-40EB-B814-1FA3430A2F4C}" presName="background2" presStyleLbl="node2" presStyleIdx="2" presStyleCnt="3"/>
      <dgm:spPr/>
    </dgm:pt>
    <dgm:pt modelId="{05EF6F91-FE28-4C38-8527-6C459D3BF383}" type="pres">
      <dgm:prSet presAssocID="{E3E352BA-39FB-40EB-B814-1FA3430A2F4C}" presName="text2" presStyleLbl="fgAcc2" presStyleIdx="2" presStyleCnt="3" custLinFactNeighborY="-36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627564A-2102-466E-88A4-3A671B654D92}" type="pres">
      <dgm:prSet presAssocID="{E3E352BA-39FB-40EB-B814-1FA3430A2F4C}" presName="hierChild3" presStyleCnt="0"/>
      <dgm:spPr/>
    </dgm:pt>
    <dgm:pt modelId="{A511BA86-2D7D-491F-851B-615E17C6A4BB}" type="pres">
      <dgm:prSet presAssocID="{0815DA62-795B-4FF1-9F0F-44D97BE4DD26}" presName="Name17" presStyleLbl="parChTrans1D3" presStyleIdx="2" presStyleCnt="3"/>
      <dgm:spPr/>
      <dgm:t>
        <a:bodyPr/>
        <a:lstStyle/>
        <a:p>
          <a:endParaRPr lang="es-MX"/>
        </a:p>
      </dgm:t>
    </dgm:pt>
    <dgm:pt modelId="{C25F7BFA-F0DD-4019-B3ED-AEBFFCD36EE8}" type="pres">
      <dgm:prSet presAssocID="{DF28CD96-A842-4B06-9A37-C9A6F3686565}" presName="hierRoot3" presStyleCnt="0"/>
      <dgm:spPr/>
    </dgm:pt>
    <dgm:pt modelId="{3F257528-E002-424B-AE31-5EAFCD272652}" type="pres">
      <dgm:prSet presAssocID="{DF28CD96-A842-4B06-9A37-C9A6F3686565}" presName="composite3" presStyleCnt="0"/>
      <dgm:spPr/>
    </dgm:pt>
    <dgm:pt modelId="{48C7B12F-F50E-425E-9C4E-B35CE7079A5C}" type="pres">
      <dgm:prSet presAssocID="{DF28CD96-A842-4B06-9A37-C9A6F3686565}" presName="background3" presStyleLbl="node3" presStyleIdx="2" presStyleCnt="3"/>
      <dgm:spPr/>
    </dgm:pt>
    <dgm:pt modelId="{9E3FE27C-B699-47DD-A8A9-5D00CFB20DC2}" type="pres">
      <dgm:prSet presAssocID="{DF28CD96-A842-4B06-9A37-C9A6F3686565}" presName="text3" presStyleLbl="fgAcc3" presStyleIdx="2" presStyleCnt="3" custLinFactNeighborY="-1563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0E170EF-DC3E-4A18-B84E-91629812E0F9}" type="pres">
      <dgm:prSet presAssocID="{DF28CD96-A842-4B06-9A37-C9A6F3686565}" presName="hierChild4" presStyleCnt="0"/>
      <dgm:spPr/>
    </dgm:pt>
  </dgm:ptLst>
  <dgm:cxnLst>
    <dgm:cxn modelId="{D90ECF37-384A-455B-A0A8-E28E3060AAEA}" srcId="{61575D85-A25F-4EEC-A493-718053B39CB8}" destId="{762CFA4D-16D2-493E-9C70-7E4A317EAFC0}" srcOrd="0" destOrd="0" parTransId="{148D1813-9FF2-41B9-AEC7-31E9029D41DA}" sibTransId="{82A5F749-B318-4155-BCC5-630A3E8A0E26}"/>
    <dgm:cxn modelId="{95659CFC-F8DD-4935-9140-DDCE1E178554}" srcId="{7D04AEC6-DE90-496D-B415-63054D864D23}" destId="{61575D85-A25F-4EEC-A493-718053B39CB8}" srcOrd="0" destOrd="0" parTransId="{2259D2C4-3EAD-4DAA-AEB3-247508A4ABF6}" sibTransId="{CFB0434C-9798-4C32-AC3A-50EDC4B0B948}"/>
    <dgm:cxn modelId="{8031223B-022E-4F54-8C7A-C116922F798B}" type="presOf" srcId="{7D04AEC6-DE90-496D-B415-63054D864D23}" destId="{00F54F3C-81DE-49BB-A6F1-F987D3AD67E8}" srcOrd="0" destOrd="0" presId="urn:microsoft.com/office/officeart/2005/8/layout/hierarchy1"/>
    <dgm:cxn modelId="{0A468B7F-C5C0-4A1F-B1FC-247C1B10BE58}" type="presOf" srcId="{E3E352BA-39FB-40EB-B814-1FA3430A2F4C}" destId="{05EF6F91-FE28-4C38-8527-6C459D3BF383}" srcOrd="0" destOrd="0" presId="urn:microsoft.com/office/officeart/2005/8/layout/hierarchy1"/>
    <dgm:cxn modelId="{A65F4607-6A9A-4BDA-AEDF-DB05C83E2628}" type="presOf" srcId="{DEC84052-972D-4201-967D-D3EAA4E6BB1F}" destId="{D1016DB6-9F12-43B6-8777-9FEC6B654E16}" srcOrd="0" destOrd="0" presId="urn:microsoft.com/office/officeart/2005/8/layout/hierarchy1"/>
    <dgm:cxn modelId="{E78DD75D-69EC-4D18-9099-B4F551502D92}" type="presOf" srcId="{61575D85-A25F-4EEC-A493-718053B39CB8}" destId="{34050BC0-EB7B-4025-AE55-1536EF8772AC}" srcOrd="0" destOrd="0" presId="urn:microsoft.com/office/officeart/2005/8/layout/hierarchy1"/>
    <dgm:cxn modelId="{52204D14-7225-45CD-8666-8E0724288718}" srcId="{007B8718-B4B9-4A85-953B-38E244928FD5}" destId="{7D04AEC6-DE90-496D-B415-63054D864D23}" srcOrd="0" destOrd="0" parTransId="{F4119E2B-DD86-43B1-85D9-F09678ED0EAB}" sibTransId="{C91E67F5-34CB-4296-87C5-86DFA2FEB0B4}"/>
    <dgm:cxn modelId="{79E7578C-2899-48D3-B572-AE9456019003}" type="presOf" srcId="{2259D2C4-3EAD-4DAA-AEB3-247508A4ABF6}" destId="{845872E7-BDA1-4830-937C-95567A2BCB5C}" srcOrd="0" destOrd="0" presId="urn:microsoft.com/office/officeart/2005/8/layout/hierarchy1"/>
    <dgm:cxn modelId="{FEDF9CD0-FBCA-4F1A-89BA-BDF39A9E76EE}" srcId="{7D04AEC6-DE90-496D-B415-63054D864D23}" destId="{E3E352BA-39FB-40EB-B814-1FA3430A2F4C}" srcOrd="2" destOrd="0" parTransId="{A8BC8506-021A-4540-A311-09C6EFD1C80B}" sibTransId="{7427EFE6-522D-492C-9D36-E45119C0C1EA}"/>
    <dgm:cxn modelId="{6F7B42F9-4F0E-473F-A523-7D670AFCF6DF}" type="presOf" srcId="{295B7DF0-74E3-4DFF-A6B2-7D7AD014CA85}" destId="{299DF460-BB0C-43C2-A254-6710428DEF26}" srcOrd="0" destOrd="0" presId="urn:microsoft.com/office/officeart/2005/8/layout/hierarchy1"/>
    <dgm:cxn modelId="{587B8887-4005-4ED4-9D85-6093BE6DC1A9}" type="presOf" srcId="{0815DA62-795B-4FF1-9F0F-44D97BE4DD26}" destId="{A511BA86-2D7D-491F-851B-615E17C6A4BB}" srcOrd="0" destOrd="0" presId="urn:microsoft.com/office/officeart/2005/8/layout/hierarchy1"/>
    <dgm:cxn modelId="{E59B40D6-2C7B-4CA4-9D5F-E83B475EA643}" type="presOf" srcId="{99FFD5D1-7B7D-4B57-A275-FBFC80E7D39C}" destId="{EB753382-5C79-4B41-B192-6A75162B6D75}" srcOrd="0" destOrd="0" presId="urn:microsoft.com/office/officeart/2005/8/layout/hierarchy1"/>
    <dgm:cxn modelId="{025978A6-9534-4D4F-9B53-2CC73C341E3E}" srcId="{7D04AEC6-DE90-496D-B415-63054D864D23}" destId="{295B7DF0-74E3-4DFF-A6B2-7D7AD014CA85}" srcOrd="1" destOrd="0" parTransId="{99FFD5D1-7B7D-4B57-A275-FBFC80E7D39C}" sibTransId="{D52ECF25-89CE-4D53-9B58-3DE1110A070D}"/>
    <dgm:cxn modelId="{82349EEE-0901-440C-8C6C-672F3A0715D0}" srcId="{295B7DF0-74E3-4DFF-A6B2-7D7AD014CA85}" destId="{06ABF236-5F93-4637-8F1A-85E458658081}" srcOrd="0" destOrd="0" parTransId="{DEC84052-972D-4201-967D-D3EAA4E6BB1F}" sibTransId="{AA89F930-7385-432C-9D05-1EFC057497D5}"/>
    <dgm:cxn modelId="{1DDE2D51-3CEA-4678-A000-91138C6F72B6}" type="presOf" srcId="{148D1813-9FF2-41B9-AEC7-31E9029D41DA}" destId="{B189706C-BB22-47B1-86E7-6E4031A0FAE9}" srcOrd="0" destOrd="0" presId="urn:microsoft.com/office/officeart/2005/8/layout/hierarchy1"/>
    <dgm:cxn modelId="{CF4D9925-6270-47D7-BC69-3B6A9A5170A5}" type="presOf" srcId="{06ABF236-5F93-4637-8F1A-85E458658081}" destId="{0EF65C45-D797-4916-8759-43ADC85B6500}" srcOrd="0" destOrd="0" presId="urn:microsoft.com/office/officeart/2005/8/layout/hierarchy1"/>
    <dgm:cxn modelId="{B8614C9F-50EC-46EE-A236-50FFAE0EF375}" type="presOf" srcId="{DF28CD96-A842-4B06-9A37-C9A6F3686565}" destId="{9E3FE27C-B699-47DD-A8A9-5D00CFB20DC2}" srcOrd="0" destOrd="0" presId="urn:microsoft.com/office/officeart/2005/8/layout/hierarchy1"/>
    <dgm:cxn modelId="{43F1EBB3-C20E-4467-AC32-1F5617878B02}" srcId="{E3E352BA-39FB-40EB-B814-1FA3430A2F4C}" destId="{DF28CD96-A842-4B06-9A37-C9A6F3686565}" srcOrd="0" destOrd="0" parTransId="{0815DA62-795B-4FF1-9F0F-44D97BE4DD26}" sibTransId="{EFF0C08A-FD42-461B-9490-4F850FC9A449}"/>
    <dgm:cxn modelId="{7928A871-013A-4C48-BDDE-B9D9E488949B}" type="presOf" srcId="{762CFA4D-16D2-493E-9C70-7E4A317EAFC0}" destId="{5F1C8F4F-1369-4D8A-AAD4-3035AB7B2130}" srcOrd="0" destOrd="0" presId="urn:microsoft.com/office/officeart/2005/8/layout/hierarchy1"/>
    <dgm:cxn modelId="{3F513923-BFCF-462B-A5B6-692E9ED28276}" type="presOf" srcId="{A8BC8506-021A-4540-A311-09C6EFD1C80B}" destId="{1B25B709-ABA9-487E-93A8-55077942439D}" srcOrd="0" destOrd="0" presId="urn:microsoft.com/office/officeart/2005/8/layout/hierarchy1"/>
    <dgm:cxn modelId="{5F25B056-76BE-49AE-85F1-97CA1B1FAFEF}" type="presOf" srcId="{007B8718-B4B9-4A85-953B-38E244928FD5}" destId="{BBE7037C-FEA0-41A6-840A-A5951EB49374}" srcOrd="0" destOrd="0" presId="urn:microsoft.com/office/officeart/2005/8/layout/hierarchy1"/>
    <dgm:cxn modelId="{E4BEACFE-5549-473D-93DD-21293C22A094}" type="presParOf" srcId="{BBE7037C-FEA0-41A6-840A-A5951EB49374}" destId="{D2C457F2-B236-4925-97EE-52134863CF3B}" srcOrd="0" destOrd="0" presId="urn:microsoft.com/office/officeart/2005/8/layout/hierarchy1"/>
    <dgm:cxn modelId="{D28A77ED-83CA-4B0A-A7E5-873131554B99}" type="presParOf" srcId="{D2C457F2-B236-4925-97EE-52134863CF3B}" destId="{0F3B668D-0053-4351-B715-AC8895D4B2E8}" srcOrd="0" destOrd="0" presId="urn:microsoft.com/office/officeart/2005/8/layout/hierarchy1"/>
    <dgm:cxn modelId="{9DDDFF5F-C4AB-4621-8E24-980E6B8770FF}" type="presParOf" srcId="{0F3B668D-0053-4351-B715-AC8895D4B2E8}" destId="{1FB801E7-A0FC-4CF0-A438-FC2357516FD7}" srcOrd="0" destOrd="0" presId="urn:microsoft.com/office/officeart/2005/8/layout/hierarchy1"/>
    <dgm:cxn modelId="{E27FD7CC-282E-42EF-A0A5-11A8799A195C}" type="presParOf" srcId="{0F3B668D-0053-4351-B715-AC8895D4B2E8}" destId="{00F54F3C-81DE-49BB-A6F1-F987D3AD67E8}" srcOrd="1" destOrd="0" presId="urn:microsoft.com/office/officeart/2005/8/layout/hierarchy1"/>
    <dgm:cxn modelId="{59D36023-069C-4872-A2EB-49A307411756}" type="presParOf" srcId="{D2C457F2-B236-4925-97EE-52134863CF3B}" destId="{DC96635B-E75A-42AC-A150-26BAE0B15B50}" srcOrd="1" destOrd="0" presId="urn:microsoft.com/office/officeart/2005/8/layout/hierarchy1"/>
    <dgm:cxn modelId="{37022C26-5D91-4F0B-AED0-D57C24B4F4A9}" type="presParOf" srcId="{DC96635B-E75A-42AC-A150-26BAE0B15B50}" destId="{845872E7-BDA1-4830-937C-95567A2BCB5C}" srcOrd="0" destOrd="0" presId="urn:microsoft.com/office/officeart/2005/8/layout/hierarchy1"/>
    <dgm:cxn modelId="{771BA5A7-F630-45E9-94BC-D139533D745F}" type="presParOf" srcId="{DC96635B-E75A-42AC-A150-26BAE0B15B50}" destId="{C5D32F1C-BF81-4C3C-ABDD-7853D134CD8E}" srcOrd="1" destOrd="0" presId="urn:microsoft.com/office/officeart/2005/8/layout/hierarchy1"/>
    <dgm:cxn modelId="{7DBFACB9-8423-4081-A0B2-5998E7EE2500}" type="presParOf" srcId="{C5D32F1C-BF81-4C3C-ABDD-7853D134CD8E}" destId="{583CE051-655F-4AC4-8CF3-6032343564EA}" srcOrd="0" destOrd="0" presId="urn:microsoft.com/office/officeart/2005/8/layout/hierarchy1"/>
    <dgm:cxn modelId="{8CAB2528-FD2E-4A71-8B01-AF25F3A6BBDC}" type="presParOf" srcId="{583CE051-655F-4AC4-8CF3-6032343564EA}" destId="{B1071976-5ABB-4AF0-8670-375DD3971C3F}" srcOrd="0" destOrd="0" presId="urn:microsoft.com/office/officeart/2005/8/layout/hierarchy1"/>
    <dgm:cxn modelId="{6165DB23-619A-4E42-9A1D-A1A18A7EDD88}" type="presParOf" srcId="{583CE051-655F-4AC4-8CF3-6032343564EA}" destId="{34050BC0-EB7B-4025-AE55-1536EF8772AC}" srcOrd="1" destOrd="0" presId="urn:microsoft.com/office/officeart/2005/8/layout/hierarchy1"/>
    <dgm:cxn modelId="{C77B9937-2709-4EDE-A0DC-F0CBA7983EB2}" type="presParOf" srcId="{C5D32F1C-BF81-4C3C-ABDD-7853D134CD8E}" destId="{66253AC8-5BB8-4E8A-9ECB-8DE9E997EE65}" srcOrd="1" destOrd="0" presId="urn:microsoft.com/office/officeart/2005/8/layout/hierarchy1"/>
    <dgm:cxn modelId="{C8774E28-B707-4401-8F99-1981BFF793C8}" type="presParOf" srcId="{66253AC8-5BB8-4E8A-9ECB-8DE9E997EE65}" destId="{B189706C-BB22-47B1-86E7-6E4031A0FAE9}" srcOrd="0" destOrd="0" presId="urn:microsoft.com/office/officeart/2005/8/layout/hierarchy1"/>
    <dgm:cxn modelId="{F7D07D56-4571-458E-B8FC-E84DFDE9E202}" type="presParOf" srcId="{66253AC8-5BB8-4E8A-9ECB-8DE9E997EE65}" destId="{3A557F48-0F3D-402E-89DD-CF6CCA63E09F}" srcOrd="1" destOrd="0" presId="urn:microsoft.com/office/officeart/2005/8/layout/hierarchy1"/>
    <dgm:cxn modelId="{21EF5BEB-096F-4CF8-A7AB-28D166B8112C}" type="presParOf" srcId="{3A557F48-0F3D-402E-89DD-CF6CCA63E09F}" destId="{DB540800-AA25-4D65-A23D-99A055FE6838}" srcOrd="0" destOrd="0" presId="urn:microsoft.com/office/officeart/2005/8/layout/hierarchy1"/>
    <dgm:cxn modelId="{F8BBB630-E185-4714-B5B2-E81CD48FE240}" type="presParOf" srcId="{DB540800-AA25-4D65-A23D-99A055FE6838}" destId="{2EEC46DA-480C-4D82-900F-3733BC445506}" srcOrd="0" destOrd="0" presId="urn:microsoft.com/office/officeart/2005/8/layout/hierarchy1"/>
    <dgm:cxn modelId="{DF937B7E-C725-4F0E-B787-8D8E8D9EFFF9}" type="presParOf" srcId="{DB540800-AA25-4D65-A23D-99A055FE6838}" destId="{5F1C8F4F-1369-4D8A-AAD4-3035AB7B2130}" srcOrd="1" destOrd="0" presId="urn:microsoft.com/office/officeart/2005/8/layout/hierarchy1"/>
    <dgm:cxn modelId="{9D950243-DDD8-426A-B411-DFD1D69B6D8B}" type="presParOf" srcId="{3A557F48-0F3D-402E-89DD-CF6CCA63E09F}" destId="{BF651E76-55DB-4316-BD5D-FDFAFB488616}" srcOrd="1" destOrd="0" presId="urn:microsoft.com/office/officeart/2005/8/layout/hierarchy1"/>
    <dgm:cxn modelId="{51CD8E57-FFB0-4B17-A422-A9440BA2B798}" type="presParOf" srcId="{DC96635B-E75A-42AC-A150-26BAE0B15B50}" destId="{EB753382-5C79-4B41-B192-6A75162B6D75}" srcOrd="2" destOrd="0" presId="urn:microsoft.com/office/officeart/2005/8/layout/hierarchy1"/>
    <dgm:cxn modelId="{8B028448-5D01-45ED-BCAE-E98D620336DB}" type="presParOf" srcId="{DC96635B-E75A-42AC-A150-26BAE0B15B50}" destId="{1D0BC4C2-E251-4150-AFFC-9D6F5A7915EB}" srcOrd="3" destOrd="0" presId="urn:microsoft.com/office/officeart/2005/8/layout/hierarchy1"/>
    <dgm:cxn modelId="{417095BD-52EC-49E8-B7CD-7D133D1A8306}" type="presParOf" srcId="{1D0BC4C2-E251-4150-AFFC-9D6F5A7915EB}" destId="{6F3CFCBC-8681-4625-9891-E75A7247AFC9}" srcOrd="0" destOrd="0" presId="urn:microsoft.com/office/officeart/2005/8/layout/hierarchy1"/>
    <dgm:cxn modelId="{8A6B7486-5A05-4B1E-847D-BAEF25790E0F}" type="presParOf" srcId="{6F3CFCBC-8681-4625-9891-E75A7247AFC9}" destId="{8EAA643D-D7E6-4FC9-9E78-A6C2A719ACCE}" srcOrd="0" destOrd="0" presId="urn:microsoft.com/office/officeart/2005/8/layout/hierarchy1"/>
    <dgm:cxn modelId="{8F42667C-0297-4D62-9C64-D54EC6E20CA7}" type="presParOf" srcId="{6F3CFCBC-8681-4625-9891-E75A7247AFC9}" destId="{299DF460-BB0C-43C2-A254-6710428DEF26}" srcOrd="1" destOrd="0" presId="urn:microsoft.com/office/officeart/2005/8/layout/hierarchy1"/>
    <dgm:cxn modelId="{AE92E9F5-99F6-4D58-9825-4A956C53F773}" type="presParOf" srcId="{1D0BC4C2-E251-4150-AFFC-9D6F5A7915EB}" destId="{54128587-AEB8-4B19-940B-628AFD591E23}" srcOrd="1" destOrd="0" presId="urn:microsoft.com/office/officeart/2005/8/layout/hierarchy1"/>
    <dgm:cxn modelId="{EF1C37F9-87D0-4B05-92BD-AFC68DCAD4A2}" type="presParOf" srcId="{54128587-AEB8-4B19-940B-628AFD591E23}" destId="{D1016DB6-9F12-43B6-8777-9FEC6B654E16}" srcOrd="0" destOrd="0" presId="urn:microsoft.com/office/officeart/2005/8/layout/hierarchy1"/>
    <dgm:cxn modelId="{AA9B8814-2718-4136-A618-A28B48BF7413}" type="presParOf" srcId="{54128587-AEB8-4B19-940B-628AFD591E23}" destId="{C509E816-7E74-4782-A25D-8289EDE0E805}" srcOrd="1" destOrd="0" presId="urn:microsoft.com/office/officeart/2005/8/layout/hierarchy1"/>
    <dgm:cxn modelId="{AA2E8FA3-86F3-476D-A98F-73131D961A21}" type="presParOf" srcId="{C509E816-7E74-4782-A25D-8289EDE0E805}" destId="{C438BF4C-70DA-42EA-9D7A-9C3C21861324}" srcOrd="0" destOrd="0" presId="urn:microsoft.com/office/officeart/2005/8/layout/hierarchy1"/>
    <dgm:cxn modelId="{191A677F-1342-46B4-9000-96F9249ED541}" type="presParOf" srcId="{C438BF4C-70DA-42EA-9D7A-9C3C21861324}" destId="{E5839783-DE30-4778-B9D8-1694CE60F37C}" srcOrd="0" destOrd="0" presId="urn:microsoft.com/office/officeart/2005/8/layout/hierarchy1"/>
    <dgm:cxn modelId="{FC86BA8E-B991-4ABA-9280-0CA3016130F8}" type="presParOf" srcId="{C438BF4C-70DA-42EA-9D7A-9C3C21861324}" destId="{0EF65C45-D797-4916-8759-43ADC85B6500}" srcOrd="1" destOrd="0" presId="urn:microsoft.com/office/officeart/2005/8/layout/hierarchy1"/>
    <dgm:cxn modelId="{DCB944F3-AC1C-419A-A02E-AC2DB3203460}" type="presParOf" srcId="{C509E816-7E74-4782-A25D-8289EDE0E805}" destId="{B71AA51D-FA5A-4EA6-BAD1-261B4333A70E}" srcOrd="1" destOrd="0" presId="urn:microsoft.com/office/officeart/2005/8/layout/hierarchy1"/>
    <dgm:cxn modelId="{6A957227-4804-41F3-9FD5-C452A39EE7A4}" type="presParOf" srcId="{DC96635B-E75A-42AC-A150-26BAE0B15B50}" destId="{1B25B709-ABA9-487E-93A8-55077942439D}" srcOrd="4" destOrd="0" presId="urn:microsoft.com/office/officeart/2005/8/layout/hierarchy1"/>
    <dgm:cxn modelId="{34ECB3E7-1430-4226-83EF-37A2899FF52D}" type="presParOf" srcId="{DC96635B-E75A-42AC-A150-26BAE0B15B50}" destId="{C5053629-84C2-4625-BE9F-8695027D9141}" srcOrd="5" destOrd="0" presId="urn:microsoft.com/office/officeart/2005/8/layout/hierarchy1"/>
    <dgm:cxn modelId="{666992B8-A1B6-40A9-B427-F38713AB804A}" type="presParOf" srcId="{C5053629-84C2-4625-BE9F-8695027D9141}" destId="{1F7074AD-C474-426D-8F7B-1C3BFB67DBD8}" srcOrd="0" destOrd="0" presId="urn:microsoft.com/office/officeart/2005/8/layout/hierarchy1"/>
    <dgm:cxn modelId="{D94B84F5-E82A-40E7-8F31-CBFCCC24327E}" type="presParOf" srcId="{1F7074AD-C474-426D-8F7B-1C3BFB67DBD8}" destId="{A3D1B939-75DF-4676-9F55-E72D217EE7D9}" srcOrd="0" destOrd="0" presId="urn:microsoft.com/office/officeart/2005/8/layout/hierarchy1"/>
    <dgm:cxn modelId="{CE04E5F3-FAD5-4E43-BB8E-355ABCCE6848}" type="presParOf" srcId="{1F7074AD-C474-426D-8F7B-1C3BFB67DBD8}" destId="{05EF6F91-FE28-4C38-8527-6C459D3BF383}" srcOrd="1" destOrd="0" presId="urn:microsoft.com/office/officeart/2005/8/layout/hierarchy1"/>
    <dgm:cxn modelId="{3B273C86-B946-4DA9-B6B2-A587002D68AD}" type="presParOf" srcId="{C5053629-84C2-4625-BE9F-8695027D9141}" destId="{5627564A-2102-466E-88A4-3A671B654D92}" srcOrd="1" destOrd="0" presId="urn:microsoft.com/office/officeart/2005/8/layout/hierarchy1"/>
    <dgm:cxn modelId="{654B1081-8A6E-4EB3-B8D5-20858F9AB542}" type="presParOf" srcId="{5627564A-2102-466E-88A4-3A671B654D92}" destId="{A511BA86-2D7D-491F-851B-615E17C6A4BB}" srcOrd="0" destOrd="0" presId="urn:microsoft.com/office/officeart/2005/8/layout/hierarchy1"/>
    <dgm:cxn modelId="{5E6BFCB6-9F93-45BD-9FCD-CB1FFFCE978B}" type="presParOf" srcId="{5627564A-2102-466E-88A4-3A671B654D92}" destId="{C25F7BFA-F0DD-4019-B3ED-AEBFFCD36EE8}" srcOrd="1" destOrd="0" presId="urn:microsoft.com/office/officeart/2005/8/layout/hierarchy1"/>
    <dgm:cxn modelId="{5623A4D6-FB12-4944-A7E5-A2A8349BCCE5}" type="presParOf" srcId="{C25F7BFA-F0DD-4019-B3ED-AEBFFCD36EE8}" destId="{3F257528-E002-424B-AE31-5EAFCD272652}" srcOrd="0" destOrd="0" presId="urn:microsoft.com/office/officeart/2005/8/layout/hierarchy1"/>
    <dgm:cxn modelId="{399F0D72-0E05-4661-9D38-879B8704F463}" type="presParOf" srcId="{3F257528-E002-424B-AE31-5EAFCD272652}" destId="{48C7B12F-F50E-425E-9C4E-B35CE7079A5C}" srcOrd="0" destOrd="0" presId="urn:microsoft.com/office/officeart/2005/8/layout/hierarchy1"/>
    <dgm:cxn modelId="{77FFA900-72FC-4C08-8D83-C76B0D23DAC4}" type="presParOf" srcId="{3F257528-E002-424B-AE31-5EAFCD272652}" destId="{9E3FE27C-B699-47DD-A8A9-5D00CFB20DC2}" srcOrd="1" destOrd="0" presId="urn:microsoft.com/office/officeart/2005/8/layout/hierarchy1"/>
    <dgm:cxn modelId="{88AAF650-FE19-4223-894F-2C0298060C9C}" type="presParOf" srcId="{C25F7BFA-F0DD-4019-B3ED-AEBFFCD36EE8}" destId="{00E170EF-DC3E-4A18-B84E-91629812E0F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76C88-3021-4D1C-B963-810AD01C234B}">
      <dsp:nvSpPr>
        <dsp:cNvPr id="0" name=""/>
        <dsp:cNvSpPr/>
      </dsp:nvSpPr>
      <dsp:spPr>
        <a:xfrm rot="16200000">
          <a:off x="483214" y="-464533"/>
          <a:ext cx="1459767" cy="2388834"/>
        </a:xfrm>
        <a:prstGeom prst="round1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u="sng" kern="1200" dirty="0" smtClean="0"/>
            <a:t>Siente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cuando experimenta ciertas emociones</a:t>
          </a:r>
          <a:endParaRPr lang="es-MX" sz="1400" kern="1200" dirty="0"/>
        </a:p>
      </dsp:txBody>
      <dsp:txXfrm rot="5400000">
        <a:off x="18681" y="0"/>
        <a:ext cx="2388834" cy="1094825"/>
      </dsp:txXfrm>
    </dsp:sp>
    <dsp:sp modelId="{B1746EC4-6BAA-48E3-A55F-32CFDADD7CAA}">
      <dsp:nvSpPr>
        <dsp:cNvPr id="0" name=""/>
        <dsp:cNvSpPr/>
      </dsp:nvSpPr>
      <dsp:spPr>
        <a:xfrm>
          <a:off x="2388834" y="0"/>
          <a:ext cx="2388834" cy="1459767"/>
        </a:xfrm>
        <a:prstGeom prst="round1Rect">
          <a:avLst/>
        </a:prstGeom>
        <a:solidFill>
          <a:schemeClr val="accent1">
            <a:shade val="50000"/>
            <a:hueOff val="180719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u="sng" kern="1200" dirty="0" smtClean="0"/>
            <a:t>Razona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cuando piensa, reflexiona y actúa</a:t>
          </a:r>
          <a:endParaRPr lang="es-MX" sz="1400" kern="1200" dirty="0"/>
        </a:p>
      </dsp:txBody>
      <dsp:txXfrm>
        <a:off x="2388834" y="0"/>
        <a:ext cx="2388834" cy="1094825"/>
      </dsp:txXfrm>
    </dsp:sp>
    <dsp:sp modelId="{8C6203DD-142A-469B-81DD-260B6401B76D}">
      <dsp:nvSpPr>
        <dsp:cNvPr id="0" name=""/>
        <dsp:cNvSpPr/>
      </dsp:nvSpPr>
      <dsp:spPr>
        <a:xfrm rot="10800000">
          <a:off x="0" y="1459767"/>
          <a:ext cx="2388834" cy="1459767"/>
        </a:xfrm>
        <a:prstGeom prst="round1Rect">
          <a:avLst/>
        </a:prstGeom>
        <a:solidFill>
          <a:schemeClr val="accent1">
            <a:shade val="50000"/>
            <a:hueOff val="361437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u="sng" kern="1200" dirty="0" smtClean="0"/>
            <a:t>Imagina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cuando representa idealmente un objeto o </a:t>
          </a:r>
          <a:r>
            <a:rPr lang="es-ES_tradnl" sz="1400" kern="1200" dirty="0" smtClean="0"/>
            <a:t>situación</a:t>
          </a:r>
          <a:endParaRPr lang="es-MX" sz="1400" kern="1200" dirty="0"/>
        </a:p>
      </dsp:txBody>
      <dsp:txXfrm rot="10800000">
        <a:off x="0" y="1824708"/>
        <a:ext cx="2388834" cy="1094825"/>
      </dsp:txXfrm>
    </dsp:sp>
    <dsp:sp modelId="{9A97AEFB-8EBE-4C0E-BD90-6EA787BBC5B8}">
      <dsp:nvSpPr>
        <dsp:cNvPr id="0" name=""/>
        <dsp:cNvSpPr/>
      </dsp:nvSpPr>
      <dsp:spPr>
        <a:xfrm rot="5400000">
          <a:off x="2853368" y="995233"/>
          <a:ext cx="1459767" cy="2388834"/>
        </a:xfrm>
        <a:prstGeom prst="round1Rect">
          <a:avLst/>
        </a:prstGeom>
        <a:solidFill>
          <a:schemeClr val="accent1">
            <a:shade val="50000"/>
            <a:hueOff val="180719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u="sng" kern="1200" dirty="0" smtClean="0"/>
            <a:t>Juzga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cuando aplica su criterio y su conciencia para valorar sus acciones</a:t>
          </a:r>
          <a:endParaRPr lang="es-MX" sz="1400" kern="1200" dirty="0"/>
        </a:p>
      </dsp:txBody>
      <dsp:txXfrm rot="-5400000">
        <a:off x="2388835" y="1824707"/>
        <a:ext cx="2388834" cy="1094825"/>
      </dsp:txXfrm>
    </dsp:sp>
    <dsp:sp modelId="{09DDE356-852E-4DB7-AE9F-D1B4B6DCD69C}">
      <dsp:nvSpPr>
        <dsp:cNvPr id="0" name=""/>
        <dsp:cNvSpPr/>
      </dsp:nvSpPr>
      <dsp:spPr>
        <a:xfrm>
          <a:off x="1672184" y="1094825"/>
          <a:ext cx="1433301" cy="729883"/>
        </a:xfrm>
        <a:prstGeom prst="roundRect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bg1">
                  <a:lumMod val="95000"/>
                </a:schemeClr>
              </a:solidFill>
              <a:latin typeface="Arial Narrow" pitchFamily="34" charset="0"/>
            </a:rPr>
            <a:t>SER HUMANO.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bg1">
                  <a:lumMod val="95000"/>
                </a:schemeClr>
              </a:solidFill>
              <a:latin typeface="Arial Narrow" pitchFamily="34" charset="0"/>
            </a:rPr>
            <a:t>INDIVIDUO</a:t>
          </a:r>
          <a:endParaRPr lang="es-MX" sz="14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1707814" y="1130455"/>
        <a:ext cx="1362041" cy="6586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FED65-D464-4D2D-9D99-0865751669BA}">
      <dsp:nvSpPr>
        <dsp:cNvPr id="0" name=""/>
        <dsp:cNvSpPr/>
      </dsp:nvSpPr>
      <dsp:spPr>
        <a:xfrm>
          <a:off x="1540229" y="3032571"/>
          <a:ext cx="1814385" cy="155744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i="1" kern="1200" dirty="0" smtClean="0">
              <a:latin typeface="+mn-lt"/>
            </a:rPr>
            <a:t>Experiencia y vivencias familiares</a:t>
          </a:r>
          <a:r>
            <a:rPr lang="es-MX" sz="1000" b="1" kern="1200" dirty="0" smtClean="0">
              <a:latin typeface="+mn-lt"/>
            </a:rPr>
            <a:t>:</a:t>
          </a:r>
          <a:endParaRPr lang="es-ES" sz="1000" kern="1200" dirty="0" smtClean="0">
            <a:latin typeface="+mn-lt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i="1" kern="1200" dirty="0" smtClean="0">
              <a:latin typeface="+mn-lt"/>
            </a:rPr>
            <a:t>Todo</a:t>
          </a:r>
          <a:r>
            <a:rPr lang="es-MX" sz="1000" b="1" kern="1200" dirty="0" smtClean="0">
              <a:latin typeface="+mn-lt"/>
            </a:rPr>
            <a:t> </a:t>
          </a:r>
          <a:r>
            <a:rPr lang="es-MX" sz="1000" kern="1200" dirty="0" smtClean="0">
              <a:latin typeface="+mn-lt"/>
            </a:rPr>
            <a:t>aquello</a:t>
          </a:r>
          <a:r>
            <a:rPr lang="es-MX" sz="1000" b="1" kern="1200" dirty="0" smtClean="0">
              <a:latin typeface="+mn-lt"/>
            </a:rPr>
            <a:t> </a:t>
          </a:r>
          <a:r>
            <a:rPr lang="es-MX" sz="1000" b="1" i="1" kern="1200" dirty="0" smtClean="0">
              <a:latin typeface="+mn-lt"/>
            </a:rPr>
            <a:t>aprendido</a:t>
          </a:r>
          <a:r>
            <a:rPr lang="es-MX" sz="1000" kern="1200" dirty="0" smtClean="0">
              <a:latin typeface="+mn-lt"/>
            </a:rPr>
            <a:t> incluyendo la información recibida durante su</a:t>
          </a:r>
          <a:r>
            <a:rPr lang="es-MX" sz="1000" b="1" i="1" kern="1200" dirty="0" smtClean="0">
              <a:latin typeface="+mn-lt"/>
            </a:rPr>
            <a:t> evolución y desarrollo en la familia y de la cultura en que se educó.</a:t>
          </a:r>
          <a:endParaRPr lang="es-MX" sz="1000" kern="1200" dirty="0"/>
        </a:p>
      </dsp:txBody>
      <dsp:txXfrm>
        <a:off x="1821214" y="3273765"/>
        <a:ext cx="1252415" cy="1075052"/>
      </dsp:txXfrm>
    </dsp:sp>
    <dsp:sp modelId="{8C0C3BC7-3EEE-46EF-A668-C08F4B50A129}">
      <dsp:nvSpPr>
        <dsp:cNvPr id="0" name=""/>
        <dsp:cNvSpPr/>
      </dsp:nvSpPr>
      <dsp:spPr>
        <a:xfrm>
          <a:off x="1596979" y="3720790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4660A-CD14-4A51-B1A2-EE336B88E91C}">
      <dsp:nvSpPr>
        <dsp:cNvPr id="0" name=""/>
        <dsp:cNvSpPr/>
      </dsp:nvSpPr>
      <dsp:spPr>
        <a:xfrm>
          <a:off x="0" y="2185975"/>
          <a:ext cx="1814385" cy="15574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C8CDF-0C55-4F83-8C5F-37E5A984F2B1}">
      <dsp:nvSpPr>
        <dsp:cNvPr id="0" name=""/>
        <dsp:cNvSpPr/>
      </dsp:nvSpPr>
      <dsp:spPr>
        <a:xfrm>
          <a:off x="1228506" y="3527447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AB55F-348F-48E4-9EDB-C9A4F01CF50B}">
      <dsp:nvSpPr>
        <dsp:cNvPr id="0" name=""/>
        <dsp:cNvSpPr/>
      </dsp:nvSpPr>
      <dsp:spPr>
        <a:xfrm>
          <a:off x="3078860" y="2174045"/>
          <a:ext cx="1814385" cy="155744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i="1" kern="1200" dirty="0" smtClean="0">
              <a:latin typeface="+mn-lt"/>
            </a:rPr>
            <a:t>Características y rasgos personales:</a:t>
          </a:r>
          <a:endParaRPr lang="es-ES" sz="900" kern="1200" dirty="0" smtClean="0"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latin typeface="+mn-lt"/>
            </a:rPr>
            <a:t>Lo que suma físicamente </a:t>
          </a:r>
          <a:r>
            <a:rPr lang="es-MX" sz="900" b="1" i="1" kern="1200" dirty="0" smtClean="0">
              <a:latin typeface="+mn-lt"/>
            </a:rPr>
            <a:t>sus capacidades y limitaciones</a:t>
          </a:r>
          <a:r>
            <a:rPr lang="es-MX" sz="900" kern="1200" dirty="0" smtClean="0">
              <a:latin typeface="+mn-lt"/>
            </a:rPr>
            <a:t> así como sus principales </a:t>
          </a:r>
          <a:r>
            <a:rPr lang="es-MX" sz="900" b="1" i="1" kern="1200" dirty="0" smtClean="0">
              <a:latin typeface="+mn-lt"/>
            </a:rPr>
            <a:t>hábitos y actitudes</a:t>
          </a:r>
          <a:r>
            <a:rPr lang="es-MX" sz="900" kern="1200" dirty="0" smtClean="0">
              <a:latin typeface="+mn-lt"/>
            </a:rPr>
            <a:t>.</a:t>
          </a:r>
          <a:endParaRPr lang="es-MX" sz="900" kern="1200" dirty="0"/>
        </a:p>
      </dsp:txBody>
      <dsp:txXfrm>
        <a:off x="3359845" y="2415239"/>
        <a:ext cx="1252415" cy="1075052"/>
      </dsp:txXfrm>
    </dsp:sp>
    <dsp:sp modelId="{CA406F5F-87DA-42BF-B0AA-9D02F33DEF63}">
      <dsp:nvSpPr>
        <dsp:cNvPr id="0" name=""/>
        <dsp:cNvSpPr/>
      </dsp:nvSpPr>
      <dsp:spPr>
        <a:xfrm>
          <a:off x="4321754" y="3513872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17E37-3BB0-49CF-BB4D-41975F0FFE3D}">
      <dsp:nvSpPr>
        <dsp:cNvPr id="0" name=""/>
        <dsp:cNvSpPr/>
      </dsp:nvSpPr>
      <dsp:spPr>
        <a:xfrm>
          <a:off x="4625484" y="3030103"/>
          <a:ext cx="1814385" cy="15574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38129-8D1D-455A-93DE-CAD7CAD27215}">
      <dsp:nvSpPr>
        <dsp:cNvPr id="0" name=""/>
        <dsp:cNvSpPr/>
      </dsp:nvSpPr>
      <dsp:spPr>
        <a:xfrm>
          <a:off x="4667047" y="3727783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68027-983B-41F9-9B80-3919F5132706}">
      <dsp:nvSpPr>
        <dsp:cNvPr id="0" name=""/>
        <dsp:cNvSpPr/>
      </dsp:nvSpPr>
      <dsp:spPr>
        <a:xfrm>
          <a:off x="1540229" y="1334853"/>
          <a:ext cx="1814385" cy="155744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i="1" kern="1200" dirty="0" smtClean="0">
              <a:latin typeface="+mn-lt"/>
            </a:rPr>
            <a:t>Experiencia y vivencias personales:</a:t>
          </a:r>
          <a:endParaRPr lang="es-MX" sz="1000" kern="1200" dirty="0"/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 smtClean="0">
              <a:latin typeface="+mn-lt"/>
            </a:rPr>
            <a:t>Lo que la persona ha </a:t>
          </a:r>
          <a:r>
            <a:rPr lang="es-MX" sz="1000" b="1" i="1" kern="1200" dirty="0" smtClean="0">
              <a:latin typeface="+mn-lt"/>
            </a:rPr>
            <a:t>aprendido por sí misma</a:t>
          </a:r>
          <a:r>
            <a:rPr lang="es-MX" sz="1000" kern="1200" dirty="0" smtClean="0">
              <a:latin typeface="+mn-lt"/>
            </a:rPr>
            <a:t>. Es su </a:t>
          </a:r>
          <a:r>
            <a:rPr lang="es-MX" sz="1000" b="1" i="1" kern="1200" dirty="0" smtClean="0">
              <a:latin typeface="+mn-lt"/>
            </a:rPr>
            <a:t>propio sistema de actuar y pensar</a:t>
          </a:r>
          <a:r>
            <a:rPr lang="es-MX" sz="1000" kern="1200" dirty="0" smtClean="0">
              <a:latin typeface="+mn-lt"/>
            </a:rPr>
            <a:t>.</a:t>
          </a:r>
          <a:endParaRPr lang="es-MX" sz="1000" kern="1200" dirty="0">
            <a:latin typeface="+mn-lt"/>
          </a:endParaRPr>
        </a:p>
      </dsp:txBody>
      <dsp:txXfrm>
        <a:off x="1821214" y="1576047"/>
        <a:ext cx="1252415" cy="1075052"/>
      </dsp:txXfrm>
    </dsp:sp>
    <dsp:sp modelId="{BA6F21C6-73EE-4BD3-BBA8-E17E1144DB72}">
      <dsp:nvSpPr>
        <dsp:cNvPr id="0" name=""/>
        <dsp:cNvSpPr/>
      </dsp:nvSpPr>
      <dsp:spPr>
        <a:xfrm>
          <a:off x="2775130" y="1366940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16A90-1760-4087-B05A-121C3F97D34E}">
      <dsp:nvSpPr>
        <dsp:cNvPr id="0" name=""/>
        <dsp:cNvSpPr/>
      </dsp:nvSpPr>
      <dsp:spPr>
        <a:xfrm>
          <a:off x="3089148" y="564557"/>
          <a:ext cx="1814385" cy="15574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FE972-5BE9-4CE3-A6E1-4BEF80511352}">
      <dsp:nvSpPr>
        <dsp:cNvPr id="0" name=""/>
        <dsp:cNvSpPr/>
      </dsp:nvSpPr>
      <dsp:spPr>
        <a:xfrm>
          <a:off x="3120423" y="1166604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6FED6-E8A9-4257-AE2F-26372E98B03D}">
      <dsp:nvSpPr>
        <dsp:cNvPr id="0" name=""/>
        <dsp:cNvSpPr/>
      </dsp:nvSpPr>
      <dsp:spPr>
        <a:xfrm>
          <a:off x="4625484" y="1332385"/>
          <a:ext cx="1814385" cy="155744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 smtClean="0">
              <a:latin typeface="+mn-lt"/>
            </a:rPr>
            <a:t>Rasgos y herencia genética:</a:t>
          </a:r>
          <a:endParaRPr lang="es-ES" sz="900" b="0" i="0" kern="1200" dirty="0" smtClean="0"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i="1" kern="1200" dirty="0" smtClean="0">
              <a:latin typeface="+mn-lt"/>
            </a:rPr>
            <a:t>Rasgos y características que se transmiten por medio de los </a:t>
          </a:r>
          <a:r>
            <a:rPr lang="es-ES" sz="900" b="1" i="1" kern="1200" dirty="0" smtClean="0">
              <a:latin typeface="+mn-lt"/>
            </a:rPr>
            <a:t>genes familiares.</a:t>
          </a:r>
          <a:endParaRPr lang="es-MX" sz="900" kern="1200" dirty="0"/>
        </a:p>
      </dsp:txBody>
      <dsp:txXfrm>
        <a:off x="4906469" y="1573579"/>
        <a:ext cx="1252415" cy="1075052"/>
      </dsp:txXfrm>
    </dsp:sp>
    <dsp:sp modelId="{DBFD1592-3015-4197-B99F-E94027B2DDF1}">
      <dsp:nvSpPr>
        <dsp:cNvPr id="0" name=""/>
        <dsp:cNvSpPr/>
      </dsp:nvSpPr>
      <dsp:spPr>
        <a:xfrm>
          <a:off x="6185696" y="2019782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82862-08CB-4718-8FCA-9638BA37C39A}">
      <dsp:nvSpPr>
        <dsp:cNvPr id="0" name=""/>
        <dsp:cNvSpPr/>
      </dsp:nvSpPr>
      <dsp:spPr>
        <a:xfrm>
          <a:off x="6178502" y="2188443"/>
          <a:ext cx="1814385" cy="15574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D9665-53C4-4AFD-B6E8-D0693C758C05}">
      <dsp:nvSpPr>
        <dsp:cNvPr id="0" name=""/>
        <dsp:cNvSpPr/>
      </dsp:nvSpPr>
      <dsp:spPr>
        <a:xfrm>
          <a:off x="6544576" y="2216004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CB67C-4159-41A8-80FB-56A81BADA2B3}" type="datetimeFigureOut">
              <a:rPr lang="es-MX" smtClean="0"/>
              <a:t>22/07/2015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8C7A4-DBCB-4131-B6E5-2C52DA528B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7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1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4037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1036589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100397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69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6109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79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990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8C7A4-DBCB-4131-B6E5-2C52DA528B0C}" type="slidenum">
              <a:rPr lang="es-MX" smtClean="0"/>
              <a:t>98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9186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100</a:t>
            </a:fld>
            <a:endParaRPr lang="es-ES" sz="1200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5739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5CA12-2725-4B09-BE89-CDA4B2E78729}" type="slidenum">
              <a:rPr lang="es-MX" smtClean="0"/>
              <a:t>102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513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110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8609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116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9383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219005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5</a:t>
            </a:fld>
            <a:endParaRPr lang="es-ES" sz="1200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4328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2641450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124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9586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807871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139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1846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29577" indent="-280607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22426" indent="-224485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571396" indent="-224485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20367" indent="-224485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469337" indent="-224485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18308" indent="-224485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367278" indent="-224485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16248" indent="-224485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22DC1586-5F83-429F-872B-1A92A888F348}" type="slidenum">
              <a:rPr lang="es-ES_tradnl" sz="1000" b="0">
                <a:latin typeface="Times New Roman" pitchFamily="18" charset="0"/>
              </a:rPr>
              <a:pPr algn="r">
                <a:defRPr/>
              </a:pPr>
              <a:t>149</a:t>
            </a:fld>
            <a:endParaRPr lang="es-ES_tradnl" sz="1000" b="0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3869"/>
            <a:ext cx="5487022" cy="4114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34317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5CA6B0E-D5B9-4418-845B-32AA31C25B1D}" type="slidenum">
              <a:rPr lang="es-ES"/>
              <a:pPr eaLnBrk="1" hangingPunct="1"/>
              <a:t>151</a:t>
            </a:fld>
            <a:endParaRPr lang="es-E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69220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8C7A4-DBCB-4131-B6E5-2C52DA528B0C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971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35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6951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11522-BE6C-4FDE-98C3-B04D69C8781F}" type="slidenum">
              <a:rPr lang="es-ES" sz="1200" smtClean="0"/>
              <a:pPr eaLnBrk="1" hangingPunct="1"/>
              <a:t>48</a:t>
            </a:fld>
            <a:endParaRPr 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5505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381643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179227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206135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365377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936D-2486-4982-A4CC-6BF05C45527F}" type="datetime1">
              <a:rPr lang="es-MX" smtClean="0"/>
              <a:t>22/07/2015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270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D52E-5B42-4539-A036-F05042BF933E}" type="datetime1">
              <a:rPr lang="es-MX" smtClean="0"/>
              <a:t>22/07/2015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688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8A09-D1A8-418B-9E62-F0BEDCD12139}" type="datetime1">
              <a:rPr lang="es-MX" smtClean="0"/>
              <a:t>22/07/2015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973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0574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57C34B78-25E7-4D66-ABA6-3C6C079B2131}" type="datetime1">
              <a:rPr lang="es-MX" smtClean="0"/>
              <a:t>22/07/2015</a:t>
            </a:fld>
            <a:endParaRPr lang="es-ES"/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403ECD8-6A73-4179-82E3-F8366A6E4F6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" name="3 Marcador de número de diapositiva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D58E3C8-F31A-42EC-AF2A-01392A80837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868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7539EC7A-B290-4156-8406-89922403F37D}" type="datetime1">
              <a:rPr lang="es-MX" smtClean="0"/>
              <a:t>22/07/2015</a:t>
            </a:fld>
            <a:endParaRPr lang="es-ES" dirty="0"/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403ECD8-6A73-4179-82E3-F8366A6E4F6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" name="3 Marcador de número de diapositiva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D58E3C8-F31A-42EC-AF2A-01392A80837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71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36B9-2993-435A-8050-88ECE3148923}" type="datetime1">
              <a:rPr lang="es-MX" smtClean="0"/>
              <a:t>22/07/2015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435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952-8721-4745-A9C0-462909A25191}" type="datetime1">
              <a:rPr lang="es-MX" smtClean="0"/>
              <a:t>22/07/2015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460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B0C-A4D4-4D41-ADD2-876B40C5EB7A}" type="datetime1">
              <a:rPr lang="es-MX" smtClean="0"/>
              <a:t>22/07/2015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68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479A2-1A6A-45E0-A2A1-4EF7F7C74F4D}" type="datetime1">
              <a:rPr lang="es-MX" smtClean="0"/>
              <a:t>22/07/2015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500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9B8C-2DA5-484E-A14E-880A3526E75E}" type="datetime1">
              <a:rPr lang="es-MX" smtClean="0"/>
              <a:t>22/07/2015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161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F4E5-D9D2-4ECE-B8D5-470A01BF33B1}" type="datetime1">
              <a:rPr lang="es-MX" smtClean="0"/>
              <a:t>22/07/2015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003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A8D4-8DA3-4001-B93A-DF585460ECF3}" type="datetime1">
              <a:rPr lang="es-MX" smtClean="0"/>
              <a:t>22/07/2015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498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E30-2935-4B66-B25F-4C171902A610}" type="datetime1">
              <a:rPr lang="es-MX" smtClean="0"/>
              <a:t>22/07/2015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6987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5880-DAB5-4A47-A074-A5AC3DBB1411}" type="datetime1">
              <a:rPr lang="es-MX" smtClean="0"/>
              <a:t>22/07/2015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4288-44B6-4D2C-8261-77B749EDE6E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9 Conector recto"/>
          <p:cNvCxnSpPr/>
          <p:nvPr userDrawn="1"/>
        </p:nvCxnSpPr>
        <p:spPr>
          <a:xfrm>
            <a:off x="467544" y="6381328"/>
            <a:ext cx="8208912" cy="0"/>
          </a:xfrm>
          <a:prstGeom prst="line">
            <a:avLst/>
          </a:prstGeom>
          <a:ln w="25400" cap="rnd" cmpd="thickThin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Servidor\servidor 2011\General\CARPETA MAESTRA 2014\logoVA nueva imagen.png"/>
          <p:cNvPicPr>
            <a:picLocks noChangeAspect="1" noChangeArrowheads="1"/>
          </p:cNvPicPr>
          <p:nvPr userDrawn="1"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7518"/>
            <a:ext cx="1800200" cy="2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6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www.google.com.mx/url?sa=i&amp;rct=j&amp;q=idea+y+oportunidad+de+negocio&amp;source=images&amp;cd=&amp;cad=rja&amp;docid=zhFSixbvJgqtfM&amp;tbnid=SdvWJuei7_yWoM:&amp;ved=0CAUQjRw&amp;url=http://vizcarraproyectos.com/web/proyecto-de-inversion-ideas-de-negocio-i/&amp;ei=7luWUbTHOYfU9ASTk4H4BQ&amp;psig=AFQjCNF5EiBCi-gjylXdrbcFnE1egoWRdw&amp;ust=13688947596658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x/url?sa=i&amp;rct=j&amp;q=ganador+y+fracasado&amp;source=images&amp;cd=&amp;cad=rja&amp;docid=ELOPOOo3UssmdM&amp;tbnid=Rch7Ow1dsvuAVM:&amp;ved=0CAUQjRw&amp;url=http://blog.emprendelandia.es/fracasar-es-triunfar/&amp;ei=rljIUZLdGYOC9gSO44GACA&amp;psig=AFQjCNE6P6VAKfbgfEM0EDykhgRxL7PlCg&amp;ust=137217079354554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google.com.mx/url?sa=i&amp;rct=j&amp;q=pensar&amp;source=images&amp;cd=&amp;cad=rja&amp;docid=d5elx6CWVSEm5M&amp;tbnid=XKpOdG7ozmmzXM:&amp;ved=0CAUQjRw&amp;url=http://es.123rf.com/photo_9938979_joven-atractivo-pensar-mucho-sobre-un-problema.html&amp;ei=amaWUdmaDpSm8AT0jIHQCA&amp;psig=AFQjCNHVL9IDCttzHO8FMhvZF8azKqTl9Q&amp;ust=136889749906275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hyperlink" Target="http://www.google.com.mx/url?sa=i&amp;rct=j&amp;q=persona+innovadora&amp;source=images&amp;cd=&amp;cad=rja&amp;docid=ATv9eGvXmBQOgM&amp;tbnid=2BeQX38aHmcoNM:&amp;ved=0CAUQjRw&amp;url=http://www.compuchannel.net/2011/10/05/adios-maestro-steve-jobs/&amp;ei=omeWUcSJL4X69QT3oICYCw&amp;psig=AFQjCNGl7zVX7x98iXFGwRiOYYxYtqde-w&amp;ust=1368897809438777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://www.google.com.mx/url?sa=i&amp;rct=j&amp;q=ideas&amp;source=images&amp;cd=&amp;cad=rja&amp;docid=eMDDrAjoloskDM&amp;tbnid=svc98Wo-L-DL2M:&amp;ved=0CAUQjRw&amp;url=http://begostrategia.blogspot.com/2013/04/5-ideas-que-los-emprendedores-deben.html&amp;ei=X2qWUZkgg9j1BOrigLgK&amp;psig=AFQjCNG5pEvkSLOiEKsA_lxD5Fcz8Q4GFA&amp;ust=136889851020158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hyperlink" Target="http://www.google.com.mx/url?sa=i&amp;rct=j&amp;q=ideas&amp;source=images&amp;cd=&amp;cad=rja&amp;docid=MFHny0kNtWAq9M&amp;tbnid=LQ4kUMX2_XQw3M:&amp;ved=0CAUQjRw&amp;url=http://felicidadlaboral.info/blog/?tag=ideas-brillantes&amp;ei=q2uWUfCSN4n29gSnnIGoAw&amp;psig=AFQjCNG5pEvkSLOiEKsA_lxD5Fcz8Q4GFA&amp;ust=1368898510201588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www.google.com.mx/url?sa=i&amp;rct=j&amp;q=signo+de+pesos&amp;source=images&amp;cd=&amp;cad=rja&amp;docid=WL-fVhbbALHQgM&amp;tbnid=KFIgVIz0lBQR5M:&amp;ved=0CAUQjRw&amp;url=http://www.mercadotecniadeafiliados.com/2010/09/a-quien-puede-beneficiar-la-mercadotecnia-de-afiliados/&amp;ei=63GWUemVCI369gSdgIGYAQ&amp;psig=AFQjCNEn9VUsv42kvs5LGYrTdvRNRpMUxQ&amp;ust=136890045330612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hyperlink" Target="http://www.google.com.mx/url?sa=i&amp;rct=j&amp;q=mirar+hacia+arriba&amp;source=images&amp;cd=&amp;cad=rja&amp;docid=SG7JztY30YeHEM&amp;tbnid=9HGaBtVXDJ22vM:&amp;ved=0CAUQjRw&amp;url=http://es.123rf.com/photo_4892022_retrato-de-una-joven-mujer-de-negocios-dulce-mirar-hacia-arriba-en-copyspace.html&amp;ei=E3SWUYLbKIGs8ATn-IHgCA&amp;psig=AFQjCNHb3JFgH4bQ__e9tAy_iDtw6qEZdQ&amp;ust=1368901006588860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://www.google.com.mx/url?sa=i&amp;rct=j&amp;q=objetivos&amp;source=images&amp;cd=&amp;cad=rja&amp;docid=qn4Cg2VAXxKTrM&amp;tbnid=tFi3hBIvIVkxqM:&amp;ved=0CAUQjRw&amp;url=http://premioinnova.municipiodurango.gob.mx/es/objetivos&amp;ei=7XSWUbeiH43Y9ATB5ID4BA&amp;psig=AFQjCNFsniQgAfop7ZqOFaW8aZ4jBVwrTQ&amp;ust=136890119924796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hyperlink" Target="http://www.google.com.mx/url?sa=i&amp;rct=j&amp;q=mirar+hacia+delante&amp;source=images&amp;cd=&amp;cad=rja&amp;docid=fV6fy96til63ZM&amp;tbnid=Vwe-oX7Yq6o91M:&amp;ved=0CAUQjRw&amp;url=http://es.123rf.com/photo_7222802_foto-de-un-hombre-de-negocios-mirando-hacia-adelante-hacia-el-futuro-sobre-blanco.html&amp;ei=1XeWUaX0Foy-9QSV6oD4BQ&amp;psig=AFQjCNEr9Qo3WloZKj08_dYPD_Jm4Ph-vw&amp;ust=136890194038268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.mx/url?sa=i&amp;rct=j&amp;q=inteligencia+emocional&amp;source=images&amp;cd=&amp;cad=rja&amp;docid=H_1wZgENXCAztM&amp;tbnid=YHI0FnucYd1PJM:&amp;ved=0CAUQjRw&amp;url=http://mx.mujer.yahoo.com/blogs/botica/que-es-la-inteligencia-emocional-235417308.html?page=all&amp;ei=rnPAUarGKIvC9gSN-oC4DA&amp;psig=AFQjCNH-d6-i4EcwrCaSPJLF_A3RHKlGvA&amp;ust=1371653388415172" TargetMode="Externa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www.youtube.com/watch?v=5BnrQUsxRBI" TargetMode="Externa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hyperlink" Target="http://www.youtube.com/watch?v=MyVk1U6go40" TargetMode="Externa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://www.google.com.mx/url?sa=i&amp;rct=j&amp;q=copetencia&amp;source=images&amp;cd=&amp;cad=rja&amp;docid=WxPG6zKlTxjhRM&amp;tbnid=rqUjFR7Z76F9yM:&amp;ved=0CAUQjRw&amp;url=http://www.gestioncompetencias.com/&amp;ei=0RuVUf2oMIje9ASD1YGQAg&amp;psig=AFQjCNHmzipebk3zbtyX6uiqf-RajwWujg&amp;ust=136881287372346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www.google.com.mx/url?sa=i&amp;rct=j&amp;q=responsabilidad+social+y+etica+profesional&amp;source=images&amp;cd=&amp;cad=rja&amp;docid=Q0B0FEfcCTZ4vM&amp;tbnid=aw6MPMhxJk4IDM:&amp;ved=0CAUQjRw&amp;url=http://www.pisidelgolfo.com.mx/MisinyVisin.php&amp;ei=nB2VUaXjI5Hk8gSG1oDYCA&amp;psig=AFQjCNG8fvwD5aX3MRtYejPM-h6-DwKkkw&amp;ust=136881331538607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31.jpeg"/><Relationship Id="rId7" Type="http://schemas.openxmlformats.org/officeDocument/2006/relationships/diagramQuickStyle" Target="../diagrams/quickStyle13.xml"/><Relationship Id="rId2" Type="http://schemas.openxmlformats.org/officeDocument/2006/relationships/hyperlink" Target="http://www.google.com.mx/url?sa=i&amp;rct=j&amp;q=imagen+personal&amp;source=images&amp;cd=&amp;cad=rja&amp;docid=qFBgBzFG1PIs4M&amp;tbnid=oWHehi_wByFWNM:&amp;ved=0CAUQjRw&amp;url=http://www.bellomagazine.com/cuidado-personal/primera-impresion&amp;ei=V4ybUce3NYrPrgHFyoG4Bw&amp;psig=AFQjCNFLHK8AJ0HLtQ7N3I8qKC657xDiLw&amp;ust=1369234863032796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hyperlink" Target="http://www.youtube.com/watch?v=wgBzq3cz5PE" TargetMode="External"/><Relationship Id="rId4" Type="http://schemas.openxmlformats.org/officeDocument/2006/relationships/hyperlink" Target="http://www.youtube.com/watch?v=Ibhcyq2ZN10" TargetMode="External"/><Relationship Id="rId9" Type="http://schemas.microsoft.com/office/2007/relationships/diagramDrawing" Target="../diagrams/drawing13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jpeg"/><Relationship Id="rId7" Type="http://schemas.openxmlformats.org/officeDocument/2006/relationships/image" Target="../media/image134.png"/><Relationship Id="rId2" Type="http://schemas.openxmlformats.org/officeDocument/2006/relationships/hyperlink" Target="http://www.google.com.mx/url?sa=i&amp;source=images&amp;cd=&amp;cad=rja&amp;docid=S-dvI1ox25-kaM&amp;tbnid=wKl8ynvimbZfNM:&amp;ved=0CAgQjRwwAA&amp;url=http://es.123rf.com/photo_13091795_retrato-de-cuerpo-completo-de-la-joven-y-feliz-hombre-de-negocios-alegre-sonriente-sobre-fondo-blanc.html&amp;ei=LhedUfGgPMKi0AHE9IDICA&amp;psig=AFQjCNELVlCMuqdnAVoqoEU_T7kr0tUZCQ&amp;ust=136933598303894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cdKsDHsOm5g" TargetMode="External"/><Relationship Id="rId5" Type="http://schemas.openxmlformats.org/officeDocument/2006/relationships/image" Target="../media/image133.jpeg"/><Relationship Id="rId4" Type="http://schemas.openxmlformats.org/officeDocument/2006/relationships/hyperlink" Target="http://www.google.com.mx/url?sa=i&amp;rct=j&amp;q=marca+personal&amp;source=images&amp;cd=&amp;cad=rja&amp;docid=K29l5LKOJyHaJM&amp;tbnid=TJKy25zQjX_u5M:&amp;ved=0CAUQjRw&amp;url=http://www.eresempresa.com/modulos/nuevo_trabajo/tu_marca_personal.html&amp;ei=USieUa6pFJSc8gTr_oHgBg&amp;psig=AFQjCNEht66xTiv4eazpV0SKaZS1-_288A&amp;ust=136940589873868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17VgJwIUII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www.google.com.mx/url?sa=i&amp;rct=j&amp;q=venderse+a+si+mismo&amp;source=images&amp;cd=&amp;cad=rja&amp;docid=huMZKMNr9OOpQM&amp;tbnid=LGnrQDhyXyuhcM:&amp;ved=0CAUQjRw&amp;url=http://expertoencoaching.wordpress.com/2013/04/09/como-venderse-profesionalmente/&amp;ei=dYabUfT6H9H8qQH3_4CwBQ&amp;psig=AFQjCNEozOLbyqnSMCc1YxZVthpApjtWnw&amp;ust=136923118015291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rZ0f-X6MgQw" TargetMode="Externa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x/url?sa=i&amp;rct=j&amp;q=curriculum+y+entrevistas&amp;source=images&amp;cd=&amp;cad=rja&amp;docid=ybBplKuNgoqIIM&amp;tbnid=zqmmqnQ4GTMECM:&amp;ved=0CAUQjRw&amp;url=http://www.emagisterexpress.com/curriculum-vitae-entrevista-trabajo-cursos-2880477.htm&amp;ei=aHWKUazLNo_O9ATdvoGoCA&amp;psig=AFQjCNFQpd5cfa4fGHhFGukvfPKAUOnapQ&amp;ust=136811490174455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hyperlink" Target="http://www.google.com.mx/url?sa=i&amp;rct=j&amp;q=curriculum+y+entrevistas&amp;source=images&amp;cd=&amp;cad=rja&amp;docid=JtW-BeDt3wqmNM&amp;tbnid=6Nwhps9dXUZaYM:&amp;ved=0CAUQjRw&amp;url=http://emilianoperezansaldi.com/personalbranding/necesitas-enviar-tu-cv-para-una-entrevista-olvidate-del-word-sacalo-de-linkedin/&amp;ei=oXWKUcGpJoea9QTauIG4Ag&amp;psig=AFQjCNFQpd5cfa4fGHhFGukvfPKAUOnapQ&amp;ust=1368114901744550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hyperlink" Target="http://www.google.com.mx/url?sa=i&amp;rct=j&amp;q=entrevista&amp;source=images&amp;cd=&amp;cad=rja&amp;docid=1IMJnTanZdCPaM&amp;tbnid=yefdfmUoIz5TjM:&amp;ved=0CAUQjRw&amp;url=http://delasalle.ulsa.edu.mx/bolsa_trabajo/show/spanish/about/_c_mo_prepararse_para_la_entrevista_de_trabajo_.aspx&amp;ei=kzmWUcjHI4Hs8wTz1oHoBg&amp;psig=AFQjCNEPDY5xEyY14wVCHMPe41PD1XBJDQ&amp;ust=1368886023814391" TargetMode="Externa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sO_-8OvPzA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Z_ZDAcVka8I" TargetMode="Externa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xXTIW8HhE4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://www.google.com.mx/url?sa=i&amp;rct=j&amp;q=persona+fisica&amp;source=images&amp;cd=&amp;cad=rja&amp;docid=eLGMJDNyNWPzhM&amp;tbnid=ZgC1MOEIBvA1yM:&amp;ved=0CAUQjRw&amp;url=http://ramirezesteves.wordpress.com/2010/05/19/registrar-mi-marca-como-persona-fisica-o-moral/&amp;ei=yKebUfD4Goj49QTb0oDYDg&amp;psig=AFQjCNGBAjhd98PFCRkNIEfJvrVAw2XCuw&amp;ust=1369241892422998" TargetMode="Externa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hyperlink" Target="http://www.google.com.mx/url?sa=i&amp;rct=j&amp;q=persona+fisica&amp;source=images&amp;cd=&amp;cad=rja&amp;docid=T_gHKVSwy_3WnM&amp;tbnid=tw9AP_-0X41WCM:&amp;ved=0CAUQjRw&amp;url=http://mafudabogados.com/2010/02/22/que-es-un-trabajador-de-confianza-y-que-derechos-tiene-parte-1/&amp;ei=na2bUdPlFJLg8wThzIGwBg&amp;psig=AFQjCNG8Vytl0DjAD1RwvPZA-wxEuAcqfg&amp;ust=1369243361241986" TargetMode="Externa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hyperlink" Target="http://www.google.com.mx/url?sa=i&amp;rct=j&amp;q=persona+moral&amp;source=images&amp;cd=&amp;cad=rja&amp;docid=rh4XLaynMjcmoM&amp;tbnid=vanFDwZYGZhmZM:&amp;ved=0CAUQjRw&amp;url=http://www.fispack.com/producto-12&amp;ei=0q-bUdKWF4zy9gT_4oHIDQ&amp;psig=AFQjCNG5zT0E0LxhtdH_HYkMjpbg-QNi8g&amp;ust=1369243982382970" TargetMode="Externa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hyperlink" Target="http://www.google.com.mx/url?sa=i&amp;rct=j&amp;q=comercio+dibujo&amp;source=images&amp;cd=&amp;cad=rja&amp;docid=rkw7b-1LXe8khM&amp;tbnid=HkzIRuoxy2r2UM:&amp;ved=0CAUQjRw&amp;url=http://www.elmundo.es/elmundo/2010/05/05/solidaridad/1273073582.html&amp;ei=Z7abUe_cEZGY9QSk8IDYDw&amp;psig=AFQjCNGFUX3g7f76O7I5SFjfAvq9yordlw&amp;ust=1369245640943808" TargetMode="Externa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mx/url?sa=i&amp;source=images&amp;cd=&amp;cad=rja&amp;docid=JJ9l-yoG_JuW-M&amp;tbnid=MR2mHAz4v2wllM:&amp;ved=0CAgQjRwwAA&amp;url=http://guatemala.eregulations.org/show-step.asp?l=es&amp;mid=77&amp;rid=34&amp;sno=205&amp;ei=jLubUeKPA4rl0gHisoHYAw&amp;psig=AFQjCNH5DNX2n3mp9mX4qnlXgGu-ClhZcA&amp;ust=1369246988117430" TargetMode="External"/><Relationship Id="rId3" Type="http://schemas.openxmlformats.org/officeDocument/2006/relationships/image" Target="../media/image160.jpeg"/><Relationship Id="rId7" Type="http://schemas.openxmlformats.org/officeDocument/2006/relationships/image" Target="../media/image162.jpeg"/><Relationship Id="rId2" Type="http://schemas.openxmlformats.org/officeDocument/2006/relationships/hyperlink" Target="http://www.google.com.mx/url?sa=i&amp;rct=j&amp;q=ley+del+seguro+social&amp;source=images&amp;cd=&amp;cad=rja&amp;docid=iHJ1MtufGCU_-M&amp;tbnid=YIz9khfTAwWIyM:&amp;ved=0CAUQjRw&amp;url=http://robertokaka.wordpress.com/significado/&amp;ei=F7mbUaWpAork9gSuoYHYBw&amp;psig=AFQjCNEJLSO_NzO6IvCIaW8ctn-AXs1ZWQ&amp;ust=1369246351531018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com.mx/url?sa=i&amp;rct=j&amp;q=infonavit&amp;source=images&amp;cd=&amp;cad=rja&amp;docid=JUFfTt2ewDdmpM&amp;tbnid=BFlxtO4tSKfSZM:&amp;ved=0CAUQjRw&amp;url=http://casasgeojalisco.wordpress.com/2012/07/02/como-se-calculan-tus-puntos-infonavit/&amp;ei=f7qbUZ6WCYXy8AT584DoCQ&amp;psig=AFQjCNGUHNXLevdIvtE4TERUA7S54E3tkA&amp;ust=1369246681987726" TargetMode="External"/><Relationship Id="rId5" Type="http://schemas.openxmlformats.org/officeDocument/2006/relationships/image" Target="../media/image161.jpeg"/><Relationship Id="rId4" Type="http://schemas.openxmlformats.org/officeDocument/2006/relationships/hyperlink" Target="http://www.google.com.mx/url?sa=i&amp;rct=j&amp;q=sistema+de+ahorro+para+el+retiro&amp;source=images&amp;cd=&amp;cad=rja&amp;docid=OhL96yCpHCz6fM&amp;tbnid=BRHoKn63yHxa8M:&amp;ved=0CAUQjRw&amp;url=http://joelgonzalez.wordpress.com/2009/05/13/afores-crecen-pero-sistema-aun-no-se-recupera-diputados/&amp;ei=dLmbUejdHYy68wT4t4HwBA&amp;psig=AFQjCNEBLlDbULS_8mTzisFSJuq1zipuOQ&amp;ust=1369246427760961" TargetMode="External"/><Relationship Id="rId9" Type="http://schemas.openxmlformats.org/officeDocument/2006/relationships/image" Target="../media/image163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.mx/url?sa=i&amp;rct=j&amp;q=&amp;esrc=s&amp;frm=1&amp;source=images&amp;cd=&amp;cad=rja&amp;docid=I1nZNVfebxrDqM&amp;tbnid=WIJwi_O5tDFugM:&amp;ved=0CAUQjRw&amp;url=http://juandomingdisruptive.blogspot.com/2012/01/lineas-disruptivas-seguir-en-educacion.html&amp;ei=kcz3UZG3PIPQ8QTenYF4&amp;psig=AFQjCNH8xMyflT74isPGXVaSAwtYE6GXkQ&amp;ust=1375280651254004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mx/imgres?imgurl=http://lafeinadebuscarfeina.files.wordpress.com/2009/10/continuar1.jpg&amp;imgrefurl=http://lafeinadebuscarfeina.wordpress.com/2009/10/28/avanzar-es-la-mejor-forma-de-no-retroceder/&amp;usg=__R1QlaPbBlQBA9x7DfdajsUudiu0=&amp;h=404&amp;w=478&amp;sz=43&amp;hl=es&amp;start=18&amp;um=1&amp;itbs=1&amp;tbnid=1VZrxtluet0cIM:&amp;tbnh=109&amp;tbnw=129&amp;prev=/images?q=avanzar&amp;um=1&amp;hl=es&amp;sa=X&amp;rls=com.microsoft:en-US&amp;tbs=isch:1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://www.google.com.mx/imgres?imgurl=http://www.lorenzogil.com/blog/wp-content/uploads/2008/07/caras-guadec-es-2008.gif&amp;imgrefurl=http://www.lorenzogil.com/blog/category/viajes/&amp;usg=__q9eFrnnWjK7eoAVebWqofH3VqYs=&amp;h=600&amp;w=600&amp;sz=1930&amp;hl=es&amp;start=14&amp;um=1&amp;itbs=1&amp;tbnid=QFeeocLuro6zlM:&amp;tbnh=135&amp;tbnw=135&amp;prev=/images?q=caras+de+personas&amp;um=1&amp;hl=es&amp;tbs=isch: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mx/imgres?imgurl=http://www.20canutos.es/wp-content/uploads/2010/03/ansiedad.jpg&amp;imgrefurl=http://www.20canutos.es/?cat=12&amp;usg=__574O2WzTIfGcadIYxmxK17jnj08=&amp;h=307&amp;w=300&amp;sz=19&amp;hl=es&amp;start=46&amp;um=1&amp;itbs=1&amp;tbnid=PT9FF6viJBX23M:&amp;tbnh=117&amp;tbnw=114&amp;prev=/images?q=Cara+ansiedad&amp;start=40&amp;um=1&amp;hl=es&amp;sa=N&amp;rls=com.microsoft:en-US&amp;ndsp=20&amp;tbs=isch:1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www.google.com.mx/imgres?imgurl=http://www.hormiga.org/fondosescritorio/wallpapers/Personas/caras/DA18738.jpg&amp;imgrefurl=http://www.hormiga.org/fondosescritorio/wallpapers/Personas/caras/DA18738.htm&amp;usg=__ZaojVIsFRCyrBsmqTdoVEg4nYUY=&amp;h=768&amp;w=1024&amp;sz=62&amp;hl=es&amp;start=31&amp;um=1&amp;itbs=1&amp;tbnid=t7Tb5kHnHrAyBM:&amp;tbnh=113&amp;tbnw=150&amp;prev=/images?q=caras+de+personas&amp;start=20&amp;um=1&amp;hl=es&amp;sa=N&amp;ndsp=20&amp;tbs=isch:1" TargetMode="External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xl.cetys.mx/cpe/email/comunicados/2-jun-06/wasc_gde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pBn-LXl0V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hyperlink" Target="http://images.google.com/imgres?imgurl=http://bitsignals.com/wp-content/uploads/2007/08/globo-dinero.jpg&amp;imgrefurl=http://bitsignals.com/2007/08/29/cuanto-dinero-necesitas-ganar-con-tu-blog/&amp;usg=__2VlufTvtk-s80k0L9k1-So_2beI=&amp;h=339&amp;w=250&amp;sz=17&amp;hl=es&amp;start=68&amp;um=1&amp;tbnid=TDcnVhjymwzpnM:&amp;tbnh=119&amp;tbnw=88&amp;prev=/images?q=dinero&amp;ndsp=18&amp;hl=es&amp;rls=com.microsoft:es-mx:IE-SearchBox&amp;rlz=1I7SUNA&amp;sa=N&amp;start=54&amp;um=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.mx/url?sa=i&amp;rct=j&amp;q=funciones+sociales&amp;source=images&amp;cd=&amp;cad=rja&amp;docid=UL6ODnkEJmqA3M&amp;tbnid=IyklOQE1h2mBTM:&amp;ved=0CAUQjRw&amp;url=http://www.muypymes.com/2011/08/19/si-no-puedes-contratar-a-un-commity-manager-unete-a-ellos/&amp;ei=n0_5UdzYNIze8ATAloD4Dg&amp;bvm=bv.49967636,d.aWc&amp;psig=AFQjCNHRZKueyUKVFR974XPi97-Nf38icw&amp;ust=1375379739350314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hyperlink" Target="http://images.google.com/imgres?imgurl=http://www.once.es/new/Onceinforma/publicdocum/anteriores/perfiles243/solidaridad/img/solidaridad02&amp;imgrefurl=http://www.once.es/new/Onceinforma/publicdocum/anteriores/perfiles243/solidaridad/index_html&amp;usg=__hIyZ6AOwdG9zLK5MPRZO8renYNw=&amp;h=332&amp;w=500&amp;sz=96&amp;hl=es&amp;start=199&amp;um=1&amp;tbnid=QiQHiXvvCYo2yM:&amp;tbnh=86&amp;tbnw=130&amp;prev=/images?q=solidaridad&amp;ndsp=18&amp;hl=es&amp;rls=com.microsoft:es-mx:IE-SearchBox&amp;rlz=1I7SUNA&amp;sa=N&amp;start=198&amp;um=1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.mx/url?sa=i&amp;source=images&amp;cd=&amp;cad=rja&amp;docid=c8S7rM6fIRom7M&amp;tbnid=h7-7nrDuAwyOwM:&amp;ved=0CAgQjRwwAA&amp;url=http://www.psicologia-uniroma4.it/lab/psicofisiologia/&amp;ei=U3LAUZnPHuPO0gHniIHQDg&amp;psig=AFQjCNGvH75KsFTW_1F3ufp28VNZXqaOWA&amp;ust=137165307554088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com.mx/url?sa=i&amp;rct=j&amp;q=creatividad+e+innovacion&amp;source=images&amp;cd=&amp;cad=rja&amp;docid=8iwkmWXtyIJ62M&amp;tbnid=IbVeKEVwC_cwGM:&amp;ved=0CAUQjRw&amp;url=http://www.recursosdeautoayuda.com/2012/10/como-ser-mas-creativo-e-innovador.html&amp;ei=x2yKUZLONYOe8gTFsIHoBg&amp;psig=AFQjCNFBSnNKGv6INAsJYNsFK4nA-A8Vgg&amp;ust=1368112653270105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om.mx/url?sa=i&amp;source=images&amp;cd=&amp;cad=rja&amp;docid=5dQyVgUHuFlr3M&amp;tbnid=xVW1WbqskWVaxM:&amp;ved=0CAUQjRw&amp;url=https://en.wikipedia.org/wiki/Albert_Einstein&amp;ei=v_vvUbyrJIO-9QSvw4CoCg&amp;psig=AFQjCNE-btWbjVRnoEj5PYKxVJGzOMFmKw&amp;ust=1374768442777593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_QTFPdnrjY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com.mx/url?sa=i&amp;rct=j&amp;q=creatividad+e+innovacion+empresarial&amp;source=images&amp;cd=&amp;cad=rja&amp;docid=aKNROEUQqbTUPM&amp;tbnid=1IwTQzNj9TsAlM:&amp;ved=0CAUQjRw&amp;url=http://creatividadfernanda.blogspot.com/&amp;ei=_myKUdHvIIrK9gSy74CABA&amp;psig=AFQjCNG6eNvWB-nuxHaze58Z969x588tag&amp;ust=1368112760479868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google.com.mx/url?sa=i&amp;rct=j&amp;q=creatividad+e+innovacion+empresarial&amp;source=images&amp;cd=&amp;cad=rja&amp;docid=GcjGQGIbT1HzwM&amp;tbnid=Q6l-IZu-_XhaTM:&amp;ved=0CAUQjRw&amp;url=http://desarrolloeinnovaciondelasorgunilibre.blogspot.com/2013/02/creatividad-e-innovacion-empresarial.html&amp;ei=HW2KUfP_GZSw8ASE1oG4Dw&amp;psig=AFQjCNG6eNvWB-nuxHaze58Z969x588tag&amp;ust=136811276047986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GLRgWcNymcI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m.mx/url?sa=i&amp;rct=j&amp;q=actualizacion&amp;source=images&amp;cd=&amp;cad=rja&amp;docid=xayIQswWNZy1ZM&amp;tbnid=KXrEIg5RwhwgFM:&amp;ved=0CAUQjRw&amp;url=http://www.utp.ac.pa/actualizacion-de-los-sitios-web&amp;ei=qG2KUf_VD4Xw8QTRhYGYAQ&amp;psig=AFQjCNETlVZz-qGBXZrR9bs4q9lpy--Lfg&amp;ust=1368112863970015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P2iIXc-ieP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hyperlink" Target="http://www.google.com.mx/url?sa=i&amp;rct=j&amp;q=empresa+enojado&amp;source=images&amp;cd=&amp;cad=rja&amp;docid=iVyOC5Q5PS2vQM&amp;tbnid=yyWhC5ZkSru38M:&amp;ved=0CAUQjRw&amp;url=http://es.123rf.com/photo_13739122_enojado-hombre-mayor-empresa-de-pie-con-los-punos-apretados-hs-contra-el-fondo-blanco.html&amp;ei=CkfUUbbXCMiPqwGs4IDwCQ&amp;bvm=bv.48705608,d.aWc&amp;psig=AFQjCNF3fFDgo1qXovnjngpx7C-tyvyiyg&amp;ust=1372952706090500" TargetMode="Externa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hyperlink" Target="http://www.google.com.mx/url?sa=i&amp;rct=j&amp;q=el+cambio+en+las+organizaciones&amp;source=images&amp;cd=&amp;cad=rja&amp;docid=Y_L2Zb5lcQlb-M&amp;tbnid=6jJ8nXJ1YJGFSM:&amp;ved=0CAUQjRw&amp;url=http://blog.areaw3.com/cambiar-o-no-cambiar-dificil-dilema-para-una-empresa/&amp;ei=xJfyUZL7KI3Q9AT5_IDoDw&amp;bvm=bv.49784469,d.aWc&amp;psig=AFQjCNE0WN-Nu3mmi2hGp_pwMuJGoBpv5g&amp;ust=1374939415442765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qm.com.pe/joomla/index.php?option=com_content&amp;task=view&amp;id=143&amp;Itemid=2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www.google.com.mx/url?sa=i&amp;rct=j&amp;q=desarrollo%20profesional&amp;source=images&amp;cd=&amp;cad=rja&amp;docid=49F_IJjeTSZICM&amp;tbnid=Fxjc1YHZs674uM:&amp;ved=0CAUQjRw&amp;url=http://www.femeval.es/departamentos/innovacioncoop/comunicacion/Paginas/Tuesday634690426743689200.aspx&amp;ei=Di6VUfGsBo-I9AT38YG4Dg&amp;psig=AFQjCNGtZCUl-kaMGyhJKxgEnYnQ1C61Dg&amp;ust=1368817412834273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XWb9T7lQmQQ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n-w5IG3URWw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LncgX5NKpGE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www.google.com.mx/url?sa=i&amp;rct=j&amp;q=ideas%20de%20negocio&amp;source=images&amp;cd=&amp;docid=4FHVMTE9fQx4UM&amp;tbnid=hhO5icEyf0uA4M:&amp;ved=0CAUQjRw&amp;url=http://www.soyentrepreneur.com/23993-8-tips-para-encontrar-ideas-de-negocio.html&amp;ei=W53uUYGZB4aa8gHuqYCAAQ&amp;psig=AFQjCNF0CENIokx4EEkHGZ3vVAlzmRoMiA&amp;ust=1374678221386181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1.e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://www.google.com.mx/url?sa=i&amp;rct=j&amp;q=Thomas%20A.%20Edison&amp;source=images&amp;cd=&amp;cad=rja&amp;docid=8M4PHYVMK-RQeM&amp;tbnid=26TTf2-Z8VyXHM:&amp;ved=0CAUQjRw&amp;url=http://en.wikipedia.org/wiki/File:Thomas_Edison2.jpg&amp;ei=0p7uUc3qMMjs8AHasYFg&amp;psig=AFQjCNEoTlT3GThZoKcekboOSMm7WVIdJQ&amp;ust=1374679118871043" TargetMode="External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hyperlink" Target="http://www.google.com.mx/url?sa=i&amp;rct=j&amp;q=Michael+Jord%C3%A1n&amp;source=images&amp;cd=&amp;cad=rja&amp;docid=mPeLE8312zkEKM&amp;tbnid=HO6hzACiB6q7KM:&amp;ved=0CAUQjRw&amp;url=http://www.celebritycarz.com/2008/09/michael-jordans-cars/michael-jordan/&amp;ei=ArjuUZPXIPPB8gGt7YCYDg&amp;bvm=bv.49641647,d.aWc&amp;psig=AFQjCNEVlqE5vsvfGJTrnNgg1zqHJG_DDQ&amp;ust=1374685543941532" TargetMode="External"/><Relationship Id="rId10" Type="http://schemas.openxmlformats.org/officeDocument/2006/relationships/image" Target="../media/image107.png"/><Relationship Id="rId4" Type="http://schemas.openxmlformats.org/officeDocument/2006/relationships/image" Target="../media/image102.jpeg"/><Relationship Id="rId9" Type="http://schemas.openxmlformats.org/officeDocument/2006/relationships/image" Target="../media/image10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351358" y="3278042"/>
            <a:ext cx="8541122" cy="9540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14" tIns="45706" rIns="91414" bIns="45706">
            <a:spAutoFit/>
          </a:bodyPr>
          <a:lstStyle/>
          <a:p>
            <a:pPr algn="ctr"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Técnicas de gestión ejecutiva</a:t>
            </a:r>
          </a:p>
          <a:p>
            <a:pPr algn="ctr"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Módulo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III.- </a:t>
            </a: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desarrollo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personal Y PROFESIONAL</a:t>
            </a:r>
            <a:r>
              <a:rPr lang="es-E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es-E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764704"/>
            <a:ext cx="3963639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1</a:t>
            </a:fld>
            <a:endParaRPr lang="es-ES"/>
          </a:p>
        </p:txBody>
      </p:sp>
      <p:pic>
        <p:nvPicPr>
          <p:cNvPr id="1026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9" y="260648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04456" y="4437112"/>
            <a:ext cx="8280000" cy="1815853"/>
          </a:xfrm>
          <a:prstGeom prst="rect">
            <a:avLst/>
          </a:prstGeom>
          <a:solidFill>
            <a:srgbClr val="FF66CC"/>
          </a:solidFill>
          <a:ln>
            <a:solidFill>
              <a:srgbClr val="FF0066"/>
            </a:solidFill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anchor="ctr" anchorCtr="1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MX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IMPORTANTE: El material de este Modulo ha sido diseñado para el estudio, consulta y solución de autoevaluaciones y casos prácticos por parte del estudiante e igualmente para que le sirva de sustento para presentar el examen para su evaluación. Al final del material se encuentra el </a:t>
            </a:r>
            <a:r>
              <a:rPr lang="es-MX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Formato de Concentración de Resultados </a:t>
            </a:r>
            <a:r>
              <a:rPr lang="es-MX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FCR</a:t>
            </a:r>
            <a:r>
              <a:rPr lang="es-MX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debe </a:t>
            </a:r>
            <a:r>
              <a:rPr lang="es-MX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 contestado </a:t>
            </a:r>
            <a:r>
              <a:rPr lang="es-MX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entregado para </a:t>
            </a:r>
            <a:r>
              <a:rPr lang="es-MX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poder tener derecho a presentar el </a:t>
            </a:r>
            <a:r>
              <a:rPr lang="es-MX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examen referido </a:t>
            </a:r>
            <a:r>
              <a:rPr lang="es-MX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acreditación del Módulo en la fecha programada para ello. </a:t>
            </a:r>
            <a:r>
              <a:rPr lang="es-MX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Puede imprimirlo directamente o bien solicitarlo impreso en la Dirección Académica del </a:t>
            </a:r>
            <a:r>
              <a:rPr lang="es-MX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ITESCAM</a:t>
            </a:r>
            <a:endParaRPr lang="es-MX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51520" y="116632"/>
            <a:ext cx="864096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 dirty="0" smtClean="0">
                <a:latin typeface="Arial Narrow" panose="020B0606020202030204" pitchFamily="34" charset="0"/>
              </a:rPr>
              <a:t>AUTO </a:t>
            </a:r>
            <a:r>
              <a:rPr lang="es-MX" sz="1600" b="1" dirty="0">
                <a:latin typeface="Arial Narrow" panose="020B0606020202030204" pitchFamily="34" charset="0"/>
              </a:rPr>
              <a:t>EVALUACIÓN </a:t>
            </a:r>
            <a:r>
              <a:rPr lang="es-MX" sz="1600" b="1" dirty="0" smtClean="0">
                <a:latin typeface="Arial Narrow" panose="020B0606020202030204" pitchFamily="34" charset="0"/>
              </a:rPr>
              <a:t>3.1.1:</a:t>
            </a:r>
            <a:r>
              <a:rPr lang="es-MX" sz="1600" b="1" dirty="0">
                <a:latin typeface="Arial Narrow" panose="020B0606020202030204" pitchFamily="34" charset="0"/>
              </a:rPr>
              <a:t> </a:t>
            </a:r>
            <a:r>
              <a:rPr lang="es-MX" sz="1600" b="1" dirty="0" smtClean="0">
                <a:latin typeface="Arial Narrow" panose="020B0606020202030204" pitchFamily="34" charset="0"/>
              </a:rPr>
              <a:t>RASGOS </a:t>
            </a:r>
            <a:r>
              <a:rPr lang="es-MX" sz="1600" b="1" dirty="0">
                <a:latin typeface="Arial Narrow" panose="020B0606020202030204" pitchFamily="34" charset="0"/>
              </a:rPr>
              <a:t>Y EXPERIENCIAS PROPIAS, ADQUIRIDAS Y DE </a:t>
            </a:r>
            <a:r>
              <a:rPr lang="es-MX" sz="1600" b="1" dirty="0" smtClean="0">
                <a:latin typeface="Arial Narrow" panose="020B0606020202030204" pitchFamily="34" charset="0"/>
              </a:rPr>
              <a:t>PERSONALIDAD</a:t>
            </a:r>
          </a:p>
        </p:txBody>
      </p:sp>
      <p:graphicFrame>
        <p:nvGraphicFramePr>
          <p:cNvPr id="190678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569399"/>
              </p:ext>
            </p:extLst>
          </p:nvPr>
        </p:nvGraphicFramePr>
        <p:xfrm>
          <a:off x="251520" y="1052736"/>
          <a:ext cx="8640959" cy="274637"/>
        </p:xfrm>
        <a:graphic>
          <a:graphicData uri="http://schemas.openxmlformats.org/drawingml/2006/table">
            <a:tbl>
              <a:tblPr/>
              <a:tblGrid>
                <a:gridCol w="4023251"/>
                <a:gridCol w="3547053"/>
                <a:gridCol w="1070655"/>
              </a:tblGrid>
              <a:tr h="2746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Anote su nombre completo y si tiene algún apodo: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73" marB="4577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73" marB="4577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0687" name="Group 2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191256"/>
              </p:ext>
            </p:extLst>
          </p:nvPr>
        </p:nvGraphicFramePr>
        <p:xfrm>
          <a:off x="251521" y="1556792"/>
          <a:ext cx="8640958" cy="1783072"/>
        </p:xfrm>
        <a:graphic>
          <a:graphicData uri="http://schemas.openxmlformats.org/drawingml/2006/table">
            <a:tbl>
              <a:tblPr/>
              <a:tblGrid>
                <a:gridCol w="595210"/>
                <a:gridCol w="3437237"/>
                <a:gridCol w="4608511"/>
              </a:tblGrid>
              <a:tr h="4572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1.1.-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Mencione un  rasgo físico que heredó de sus familiares, y de quién o quiénes: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1.2.-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Mencione un  gesto o expresión de familiares o amigos que ha hecho suyos, y de quién o quiénes son: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1.3.-</a:t>
                      </a:r>
                    </a:p>
                  </a:txBody>
                  <a:tcPr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Mencione una  experiencia o vivencia que le han impactado, influido o cambiado significativamente en su vida: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1.4.-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Mencione el principal rasgo o actitud que caracteriza su personalidad.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71" name="Rectangle 43"/>
          <p:cNvSpPr>
            <a:spLocks noChangeArrowheads="1"/>
          </p:cNvSpPr>
          <p:nvPr/>
        </p:nvSpPr>
        <p:spPr bwMode="auto">
          <a:xfrm>
            <a:off x="251520" y="466801"/>
            <a:ext cx="8640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sz="1600" dirty="0">
                <a:latin typeface="Arial Narrow" panose="020B0606020202030204" pitchFamily="34" charset="0"/>
              </a:rPr>
              <a:t>Conteste concreta y libremente las siguientes preguntas. Sus respuestas son confidenciales y le sirven para reflexionar sobre su persona.</a:t>
            </a:r>
            <a:endParaRPr lang="es-ES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190697" name="Group 2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7418"/>
              </p:ext>
            </p:extLst>
          </p:nvPr>
        </p:nvGraphicFramePr>
        <p:xfrm>
          <a:off x="251520" y="4725144"/>
          <a:ext cx="8640959" cy="1224135"/>
        </p:xfrm>
        <a:graphic>
          <a:graphicData uri="http://schemas.openxmlformats.org/drawingml/2006/table">
            <a:tbl>
              <a:tblPr/>
              <a:tblGrid>
                <a:gridCol w="8640959"/>
              </a:tblGrid>
              <a:tr h="31934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1.6.- En 3 palabras descríbase a si mismo. </a:t>
                      </a:r>
                      <a:r>
                        <a:rPr kumimoji="0" lang="es-MX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1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0691" name="Group 2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434766"/>
              </p:ext>
            </p:extLst>
          </p:nvPr>
        </p:nvGraphicFramePr>
        <p:xfrm>
          <a:off x="251523" y="3645024"/>
          <a:ext cx="8640956" cy="863600"/>
        </p:xfrm>
        <a:graphic>
          <a:graphicData uri="http://schemas.openxmlformats.org/drawingml/2006/table">
            <a:tbl>
              <a:tblPr/>
              <a:tblGrid>
                <a:gridCol w="3651618"/>
                <a:gridCol w="1247334"/>
                <a:gridCol w="1247335"/>
                <a:gridCol w="1247334"/>
                <a:gridCol w="1247335"/>
              </a:tblGrid>
              <a:tr h="863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1.5.- En función de las experiencias y de las situaciones que ha vivido hasta ahora,  ¿cómo considera en general que ha sido su vida? Marque la opción que corresponda con una  </a:t>
                      </a: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ebdings" pitchFamily="18" charset="2"/>
                        </a:rPr>
                        <a:t></a:t>
                      </a:r>
                      <a:endParaRPr kumimoji="0" lang="es-MX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ebdings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Muy feliz. Solo han tenido experiencias buenas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La mayoría ha sido feliz. Más experiencias buenas que malas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 feliz y a veces infeliz. Experiencias buenas y malas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Infeliz, ha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predominado o todo ha sido malo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10</a:t>
            </a:fld>
            <a:endParaRPr lang="es-MX"/>
          </a:p>
        </p:txBody>
      </p:sp>
      <p:sp>
        <p:nvSpPr>
          <p:cNvPr id="10" name="Rectangle 269"/>
          <p:cNvSpPr>
            <a:spLocks noChangeArrowheads="1"/>
          </p:cNvSpPr>
          <p:nvPr/>
        </p:nvSpPr>
        <p:spPr bwMode="auto">
          <a:xfrm>
            <a:off x="251520" y="6021288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66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490747" y="4509120"/>
            <a:ext cx="7929562" cy="11695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Capitulo  3.6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Detección de oportunidades 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100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9" y="332656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340768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23850" y="548680"/>
            <a:ext cx="8496300" cy="504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 smtClean="0"/>
              <a:t>IDEAS versus OPORTUNIDADES</a:t>
            </a:r>
            <a:endParaRPr lang="es-CL" sz="2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849" y="1772816"/>
            <a:ext cx="8496301" cy="203779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smtClean="0"/>
              <a:t>Una oportunidad </a:t>
            </a:r>
            <a:r>
              <a:rPr lang="es-CL" sz="2000" b="1" i="1" dirty="0" smtClean="0"/>
              <a:t>es una idea que puede transformarse en un negocio.</a:t>
            </a:r>
          </a:p>
          <a:p>
            <a:pPr algn="just"/>
            <a:endParaRPr lang="es-CL" sz="2000" dirty="0" smtClean="0"/>
          </a:p>
          <a:p>
            <a:pPr algn="just"/>
            <a:r>
              <a:rPr lang="es-CL" sz="2000" dirty="0" smtClean="0"/>
              <a:t>¿Qué se requiere para que una idea se transforme en un negocio?</a:t>
            </a:r>
          </a:p>
          <a:p>
            <a:pPr algn="just"/>
            <a:endParaRPr lang="es-CL" sz="2000" dirty="0" smtClean="0"/>
          </a:p>
          <a:p>
            <a:pPr algn="just"/>
            <a:r>
              <a:rPr lang="es-CL" sz="2000" dirty="0" smtClean="0"/>
              <a:t>Muchas ideas nunca serán un negocio.</a:t>
            </a:r>
          </a:p>
          <a:p>
            <a:pPr>
              <a:buFont typeface="Wingdings" pitchFamily="2" charset="2"/>
              <a:buNone/>
            </a:pPr>
            <a:endParaRPr lang="es-CL" dirty="0" smtClean="0"/>
          </a:p>
        </p:txBody>
      </p:sp>
      <p:pic>
        <p:nvPicPr>
          <p:cNvPr id="4098" name="Picture 2" descr="http://vizcarraproyectos.com/web/wp-content/uploads/2013/03/images-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19" y="4012381"/>
            <a:ext cx="2345017" cy="222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101</a:t>
            </a:fld>
            <a:endParaRPr lang="es-MX"/>
          </a:p>
        </p:txBody>
      </p:sp>
      <p:pic>
        <p:nvPicPr>
          <p:cNvPr id="2050" name="Picture 2" descr="http://thumbs.dreamstime.com/z/boy-cartoon-good-idea-illustration-332428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/>
        </p:blipFill>
        <p:spPr bwMode="auto">
          <a:xfrm>
            <a:off x="6559879" y="3959029"/>
            <a:ext cx="1368151" cy="22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2.bp.blogspot.com/-UUJnMIsa4cE/Trxm3X3SFRI/AAAAAAAAAZw/CzvbjvmxDm0/s1600/ideascontag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0" y="4104245"/>
            <a:ext cx="2256185" cy="19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51720" y="404664"/>
            <a:ext cx="4572000" cy="461665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MX" sz="2400" b="1" dirty="0" smtClean="0"/>
              <a:t>DETECCION DE OPORTUNIDADES </a:t>
            </a:r>
            <a:endParaRPr lang="es-MX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323528" y="1352376"/>
            <a:ext cx="4608512" cy="4308872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es-MX" sz="2000" dirty="0"/>
          </a:p>
          <a:p>
            <a:pPr algn="ctr"/>
            <a:r>
              <a:rPr lang="es-MX" sz="2000" u="sng" dirty="0"/>
              <a:t>Necesidades, Gustos e Intereses Insatisfechos de los Clientes Potenciales. </a:t>
            </a:r>
          </a:p>
          <a:p>
            <a:pPr algn="just"/>
            <a:endParaRPr lang="es-MX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 smtClean="0"/>
              <a:t>Muchas </a:t>
            </a:r>
            <a:r>
              <a:rPr lang="es-MX" dirty="0"/>
              <a:t>veces la </a:t>
            </a:r>
            <a:r>
              <a:rPr lang="es-MX" dirty="0" smtClean="0"/>
              <a:t>Identificación </a:t>
            </a:r>
            <a:r>
              <a:rPr lang="es-MX" dirty="0"/>
              <a:t>de la Oportunidad la hacemos “instintivamente”. 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 smtClean="0"/>
              <a:t>Desarrollar </a:t>
            </a:r>
            <a:r>
              <a:rPr lang="es-MX" dirty="0"/>
              <a:t>una Oportunidad implica prepararse. 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 smtClean="0"/>
              <a:t>La Improvisación </a:t>
            </a:r>
            <a:r>
              <a:rPr lang="es-MX" dirty="0"/>
              <a:t>es mala consejera para los negocios. 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 smtClean="0"/>
              <a:t>El </a:t>
            </a:r>
            <a:r>
              <a:rPr lang="es-MX" dirty="0"/>
              <a:t>95% de los Emprendimientos fallan en la </a:t>
            </a:r>
            <a:r>
              <a:rPr lang="es-MX" dirty="0" smtClean="0"/>
              <a:t>implementación </a:t>
            </a:r>
            <a:r>
              <a:rPr lang="es-MX" dirty="0"/>
              <a:t>de las IDEAS. </a:t>
            </a:r>
          </a:p>
        </p:txBody>
      </p:sp>
      <p:pic>
        <p:nvPicPr>
          <p:cNvPr id="1026" name="Picture 2" descr="http://blog.emprendelandia.es/wp-content/uploads/2012/08/Exito-fracaso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700808"/>
            <a:ext cx="3714867" cy="3002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20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123728" y="548680"/>
            <a:ext cx="4572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MX" sz="2400" b="1" dirty="0"/>
              <a:t>PASOS a seguir para IDENTIFICAR </a:t>
            </a:r>
            <a:endParaRPr lang="es-MX" sz="2400" dirty="0"/>
          </a:p>
          <a:p>
            <a:pPr algn="ctr"/>
            <a:r>
              <a:rPr lang="es-MX" sz="2400" b="1" dirty="0"/>
              <a:t>OPORTUNIDADES de NEGOCIOS </a:t>
            </a:r>
            <a:endParaRPr lang="es-MX" sz="2400" dirty="0"/>
          </a:p>
        </p:txBody>
      </p:sp>
      <p:graphicFrame>
        <p:nvGraphicFramePr>
          <p:cNvPr id="4" name="3 Diagrama"/>
          <p:cNvGraphicFramePr/>
          <p:nvPr>
            <p:extLst/>
          </p:nvPr>
        </p:nvGraphicFramePr>
        <p:xfrm>
          <a:off x="710444" y="1593171"/>
          <a:ext cx="7398568" cy="456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45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35033" y="447979"/>
            <a:ext cx="8302000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000" b="1" dirty="0" smtClean="0"/>
              <a:t>Paso </a:t>
            </a:r>
            <a:r>
              <a:rPr lang="es-MX" sz="2000" b="1" dirty="0"/>
              <a:t>1 : Mirar hacia ADENTRO </a:t>
            </a:r>
            <a:endParaRPr lang="es-MX" sz="2000" dirty="0"/>
          </a:p>
        </p:txBody>
      </p:sp>
      <p:sp>
        <p:nvSpPr>
          <p:cNvPr id="4" name="3 Rectángulo"/>
          <p:cNvSpPr/>
          <p:nvPr/>
        </p:nvSpPr>
        <p:spPr>
          <a:xfrm>
            <a:off x="435033" y="1269000"/>
            <a:ext cx="3920943" cy="216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Reflexionar </a:t>
            </a:r>
            <a:r>
              <a:rPr lang="es-MX" dirty="0"/>
              <a:t>acerca de nuestras propias cualidades, habilidades y limitaciones. Es decir, primero hay que identificar las </a:t>
            </a:r>
            <a:r>
              <a:rPr lang="es-MX" dirty="0" smtClean="0"/>
              <a:t>áreas </a:t>
            </a:r>
            <a:r>
              <a:rPr lang="es-MX" dirty="0"/>
              <a:t>en las cuales sentimos que podemos tener una ventaja competitiva y luego definir claramente nuestras limitaciones. </a:t>
            </a:r>
            <a:endParaRPr lang="es-MX" dirty="0" smtClean="0"/>
          </a:p>
        </p:txBody>
      </p:sp>
      <p:pic>
        <p:nvPicPr>
          <p:cNvPr id="6146" name="Picture 2" descr="http://us.123rf.com/400wm/400/400/doglikehorse/doglikehorse1107/doglikehorse110700009/9938979-joven-atractivo-pensar-mucho-sobre-un-problem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72" y="3645024"/>
            <a:ext cx="2376264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5 Rectángulo"/>
          <p:cNvSpPr/>
          <p:nvPr/>
        </p:nvSpPr>
        <p:spPr>
          <a:xfrm>
            <a:off x="4644008" y="1484784"/>
            <a:ext cx="4093025" cy="28007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 smtClean="0"/>
              <a:t>Personalidad innovadora.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 smtClean="0"/>
              <a:t>Pensamiento Creativo.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 smtClean="0"/>
              <a:t>Iniciativa </a:t>
            </a:r>
            <a:r>
              <a:rPr lang="es-MX" sz="1600" dirty="0"/>
              <a:t>para encarar lo bueno y lo </a:t>
            </a:r>
            <a:r>
              <a:rPr lang="es-MX" sz="1600" dirty="0" smtClean="0"/>
              <a:t>malo.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 smtClean="0"/>
              <a:t>Perseverante </a:t>
            </a:r>
            <a:r>
              <a:rPr lang="es-MX" sz="1600" dirty="0"/>
              <a:t>para lograr los </a:t>
            </a:r>
            <a:r>
              <a:rPr lang="es-MX" sz="1600" dirty="0" smtClean="0"/>
              <a:t>objetivos.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 smtClean="0"/>
              <a:t>Capacidad </a:t>
            </a:r>
            <a:r>
              <a:rPr lang="es-MX" sz="1600" dirty="0"/>
              <a:t>para Planificar estrategias y </a:t>
            </a:r>
            <a:r>
              <a:rPr lang="es-MX" sz="1600" dirty="0" smtClean="0"/>
              <a:t>actividades.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 smtClean="0"/>
              <a:t>Capacidad </a:t>
            </a:r>
            <a:r>
              <a:rPr lang="es-MX" sz="1600" dirty="0"/>
              <a:t>para detectar Oportunidades de </a:t>
            </a:r>
            <a:r>
              <a:rPr lang="es-MX" sz="1600" dirty="0" smtClean="0"/>
              <a:t>Mercado.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 smtClean="0"/>
              <a:t>Aptitud </a:t>
            </a:r>
            <a:r>
              <a:rPr lang="es-MX" sz="1600" dirty="0"/>
              <a:t>para trabajar en equipo (cuando el emprendimiento es familiar o con otros socios </a:t>
            </a:r>
            <a:r>
              <a:rPr lang="es-MX" sz="1600" dirty="0" smtClean="0"/>
              <a:t>o empleados</a:t>
            </a:r>
            <a:r>
              <a:rPr lang="es-MX" sz="1600" dirty="0"/>
              <a:t>). </a:t>
            </a:r>
          </a:p>
        </p:txBody>
      </p:sp>
      <p:pic>
        <p:nvPicPr>
          <p:cNvPr id="8" name="Picture 2" descr="http://www.compuchannel.net/wp-content/archivos/2011/10/Steve-Jobs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/>
          <a:stretch/>
        </p:blipFill>
        <p:spPr bwMode="auto">
          <a:xfrm>
            <a:off x="5804479" y="4391895"/>
            <a:ext cx="1647842" cy="156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8 Rectángulo"/>
          <p:cNvSpPr/>
          <p:nvPr/>
        </p:nvSpPr>
        <p:spPr>
          <a:xfrm>
            <a:off x="5914956" y="5963458"/>
            <a:ext cx="1785624" cy="36933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s-MX" dirty="0">
                <a:latin typeface="Brush Script MT" pitchFamily="66" charset="0"/>
              </a:rPr>
              <a:t>S</a:t>
            </a:r>
            <a:r>
              <a:rPr lang="es-MX" dirty="0" smtClean="0">
                <a:latin typeface="Brush Script MT" pitchFamily="66" charset="0"/>
              </a:rPr>
              <a:t>teve</a:t>
            </a:r>
            <a:r>
              <a:rPr lang="es-MX" dirty="0" smtClean="0"/>
              <a:t> </a:t>
            </a:r>
            <a:r>
              <a:rPr lang="es-MX" dirty="0">
                <a:latin typeface="Brush Script MT" pitchFamily="66" charset="0"/>
              </a:rPr>
              <a:t>J</a:t>
            </a:r>
            <a:r>
              <a:rPr lang="es-MX" dirty="0" smtClean="0">
                <a:latin typeface="Brush Script MT" pitchFamily="66" charset="0"/>
              </a:rPr>
              <a:t>obs</a:t>
            </a:r>
            <a:endParaRPr lang="es-MX" dirty="0">
              <a:latin typeface="Brush Script MT" pitchFamily="66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44008" y="1043444"/>
            <a:ext cx="409302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/>
              <a:t> Definir si tengo o soy 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72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1633516"/>
            <a:ext cx="8496300" cy="40318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s-MX" sz="1600" b="1" dirty="0"/>
          </a:p>
          <a:p>
            <a:pPr algn="just"/>
            <a:r>
              <a:rPr lang="es-MX" sz="1600" b="1" dirty="0" smtClean="0"/>
              <a:t>*¿Cuáles </a:t>
            </a:r>
            <a:r>
              <a:rPr lang="es-MX" sz="1600" b="1" dirty="0"/>
              <a:t>son mis principales habilidades y cualidades? </a:t>
            </a:r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*¿En qué </a:t>
            </a:r>
            <a:r>
              <a:rPr lang="es-MX" sz="1600" b="1" dirty="0"/>
              <a:t>tipo de negocio mis habilidades pueden representar una ventaja? </a:t>
            </a:r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*¿Cuáles </a:t>
            </a:r>
            <a:r>
              <a:rPr lang="es-MX" sz="1600" b="1" dirty="0"/>
              <a:t>son mis principales limitaciones? </a:t>
            </a:r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*¿En qué </a:t>
            </a:r>
            <a:r>
              <a:rPr lang="es-MX" sz="1600" b="1" dirty="0"/>
              <a:t>tipo de negocio mis limitaciones pueden representar una desventaja? </a:t>
            </a:r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*¿Qué </a:t>
            </a:r>
            <a:r>
              <a:rPr lang="es-MX" sz="1600" b="1" dirty="0"/>
              <a:t>es lo que me interesa? </a:t>
            </a:r>
            <a:r>
              <a:rPr lang="es-MX" sz="1600" b="1" dirty="0" smtClean="0"/>
              <a:t>Qué </a:t>
            </a:r>
            <a:r>
              <a:rPr lang="es-MX" sz="1600" b="1" dirty="0"/>
              <a:t>deseo hacer o lograr? </a:t>
            </a:r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*¿Qué podría </a:t>
            </a:r>
            <a:r>
              <a:rPr lang="es-MX" sz="1600" b="1" dirty="0"/>
              <a:t>hacer desde mi casa? </a:t>
            </a:r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*¿Qué </a:t>
            </a:r>
            <a:r>
              <a:rPr lang="es-MX" sz="1600" b="1" dirty="0"/>
              <a:t>puedo hacer mejor que otros? </a:t>
            </a:r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*¿Qué </a:t>
            </a:r>
            <a:r>
              <a:rPr lang="es-MX" sz="1600" b="1" dirty="0"/>
              <a:t>puedo hacer mejor que otros para incrementar la </a:t>
            </a:r>
            <a:r>
              <a:rPr lang="es-MX" sz="1600" b="1" dirty="0" smtClean="0"/>
              <a:t>salud/belleza/bienestar?</a:t>
            </a:r>
            <a:endParaRPr lang="es-MX" sz="1600" b="1" dirty="0"/>
          </a:p>
        </p:txBody>
      </p:sp>
      <p:sp>
        <p:nvSpPr>
          <p:cNvPr id="3" name="2 Rectángulo"/>
          <p:cNvSpPr/>
          <p:nvPr/>
        </p:nvSpPr>
        <p:spPr>
          <a:xfrm>
            <a:off x="323850" y="879103"/>
            <a:ext cx="84963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/>
              <a:t>Guía de Preguntas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42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908720"/>
            <a:ext cx="4104456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1" dirty="0" smtClean="0"/>
              <a:t>Este </a:t>
            </a:r>
            <a:r>
              <a:rPr lang="es-MX" sz="1400" b="1" dirty="0"/>
              <a:t>es el Paso </a:t>
            </a:r>
            <a:r>
              <a:rPr lang="es-MX" sz="1400" b="1" dirty="0" smtClean="0"/>
              <a:t>CLAVE</a:t>
            </a:r>
            <a:endParaRPr lang="es-MX" sz="1400" dirty="0"/>
          </a:p>
          <a:p>
            <a:pPr algn="just"/>
            <a:r>
              <a:rPr lang="es-MX" sz="1400" dirty="0" smtClean="0"/>
              <a:t>Identificar </a:t>
            </a:r>
            <a:r>
              <a:rPr lang="es-MX" sz="1400" dirty="0"/>
              <a:t>en el mercado (comunidad, ciudad, provincia, </a:t>
            </a:r>
            <a:r>
              <a:rPr lang="es-MX" sz="1400" dirty="0" smtClean="0"/>
              <a:t>país, etc.) </a:t>
            </a:r>
            <a:r>
              <a:rPr lang="es-MX" sz="1400" dirty="0"/>
              <a:t>aquello que los compradores necesitan, desean, les gusta o les interesa comprar, ya sea un producto o un servicio.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850" y="323364"/>
            <a:ext cx="842461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Paso </a:t>
            </a:r>
            <a:r>
              <a:rPr lang="es-MX" b="1" dirty="0">
                <a:solidFill>
                  <a:schemeClr val="bg1"/>
                </a:solidFill>
              </a:rPr>
              <a:t>2 : Mirar hacia </a:t>
            </a:r>
            <a:r>
              <a:rPr lang="es-MX" b="1" dirty="0" smtClean="0">
                <a:solidFill>
                  <a:schemeClr val="bg1"/>
                </a:solidFill>
              </a:rPr>
              <a:t>AFUERA</a:t>
            </a:r>
            <a:r>
              <a:rPr lang="es-MX" b="1" dirty="0" smtClean="0"/>
              <a:t> </a:t>
            </a:r>
            <a:endParaRPr lang="es-MX" dirty="0"/>
          </a:p>
        </p:txBody>
      </p:sp>
      <p:pic>
        <p:nvPicPr>
          <p:cNvPr id="8194" name="Picture 2" descr="http://2.bp.blogspot.com/-hqwEr8VhOFM/UXgQhRkIDsI/AAAAAAAAgJU/TaRkVngm618/s1600/ideas_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48" y="3774071"/>
            <a:ext cx="2343288" cy="23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44008" y="908720"/>
            <a:ext cx="4104456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dirty="0"/>
              <a:t>FUENTES de IDEAS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644008" y="1340768"/>
            <a:ext cx="4107904" cy="332398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Reuniones </a:t>
            </a:r>
            <a:r>
              <a:rPr lang="es-MX" sz="1400" dirty="0"/>
              <a:t>con colegas de trabajo, familiares o amigos </a:t>
            </a:r>
            <a:r>
              <a:rPr lang="es-MX" sz="1400" dirty="0" smtClean="0"/>
              <a:t>.</a:t>
            </a:r>
            <a:endParaRPr lang="es-MX" sz="1400" dirty="0"/>
          </a:p>
          <a:p>
            <a:pPr marL="285750" indent="-285750" algn="just">
              <a:buFont typeface="Wingdings" pitchFamily="2" charset="2"/>
              <a:buChar char="ü"/>
            </a:pPr>
            <a:endParaRPr lang="es-MX" sz="14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Asistencia </a:t>
            </a:r>
            <a:r>
              <a:rPr lang="es-MX" sz="1400" dirty="0"/>
              <a:t>a eventos sociales, presentaciones de productos, demostraciones, cursos, conferencias, exposiciones, etc. (Contactos).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14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Observación </a:t>
            </a:r>
            <a:r>
              <a:rPr lang="es-MX" sz="1400" dirty="0"/>
              <a:t>de los negocios existentes y lectura de revistas especializadas.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14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Búsqueda </a:t>
            </a:r>
            <a:r>
              <a:rPr lang="es-MX" sz="1400" dirty="0"/>
              <a:t>de información sobre franquicias.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14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Revisión </a:t>
            </a:r>
            <a:r>
              <a:rPr lang="es-MX" sz="1400" dirty="0"/>
              <a:t>de noticias relacionadas, </a:t>
            </a:r>
            <a:r>
              <a:rPr lang="es-MX" sz="1400" dirty="0" smtClean="0"/>
              <a:t>artículos, </a:t>
            </a:r>
            <a:r>
              <a:rPr lang="es-MX" sz="1400" dirty="0"/>
              <a:t>concursos, medios especializados, </a:t>
            </a:r>
            <a:r>
              <a:rPr lang="es-MX" sz="1400" dirty="0" smtClean="0"/>
              <a:t>programas </a:t>
            </a:r>
            <a:r>
              <a:rPr lang="es-MX" sz="1400" dirty="0"/>
              <a:t>de radio y tv orientados a la actividad, etc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pic>
        <p:nvPicPr>
          <p:cNvPr id="8" name="Picture 2" descr="http://felicidadlaboral.info/blog/wp-content/uploads/ideas-brillantes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3"/>
          <a:stretch/>
        </p:blipFill>
        <p:spPr bwMode="auto">
          <a:xfrm>
            <a:off x="6441590" y="4797152"/>
            <a:ext cx="1442778" cy="1332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4 Rectángulo"/>
          <p:cNvSpPr/>
          <p:nvPr/>
        </p:nvSpPr>
        <p:spPr>
          <a:xfrm>
            <a:off x="323528" y="2276872"/>
            <a:ext cx="4104456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/>
              <a:t>Para obtener información tenemos que tomar contacto real con el mercado, las personas y las situaciones particulares de cada lugar, agudizando la capacidad de observación y análisis de situaciones </a:t>
            </a:r>
            <a:r>
              <a:rPr lang="es-MX" sz="1400" dirty="0" smtClean="0"/>
              <a:t>como </a:t>
            </a:r>
            <a:r>
              <a:rPr lang="es-MX" sz="1400" dirty="0"/>
              <a:t>é</a:t>
            </a:r>
            <a:r>
              <a:rPr lang="es-MX" sz="1400" dirty="0" smtClean="0"/>
              <a:t>stas </a:t>
            </a:r>
            <a:r>
              <a:rPr lang="es-MX" sz="1400" dirty="0"/>
              <a:t>(</a:t>
            </a:r>
            <a:r>
              <a:rPr lang="es-MX" sz="1400" b="1" dirty="0"/>
              <a:t>Fuentes de Ideas</a:t>
            </a:r>
            <a:r>
              <a:rPr lang="es-MX" sz="1400" dirty="0" smtClean="0"/>
              <a:t>). </a:t>
            </a:r>
            <a:endParaRPr lang="es-MX" sz="14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63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31066" y="1556792"/>
            <a:ext cx="8496944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s-MX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MX" dirty="0"/>
              <a:t>¿</a:t>
            </a:r>
            <a:r>
              <a:rPr lang="es-MX" dirty="0" smtClean="0"/>
              <a:t>Qué </a:t>
            </a:r>
            <a:r>
              <a:rPr lang="es-MX" dirty="0"/>
              <a:t>bien o servicio necesito o deseo o me gusta o me interesa y no encuentro </a:t>
            </a:r>
            <a:r>
              <a:rPr lang="es-MX" dirty="0" smtClean="0"/>
              <a:t>o </a:t>
            </a:r>
            <a:r>
              <a:rPr lang="es-MX" dirty="0"/>
              <a:t>es difícil adquirir? 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q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MX" dirty="0"/>
              <a:t>¿</a:t>
            </a:r>
            <a:r>
              <a:rPr lang="es-MX" dirty="0" smtClean="0"/>
              <a:t>Qué </a:t>
            </a:r>
            <a:r>
              <a:rPr lang="es-MX" dirty="0"/>
              <a:t>bien o servicio necesito o deseo o me </a:t>
            </a:r>
            <a:r>
              <a:rPr lang="es-MX" dirty="0" smtClean="0"/>
              <a:t> </a:t>
            </a:r>
            <a:r>
              <a:rPr lang="es-MX" dirty="0"/>
              <a:t>gusta o me interesa y es escaso o lo que encuentro no me satisface? Listar las razones 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q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MX" dirty="0" smtClean="0"/>
              <a:t>Otras </a:t>
            </a:r>
            <a:r>
              <a:rPr lang="es-MX" dirty="0"/>
              <a:t>preguntas orientadas a detectar las fallas de los posibles competidores. 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q"/>
            </a:pPr>
            <a:endParaRPr lang="es-MX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MX" dirty="0" smtClean="0"/>
              <a:t>También </a:t>
            </a:r>
            <a:r>
              <a:rPr lang="es-MX" dirty="0"/>
              <a:t>se puede realizar una encuesta a otros consumidores (personas ù organizaciones</a:t>
            </a:r>
            <a:r>
              <a:rPr lang="es-MX" dirty="0" smtClean="0"/>
              <a:t>). 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331066" y="735087"/>
            <a:ext cx="8496944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/>
              <a:t>Guía de Preguntas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03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395372"/>
            <a:ext cx="8496621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es-MX" b="1" dirty="0" smtClean="0"/>
              <a:t>Paso </a:t>
            </a:r>
            <a:r>
              <a:rPr lang="es-MX" b="1" dirty="0"/>
              <a:t>3 : Mirar hacia los COSTADOS 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323850" y="1556792"/>
            <a:ext cx="6552406" cy="181588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/>
              <a:t>Se </a:t>
            </a:r>
            <a:r>
              <a:rPr lang="es-MX" sz="1400" dirty="0"/>
              <a:t>analiza si estoy o no en condiciones de hacer algo para aprovechar las oportunidades detectadas, combinando cualidades y habilidades. </a:t>
            </a:r>
            <a:endParaRPr lang="es-MX" sz="1400" dirty="0" smtClean="0"/>
          </a:p>
          <a:p>
            <a:pPr algn="just"/>
            <a:endParaRPr lang="es-MX" sz="1400" dirty="0"/>
          </a:p>
          <a:p>
            <a:pPr algn="just"/>
            <a:endParaRPr lang="es-MX" sz="1400" dirty="0" smtClean="0"/>
          </a:p>
          <a:p>
            <a:pPr algn="just"/>
            <a:r>
              <a:rPr lang="es-MX" sz="1400" dirty="0" smtClean="0"/>
              <a:t>Para </a:t>
            </a:r>
            <a:r>
              <a:rPr lang="es-MX" sz="1400" dirty="0"/>
              <a:t>cada Oportunidad detectada </a:t>
            </a:r>
            <a:r>
              <a:rPr lang="es-MX" sz="1400" dirty="0" smtClean="0"/>
              <a:t>deberé </a:t>
            </a:r>
            <a:r>
              <a:rPr lang="es-MX" sz="1400" dirty="0"/>
              <a:t>cuestionarme si cuento con la capacidad </a:t>
            </a:r>
            <a:r>
              <a:rPr lang="es-MX" sz="1400" dirty="0" smtClean="0"/>
              <a:t>económica/financiera </a:t>
            </a:r>
            <a:r>
              <a:rPr lang="es-MX" sz="1400" dirty="0"/>
              <a:t>para iniciar el negocio y si cuento con los conocimientos y habilidades necesarios para hacer que este negocio que tengo/imagino se desarrolle exitosamente.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933400"/>
            <a:ext cx="4084418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es-MX" sz="2000" dirty="0" smtClean="0"/>
              <a:t>¿Con qué cuento</a:t>
            </a:r>
            <a:r>
              <a:rPr lang="es-MX" sz="2000" dirty="0"/>
              <a:t>? </a:t>
            </a:r>
          </a:p>
        </p:txBody>
      </p:sp>
      <p:pic>
        <p:nvPicPr>
          <p:cNvPr id="12290" name="Picture 2" descr="http://www.mercadotecniadeafiliados.com/wp-content/uploads/2010/SignoDePeso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28800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23850" y="3501008"/>
            <a:ext cx="8496622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s-MX" b="1" dirty="0" smtClean="0"/>
              <a:t>Paso </a:t>
            </a:r>
            <a:r>
              <a:rPr lang="es-MX" b="1" dirty="0"/>
              <a:t>4 : Mirar hacia ARRIBA 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323528" y="4005064"/>
            <a:ext cx="5976664" cy="22467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/>
              <a:t>Debemos </a:t>
            </a:r>
            <a:r>
              <a:rPr lang="es-MX" sz="1400" dirty="0"/>
              <a:t>preguntarnos si estamos dispuestos a realizar las acciones necesarias para aprovechar la oportunidad (a veces hay que sacrificar trabajo estable, tiempo con la familia, tiempo de ocio personal, </a:t>
            </a:r>
            <a:r>
              <a:rPr lang="es-MX" sz="1400" dirty="0" smtClean="0"/>
              <a:t>etc.), </a:t>
            </a:r>
            <a:r>
              <a:rPr lang="es-MX" sz="1400" dirty="0"/>
              <a:t>es decir si estamos dispuestos a hacer lo indispensable, estar motivados y querer hacer lo correcto, lo que se debe hacer. </a:t>
            </a:r>
          </a:p>
          <a:p>
            <a:pPr algn="just"/>
            <a:endParaRPr lang="es-MX" sz="1400" dirty="0" smtClean="0"/>
          </a:p>
          <a:p>
            <a:pPr algn="just"/>
            <a:r>
              <a:rPr lang="es-MX" sz="1400" dirty="0"/>
              <a:t>*</a:t>
            </a:r>
            <a:r>
              <a:rPr lang="es-MX" sz="1400" b="1" dirty="0" smtClean="0"/>
              <a:t>Mirar </a:t>
            </a:r>
            <a:r>
              <a:rPr lang="es-MX" sz="1400" b="1" dirty="0"/>
              <a:t>hacia ARRIBA, implica saber si estamos dispuestos a hacer el esfuerzo necesario para subir y salir de donde estamos. </a:t>
            </a:r>
            <a:endParaRPr lang="es-MX" sz="1400" dirty="0"/>
          </a:p>
          <a:p>
            <a:pPr algn="just"/>
            <a:endParaRPr lang="es-MX" sz="1400" dirty="0" smtClean="0"/>
          </a:p>
          <a:p>
            <a:pPr algn="just"/>
            <a:r>
              <a:rPr lang="es-MX" sz="1400" dirty="0" smtClean="0"/>
              <a:t>*Para </a:t>
            </a:r>
            <a:r>
              <a:rPr lang="es-MX" sz="1400" dirty="0"/>
              <a:t>lograrlo, hay que estar </a:t>
            </a:r>
            <a:r>
              <a:rPr lang="es-MX" sz="1400" b="1" dirty="0"/>
              <a:t>MOTIVADO </a:t>
            </a:r>
            <a:endParaRPr lang="es-MX" sz="1400" dirty="0"/>
          </a:p>
        </p:txBody>
      </p:sp>
      <p:pic>
        <p:nvPicPr>
          <p:cNvPr id="9" name="Picture 2" descr="http://us.123rf.com/400wm/400/400/logos/logos0905/logos090501385/4892022-retrato-de-una-joven-mujer-de-negocios-dulce-mirar-hacia-arriba-en-copyspac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50" y="4149080"/>
            <a:ext cx="2230700" cy="2058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77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836215"/>
            <a:ext cx="8457937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Para </a:t>
            </a:r>
            <a:r>
              <a:rPr lang="es-MX" sz="1600" dirty="0"/>
              <a:t>ser eficientes y lograr los objetivos, es </a:t>
            </a:r>
            <a:r>
              <a:rPr lang="es-MX" sz="1600" dirty="0" smtClean="0"/>
              <a:t>indispensable:</a:t>
            </a:r>
          </a:p>
        </p:txBody>
      </p:sp>
      <p:pic>
        <p:nvPicPr>
          <p:cNvPr id="14338" name="Picture 2" descr="http://www.durango.gob.mx/img/24714/objetivo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88231"/>
            <a:ext cx="1944216" cy="19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3528" y="1444134"/>
            <a:ext cx="3888432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b="1" dirty="0" smtClean="0"/>
              <a:t>SABER </a:t>
            </a:r>
            <a:r>
              <a:rPr lang="es-MX" sz="1600" dirty="0"/>
              <a:t>lo que se requiere para iniciar y desarrollar exitosamente un negocio.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528" y="2204864"/>
            <a:ext cx="3888967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b="1" dirty="0" smtClean="0"/>
              <a:t>PODER </a:t>
            </a:r>
            <a:r>
              <a:rPr lang="es-MX" sz="1600" dirty="0" smtClean="0"/>
              <a:t>contar </a:t>
            </a:r>
            <a:r>
              <a:rPr lang="es-MX" sz="1600" dirty="0"/>
              <a:t>con las capacidades y habilidades necesarias para hacer lo que se debe hacer.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3212976"/>
            <a:ext cx="3888967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b="1" dirty="0" smtClean="0"/>
              <a:t>QUERER </a:t>
            </a:r>
            <a:r>
              <a:rPr lang="es-MX" sz="1600" dirty="0"/>
              <a:t>Tener la </a:t>
            </a:r>
            <a:r>
              <a:rPr lang="es-MX" sz="1600" dirty="0" smtClean="0"/>
              <a:t>automotivación </a:t>
            </a:r>
            <a:r>
              <a:rPr lang="es-MX" sz="1600" dirty="0"/>
              <a:t>y placer por el trabajo que llevará aprovechar la oportunidad </a:t>
            </a:r>
            <a:r>
              <a:rPr lang="es-MX" sz="1600" dirty="0" smtClean="0"/>
              <a:t>detectada. </a:t>
            </a:r>
            <a:endParaRPr lang="es-MX" sz="1600" dirty="0"/>
          </a:p>
        </p:txBody>
      </p:sp>
      <p:sp>
        <p:nvSpPr>
          <p:cNvPr id="7" name="6 Rectángulo"/>
          <p:cNvSpPr/>
          <p:nvPr/>
        </p:nvSpPr>
        <p:spPr>
          <a:xfrm>
            <a:off x="323528" y="298734"/>
            <a:ext cx="8481423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s-MX" b="1" dirty="0" smtClean="0"/>
              <a:t>Paso 4. Mirar hacia ARRIBA. </a:t>
            </a:r>
            <a:r>
              <a:rPr lang="es-MX" b="1" i="1" dirty="0" smtClean="0"/>
              <a:t>Continuación… </a:t>
            </a:r>
            <a:endParaRPr lang="es-MX" i="1" dirty="0"/>
          </a:p>
        </p:txBody>
      </p:sp>
      <p:sp>
        <p:nvSpPr>
          <p:cNvPr id="8" name="7 Rectángulo"/>
          <p:cNvSpPr/>
          <p:nvPr/>
        </p:nvSpPr>
        <p:spPr>
          <a:xfrm>
            <a:off x="4572001" y="1444134"/>
            <a:ext cx="4248150" cy="3693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  <a:tint val="66000"/>
                  <a:satMod val="160000"/>
                </a:schemeClr>
              </a:gs>
              <a:gs pos="50000">
                <a:schemeClr val="bg2">
                  <a:lumMod val="25000"/>
                  <a:tint val="44500"/>
                  <a:satMod val="160000"/>
                </a:schemeClr>
              </a:gs>
              <a:gs pos="100000">
                <a:schemeClr val="bg2">
                  <a:lumMod val="2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1" dirty="0" smtClean="0"/>
              <a:t>Paso </a:t>
            </a:r>
            <a:r>
              <a:rPr lang="es-MX" b="1" dirty="0"/>
              <a:t>5 : Mirar hacia ADELANTE </a:t>
            </a:r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4590434" y="2097142"/>
            <a:ext cx="4229716" cy="33855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  <a:tint val="66000"/>
                  <a:satMod val="160000"/>
                </a:schemeClr>
              </a:gs>
              <a:gs pos="50000">
                <a:schemeClr val="bg2">
                  <a:lumMod val="25000"/>
                  <a:tint val="44500"/>
                  <a:satMod val="160000"/>
                </a:schemeClr>
              </a:gs>
              <a:gs pos="100000">
                <a:schemeClr val="bg2">
                  <a:lumMod val="2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/>
              <a:t>Listar </a:t>
            </a:r>
            <a:r>
              <a:rPr lang="es-MX" sz="1600" b="1" dirty="0"/>
              <a:t>y Filtrar </a:t>
            </a:r>
            <a:endParaRPr lang="es-MX" sz="1600" dirty="0"/>
          </a:p>
        </p:txBody>
      </p:sp>
      <p:sp>
        <p:nvSpPr>
          <p:cNvPr id="10" name="9 Rectángulo"/>
          <p:cNvSpPr/>
          <p:nvPr/>
        </p:nvSpPr>
        <p:spPr>
          <a:xfrm>
            <a:off x="4590433" y="2620362"/>
            <a:ext cx="4229717" cy="138499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s-MX" sz="1400" dirty="0"/>
          </a:p>
          <a:p>
            <a:pPr algn="just"/>
            <a:r>
              <a:rPr lang="es-MX" sz="1400" dirty="0"/>
              <a:t>Listar todas las </a:t>
            </a:r>
            <a:r>
              <a:rPr lang="es-MX" sz="1400" b="1" i="1" dirty="0"/>
              <a:t>OPORTUNIDADES detectadas </a:t>
            </a:r>
            <a:r>
              <a:rPr lang="es-MX" sz="1400" dirty="0"/>
              <a:t>y describir para cada una </a:t>
            </a:r>
            <a:r>
              <a:rPr lang="es-MX" sz="1400" dirty="0" smtClean="0"/>
              <a:t>: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 smtClean="0"/>
              <a:t>Ventajas </a:t>
            </a:r>
            <a:r>
              <a:rPr lang="es-MX" sz="1400" dirty="0"/>
              <a:t>y Desventajas que cada alternativa ofrece en </a:t>
            </a:r>
            <a:r>
              <a:rPr lang="es-MX" sz="1400" dirty="0" smtClean="0"/>
              <a:t>función </a:t>
            </a:r>
            <a:r>
              <a:rPr lang="es-MX" sz="1400" dirty="0"/>
              <a:t>de </a:t>
            </a:r>
            <a:r>
              <a:rPr lang="es-MX" sz="1400" dirty="0" smtClean="0"/>
              <a:t>:</a:t>
            </a:r>
          </a:p>
        </p:txBody>
      </p:sp>
      <p:pic>
        <p:nvPicPr>
          <p:cNvPr id="11" name="Picture 2" descr="http://us.123rf.com/400wm/400/400/feedough/feedough1006/feedough100600148/7222802-foto-de-un-hombre-de-negocios-mirando-hacia-adelante-hacia-el-futuro-sobre-blanco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12529" r="12996"/>
          <a:stretch/>
        </p:blipFill>
        <p:spPr bwMode="auto">
          <a:xfrm>
            <a:off x="7164288" y="4202588"/>
            <a:ext cx="1336188" cy="210673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5 Rectángulo"/>
          <p:cNvSpPr/>
          <p:nvPr/>
        </p:nvSpPr>
        <p:spPr>
          <a:xfrm>
            <a:off x="4590433" y="4437112"/>
            <a:ext cx="2074646" cy="138499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Ganancias </a:t>
            </a:r>
            <a:r>
              <a:rPr lang="es-MX" sz="1400" dirty="0"/>
              <a:t>estimadas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Costos </a:t>
            </a:r>
            <a:r>
              <a:rPr lang="es-MX" sz="1400" dirty="0"/>
              <a:t>estimados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Tiempo </a:t>
            </a:r>
            <a:r>
              <a:rPr lang="es-MX" sz="1400" dirty="0"/>
              <a:t>requerido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Comodidad </a:t>
            </a:r>
            <a:endParaRPr lang="es-MX" sz="1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Satisfacción </a:t>
            </a:r>
            <a:r>
              <a:rPr lang="es-MX" sz="1400" dirty="0"/>
              <a:t>personal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400" dirty="0" smtClean="0"/>
              <a:t>Seguridad</a:t>
            </a:r>
            <a:r>
              <a:rPr lang="es-MX" sz="1400" dirty="0"/>
              <a:t>, etc. </a:t>
            </a: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109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85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4483-8E18-426E-8FAF-50F8AF04D161}" type="slidenum">
              <a:rPr lang="es-ES"/>
              <a:pPr/>
              <a:t>11</a:t>
            </a:fld>
            <a:endParaRPr lang="es-ES"/>
          </a:p>
        </p:txBody>
      </p:sp>
      <p:sp>
        <p:nvSpPr>
          <p:cNvPr id="666626" name="Rectangle 2"/>
          <p:cNvSpPr>
            <a:spLocks noChangeArrowheads="1"/>
          </p:cNvSpPr>
          <p:nvPr/>
        </p:nvSpPr>
        <p:spPr bwMode="auto">
          <a:xfrm>
            <a:off x="467544" y="549275"/>
            <a:ext cx="8208144" cy="461665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altLang="zh-CN" sz="2400" b="1" dirty="0" smtClean="0">
                <a:ea typeface="SimSun" pitchFamily="2" charset="-122"/>
              </a:rPr>
              <a:t>LA </a:t>
            </a:r>
            <a:r>
              <a:rPr lang="es-MX" altLang="zh-CN" sz="2400" b="1" dirty="0">
                <a:ea typeface="SimSun" pitchFamily="2" charset="-122"/>
              </a:rPr>
              <a:t>INTELIGENCIA EMOCIONAL</a:t>
            </a:r>
            <a:endParaRPr lang="es-ES" altLang="zh-CN" sz="2400" b="1" dirty="0">
              <a:ea typeface="SimSun" pitchFamily="2" charset="-122"/>
            </a:endParaRPr>
          </a:p>
        </p:txBody>
      </p:sp>
      <p:sp>
        <p:nvSpPr>
          <p:cNvPr id="666627" name="Rectangle 3"/>
          <p:cNvSpPr>
            <a:spLocks noChangeArrowheads="1"/>
          </p:cNvSpPr>
          <p:nvPr/>
        </p:nvSpPr>
        <p:spPr bwMode="auto">
          <a:xfrm>
            <a:off x="467544" y="1477670"/>
            <a:ext cx="4608512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622300" algn="l"/>
              </a:tabLst>
            </a:pPr>
            <a:r>
              <a:rPr lang="es-MX" altLang="zh-CN" sz="1600" dirty="0">
                <a:ea typeface="SimSun" pitchFamily="2" charset="-122"/>
              </a:rPr>
              <a:t>Significa manejar los sentimientos de modo tal que puedan </a:t>
            </a:r>
            <a:r>
              <a:rPr lang="es-MX" altLang="zh-CN" sz="1600" b="1" i="1" dirty="0">
                <a:ea typeface="SimSun" pitchFamily="2" charset="-122"/>
              </a:rPr>
              <a:t>expresarse adecuadamente</a:t>
            </a:r>
            <a:r>
              <a:rPr lang="es-MX" altLang="zh-CN" sz="1600" dirty="0">
                <a:ea typeface="SimSun" pitchFamily="2" charset="-122"/>
              </a:rPr>
              <a:t> y con </a:t>
            </a:r>
            <a:r>
              <a:rPr lang="es-MX" altLang="zh-CN" sz="1600" b="1" i="1" dirty="0">
                <a:ea typeface="SimSun" pitchFamily="2" charset="-122"/>
              </a:rPr>
              <a:t>efectividad</a:t>
            </a:r>
            <a:r>
              <a:rPr lang="es-MX" altLang="zh-CN" sz="1600" dirty="0">
                <a:ea typeface="SimSun" pitchFamily="2" charset="-122"/>
              </a:rPr>
              <a:t>, permitiendo que las personas </a:t>
            </a:r>
            <a:r>
              <a:rPr lang="es-MX" altLang="zh-CN" sz="1600" b="1" i="1" dirty="0">
                <a:ea typeface="SimSun" pitchFamily="2" charset="-122"/>
              </a:rPr>
              <a:t>trabajen juntas </a:t>
            </a:r>
            <a:r>
              <a:rPr lang="es-MX" altLang="zh-CN" sz="1600" dirty="0">
                <a:ea typeface="SimSun" pitchFamily="2" charset="-122"/>
              </a:rPr>
              <a:t>en busca de una meta común.</a:t>
            </a:r>
          </a:p>
          <a:p>
            <a:pPr algn="just">
              <a:tabLst>
                <a:tab pos="622300" algn="l"/>
              </a:tabLst>
            </a:pPr>
            <a:endParaRPr lang="es-MX" altLang="zh-CN" sz="1600" dirty="0">
              <a:ea typeface="SimSun" pitchFamily="2" charset="-122"/>
            </a:endParaRPr>
          </a:p>
          <a:p>
            <a:pPr algn="just">
              <a:spcBef>
                <a:spcPct val="50000"/>
              </a:spcBef>
              <a:tabLst>
                <a:tab pos="622300" algn="l"/>
              </a:tabLst>
            </a:pPr>
            <a:r>
              <a:rPr lang="es-MX" sz="1600" b="1" i="1" dirty="0"/>
              <a:t>A diferencia de la inteligencia racional con la que se nace, la inteligencia emocional se puede aprender, practicar y desarrollar</a:t>
            </a:r>
            <a:r>
              <a:rPr lang="es-MX" sz="1600" dirty="0"/>
              <a:t>.</a:t>
            </a:r>
          </a:p>
          <a:p>
            <a:pPr algn="just">
              <a:spcBef>
                <a:spcPct val="50000"/>
              </a:spcBef>
              <a:tabLst>
                <a:tab pos="622300" algn="l"/>
              </a:tabLst>
            </a:pPr>
            <a:endParaRPr lang="es-MX" sz="1600" dirty="0"/>
          </a:p>
          <a:p>
            <a:pPr algn="just">
              <a:spcBef>
                <a:spcPct val="50000"/>
              </a:spcBef>
              <a:tabLst>
                <a:tab pos="622300" algn="l"/>
              </a:tabLst>
            </a:pPr>
            <a:r>
              <a:rPr lang="es-MX" sz="1600" dirty="0"/>
              <a:t>Se </a:t>
            </a:r>
            <a:r>
              <a:rPr lang="es-MX" sz="1600" b="1" i="1" dirty="0"/>
              <a:t>mide como la capacidad de manejar las emociones</a:t>
            </a:r>
            <a:r>
              <a:rPr lang="es-MX" sz="1600" dirty="0"/>
              <a:t> que permite a las personas </a:t>
            </a:r>
            <a:r>
              <a:rPr lang="es-MX" sz="1600" b="1" i="1" dirty="0"/>
              <a:t>relacionarse con los demás en función de actitudes positivas que mejoran el desempeño y la interacción social</a:t>
            </a:r>
            <a:r>
              <a:rPr lang="es-MX" sz="1600" b="1" i="1" dirty="0" smtClean="0"/>
              <a:t>.</a:t>
            </a:r>
            <a:endParaRPr lang="es-MX" altLang="zh-CN" sz="2400" b="1" i="1" dirty="0">
              <a:ea typeface="SimSun" pitchFamily="2" charset="-122"/>
            </a:endParaRPr>
          </a:p>
        </p:txBody>
      </p:sp>
      <p:sp>
        <p:nvSpPr>
          <p:cNvPr id="666628" name="Rectangle 4"/>
          <p:cNvSpPr>
            <a:spLocks noChangeArrowheads="1"/>
          </p:cNvSpPr>
          <p:nvPr/>
        </p:nvSpPr>
        <p:spPr bwMode="auto">
          <a:xfrm>
            <a:off x="467543" y="5516563"/>
            <a:ext cx="8208145" cy="63402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10000"/>
              </a:spcBef>
            </a:pPr>
            <a:r>
              <a:rPr lang="es-ES" sz="1600" b="1" dirty="0"/>
              <a:t>LA INTELIGENCIA EMOCIONAL ES LA CAPACIDAD DE INTERACTUAR ÓPTIMAMENTE CON LAS EMOCIONES PROPIAS Y DEL OTRO.</a:t>
            </a:r>
          </a:p>
        </p:txBody>
      </p:sp>
      <p:pic>
        <p:nvPicPr>
          <p:cNvPr id="3074" name="Picture 2" descr="http://l1.yimg.com/bt/api/res/1.2/hh9VdeRKAlJCv0xjVPAHzg--/YXBwaWQ9eW5ld3M7cT04NTt3PTQxNQ--/http:/media.zenfs.com/es-US/blogs/botica/Inteligencia_emocional_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88" y="1487343"/>
            <a:ext cx="3053680" cy="305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565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07219" y="4581128"/>
            <a:ext cx="7929562" cy="11695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Capítulo 3.7 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ética Profesional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110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9" y="332656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340768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7663" y="6093294"/>
            <a:ext cx="54726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2"/>
              </a:rPr>
              <a:t>http://www.youtube.com/watch?v=5BnrQUsxRBI</a:t>
            </a:r>
            <a:endParaRPr lang="es-MX" sz="1000" dirty="0"/>
          </a:p>
        </p:txBody>
      </p:sp>
      <p:sp>
        <p:nvSpPr>
          <p:cNvPr id="3" name="2 Rectángulo"/>
          <p:cNvSpPr/>
          <p:nvPr/>
        </p:nvSpPr>
        <p:spPr>
          <a:xfrm>
            <a:off x="247663" y="5921044"/>
            <a:ext cx="21002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apoyo.- </a:t>
            </a:r>
            <a:r>
              <a:rPr lang="es-MX" sz="1000" dirty="0" smtClean="0"/>
              <a:t>Ética profesional</a:t>
            </a:r>
            <a:endParaRPr lang="es-MX" sz="10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23850" y="2996952"/>
            <a:ext cx="6192366" cy="36004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 smtClean="0">
                <a:solidFill>
                  <a:schemeClr val="bg1"/>
                </a:solidFill>
              </a:rPr>
              <a:t>ÉTICA PROFESIONAL</a:t>
            </a:r>
          </a:p>
          <a:p>
            <a:endParaRPr lang="es-MX" sz="2000" b="1" dirty="0" smtClean="0">
              <a:solidFill>
                <a:schemeClr val="bg1"/>
              </a:solidFill>
            </a:endParaRPr>
          </a:p>
          <a:p>
            <a:endParaRPr lang="es-ES" sz="1400" b="1" dirty="0" smtClean="0"/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323850" y="3573016"/>
            <a:ext cx="6192366" cy="1080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600" b="1" i="1" dirty="0" smtClean="0"/>
              <a:t>*Ciencia normativa que estudia los deberes y los derechos inherentes a quienes ejercen una profesión u oficio, una vez que han adquirido el conocimiento, las habilidades y competencias que le identifican como tal.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3850" y="5013176"/>
            <a:ext cx="849662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*El </a:t>
            </a:r>
            <a:r>
              <a:rPr lang="es-MX" sz="1600" b="1" i="1" dirty="0"/>
              <a:t>profesional</a:t>
            </a:r>
            <a:r>
              <a:rPr lang="es-MX" sz="1600" dirty="0"/>
              <a:t> en todo el sentido de la palabra, es necesario que </a:t>
            </a:r>
            <a:r>
              <a:rPr lang="es-MX" sz="1600" b="1" i="1" dirty="0"/>
              <a:t>posea un carácter que combine la libertad con la responsabilidad</a:t>
            </a:r>
            <a:r>
              <a:rPr lang="es-MX" sz="1600" dirty="0"/>
              <a:t>. Este carácter debe estar </a:t>
            </a:r>
            <a:r>
              <a:rPr lang="es-MX" sz="1600" b="1" i="1" dirty="0"/>
              <a:t>de acuerdo con la moral y comportamientos deseables para el bien común</a:t>
            </a:r>
            <a:r>
              <a:rPr lang="es-MX" sz="1600" dirty="0"/>
              <a:t>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4"/>
          <a:stretch/>
        </p:blipFill>
        <p:spPr bwMode="auto">
          <a:xfrm>
            <a:off x="6660232" y="2924944"/>
            <a:ext cx="191504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111</a:t>
            </a:fld>
            <a:endParaRPr lang="es-MX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23850" y="476672"/>
            <a:ext cx="842461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HN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tique Olive Compact" pitchFamily="34" charset="0"/>
              </a:rPr>
              <a:t>¿Qué es la Ética?</a:t>
            </a:r>
            <a:endParaRPr lang="es-E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tique Olive Compact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01419" y="1052736"/>
            <a:ext cx="8519053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  <a:defRPr/>
            </a:pPr>
            <a:r>
              <a:rPr lang="es-ES" sz="1800" smtClean="0"/>
              <a:t>*Es la disciplina que trata de la valoración moral de los actos humanos y es el conjunto de principios y de normas morales que regulan la actividad humana</a:t>
            </a:r>
            <a:r>
              <a:rPr lang="es-ES" sz="1800" b="1" smtClean="0"/>
              <a:t>.</a:t>
            </a:r>
            <a:endParaRPr lang="es-ES" sz="2800" b="1" dirty="0" smtClean="0"/>
          </a:p>
        </p:txBody>
      </p:sp>
      <p:sp>
        <p:nvSpPr>
          <p:cNvPr id="15" name="14 Rectángulo"/>
          <p:cNvSpPr/>
          <p:nvPr/>
        </p:nvSpPr>
        <p:spPr>
          <a:xfrm>
            <a:off x="323850" y="1916832"/>
            <a:ext cx="849662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S" b="1" i="1" dirty="0" smtClean="0"/>
              <a:t>*Ética </a:t>
            </a:r>
            <a:r>
              <a:rPr lang="es-ES" b="1" i="1" dirty="0"/>
              <a:t>del griego “ETHOS” y moral del latín “MOS, MORIES”, costumbre o modo de comportarse</a:t>
            </a:r>
            <a:r>
              <a:rPr lang="es-ES" b="1" i="1" dirty="0" smtClean="0"/>
              <a:t>. </a:t>
            </a:r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12227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496622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s-HN" sz="2400" b="1" dirty="0" smtClean="0">
                <a:solidFill>
                  <a:schemeClr val="tx1"/>
                </a:solidFill>
              </a:rPr>
              <a:t>VALORES MORALES DE UN PROFESIONAL</a:t>
            </a:r>
            <a:endParaRPr lang="es-ES" sz="24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15063195"/>
              </p:ext>
            </p:extLst>
          </p:nvPr>
        </p:nvGraphicFramePr>
        <p:xfrm>
          <a:off x="-612576" y="1340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2588947" y="2814128"/>
            <a:ext cx="1393393" cy="6137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800" b="1" kern="1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16016" y="1025791"/>
            <a:ext cx="4104456" cy="50182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  <a:defRPr/>
            </a:pP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s-HN" sz="1500" b="1" u="sng" dirty="0" smtClean="0">
                <a:solidFill>
                  <a:schemeClr val="bg1"/>
                </a:solidFill>
              </a:rPr>
              <a:t>Honor</a:t>
            </a:r>
            <a:r>
              <a:rPr lang="es-HN" sz="1500" dirty="0" smtClean="0">
                <a:solidFill>
                  <a:schemeClr val="bg1"/>
                </a:solidFill>
              </a:rPr>
              <a:t>: Calidad moral que nos obliga al cumplimiento de nuestros deberes.</a:t>
            </a:r>
          </a:p>
          <a:p>
            <a:pPr algn="just">
              <a:defRPr/>
            </a:pP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s-HN" sz="1500" b="1" u="sng" dirty="0" smtClean="0">
                <a:solidFill>
                  <a:schemeClr val="bg1"/>
                </a:solidFill>
              </a:rPr>
              <a:t>Deber</a:t>
            </a:r>
            <a:r>
              <a:rPr lang="es-HN" sz="1500" dirty="0" smtClean="0">
                <a:solidFill>
                  <a:schemeClr val="bg1"/>
                </a:solidFill>
              </a:rPr>
              <a:t>: Todo aquello a que estamos obligados a hacer.</a:t>
            </a:r>
          </a:p>
          <a:p>
            <a:pPr algn="just">
              <a:defRPr/>
            </a:pP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s-HN" sz="1500" b="1" u="sng" dirty="0" smtClean="0">
                <a:solidFill>
                  <a:schemeClr val="bg1"/>
                </a:solidFill>
              </a:rPr>
              <a:t>Responsabilidad</a:t>
            </a:r>
            <a:r>
              <a:rPr lang="es-HN" sz="1500" dirty="0" smtClean="0">
                <a:solidFill>
                  <a:schemeClr val="bg1"/>
                </a:solidFill>
              </a:rPr>
              <a:t>: Obligación moral de cumplir con nuestros cargos o tareas.</a:t>
            </a: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s-HN" sz="1500" b="1" u="sng" dirty="0" smtClean="0">
                <a:solidFill>
                  <a:schemeClr val="bg1"/>
                </a:solidFill>
              </a:rPr>
              <a:t>Lealtad</a:t>
            </a:r>
            <a:r>
              <a:rPr lang="es-HN" sz="1500" dirty="0" smtClean="0">
                <a:solidFill>
                  <a:schemeClr val="bg1"/>
                </a:solidFill>
              </a:rPr>
              <a:t>: Condición que nos obliga a ser fieles con nuestros semejantes, incapaz de traicionar a nadie.</a:t>
            </a:r>
          </a:p>
          <a:p>
            <a:pPr algn="just">
              <a:defRPr/>
            </a:pP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s-HN" sz="1500" b="1" u="sng" dirty="0" smtClean="0">
                <a:solidFill>
                  <a:schemeClr val="bg1"/>
                </a:solidFill>
              </a:rPr>
              <a:t>Honradez</a:t>
            </a:r>
            <a:r>
              <a:rPr lang="es-HN" sz="1500" dirty="0" smtClean="0">
                <a:solidFill>
                  <a:schemeClr val="bg1"/>
                </a:solidFill>
              </a:rPr>
              <a:t>: Nos obliga a tener una conducta recta.</a:t>
            </a: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s-HN" sz="1500" b="1" u="sng" dirty="0" smtClean="0">
                <a:solidFill>
                  <a:schemeClr val="bg1"/>
                </a:solidFill>
              </a:rPr>
              <a:t>Pulcritud:</a:t>
            </a:r>
            <a:r>
              <a:rPr lang="es-HN" sz="1500" dirty="0" smtClean="0">
                <a:solidFill>
                  <a:schemeClr val="bg1"/>
                </a:solidFill>
              </a:rPr>
              <a:t> Esmero en el aseo personal y en el trabajo, delicadeza en el vestir y en el hablar.</a:t>
            </a:r>
          </a:p>
          <a:p>
            <a:pPr algn="just">
              <a:defRPr/>
            </a:pPr>
            <a:endParaRPr lang="es-HN" sz="1500" b="1" u="sng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s-HN" sz="1500" b="1" u="sng" dirty="0" smtClean="0">
                <a:solidFill>
                  <a:schemeClr val="bg1"/>
                </a:solidFill>
              </a:rPr>
              <a:t>Paz:</a:t>
            </a:r>
            <a:r>
              <a:rPr lang="es-HN" sz="1500" dirty="0" smtClean="0">
                <a:solidFill>
                  <a:schemeClr val="bg1"/>
                </a:solidFill>
              </a:rPr>
              <a:t> Demostración de tranquilidad, armonía, reconciliación y serenidad.</a:t>
            </a:r>
            <a:endParaRPr lang="es-ES" sz="15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s-ES" dirty="0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880A1-D7A9-4B6A-81FC-C222AD1EC386}" type="slidenum">
              <a:rPr lang="es-MX" smtClean="0"/>
              <a:t>112</a:t>
            </a:fld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323528" y="6093296"/>
            <a:ext cx="50405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7"/>
              </a:rPr>
              <a:t>http://www.youtube.com/watch?v=MyVk1U6go40</a:t>
            </a:r>
            <a:endParaRPr lang="es-MX" sz="1000" dirty="0"/>
          </a:p>
        </p:txBody>
      </p:sp>
      <p:sp>
        <p:nvSpPr>
          <p:cNvPr id="10" name="9 Rectángulo"/>
          <p:cNvSpPr/>
          <p:nvPr/>
        </p:nvSpPr>
        <p:spPr>
          <a:xfrm>
            <a:off x="346438" y="5921046"/>
            <a:ext cx="23407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apoyo.- </a:t>
            </a:r>
            <a:r>
              <a:rPr lang="es-MX" sz="1000" dirty="0" smtClean="0"/>
              <a:t>Ética profesional USB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4110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711" y="980729"/>
            <a:ext cx="8496944" cy="7920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s-ES" altLang="zh-CN" sz="1400" dirty="0" smtClean="0">
                <a:ea typeface="宋体" pitchFamily="2" charset="-122"/>
              </a:rPr>
              <a:t>Todo trabajador tiene o debe desarrollar una ética profesional que defina la lealtad que le debe a su trabajo, profesión, empresa y compañeros de labor. La ética de una profesión es un conjunto de normas, en términos de los cuales definimos como buenas o malas su práctica y relaciones profesionales .</a:t>
            </a:r>
            <a:endParaRPr lang="es-ES" sz="1400" dirty="0" smtClean="0">
              <a:ea typeface="宋体" pitchFamily="2" charset="-122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05711" y="441539"/>
            <a:ext cx="8496944" cy="3951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2400" b="1" dirty="0"/>
              <a:t>NECESIDAD DE LA ÉTICA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5711" y="2060848"/>
            <a:ext cx="849694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altLang="zh-CN" sz="1400" dirty="0">
                <a:ea typeface="宋体" pitchFamily="2" charset="-122"/>
              </a:rPr>
              <a:t>El bien se refiere </a:t>
            </a:r>
            <a:r>
              <a:rPr lang="es-ES" altLang="zh-CN" sz="1400" dirty="0" smtClean="0">
                <a:ea typeface="宋体" pitchFamily="2" charset="-122"/>
              </a:rPr>
              <a:t>a </a:t>
            </a:r>
            <a:r>
              <a:rPr lang="es-ES" altLang="zh-CN" sz="1400" dirty="0">
                <a:ea typeface="宋体" pitchFamily="2" charset="-122"/>
              </a:rPr>
              <a:t>que la profesión constituye una comunidad dirigida al logro de una cierta finalidad: la prestación de un servicio para lo cual existen varias condiciones o imperativos éticos profesionales: </a:t>
            </a:r>
            <a:endParaRPr lang="es-ES" sz="1400" dirty="0"/>
          </a:p>
        </p:txBody>
      </p:sp>
      <p:sp>
        <p:nvSpPr>
          <p:cNvPr id="6" name="5 Rectángulo"/>
          <p:cNvSpPr/>
          <p:nvPr/>
        </p:nvSpPr>
        <p:spPr>
          <a:xfrm>
            <a:off x="305711" y="3429000"/>
            <a:ext cx="453580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altLang="zh-CN" sz="1600" dirty="0" smtClean="0">
                <a:ea typeface="宋体" pitchFamily="2" charset="-122"/>
              </a:rPr>
              <a:t>Exige </a:t>
            </a:r>
            <a:r>
              <a:rPr lang="es-ES" altLang="zh-CN" sz="1600" dirty="0">
                <a:ea typeface="宋体" pitchFamily="2" charset="-122"/>
              </a:rPr>
              <a:t>que la persona tenga los  </a:t>
            </a:r>
            <a:r>
              <a:rPr lang="es-ES" altLang="zh-CN" sz="1600" dirty="0" smtClean="0">
                <a:ea typeface="宋体" pitchFamily="2" charset="-122"/>
              </a:rPr>
              <a:t>conocimientos</a:t>
            </a:r>
            <a:r>
              <a:rPr lang="es-ES" altLang="zh-CN" sz="1600" dirty="0">
                <a:ea typeface="宋体" pitchFamily="2" charset="-122"/>
              </a:rPr>
              <a:t>, destrezas y actitudes requeridos para prestar un servicio. </a:t>
            </a:r>
            <a:endParaRPr lang="es-ES" sz="1600" dirty="0"/>
          </a:p>
        </p:txBody>
      </p:sp>
      <p:sp>
        <p:nvSpPr>
          <p:cNvPr id="7" name="6 Rectángulo"/>
          <p:cNvSpPr/>
          <p:nvPr/>
        </p:nvSpPr>
        <p:spPr>
          <a:xfrm>
            <a:off x="296802" y="3031622"/>
            <a:ext cx="4554830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altLang="zh-CN" sz="2000" b="1" dirty="0">
                <a:ea typeface="宋体" pitchFamily="2" charset="-122"/>
              </a:rPr>
              <a:t>Competencia </a:t>
            </a:r>
          </a:p>
        </p:txBody>
      </p:sp>
      <p:pic>
        <p:nvPicPr>
          <p:cNvPr id="8" name="Picture 4" descr="http://www.gestioncompetencias.com/wp-content/uploads/2010/01/competenci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08920"/>
            <a:ext cx="2592288" cy="194421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880A1-D7A9-4B6A-81FC-C222AD1EC386}" type="slidenum">
              <a:rPr lang="es-MX" smtClean="0"/>
              <a:t>113</a:t>
            </a:fld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305925" y="4687806"/>
            <a:ext cx="4554603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zh-CN" sz="2000" b="1" dirty="0" smtClean="0">
                <a:ea typeface="宋体" pitchFamily="2" charset="-122"/>
              </a:rPr>
              <a:t>SERVICIO AL CLIENTE</a:t>
            </a:r>
            <a:endParaRPr lang="es-ES" altLang="zh-CN" sz="2000" b="1" dirty="0">
              <a:ea typeface="宋体" pitchFamily="2" charset="-122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23528" y="5085184"/>
            <a:ext cx="453580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zh-CN" sz="1600" dirty="0" smtClean="0">
                <a:ea typeface="宋体" pitchFamily="2" charset="-122"/>
              </a:rPr>
              <a:t>La </a:t>
            </a:r>
            <a:r>
              <a:rPr lang="es-ES" altLang="zh-CN" sz="1600" dirty="0">
                <a:ea typeface="宋体" pitchFamily="2" charset="-122"/>
              </a:rPr>
              <a:t>actividad profesional sólo es buena en el sentido moral si se pone al servicio del cliente o usuario. </a:t>
            </a:r>
            <a:endParaRPr lang="es-E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5144"/>
            <a:ext cx="266429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0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23849" y="501678"/>
            <a:ext cx="453548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/>
              <a:t>RESPONSABILIDAD SOCIAL</a:t>
            </a:r>
            <a:r>
              <a:rPr lang="es-ES" sz="2000" dirty="0"/>
              <a:t> </a:t>
            </a:r>
            <a:endParaRPr lang="es-MX" sz="2000" dirty="0"/>
          </a:p>
        </p:txBody>
      </p:sp>
      <p:sp>
        <p:nvSpPr>
          <p:cNvPr id="6" name="5 Rectángulo"/>
          <p:cNvSpPr/>
          <p:nvPr/>
        </p:nvSpPr>
        <p:spPr>
          <a:xfrm>
            <a:off x="323529" y="908720"/>
            <a:ext cx="453581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zh-CN" sz="1600" dirty="0" smtClean="0">
                <a:ea typeface="宋体" pitchFamily="2" charset="-122"/>
              </a:rPr>
              <a:t>El </a:t>
            </a:r>
            <a:r>
              <a:rPr lang="es-ES" altLang="zh-CN" sz="1600" dirty="0">
                <a:ea typeface="宋体" pitchFamily="2" charset="-122"/>
              </a:rPr>
              <a:t>profesional asume el compromiso de responder al cliente o usuario por el servicio que se le presta</a:t>
            </a:r>
            <a:r>
              <a:rPr lang="es-ES" altLang="zh-CN" sz="1600" dirty="0" smtClean="0">
                <a:ea typeface="宋体" pitchFamily="2" charset="-122"/>
              </a:rPr>
              <a:t>.</a:t>
            </a:r>
            <a:endParaRPr lang="es-ES" sz="1600" dirty="0"/>
          </a:p>
        </p:txBody>
      </p:sp>
      <p:pic>
        <p:nvPicPr>
          <p:cNvPr id="7" name="Picture 2" descr="http://www.pisidelgolfo.com.mx/images/1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2" y="260648"/>
            <a:ext cx="2736851" cy="144016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114</a:t>
            </a:fld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323849" y="1772816"/>
            <a:ext cx="453548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/>
              <a:t>CONFIABILIDAD</a:t>
            </a:r>
            <a:endParaRPr lang="es-MX" sz="20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23850" y="2204864"/>
            <a:ext cx="4535488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  <a:defRPr/>
            </a:pPr>
            <a:r>
              <a:rPr lang="es-ES" altLang="zh-CN" sz="1400" dirty="0" smtClean="0">
                <a:ea typeface="宋体" pitchFamily="2" charset="-122"/>
              </a:rPr>
              <a:t>En los códigos de ética se concentran los valores organizacionales, base en que todo trabajador deberá orientar su comportamiento, y se establecen normas o directrices para hacer cumplir los deberes de su profesión.</a:t>
            </a:r>
            <a:endParaRPr lang="es-ES" sz="1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2" y="1772816"/>
            <a:ext cx="273685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23528" y="3573016"/>
            <a:ext cx="453581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/>
              <a:t>COMPROMISO PÚBLICO </a:t>
            </a:r>
            <a:endParaRPr lang="es-MX" sz="20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23528" y="3973126"/>
            <a:ext cx="4535810" cy="6731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  <a:defRPr/>
            </a:pPr>
            <a:r>
              <a:rPr lang="es-ES" altLang="zh-CN" sz="1400" dirty="0" smtClean="0">
                <a:ea typeface="宋体" pitchFamily="2" charset="-122"/>
              </a:rPr>
              <a:t>De observar las normas morales que los socios juzgan necesarias para el logro de un ejercicio profesional irreprochable.</a:t>
            </a:r>
            <a:endParaRPr lang="es-ES" sz="14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9"/>
          <a:stretch/>
        </p:blipFill>
        <p:spPr bwMode="auto">
          <a:xfrm>
            <a:off x="5388693" y="3501008"/>
            <a:ext cx="271231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323528" y="4941168"/>
            <a:ext cx="453581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1" dirty="0" smtClean="0"/>
              <a:t>SOLIDARIDAD</a:t>
            </a:r>
            <a:endParaRPr lang="es-MX" sz="2000" dirty="0"/>
          </a:p>
        </p:txBody>
      </p:sp>
      <p:sp>
        <p:nvSpPr>
          <p:cNvPr id="16" name="15 Rectángulo"/>
          <p:cNvSpPr/>
          <p:nvPr/>
        </p:nvSpPr>
        <p:spPr>
          <a:xfrm>
            <a:off x="323850" y="5341278"/>
            <a:ext cx="4535488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zh-CN" sz="1400" dirty="0" smtClean="0">
                <a:ea typeface="宋体" pitchFamily="2" charset="-122"/>
              </a:rPr>
              <a:t>Las </a:t>
            </a:r>
            <a:r>
              <a:rPr lang="es-ES" altLang="zh-CN" sz="1400" dirty="0">
                <a:ea typeface="宋体" pitchFamily="2" charset="-122"/>
              </a:rPr>
              <a:t>relaciones de respeto y colaboración que se establecen entre los miembros de la misma </a:t>
            </a:r>
            <a:r>
              <a:rPr lang="es-ES" altLang="zh-CN" sz="1400" dirty="0" smtClean="0">
                <a:ea typeface="宋体" pitchFamily="2" charset="-122"/>
              </a:rPr>
              <a:t>profesión</a:t>
            </a:r>
            <a:r>
              <a:rPr lang="es-ES" altLang="zh-CN" sz="1400" dirty="0">
                <a:ea typeface="宋体" pitchFamily="2" charset="-122"/>
              </a:rPr>
              <a:t>, con el fin de ayudarse y evitar perjudicarse unos a </a:t>
            </a:r>
            <a:r>
              <a:rPr lang="es-ES" altLang="zh-CN" sz="1400" dirty="0" smtClean="0">
                <a:ea typeface="宋体" pitchFamily="2" charset="-122"/>
              </a:rPr>
              <a:t>otros.</a:t>
            </a:r>
            <a:endParaRPr lang="es-ES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4" y="4869160"/>
            <a:ext cx="2755502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92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3" grpId="0" build="p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76672"/>
            <a:ext cx="828092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zh-CN" sz="2400" b="1" i="1" dirty="0">
                <a:ea typeface="宋体" pitchFamily="2" charset="-122"/>
              </a:rPr>
              <a:t>Hay tres factores generales que influyen en el individuo al tomar decisiones éticas o antiéticas, los cuales son: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08069922"/>
              </p:ext>
            </p:extLst>
          </p:nvPr>
        </p:nvGraphicFramePr>
        <p:xfrm>
          <a:off x="704655" y="1628800"/>
          <a:ext cx="780669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28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07219" y="4563733"/>
            <a:ext cx="7929562" cy="11695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Capitulo  3.8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Mercadotecnia personal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116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9" y="332656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268760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4870901"/>
            <a:ext cx="467995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000" dirty="0" smtClean="0"/>
              <a:t>Esto constituye una </a:t>
            </a:r>
            <a:r>
              <a:rPr lang="es-MX" sz="2000" dirty="0"/>
              <a:t>herramienta de preparación para tu búsqueda de trabajo.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3184"/>
          <a:stretch/>
        </p:blipFill>
        <p:spPr bwMode="auto">
          <a:xfrm>
            <a:off x="5286631" y="1988840"/>
            <a:ext cx="3562381" cy="33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2264" y="807095"/>
            <a:ext cx="84966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IMAGEN PROFESIONAL</a:t>
            </a:r>
            <a:endParaRPr lang="es-MX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342528" y="1700808"/>
            <a:ext cx="466152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000" dirty="0"/>
              <a:t>La búsqueda de empleo es como una venta y, como toda venta, requiere de una campaña agresiva de promoción.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850" y="2996952"/>
            <a:ext cx="4680198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000" dirty="0"/>
              <a:t>Se trata de </a:t>
            </a:r>
            <a:r>
              <a:rPr lang="es-MX" sz="2000" b="1" i="1" dirty="0" smtClean="0"/>
              <a:t>construir </a:t>
            </a:r>
            <a:r>
              <a:rPr lang="es-MX" sz="2000" b="1" i="1" dirty="0"/>
              <a:t>una imagen profesional que </a:t>
            </a:r>
            <a:r>
              <a:rPr lang="es-MX" sz="2000" b="1" i="1" dirty="0" smtClean="0"/>
              <a:t>ayude </a:t>
            </a:r>
            <a:r>
              <a:rPr lang="es-MX" sz="2000" b="1" i="1" dirty="0"/>
              <a:t>a conseguir trabajo respetando </a:t>
            </a:r>
            <a:r>
              <a:rPr lang="es-MX" sz="2000" b="1" i="1" dirty="0" smtClean="0"/>
              <a:t>la </a:t>
            </a:r>
            <a:r>
              <a:rPr lang="es-MX" sz="2000" b="1" i="1" dirty="0"/>
              <a:t>personalidad</a:t>
            </a:r>
            <a:r>
              <a:rPr lang="es-MX" sz="2000" b="1" dirty="0"/>
              <a:t> </a:t>
            </a:r>
            <a:r>
              <a:rPr lang="es-MX" sz="2000" dirty="0" smtClean="0"/>
              <a:t>(conocimientos</a:t>
            </a:r>
            <a:r>
              <a:rPr lang="es-MX" sz="2000" dirty="0"/>
              <a:t>, </a:t>
            </a:r>
            <a:r>
              <a:rPr lang="es-MX" sz="2000" dirty="0" smtClean="0"/>
              <a:t>habilidades </a:t>
            </a:r>
            <a:r>
              <a:rPr lang="es-MX" sz="2000" dirty="0"/>
              <a:t>y </a:t>
            </a:r>
            <a:r>
              <a:rPr lang="es-MX" sz="2000" dirty="0" smtClean="0"/>
              <a:t>debilidades, motivaciones </a:t>
            </a:r>
            <a:r>
              <a:rPr lang="es-MX" sz="2000" dirty="0"/>
              <a:t>y </a:t>
            </a:r>
            <a:r>
              <a:rPr lang="es-MX" sz="2000" dirty="0" smtClean="0"/>
              <a:t>experiencia</a:t>
            </a:r>
            <a:r>
              <a:rPr lang="es-MX" sz="2000" dirty="0"/>
              <a:t>).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63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528" y="908720"/>
            <a:ext cx="548824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 </a:t>
            </a:r>
            <a:r>
              <a:rPr lang="es-MX" sz="1600" dirty="0" smtClean="0"/>
              <a:t>Es </a:t>
            </a:r>
            <a:r>
              <a:rPr lang="es-MX" sz="1600" dirty="0"/>
              <a:t>nuestra </a:t>
            </a:r>
            <a:r>
              <a:rPr lang="es-MX" sz="1600" b="1" i="1" dirty="0"/>
              <a:t>carta de </a:t>
            </a:r>
            <a:r>
              <a:rPr lang="es-MX" sz="1600" b="1" i="1" dirty="0" smtClean="0"/>
              <a:t>presentación</a:t>
            </a:r>
            <a:r>
              <a:rPr lang="es-MX" sz="1600" dirty="0" smtClean="0"/>
              <a:t>.</a:t>
            </a:r>
            <a:r>
              <a:rPr lang="es-MX" sz="1600" dirty="0"/>
              <a:t> </a:t>
            </a:r>
            <a:r>
              <a:rPr lang="es-MX" sz="1600" dirty="0" smtClean="0"/>
              <a:t>Refleja </a:t>
            </a:r>
            <a:r>
              <a:rPr lang="es-MX" sz="1600" dirty="0"/>
              <a:t>la manera en que queremos relacionarnos con el mundo y con los </a:t>
            </a:r>
            <a:r>
              <a:rPr lang="es-MX" sz="1600" dirty="0" smtClean="0"/>
              <a:t>demás.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9532" y="260648"/>
            <a:ext cx="842493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¿QUÉ ES LA IMAGEN PERSONAL?</a:t>
            </a:r>
            <a:endParaRPr lang="es-MX" sz="2400" dirty="0"/>
          </a:p>
        </p:txBody>
      </p:sp>
      <p:pic>
        <p:nvPicPr>
          <p:cNvPr id="3074" name="Picture 2" descr="http://www.bellomagazine.com/files/bellomagazine/imagen-person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1974130" cy="233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1700808"/>
            <a:ext cx="5510991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Toda la gente con la que interactúas esta constantemente observando </a:t>
            </a:r>
            <a:r>
              <a:rPr lang="es-MX" sz="1600" dirty="0" smtClean="0"/>
              <a:t>tu </a:t>
            </a:r>
            <a:r>
              <a:rPr lang="es-MX" sz="1600" dirty="0"/>
              <a:t>presencia y comportamiento, y se forma teorías sobre tu capacidad, carácter y compromiso, es decir, </a:t>
            </a:r>
            <a:r>
              <a:rPr lang="es-MX" sz="1600" dirty="0" smtClean="0"/>
              <a:t>tu </a:t>
            </a:r>
            <a:r>
              <a:rPr lang="es-MX" sz="1600" dirty="0"/>
              <a:t>imagen personal, para proyectarla se requiere un esfuerzo constante y se aprende saliendo de la zona de confort personal.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53107" y="5733256"/>
            <a:ext cx="52532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4"/>
              </a:rPr>
              <a:t>http://www.youtube.com/watch?v=Ibhcyq2ZN10</a:t>
            </a:r>
            <a:endParaRPr lang="es-MX" sz="1000" dirty="0"/>
          </a:p>
        </p:txBody>
      </p:sp>
      <p:sp>
        <p:nvSpPr>
          <p:cNvPr id="8" name="7 Rectángulo"/>
          <p:cNvSpPr/>
          <p:nvPr/>
        </p:nvSpPr>
        <p:spPr>
          <a:xfrm>
            <a:off x="353107" y="5520908"/>
            <a:ext cx="27863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apoyo</a:t>
            </a:r>
            <a:r>
              <a:rPr lang="es-MX" sz="1000" dirty="0" smtClean="0"/>
              <a:t>.-Reputación y </a:t>
            </a:r>
            <a:r>
              <a:rPr lang="es-MX" sz="1000" dirty="0"/>
              <a:t>Marca Personal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9" name="8 Rectángulo"/>
          <p:cNvSpPr/>
          <p:nvPr/>
        </p:nvSpPr>
        <p:spPr>
          <a:xfrm>
            <a:off x="323528" y="3361230"/>
            <a:ext cx="842731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MERCADOTECNIA</a:t>
            </a:r>
            <a:r>
              <a:rPr lang="es-MX" sz="2000" dirty="0" smtClean="0"/>
              <a:t> PERSONAL</a:t>
            </a:r>
            <a:endParaRPr lang="es-MX" sz="2000" dirty="0"/>
          </a:p>
        </p:txBody>
      </p:sp>
      <p:sp>
        <p:nvSpPr>
          <p:cNvPr id="10" name="9 Rectángulo"/>
          <p:cNvSpPr/>
          <p:nvPr/>
        </p:nvSpPr>
        <p:spPr>
          <a:xfrm>
            <a:off x="323528" y="3915053"/>
            <a:ext cx="451435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 smtClean="0"/>
              <a:t>La mercadotecnia </a:t>
            </a:r>
            <a:r>
              <a:rPr lang="es-MX" sz="1400" dirty="0"/>
              <a:t>no se aplica únicamente a </a:t>
            </a:r>
            <a:r>
              <a:rPr lang="es-MX" sz="1400" dirty="0" smtClean="0"/>
              <a:t>productos</a:t>
            </a:r>
            <a:r>
              <a:rPr lang="es-MX" sz="1400" dirty="0"/>
              <a:t>  y servicios también </a:t>
            </a:r>
            <a:r>
              <a:rPr lang="es-MX" sz="1400" dirty="0" smtClean="0"/>
              <a:t>se puede aplicar de </a:t>
            </a:r>
            <a:r>
              <a:rPr lang="es-MX" sz="1400" dirty="0"/>
              <a:t>forma individual a </a:t>
            </a:r>
            <a:r>
              <a:rPr lang="es-MX" sz="1400" dirty="0" smtClean="0"/>
              <a:t>las personas, </a:t>
            </a:r>
            <a:r>
              <a:rPr lang="es-MX" sz="1400" dirty="0"/>
              <a:t>a esto </a:t>
            </a:r>
            <a:r>
              <a:rPr lang="es-MX" sz="1400" dirty="0" smtClean="0"/>
              <a:t>se le llama mercadotecnia </a:t>
            </a:r>
            <a:r>
              <a:rPr lang="es-MX" sz="1400" dirty="0"/>
              <a:t>personal, para ello, </a:t>
            </a:r>
            <a:r>
              <a:rPr lang="es-MX" sz="1400" dirty="0" smtClean="0"/>
              <a:t>se utilizará </a:t>
            </a:r>
            <a:r>
              <a:rPr lang="es-MX" sz="1400" dirty="0"/>
              <a:t>la base </a:t>
            </a:r>
            <a:r>
              <a:rPr lang="es-MX" sz="1400" dirty="0" smtClean="0"/>
              <a:t>de la mercadotecnia.</a:t>
            </a:r>
            <a:endParaRPr lang="es-MX" sz="1400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5076056" y="4077073"/>
          <a:ext cx="3672408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11 Rectángulo"/>
          <p:cNvSpPr/>
          <p:nvPr/>
        </p:nvSpPr>
        <p:spPr>
          <a:xfrm>
            <a:off x="323528" y="6087192"/>
            <a:ext cx="28083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10"/>
              </a:rPr>
              <a:t>http://www.youtube.com/watch?v=wgBzq3cz5PE</a:t>
            </a:r>
            <a:endParaRPr lang="es-MX" sz="1000" dirty="0"/>
          </a:p>
        </p:txBody>
      </p:sp>
      <p:sp>
        <p:nvSpPr>
          <p:cNvPr id="13" name="12 Rectángulo"/>
          <p:cNvSpPr/>
          <p:nvPr/>
        </p:nvSpPr>
        <p:spPr>
          <a:xfrm>
            <a:off x="323528" y="5949280"/>
            <a:ext cx="2525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apoyo</a:t>
            </a:r>
            <a:r>
              <a:rPr lang="es-MX" sz="1000" dirty="0" smtClean="0"/>
              <a:t>.-Mercadotecnia  Personal</a:t>
            </a:r>
            <a:endParaRPr lang="es-MX" sz="1000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118</a:t>
            </a:fld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323528" y="4922004"/>
            <a:ext cx="453581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/>
              <a:t>El concepto amplio de producto en mercadotecnia nos dice lo siguiente:</a:t>
            </a:r>
          </a:p>
        </p:txBody>
      </p:sp>
    </p:spTree>
    <p:extLst>
      <p:ext uri="{BB962C8B-B14F-4D97-AF65-F5344CB8AC3E}">
        <p14:creationId xmlns:p14="http://schemas.microsoft.com/office/powerpoint/2010/main" val="12605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131" y="188640"/>
            <a:ext cx="6193557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u="sng" dirty="0" smtClean="0"/>
              <a:t>Producto </a:t>
            </a:r>
            <a:endParaRPr lang="es-MX" sz="2000" b="1" u="sng" dirty="0"/>
          </a:p>
        </p:txBody>
      </p:sp>
      <p:pic>
        <p:nvPicPr>
          <p:cNvPr id="1026" name="Picture 2" descr="http://us.123rf.com/400wm/400/400/vgstudio/vgstudio1204/vgstudio120400048/13091795-retrato-de-cuerpo-completo-de-la-joven-y-feliz-hombre-de-negocios-alegre-sonriente-sobre-fondo-blanc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/>
          <a:stretch/>
        </p:blipFill>
        <p:spPr bwMode="auto">
          <a:xfrm>
            <a:off x="7164288" y="188640"/>
            <a:ext cx="1429053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5 Rectángulo"/>
          <p:cNvSpPr/>
          <p:nvPr/>
        </p:nvSpPr>
        <p:spPr>
          <a:xfrm>
            <a:off x="323850" y="1484784"/>
            <a:ext cx="6192838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u="sng" dirty="0" smtClean="0"/>
              <a:t>Marca</a:t>
            </a:r>
            <a:endParaRPr lang="es-MX" sz="2000" b="1" u="sng" dirty="0"/>
          </a:p>
        </p:txBody>
      </p:sp>
      <p:sp>
        <p:nvSpPr>
          <p:cNvPr id="8" name="7 Rectángulo"/>
          <p:cNvSpPr/>
          <p:nvPr/>
        </p:nvSpPr>
        <p:spPr>
          <a:xfrm>
            <a:off x="323850" y="1916832"/>
            <a:ext cx="6192838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 smtClean="0"/>
              <a:t>Se debe </a:t>
            </a:r>
            <a:r>
              <a:rPr lang="es-MX" sz="1400" b="1" i="1" dirty="0" smtClean="0"/>
              <a:t>crear </a:t>
            </a:r>
            <a:r>
              <a:rPr lang="es-MX" sz="1400" b="1" i="1" dirty="0"/>
              <a:t>una buena imagen de marca,</a:t>
            </a:r>
            <a:r>
              <a:rPr lang="es-MX" sz="1400" dirty="0"/>
              <a:t> no es algo que se logra en un par días</a:t>
            </a:r>
            <a:r>
              <a:rPr lang="es-MX" sz="1400" dirty="0" smtClean="0"/>
              <a:t>, </a:t>
            </a:r>
            <a:r>
              <a:rPr lang="es-MX" sz="1400" b="1" i="1" dirty="0"/>
              <a:t>esfuércese por  tener siempre una imagen positiva, que cuando alguien piense en usted, piense de forma positiva o al menos en sus cualidades positivas más sobresalientes. </a:t>
            </a:r>
          </a:p>
        </p:txBody>
      </p:sp>
      <p:pic>
        <p:nvPicPr>
          <p:cNvPr id="9" name="Picture 2" descr="http://www.eresempresa.com/modulos/nuevo_trabajo/tu_marca_personal_files/marca_persona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56792"/>
            <a:ext cx="1875714" cy="136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88032" y="61130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>
                <a:hlinkClick r:id="rId6"/>
              </a:rPr>
              <a:t>http://www.youtube.com/watch?v=cdKsDHsOm5g</a:t>
            </a:r>
            <a:endParaRPr lang="es-MX" sz="1000" dirty="0"/>
          </a:p>
        </p:txBody>
      </p:sp>
      <p:sp>
        <p:nvSpPr>
          <p:cNvPr id="11" name="10 Rectángulo"/>
          <p:cNvSpPr/>
          <p:nvPr/>
        </p:nvSpPr>
        <p:spPr>
          <a:xfrm>
            <a:off x="323528" y="5949280"/>
            <a:ext cx="2659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apoyo</a:t>
            </a:r>
            <a:r>
              <a:rPr lang="es-MX" sz="1000" dirty="0" smtClean="0"/>
              <a:t>.-¿Qué </a:t>
            </a:r>
            <a:r>
              <a:rPr lang="es-MX" sz="1000" dirty="0"/>
              <a:t>es la marca personal?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119</a:t>
            </a:fld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323528" y="2996952"/>
            <a:ext cx="619316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u="sng" dirty="0" smtClean="0"/>
              <a:t>Precio</a:t>
            </a:r>
            <a:endParaRPr lang="es-MX" sz="2000" b="1" u="sng" dirty="0"/>
          </a:p>
        </p:txBody>
      </p:sp>
      <p:sp>
        <p:nvSpPr>
          <p:cNvPr id="13" name="12 Rectángulo"/>
          <p:cNvSpPr/>
          <p:nvPr/>
        </p:nvSpPr>
        <p:spPr>
          <a:xfrm>
            <a:off x="323850" y="3429000"/>
            <a:ext cx="6192838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/>
              <a:t>Si lo piensa bien </a:t>
            </a:r>
            <a:r>
              <a:rPr lang="es-MX" sz="1400" b="1" i="1" dirty="0"/>
              <a:t>un producto </a:t>
            </a:r>
            <a:r>
              <a:rPr lang="es-MX" sz="1400" dirty="0"/>
              <a:t>no se trata de precio (lo que cuesta), </a:t>
            </a:r>
            <a:r>
              <a:rPr lang="es-MX" sz="1400" b="1" i="1" dirty="0"/>
              <a:t>se trata de valor </a:t>
            </a:r>
            <a:r>
              <a:rPr lang="es-MX" sz="1400" dirty="0"/>
              <a:t>(lo que percibimos que realmente significa), entonces no se venda caro o barato, aumente su valor para que el mundo esté dispuesto a pagar lo que sea por </a:t>
            </a:r>
            <a:r>
              <a:rPr lang="es-MX" sz="1400" dirty="0" smtClean="0"/>
              <a:t>usted.</a:t>
            </a:r>
            <a:endParaRPr lang="es-MX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55" y="2996953"/>
            <a:ext cx="1760148" cy="138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23850" y="620688"/>
            <a:ext cx="6192838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/>
              <a:t>Un individuo que busca trabajo es un “producto” que satisface necesidades a otras personas o empresas. Por lo tanto deberá analizar las necesidades del mercado laboral y diseñar estrategias comerciales como si fuera un producto.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23850" y="4509120"/>
            <a:ext cx="6192838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u="sng" dirty="0" smtClean="0"/>
              <a:t>Publicidad y Servicio</a:t>
            </a:r>
            <a:endParaRPr lang="es-MX" sz="2000" u="sng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23528" y="4941168"/>
            <a:ext cx="619268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b="1" dirty="0" smtClean="0"/>
              <a:t>Dar a conocer la esencia del producto (usted).</a:t>
            </a:r>
          </a:p>
          <a:p>
            <a:r>
              <a:rPr lang="es-MX" sz="1400" dirty="0" smtClean="0"/>
              <a:t>La </a:t>
            </a:r>
            <a:r>
              <a:rPr lang="es-MX" sz="1400" dirty="0"/>
              <a:t>forma más creativa y práctica de hacerlo </a:t>
            </a:r>
            <a:r>
              <a:rPr lang="es-MX" sz="1400" dirty="0" smtClean="0"/>
              <a:t>es creando su </a:t>
            </a:r>
            <a:r>
              <a:rPr lang="es-MX" sz="1400" dirty="0"/>
              <a:t>propia marca</a:t>
            </a:r>
            <a:r>
              <a:rPr lang="es-MX" sz="1400" dirty="0" smtClean="0"/>
              <a:t>. Descubriendo  aquello que le hace sobresalir, tener una página web atractiva y ser el mejor en lo suyo.</a:t>
            </a:r>
            <a:endParaRPr lang="es-MX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4616274"/>
            <a:ext cx="2091738" cy="126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4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68312" y="548680"/>
            <a:ext cx="7848104" cy="1429622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10000"/>
              </a:spcBef>
            </a:pPr>
            <a:r>
              <a:rPr lang="es-MX" altLang="zh-CN" sz="2000" b="1" i="1" dirty="0">
                <a:ea typeface="SimSun" pitchFamily="2" charset="-122"/>
              </a:rPr>
              <a:t>Las mujeres no son más inteligentes</a:t>
            </a:r>
            <a:r>
              <a:rPr lang="es-MX" altLang="zh-CN" sz="2000" dirty="0">
                <a:ea typeface="SimSun" pitchFamily="2" charset="-122"/>
              </a:rPr>
              <a:t> que los hombres cuando se trata de inteligencia emocional, </a:t>
            </a:r>
            <a:r>
              <a:rPr lang="es-MX" altLang="zh-CN" sz="2000" b="1" i="1" dirty="0">
                <a:ea typeface="SimSun" pitchFamily="2" charset="-122"/>
              </a:rPr>
              <a:t>ni los hombres son superiores a ellas</a:t>
            </a:r>
            <a:r>
              <a:rPr lang="es-MX" altLang="zh-CN" sz="2000" dirty="0">
                <a:ea typeface="SimSun" pitchFamily="2" charset="-122"/>
              </a:rPr>
              <a:t>. </a:t>
            </a:r>
            <a:r>
              <a:rPr lang="es-MX" altLang="zh-CN" sz="2000" b="1" i="1" dirty="0">
                <a:ea typeface="SimSun" pitchFamily="2" charset="-122"/>
              </a:rPr>
              <a:t>Cada individuo tiene un perfil personal de puntos fuertes y débiles en estas aptitudes</a:t>
            </a:r>
            <a:r>
              <a:rPr lang="es-MX" altLang="zh-CN" sz="2000" dirty="0">
                <a:ea typeface="SimSun" pitchFamily="2" charset="-122"/>
              </a:rPr>
              <a:t>. </a:t>
            </a:r>
          </a:p>
        </p:txBody>
      </p:sp>
      <p:sp>
        <p:nvSpPr>
          <p:cNvPr id="667651" name="Rectangle 3"/>
          <p:cNvSpPr>
            <a:spLocks noChangeArrowheads="1"/>
          </p:cNvSpPr>
          <p:nvPr/>
        </p:nvSpPr>
        <p:spPr bwMode="auto">
          <a:xfrm>
            <a:off x="468313" y="2741178"/>
            <a:ext cx="5049688" cy="341632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s-MX" b="1" dirty="0"/>
              <a:t>Algunas de las aptitudes más deseadas son: </a:t>
            </a:r>
            <a:endParaRPr lang="es-MX" b="1" i="1" dirty="0"/>
          </a:p>
        </p:txBody>
      </p:sp>
      <p:pic>
        <p:nvPicPr>
          <p:cNvPr id="667652" name="Picture 4" descr="idh01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5650571" y="3292778"/>
            <a:ext cx="3240359" cy="295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3568" y="3217228"/>
            <a:ext cx="5616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s-MX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HABILIDAD</a:t>
            </a:r>
            <a:r>
              <a:rPr lang="es-MX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PARA LA </a:t>
            </a: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COMUNICACIÓN</a:t>
            </a:r>
            <a:endParaRPr lang="es-MX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s-MX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CAPACIDAD PARA LAS RELACIONES </a:t>
            </a: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INTERPERSONALES</a:t>
            </a:r>
            <a:endParaRPr lang="es-MX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INICIATIVA</a:t>
            </a:r>
            <a:endParaRPr lang="es-MX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EMPATÍA</a:t>
            </a:r>
            <a:endParaRPr lang="es-MX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VISIÓN</a:t>
            </a:r>
            <a:endParaRPr lang="es-MX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AFINIDAD</a:t>
            </a:r>
            <a:endParaRPr lang="es-MX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s-MX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COOPERACIÓN</a:t>
            </a:r>
            <a:endParaRPr lang="es-E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12</a:t>
            </a:fld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539552" y="6076459"/>
            <a:ext cx="27363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3"/>
              </a:rPr>
              <a:t>http://www.youtube.com/watch?v=w17VgJwIUII</a:t>
            </a:r>
            <a:endParaRPr lang="es-MX" sz="1000" dirty="0"/>
          </a:p>
        </p:txBody>
      </p:sp>
      <p:sp>
        <p:nvSpPr>
          <p:cNvPr id="5" name="4 Rectángulo"/>
          <p:cNvSpPr/>
          <p:nvPr/>
        </p:nvSpPr>
        <p:spPr>
          <a:xfrm>
            <a:off x="526766" y="5919083"/>
            <a:ext cx="35060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/>
              <a:t>Material de apoyo.- INTELIGENCIA </a:t>
            </a:r>
            <a:r>
              <a:rPr lang="es-MX" sz="1000" dirty="0"/>
              <a:t>EMOCIONAL, Daniel Goleman</a:t>
            </a:r>
          </a:p>
        </p:txBody>
      </p:sp>
    </p:spTree>
    <p:extLst>
      <p:ext uri="{BB962C8B-B14F-4D97-AF65-F5344CB8AC3E}">
        <p14:creationId xmlns:p14="http://schemas.microsoft.com/office/powerpoint/2010/main" val="10940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88730" y="621849"/>
            <a:ext cx="7992888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es-ES" sz="2400" b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 VENDEDOR PROFESIONAL</a:t>
            </a:r>
            <a:endParaRPr kumimoji="0" lang="es-MX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99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8730" y="1966464"/>
            <a:ext cx="7992888" cy="43428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vendedor, antes de vender un producto debe venderse a sí mismo.</a:t>
            </a:r>
          </a:p>
          <a:p>
            <a:pPr marL="285750" marR="0" lvl="0" indent="-2857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tiene agresividad natural esto será canalizada hacia la satisfacer el ego del cliente.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es hiperactivo.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jamás pierde el dominio y el aplomo cuando vende.</a:t>
            </a:r>
            <a:endParaRPr lang="es-ES" dirty="0" smtClean="0">
              <a:ea typeface="Times New Roman" pitchFamily="18" charset="0"/>
              <a:cs typeface="Arial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es un ser dialogante.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es pulcro y viste apropiadamente.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habla con corrección.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se concentra en su cliente.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es optimista.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vendedor es perseverante</a:t>
            </a:r>
            <a:r>
              <a:rPr kumimoji="0" lang="es-E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88730" y="1249015"/>
            <a:ext cx="799288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s-ES" dirty="0" smtClean="0">
                <a:ea typeface="Times New Roman" pitchFamily="18" charset="0"/>
                <a:cs typeface="Arial" pitchFamily="34" charset="0"/>
              </a:rPr>
              <a:t>Los </a:t>
            </a:r>
            <a:r>
              <a:rPr lang="es-ES" dirty="0">
                <a:ea typeface="Times New Roman" pitchFamily="18" charset="0"/>
                <a:cs typeface="Arial" pitchFamily="34" charset="0"/>
              </a:rPr>
              <a:t>factores personales que le permitirán </a:t>
            </a:r>
            <a:r>
              <a:rPr lang="es-ES" dirty="0" smtClean="0">
                <a:ea typeface="Times New Roman" pitchFamily="18" charset="0"/>
                <a:cs typeface="Arial" pitchFamily="34" charset="0"/>
              </a:rPr>
              <a:t>una mejor promoción de </a:t>
            </a:r>
            <a:r>
              <a:rPr lang="es-ES" dirty="0">
                <a:ea typeface="Times New Roman" pitchFamily="18" charset="0"/>
                <a:cs typeface="Arial" pitchFamily="34" charset="0"/>
              </a:rPr>
              <a:t>su profesión son:</a:t>
            </a:r>
            <a:endParaRPr lang="es-MX" dirty="0">
              <a:cs typeface="Arial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43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850" y="332657"/>
            <a:ext cx="84963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VENDER MERCADOTECNIA PERSONAL</a:t>
            </a:r>
          </a:p>
          <a:p>
            <a:pPr algn="ctr"/>
            <a:r>
              <a:rPr lang="es-MX" sz="2400" b="1" dirty="0" smtClean="0"/>
              <a:t>¿PARA QUE?</a:t>
            </a:r>
            <a:endParaRPr lang="es-MX" sz="24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850" y="1484783"/>
            <a:ext cx="4485888" cy="396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Es conocido, que en cuanto a ventas hay que saber venderle a un cliente, pero principalmente vender nuestra propia imagen como persona.</a:t>
            </a:r>
          </a:p>
          <a:p>
            <a:endParaRPr lang="es-MX" sz="1200" dirty="0"/>
          </a:p>
          <a:p>
            <a:r>
              <a:rPr lang="es-MX" b="1" u="sng" dirty="0" smtClean="0"/>
              <a:t>¿PARA QUE? </a:t>
            </a:r>
          </a:p>
          <a:p>
            <a:pPr algn="just"/>
            <a:r>
              <a:rPr lang="es-MX" dirty="0" smtClean="0"/>
              <a:t>En los negocios y en la vida, la percepción es realidad y si no sabes manejar, moldear y controlar la imagen que refleja, alguien mas lo hará por ti. </a:t>
            </a:r>
            <a:r>
              <a:rPr lang="es-MX" b="1" i="1" dirty="0" smtClean="0"/>
              <a:t>Debes tomar acciones para trabajar la administración y promoción de tu propia imagen ante tus clientes</a:t>
            </a:r>
            <a:r>
              <a:rPr lang="es-MX" i="1" dirty="0" smtClean="0"/>
              <a:t>, </a:t>
            </a:r>
            <a:r>
              <a:rPr lang="es-MX" b="1" i="1" dirty="0" smtClean="0"/>
              <a:t>compañeros y superiores</a:t>
            </a:r>
            <a:r>
              <a:rPr lang="es-MX" i="1" dirty="0" smtClean="0"/>
              <a:t> </a:t>
            </a:r>
            <a:r>
              <a:rPr lang="es-MX" b="1" i="1" dirty="0" smtClean="0"/>
              <a:t>y tener la seguridad en ti y de tus conocimientos.</a:t>
            </a:r>
          </a:p>
        </p:txBody>
      </p:sp>
      <p:pic>
        <p:nvPicPr>
          <p:cNvPr id="1026" name="Picture 2" descr="http://expertoencoaching.files.wordpress.com/2013/04/saber_venders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69" y="2204864"/>
            <a:ext cx="3680782" cy="2159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5 Rectángulo"/>
          <p:cNvSpPr/>
          <p:nvPr/>
        </p:nvSpPr>
        <p:spPr>
          <a:xfrm>
            <a:off x="273234" y="6087192"/>
            <a:ext cx="53800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 smtClean="0">
                <a:solidFill>
                  <a:schemeClr val="accent3">
                    <a:lumMod val="75000"/>
                  </a:schemeClr>
                </a:solidFill>
                <a:hlinkClick r:id="rId4"/>
              </a:rPr>
              <a:t>www.youtube.com/watch?v=rZ0f-X6MgQw</a:t>
            </a:r>
            <a:endParaRPr lang="es-MX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83222" y="5952596"/>
            <a:ext cx="21675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apoyo</a:t>
            </a:r>
            <a:r>
              <a:rPr lang="es-MX" sz="1000" dirty="0" smtClean="0"/>
              <a:t>.- ¿Cómo venderse?</a:t>
            </a:r>
            <a:endParaRPr lang="es-MX" sz="1000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121</a:t>
            </a:fld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6300192" y="3501008"/>
            <a:ext cx="1296144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VENTA</a:t>
            </a:r>
            <a:endParaRPr lang="es-MX" sz="2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0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23850" y="222836"/>
            <a:ext cx="85700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600" b="1" dirty="0">
                <a:latin typeface="Arial Narrow" panose="020B0606020202030204" pitchFamily="34" charset="0"/>
              </a:rPr>
              <a:t>AUTO EVALUACIÓN </a:t>
            </a:r>
            <a:r>
              <a:rPr lang="es-ES" sz="1600" b="1" dirty="0" smtClean="0">
                <a:latin typeface="Arial Narrow" panose="020B0606020202030204" pitchFamily="34" charset="0"/>
              </a:rPr>
              <a:t>3.8.1: APTITUDES </a:t>
            </a:r>
            <a:r>
              <a:rPr lang="es-ES" sz="1600" b="1" dirty="0">
                <a:latin typeface="Arial Narrow" panose="020B0606020202030204" pitchFamily="34" charset="0"/>
              </a:rPr>
              <a:t>PERSONALES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251520" y="706542"/>
            <a:ext cx="8642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s-ES" sz="1400" dirty="0">
                <a:latin typeface="Arial Narrow" panose="020B0606020202030204" pitchFamily="34" charset="0"/>
              </a:rPr>
              <a:t>El siguiente cuestionario tiene por objeto que usted evalúe la consulta que hace de diferentes medios y fuentes de información sobre diferentes temas y conocimientos que resultan útiles para el desarrollo de su vida personal y profesional.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323850" y="1268760"/>
            <a:ext cx="8570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61938" indent="-261938" algn="just"/>
            <a:r>
              <a:rPr lang="es-ES" sz="1200" b="1" dirty="0">
                <a:latin typeface="Arial Narrow" panose="020B0606020202030204" pitchFamily="34" charset="0"/>
              </a:rPr>
              <a:t>A.- Lea cada renglón y marque con una “X” la frecuencia en la que consulta las fuentes enunciadas.</a:t>
            </a:r>
          </a:p>
        </p:txBody>
      </p:sp>
      <p:graphicFrame>
        <p:nvGraphicFramePr>
          <p:cNvPr id="575652" name="Group 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832890"/>
              </p:ext>
            </p:extLst>
          </p:nvPr>
        </p:nvGraphicFramePr>
        <p:xfrm>
          <a:off x="323849" y="1545755"/>
          <a:ext cx="8570023" cy="4547540"/>
        </p:xfrm>
        <a:graphic>
          <a:graphicData uri="http://schemas.openxmlformats.org/drawingml/2006/table">
            <a:tbl>
              <a:tblPr/>
              <a:tblGrid>
                <a:gridCol w="483266"/>
                <a:gridCol w="3764885"/>
                <a:gridCol w="1080468"/>
                <a:gridCol w="1080468"/>
                <a:gridCol w="1080468"/>
                <a:gridCol w="1080468"/>
              </a:tblGrid>
              <a:tr h="336496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CONCEPTOS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Marque con una “x” con que frecuencia los consulta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08708"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Frecuentemente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Ocasionalmente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Cuando necesito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Nunca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653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1.-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TRABAJO O ESTUDIO  POR OBJETIVOS Y METAS.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38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2.-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OTORGO MAYOR IMPORTANCIA AL TRABAJO QUE A MI FAMILIA.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76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3.-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TENGO UN COMPROMISO ÉTICO-MORAL CON UN GRUPO O IDEOLOGÍA.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76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4.-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ME ATRAE MÁS EL DINERO QUE EL TIPO DE TRABAJO QUE DESEMPEÑE.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76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5.-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NECESITO LA COMPAÑÍA Y LA CONSIDERACIÓN DE MIS COMPAÑEROS Y/O  JEFES DE TRABAJO.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76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6.-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VALORO LA SEGURIDAD Y ESTABILIDAD POR ENCIMA DE OTRAS CONSIDERACIONES.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76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7.-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PLANTEO LA MOVILIDAD Y EL CAMBIO COMO INSTRUMENTOS PARA MI ENRIQUECIMIENTO.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53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8.-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ACEPTO RETOS EN SOLITARIO.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53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9.-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ME GUSTA TENER PODER DE DECISIÓN EN MI TRABAJO.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53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10.-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SOY ENTUSIASTA EN LO QUE REALIZO.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122</a:t>
            </a:fld>
            <a:endParaRPr lang="es-MX"/>
          </a:p>
        </p:txBody>
      </p:sp>
      <p:sp>
        <p:nvSpPr>
          <p:cNvPr id="7" name="Rectangle 269"/>
          <p:cNvSpPr>
            <a:spLocks noChangeArrowheads="1"/>
          </p:cNvSpPr>
          <p:nvPr/>
        </p:nvSpPr>
        <p:spPr bwMode="auto">
          <a:xfrm>
            <a:off x="251520" y="6093296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323850" y="208965"/>
            <a:ext cx="853875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600" b="1" dirty="0">
                <a:latin typeface="Arial Narrow" panose="020B0606020202030204" pitchFamily="34" charset="0"/>
              </a:rPr>
              <a:t>AUTO EVALUACIÓN </a:t>
            </a:r>
            <a:r>
              <a:rPr lang="es-ES" sz="1600" b="1" dirty="0" smtClean="0">
                <a:latin typeface="Arial Narrow" panose="020B0606020202030204" pitchFamily="34" charset="0"/>
              </a:rPr>
              <a:t>3.8.1:  APTITUDES </a:t>
            </a:r>
            <a:r>
              <a:rPr lang="es-ES" sz="1600" b="1" dirty="0">
                <a:latin typeface="Arial Narrow" panose="020B0606020202030204" pitchFamily="34" charset="0"/>
              </a:rPr>
              <a:t>PERSONALES. </a:t>
            </a:r>
            <a:r>
              <a:rPr lang="es-ES" sz="1600" b="1" i="1" dirty="0" smtClean="0">
                <a:latin typeface="Arial Narrow" panose="020B0606020202030204" pitchFamily="34" charset="0"/>
              </a:rPr>
              <a:t>Continuación</a:t>
            </a:r>
            <a:r>
              <a:rPr lang="es-ES" sz="1400" b="1" i="1" dirty="0" smtClean="0"/>
              <a:t>...</a:t>
            </a:r>
            <a:endParaRPr lang="es-ES" sz="1400" b="1" i="1" dirty="0"/>
          </a:p>
        </p:txBody>
      </p:sp>
      <p:graphicFrame>
        <p:nvGraphicFramePr>
          <p:cNvPr id="614679" name="Group 279"/>
          <p:cNvGraphicFramePr>
            <a:graphicFrameLocks noGrp="1"/>
          </p:cNvGraphicFramePr>
          <p:nvPr>
            <p:extLst/>
          </p:nvPr>
        </p:nvGraphicFramePr>
        <p:xfrm>
          <a:off x="323850" y="764704"/>
          <a:ext cx="8538750" cy="3565705"/>
        </p:xfrm>
        <a:graphic>
          <a:graphicData uri="http://schemas.openxmlformats.org/drawingml/2006/table">
            <a:tbl>
              <a:tblPr/>
              <a:tblGrid>
                <a:gridCol w="481503"/>
                <a:gridCol w="4596762"/>
                <a:gridCol w="866371"/>
                <a:gridCol w="864705"/>
                <a:gridCol w="864704"/>
                <a:gridCol w="864705"/>
              </a:tblGrid>
              <a:tr h="396169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CONCEPTOS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Marque con una “x” con que frecuencia los consulta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1224"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Frecuen-temente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Ocasio-nalmente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Cuando necesito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Nunca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66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11.-</a:t>
                      </a: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ME GUSTA ACEPTAR RESPONSABILIDADES Y DOY LA CARA CUANDO TENGO QUE DARLA.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12.-</a:t>
                      </a: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ME AGRADA TRABAJAR CON OTRAS PERSONAS, INDEPENDIENTEMENTE DE SUS CARACTERÍSTICAS.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13.-</a:t>
                      </a: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ACTUO DE MANERA MADURA ANTE LOS PROBLEMAS O CONFLICTOS QUE SE PRESENTAN.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14.-</a:t>
                      </a: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CUANDO ME EQUIVOCO O NO CONOZCO UN TEMA, APRENDO DE LAS EXPERIENCIAS DE LOS DEMÁS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SUBTOTALES **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MULTIPLIQUE LOS SUBTOTALES POR LAS CANTIDADES: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 3</a:t>
                      </a: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 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 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TOTALES **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GRAN TOTAL **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2" marB="4571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14675" name="Group 2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18509"/>
              </p:ext>
            </p:extLst>
          </p:nvPr>
        </p:nvGraphicFramePr>
        <p:xfrm>
          <a:off x="323850" y="4588792"/>
          <a:ext cx="8538750" cy="1432496"/>
        </p:xfrm>
        <a:graphic>
          <a:graphicData uri="http://schemas.openxmlformats.org/drawingml/2006/table">
            <a:tbl>
              <a:tblPr/>
              <a:tblGrid>
                <a:gridCol w="2795166"/>
                <a:gridCol w="831221"/>
                <a:gridCol w="4912363"/>
              </a:tblGrid>
              <a:tr h="18547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INTERPRETACIÓN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15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 SU RESULTADO ES  MAYOR  A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Puntos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Usted tiene un nivel de madurez profesional alto que le permite aspirar a puestos ejecutivos de nivel medio a gerenciales.</a:t>
                      </a:r>
                    </a:p>
                  </a:txBody>
                  <a:tcPr marT="45712" marB="4571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 SU RESULTADO  ESTA  ENTRE 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25 – 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Puntos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Usted tiene un nivel de madurez media que le permite aspirar a puestos de nivel de mandos medios y de entrenamiento para ello.</a:t>
                      </a:r>
                    </a:p>
                  </a:txBody>
                  <a:tcPr marT="45712" marB="4571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 SU RESULTADO ES MENOR A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puntos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Usted requiere de incrementar su madurez para poder aspirar en el medio plazo a puestos de mando medio y dejar los operativos.</a:t>
                      </a:r>
                    </a:p>
                  </a:txBody>
                  <a:tcPr marT="45712" marB="4571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123</a:t>
            </a:fld>
            <a:endParaRPr lang="es-MX"/>
          </a:p>
        </p:txBody>
      </p:sp>
      <p:sp>
        <p:nvSpPr>
          <p:cNvPr id="6" name="Rectangle 269"/>
          <p:cNvSpPr>
            <a:spLocks noChangeArrowheads="1"/>
          </p:cNvSpPr>
          <p:nvPr/>
        </p:nvSpPr>
        <p:spPr bwMode="auto">
          <a:xfrm>
            <a:off x="251520" y="6093296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36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18619" y="4635741"/>
            <a:ext cx="7929562" cy="1169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Capítulo 3.9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CURRICULUM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y entrevista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124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9" y="332656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268760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7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6"/>
          <p:cNvSpPr>
            <a:spLocks noChangeArrowheads="1"/>
          </p:cNvSpPr>
          <p:nvPr/>
        </p:nvSpPr>
        <p:spPr bwMode="auto">
          <a:xfrm>
            <a:off x="539749" y="273967"/>
            <a:ext cx="8064500" cy="461665"/>
          </a:xfrm>
          <a:prstGeom prst="rect">
            <a:avLst/>
          </a:prstGeom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es-E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CURRICULUM VITAE</a:t>
            </a:r>
          </a:p>
        </p:txBody>
      </p:sp>
      <p:sp>
        <p:nvSpPr>
          <p:cNvPr id="36868" name="Rectangle 37"/>
          <p:cNvSpPr>
            <a:spLocks noChangeArrowheads="1"/>
          </p:cNvSpPr>
          <p:nvPr/>
        </p:nvSpPr>
        <p:spPr bwMode="auto">
          <a:xfrm>
            <a:off x="323850" y="1143526"/>
            <a:ext cx="8496299" cy="113877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700" dirty="0"/>
              <a:t>El</a:t>
            </a:r>
            <a:r>
              <a:rPr lang="es-ES" sz="1700" b="1" i="1" dirty="0"/>
              <a:t> </a:t>
            </a:r>
            <a:r>
              <a:rPr lang="es-ES" sz="1700" b="1" i="1" dirty="0" err="1"/>
              <a:t>Curriculum</a:t>
            </a:r>
            <a:r>
              <a:rPr lang="es-ES" sz="1700" b="1" i="1" dirty="0"/>
              <a:t> Vitae </a:t>
            </a:r>
            <a:r>
              <a:rPr lang="es-ES" sz="1700" dirty="0"/>
              <a:t>es un </a:t>
            </a:r>
            <a:r>
              <a:rPr lang="es-ES" sz="1700" b="1" i="1" dirty="0"/>
              <a:t>resumen o síntesis histórico de las principales características personales y profesionales del profesionista</a:t>
            </a:r>
            <a:r>
              <a:rPr lang="es-ES" sz="1700" dirty="0"/>
              <a:t>. Sirve de tarjeta de presentación y de información para que lo conozcan, por lo que antes de elaborarlo es imprescindible tener en cuenta algunos aspectos previos:</a:t>
            </a:r>
          </a:p>
        </p:txBody>
      </p:sp>
      <p:sp>
        <p:nvSpPr>
          <p:cNvPr id="36869" name="Rectangle 38"/>
          <p:cNvSpPr>
            <a:spLocks noChangeArrowheads="1"/>
          </p:cNvSpPr>
          <p:nvPr/>
        </p:nvSpPr>
        <p:spPr bwMode="auto">
          <a:xfrm>
            <a:off x="323851" y="2924944"/>
            <a:ext cx="5543549" cy="156966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s-ES" b="1" dirty="0"/>
              <a:t>EL PROCESO DE AUTOANÁLISIS</a:t>
            </a:r>
            <a:endParaRPr lang="es-ES" dirty="0"/>
          </a:p>
          <a:p>
            <a:pPr algn="just"/>
            <a:endParaRPr lang="es-ES" sz="1000" dirty="0"/>
          </a:p>
          <a:p>
            <a:pPr algn="just"/>
            <a:r>
              <a:rPr lang="es-ES" sz="1700" dirty="0"/>
              <a:t>Primero debemos conocer nuestras características de personalidad (actitudes, puntos fuertes y débiles, hábitos, logros, aptitudes, etc.), para poder ofrecer al mercado laboral las soluciones que esperan de nosotros. </a:t>
            </a:r>
          </a:p>
        </p:txBody>
      </p:sp>
      <p:sp>
        <p:nvSpPr>
          <p:cNvPr id="36870" name="Rectangle 39"/>
          <p:cNvSpPr>
            <a:spLocks noChangeArrowheads="1"/>
          </p:cNvSpPr>
          <p:nvPr/>
        </p:nvSpPr>
        <p:spPr bwMode="auto">
          <a:xfrm>
            <a:off x="323850" y="5157192"/>
            <a:ext cx="8496299" cy="87716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700" dirty="0"/>
              <a:t>El </a:t>
            </a:r>
            <a:r>
              <a:rPr lang="es-ES" sz="1700" b="1" dirty="0" err="1"/>
              <a:t>Curriculum</a:t>
            </a:r>
            <a:r>
              <a:rPr lang="es-ES" sz="1700" b="1" dirty="0"/>
              <a:t> Vitae</a:t>
            </a:r>
            <a:r>
              <a:rPr lang="es-ES" sz="1700" dirty="0"/>
              <a:t> debe </a:t>
            </a:r>
            <a:r>
              <a:rPr lang="es-ES" sz="1700" dirty="0" smtClean="0"/>
              <a:t>actualizarse </a:t>
            </a:r>
            <a:r>
              <a:rPr lang="es-ES" sz="1700" dirty="0"/>
              <a:t>en función del desarrollo profesional y personal del profesionista, analizando y revisando las características personales y profesionales contenidas en él.</a:t>
            </a:r>
          </a:p>
        </p:txBody>
      </p:sp>
      <p:pic>
        <p:nvPicPr>
          <p:cNvPr id="7" name="Picture 2" descr="http://t2.gstatic.com/images?q=tbn:ANd9GcR6_zT4_IquByoN7CqOlouuNjEOCc1C8xhcnWMNEDAVFFjBomYkiQ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24918"/>
            <a:ext cx="2740025" cy="252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51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1484784"/>
            <a:ext cx="8496300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Un buen </a:t>
            </a:r>
            <a:r>
              <a:rPr lang="es-MX" b="1" i="1" dirty="0" err="1" smtClean="0"/>
              <a:t>Curriculum</a:t>
            </a:r>
            <a:r>
              <a:rPr lang="es-MX" b="1" i="1" dirty="0" smtClean="0"/>
              <a:t> Vitae </a:t>
            </a:r>
            <a:r>
              <a:rPr lang="es-MX" b="1" i="1" dirty="0"/>
              <a:t>debe</a:t>
            </a:r>
            <a:r>
              <a:rPr lang="es-MX" dirty="0"/>
              <a:t> </a:t>
            </a:r>
            <a:r>
              <a:rPr lang="es-MX" b="1" i="1" dirty="0"/>
              <a:t>contener todos los méritos que posee el candidato </a:t>
            </a:r>
            <a:r>
              <a:rPr lang="es-MX" dirty="0"/>
              <a:t>y que puedan ser relevantes para el puesto </a:t>
            </a:r>
            <a:r>
              <a:rPr lang="es-MX" dirty="0" smtClean="0"/>
              <a:t>de trabajo </a:t>
            </a:r>
            <a:r>
              <a:rPr lang="es-MX" dirty="0"/>
              <a:t>al que se opta. </a:t>
            </a:r>
            <a:r>
              <a:rPr lang="es-MX" dirty="0" smtClean="0"/>
              <a:t>Debemos </a:t>
            </a:r>
            <a:r>
              <a:rPr lang="es-MX" dirty="0"/>
              <a:t>resaltar dichos méritos, pero nunca debemos mentir o exagerarlos.</a:t>
            </a:r>
          </a:p>
          <a:p>
            <a:pPr algn="just"/>
            <a:r>
              <a:rPr lang="es-MX" dirty="0"/>
              <a:t>Además, deberán ser ordenados de forma coherente con una estructura similar a la siguiente: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09533" y="437763"/>
            <a:ext cx="273061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s-MX" sz="2400" b="1" dirty="0" smtClean="0">
                <a:ln/>
                <a:solidFill>
                  <a:schemeClr val="tx1"/>
                </a:solidFill>
              </a:rPr>
              <a:t>CÓMO HACER EL </a:t>
            </a:r>
          </a:p>
          <a:p>
            <a:pPr algn="ctr"/>
            <a:r>
              <a:rPr lang="es-MX" sz="2400" b="1" dirty="0" smtClean="0">
                <a:ln/>
                <a:solidFill>
                  <a:schemeClr val="tx1"/>
                </a:solidFill>
              </a:rPr>
              <a:t>CURRICULUM VITAE</a:t>
            </a:r>
            <a:endParaRPr lang="es-MX" sz="2400" b="1" dirty="0">
              <a:ln/>
              <a:solidFill>
                <a:schemeClr val="tx1"/>
              </a:solidFill>
            </a:endParaRPr>
          </a:p>
        </p:txBody>
      </p:sp>
      <p:pic>
        <p:nvPicPr>
          <p:cNvPr id="6" name="Picture 6" descr="http://emilianoperezansaldi.com/wp-content/uploads/2012/11/fotolia_3283364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47" y="3212976"/>
            <a:ext cx="3789894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18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/>
          </p:nvPr>
        </p:nvGraphicFramePr>
        <p:xfrm>
          <a:off x="1115616" y="698500"/>
          <a:ext cx="7512496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1043608" y="116632"/>
            <a:ext cx="685724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ESTRUCTURA</a:t>
            </a:r>
          </a:p>
          <a:p>
            <a:pPr algn="ctr"/>
            <a:r>
              <a:rPr lang="es-MX" sz="2400" b="1" dirty="0" smtClean="0"/>
              <a:t>¿</a:t>
            </a:r>
            <a:r>
              <a:rPr lang="es-MX" sz="2400" b="1" dirty="0"/>
              <a:t>QUÉ DEBE CONTENER EL </a:t>
            </a:r>
            <a:r>
              <a:rPr lang="es-MX" sz="2400" b="1" dirty="0" smtClean="0"/>
              <a:t>CURRICULUM VITAE?</a:t>
            </a:r>
            <a:endParaRPr lang="es-MX" sz="24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23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39893" r="32182" b="26782"/>
          <a:stretch/>
        </p:blipFill>
        <p:spPr bwMode="auto">
          <a:xfrm rot="21257650">
            <a:off x="3639908" y="4864401"/>
            <a:ext cx="3592376" cy="1044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1 Rectángulo"/>
          <p:cNvSpPr/>
          <p:nvPr/>
        </p:nvSpPr>
        <p:spPr>
          <a:xfrm>
            <a:off x="323850" y="764704"/>
            <a:ext cx="3456062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S</a:t>
            </a:r>
            <a:r>
              <a:rPr lang="es-MX" sz="1600" dirty="0" smtClean="0"/>
              <a:t>e </a:t>
            </a:r>
            <a:r>
              <a:rPr lang="es-MX" sz="1600" dirty="0"/>
              <a:t>encabezará con un título como “</a:t>
            </a:r>
            <a:r>
              <a:rPr lang="es-MX" sz="1600" dirty="0" err="1"/>
              <a:t>Curriculum</a:t>
            </a:r>
            <a:r>
              <a:rPr lang="es-MX" sz="1600" dirty="0"/>
              <a:t> Vitae de” (nombre y apellidos de </a:t>
            </a:r>
            <a:r>
              <a:rPr lang="es-MX" sz="1600" dirty="0" smtClean="0"/>
              <a:t>la persona</a:t>
            </a:r>
            <a:r>
              <a:rPr lang="es-MX" sz="1600" dirty="0"/>
              <a:t>)” o simplemente “</a:t>
            </a:r>
            <a:r>
              <a:rPr lang="es-MX" sz="1600" dirty="0" err="1"/>
              <a:t>Curriculum</a:t>
            </a:r>
            <a:r>
              <a:rPr lang="es-MX" sz="1600" dirty="0"/>
              <a:t> vitae</a:t>
            </a:r>
            <a:r>
              <a:rPr lang="es-MX" sz="1600" dirty="0" smtClean="0"/>
              <a:t>”.</a:t>
            </a:r>
          </a:p>
          <a:p>
            <a:pPr algn="just"/>
            <a:endParaRPr lang="es-MX" sz="1600" dirty="0" smtClean="0"/>
          </a:p>
          <a:p>
            <a:pPr algn="just"/>
            <a:r>
              <a:rPr lang="es-MX" sz="1600" dirty="0" smtClean="0"/>
              <a:t>Deberá </a:t>
            </a:r>
            <a:r>
              <a:rPr lang="es-MX" sz="1600" dirty="0"/>
              <a:t>escribirse </a:t>
            </a:r>
            <a:r>
              <a:rPr lang="es-MX" sz="1600" dirty="0" smtClean="0"/>
              <a:t>resaltando utilizando mayúsculas </a:t>
            </a:r>
            <a:r>
              <a:rPr lang="es-MX" sz="1600" dirty="0"/>
              <a:t>y negrita o un tipo de letra diferente al resto del texto</a:t>
            </a:r>
            <a:r>
              <a:rPr lang="es-MX" sz="1600" dirty="0" smtClean="0"/>
              <a:t>. Así como la fecha de elaboración.</a:t>
            </a:r>
          </a:p>
          <a:p>
            <a:pPr algn="just"/>
            <a:endParaRPr lang="es-MX" sz="1600" dirty="0" smtClean="0"/>
          </a:p>
          <a:p>
            <a:pPr algn="just"/>
            <a:r>
              <a:rPr lang="es-MX" sz="1600" dirty="0" smtClean="0"/>
              <a:t>Es conveniente </a:t>
            </a:r>
            <a:r>
              <a:rPr lang="es-MX" sz="1600" dirty="0"/>
              <a:t>incorporar una fotografía actual tipo carné.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9878" r="26511" b="10845"/>
          <a:stretch/>
        </p:blipFill>
        <p:spPr bwMode="auto">
          <a:xfrm>
            <a:off x="4049561" y="835330"/>
            <a:ext cx="1386535" cy="159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16157" r="26511" b="73508"/>
          <a:stretch/>
        </p:blipFill>
        <p:spPr bwMode="auto">
          <a:xfrm>
            <a:off x="5220072" y="1445404"/>
            <a:ext cx="3621553" cy="543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4716016" y="1041712"/>
            <a:ext cx="648072" cy="166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323850" y="116632"/>
            <a:ext cx="842461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ENCABEZADO</a:t>
            </a:r>
            <a:endParaRPr lang="es-MX" sz="2400" dirty="0"/>
          </a:p>
        </p:txBody>
      </p:sp>
      <p:sp>
        <p:nvSpPr>
          <p:cNvPr id="9" name="8 Rectángulo"/>
          <p:cNvSpPr/>
          <p:nvPr/>
        </p:nvSpPr>
        <p:spPr>
          <a:xfrm>
            <a:off x="4049562" y="2852936"/>
            <a:ext cx="469890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/>
              <a:t>DATOS PERSONALES</a:t>
            </a:r>
            <a:r>
              <a:rPr lang="es-MX" dirty="0"/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175" y="3338989"/>
            <a:ext cx="468128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En este apartado </a:t>
            </a:r>
            <a:r>
              <a:rPr lang="es-MX" sz="1600" b="1" i="1" dirty="0"/>
              <a:t>figurarán todos </a:t>
            </a:r>
            <a:r>
              <a:rPr lang="es-MX" sz="1600" b="1" i="1" dirty="0" smtClean="0"/>
              <a:t>los </a:t>
            </a:r>
            <a:r>
              <a:rPr lang="es-MX" sz="1600" b="1" i="1" dirty="0"/>
              <a:t>datos identificativos:</a:t>
            </a:r>
          </a:p>
          <a:p>
            <a:pPr algn="just"/>
            <a:r>
              <a:rPr lang="es-MX" sz="1600" dirty="0"/>
              <a:t>Nombre y apellidos, Fecha y lugar de </a:t>
            </a:r>
            <a:r>
              <a:rPr lang="es-MX" sz="1600" dirty="0" smtClean="0"/>
              <a:t>nacimiento, </a:t>
            </a:r>
            <a:r>
              <a:rPr lang="es-MX" sz="1600" dirty="0"/>
              <a:t>Dirección postal de contacto, Dirección de correo electrónico, </a:t>
            </a:r>
            <a:r>
              <a:rPr lang="es-MX" sz="1600" dirty="0" smtClean="0"/>
              <a:t>Teléfono(s) </a:t>
            </a:r>
            <a:r>
              <a:rPr lang="es-MX" sz="1600" dirty="0"/>
              <a:t>Y Estado civil (opcional).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9878" r="26511" b="10845"/>
          <a:stretch/>
        </p:blipFill>
        <p:spPr bwMode="auto">
          <a:xfrm>
            <a:off x="942635" y="3919228"/>
            <a:ext cx="1993287" cy="229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3" name="12 Conector recto de flecha"/>
          <p:cNvCxnSpPr/>
          <p:nvPr/>
        </p:nvCxnSpPr>
        <p:spPr>
          <a:xfrm>
            <a:off x="2225912" y="4581872"/>
            <a:ext cx="1754503" cy="287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5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692696"/>
            <a:ext cx="4176464" cy="20621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b="1" i="1" dirty="0" smtClean="0"/>
              <a:t>Se especifica </a:t>
            </a:r>
            <a:r>
              <a:rPr lang="es-MX" sz="1600" b="1" i="1" dirty="0"/>
              <a:t>los títulos que </a:t>
            </a:r>
            <a:r>
              <a:rPr lang="es-MX" sz="1600" b="1" i="1" dirty="0" smtClean="0"/>
              <a:t>se tienen </a:t>
            </a:r>
            <a:r>
              <a:rPr lang="es-MX" sz="1600" dirty="0"/>
              <a:t>(o </a:t>
            </a:r>
            <a:r>
              <a:rPr lang="es-MX" sz="1600" dirty="0" smtClean="0"/>
              <a:t>están </a:t>
            </a:r>
            <a:r>
              <a:rPr lang="es-MX" sz="1600" dirty="0"/>
              <a:t>cursando) </a:t>
            </a:r>
            <a:r>
              <a:rPr lang="es-MX" sz="1600" b="1" i="1" dirty="0"/>
              <a:t>y que sean relevantes para el </a:t>
            </a:r>
            <a:r>
              <a:rPr lang="es-MX" sz="1600" b="1" i="1" dirty="0" smtClean="0"/>
              <a:t>puesto de </a:t>
            </a:r>
            <a:r>
              <a:rPr lang="es-MX" sz="1600" b="1" i="1" dirty="0"/>
              <a:t>trabajo al que </a:t>
            </a:r>
            <a:r>
              <a:rPr lang="es-MX" sz="1600" b="1" i="1" dirty="0" smtClean="0"/>
              <a:t>se desea </a:t>
            </a:r>
            <a:r>
              <a:rPr lang="es-MX" sz="1600" b="1" i="1" dirty="0"/>
              <a:t>acceder</a:t>
            </a:r>
            <a:r>
              <a:rPr lang="es-MX" sz="1600" dirty="0"/>
              <a:t>. Si </a:t>
            </a:r>
            <a:r>
              <a:rPr lang="es-MX" sz="1600" dirty="0" smtClean="0"/>
              <a:t>se tiene </a:t>
            </a:r>
            <a:r>
              <a:rPr lang="es-MX" sz="1600" dirty="0"/>
              <a:t>estudios universitarios, no será necesario indicar dónde </a:t>
            </a:r>
            <a:r>
              <a:rPr lang="es-MX" sz="1600" dirty="0" smtClean="0"/>
              <a:t>se estudió la </a:t>
            </a:r>
            <a:r>
              <a:rPr lang="es-MX" sz="1600" dirty="0"/>
              <a:t>secundaria y la </a:t>
            </a:r>
            <a:r>
              <a:rPr lang="es-MX" sz="1600" dirty="0" smtClean="0"/>
              <a:t>primaria. Se debe </a:t>
            </a:r>
            <a:r>
              <a:rPr lang="es-MX" sz="1600" dirty="0"/>
              <a:t>mencionar el centro donde se cursaron </a:t>
            </a:r>
            <a:r>
              <a:rPr lang="es-MX" sz="1600" dirty="0" smtClean="0"/>
              <a:t>y las </a:t>
            </a:r>
            <a:r>
              <a:rPr lang="es-MX" sz="1600" dirty="0"/>
              <a:t>fechas de inicio y finalización. Por </a:t>
            </a:r>
            <a:r>
              <a:rPr lang="es-MX" sz="1600" dirty="0" smtClean="0"/>
              <a:t>ejemplo</a:t>
            </a:r>
            <a:r>
              <a:rPr lang="es-MX" sz="1600" dirty="0"/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37656" r="13436" b="30090"/>
          <a:stretch/>
        </p:blipFill>
        <p:spPr bwMode="auto">
          <a:xfrm>
            <a:off x="4707691" y="843165"/>
            <a:ext cx="4001054" cy="1084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9878" r="26511" b="10845"/>
          <a:stretch/>
        </p:blipFill>
        <p:spPr bwMode="auto">
          <a:xfrm>
            <a:off x="7461430" y="2144832"/>
            <a:ext cx="1259503" cy="1449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5 Conector angular"/>
          <p:cNvCxnSpPr/>
          <p:nvPr/>
        </p:nvCxnSpPr>
        <p:spPr>
          <a:xfrm>
            <a:off x="6444208" y="1927218"/>
            <a:ext cx="1152128" cy="942490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2 Rectángulo"/>
          <p:cNvSpPr/>
          <p:nvPr/>
        </p:nvSpPr>
        <p:spPr>
          <a:xfrm>
            <a:off x="323850" y="204466"/>
            <a:ext cx="8496299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ESTUDIOS </a:t>
            </a:r>
            <a:endParaRPr lang="es-MX" sz="2400" b="1" dirty="0"/>
          </a:p>
        </p:txBody>
      </p:sp>
      <p:sp>
        <p:nvSpPr>
          <p:cNvPr id="9" name="8 Rectángulo"/>
          <p:cNvSpPr/>
          <p:nvPr/>
        </p:nvSpPr>
        <p:spPr>
          <a:xfrm>
            <a:off x="323850" y="3633192"/>
            <a:ext cx="4383841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Se </a:t>
            </a:r>
            <a:r>
              <a:rPr lang="es-MX" sz="1600" dirty="0"/>
              <a:t>podrá indicar esta información si </a:t>
            </a:r>
            <a:r>
              <a:rPr lang="es-MX" sz="1600" dirty="0" smtClean="0"/>
              <a:t>se tienen </a:t>
            </a:r>
            <a:r>
              <a:rPr lang="es-MX" sz="1600" dirty="0"/>
              <a:t>méritos suficientes </a:t>
            </a:r>
            <a:r>
              <a:rPr lang="es-MX" sz="1600" dirty="0" smtClean="0"/>
              <a:t>y son </a:t>
            </a:r>
            <a:r>
              <a:rPr lang="es-MX" sz="1600" dirty="0"/>
              <a:t>relevantes para el trabajo solicitado. </a:t>
            </a:r>
            <a:r>
              <a:rPr lang="es-MX" sz="1600" dirty="0" smtClean="0"/>
              <a:t>Se indica </a:t>
            </a:r>
            <a:r>
              <a:rPr lang="es-MX" sz="1600" dirty="0"/>
              <a:t>el título del curso, la entidad que lo impartió, su duración y </a:t>
            </a:r>
            <a:r>
              <a:rPr lang="es-MX" sz="1600" dirty="0" smtClean="0"/>
              <a:t>la fecha </a:t>
            </a:r>
            <a:r>
              <a:rPr lang="es-MX" sz="1600" dirty="0"/>
              <a:t>en que se realizó.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3850" y="2935715"/>
            <a:ext cx="65524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 smtClean="0"/>
              <a:t>FORMACIÓN COMPLEMENTARIA (OPCIONAL) </a:t>
            </a:r>
            <a:endParaRPr lang="es-MX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17778" r="7901" b="56938"/>
          <a:stretch/>
        </p:blipFill>
        <p:spPr bwMode="auto">
          <a:xfrm>
            <a:off x="2830023" y="5229200"/>
            <a:ext cx="5353810" cy="100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9878" r="26511" b="10845"/>
          <a:stretch/>
        </p:blipFill>
        <p:spPr bwMode="auto">
          <a:xfrm>
            <a:off x="5204979" y="3429759"/>
            <a:ext cx="1503239" cy="173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3" name="12 Conector angular"/>
          <p:cNvCxnSpPr/>
          <p:nvPr/>
        </p:nvCxnSpPr>
        <p:spPr>
          <a:xfrm rot="5400000" flipH="1" flipV="1">
            <a:off x="4296840" y="4571129"/>
            <a:ext cx="1080538" cy="962267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38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1190" name="Group 4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90919"/>
              </p:ext>
            </p:extLst>
          </p:nvPr>
        </p:nvGraphicFramePr>
        <p:xfrm>
          <a:off x="250825" y="1772816"/>
          <a:ext cx="8642351" cy="3944107"/>
        </p:xfrm>
        <a:graphic>
          <a:graphicData uri="http://schemas.openxmlformats.org/drawingml/2006/table">
            <a:tbl>
              <a:tblPr/>
              <a:tblGrid>
                <a:gridCol w="449124"/>
                <a:gridCol w="3594649"/>
                <a:gridCol w="919716"/>
                <a:gridCol w="919715"/>
                <a:gridCol w="919716"/>
                <a:gridCol w="919715"/>
                <a:gridCol w="919716"/>
              </a:tblGrid>
              <a:tr h="238656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77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SABE RECONOCER EN USTED: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TODAS MIS EMOCIONES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ALGUNAS DE ELLAS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SOLO LAS POSITIVAS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SOLO LAS NEGATIVAS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NINGUNA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SABE IDENTIFICAR CUANDO SE ESTA DESENCANDENANDO UNA EMOCIÓN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SABE IDENTIFICAR LAS CAUSAS DE SUS EMOCIONES: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ALGO NO ES DE SU AGRADO LO DICE: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7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HABLAR DE SUS MIEDOS PROFUNDOS LE RESULTA:</a:t>
                      </a:r>
                      <a:endParaRPr kumimoji="0" lang="es-E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FACIL CON TODOS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SOLO CON ALGUNOS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SOLO CON UNA O DOS PERSONAS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DIFICL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IMPOSIBLE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HACE COSAS QUE PERJUDICAN SU PROPIA ESTIMA:</a:t>
                      </a:r>
                      <a:endParaRPr kumimoji="0" lang="es-E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MENUDO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MUY A MENUDO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9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PRESENCIA UNA INJUSTICIA:</a:t>
                      </a:r>
                      <a:endParaRPr kumimoji="0" lang="es-E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INTENTO HACER ALGO POSITIVO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INDIGNO Y LO COMENTO CON LA GENTE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SIENTO APENADO E IMPOTENTE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 OLVIDO ASI ES LA VIDA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SIGO MI CAMINO. NO QUIERO VER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TODO EL MUNDO ESTA NERVIOSO, USTED TAMBIÉN SE PONE NERVIOSO</a:t>
                      </a:r>
                      <a:endParaRPr kumimoji="0" lang="es-E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NUNCA. NO ME RESISTO AL CONTAGIO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PIDE LO QUE NECESITA: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00881" name="Rectangle 113"/>
          <p:cNvSpPr>
            <a:spLocks noChangeArrowheads="1"/>
          </p:cNvSpPr>
          <p:nvPr/>
        </p:nvSpPr>
        <p:spPr bwMode="auto">
          <a:xfrm>
            <a:off x="250825" y="607432"/>
            <a:ext cx="8642350" cy="116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"/>
              </a:spcBef>
            </a:pPr>
            <a:r>
              <a:rPr lang="es-MX" altLang="zh-CN" sz="1200" dirty="0">
                <a:latin typeface="Arial Narrow" pitchFamily="34" charset="0"/>
                <a:ea typeface="SimSun" pitchFamily="2" charset="-122"/>
              </a:rPr>
              <a:t>SE PRESENTAN A CONTINUACIÓN UNA SERIE DE AFIRMACIONES CON VARIAS ALTERNATIVAS DE RESPUESTA CADA UNA. LÉALAS CUIDADOSAMENTE Y MARQUE CON UNA “X” LA OPCIÓN QUE CORRESPONDE A SU MANERA DE ACTUAR. LA PRESENTE AUTOEVALUACIÓN NO CONSTITUYE UN DIAGNÓSTICO O JUICIO ESPECÍFICO, SINO SOLO ES UNA ORIENTACIÓN QUE INVITA A LA REFLEXIÓN PERSONAL. EL INSTRUCTOR LE INDICARÁ EL TIEMPO MÁXIMO QUE TIENE PARA CONTESTAR.</a:t>
            </a:r>
          </a:p>
        </p:txBody>
      </p:sp>
      <p:sp>
        <p:nvSpPr>
          <p:cNvPr id="800882" name="Rectangle 114"/>
          <p:cNvSpPr>
            <a:spLocks noChangeArrowheads="1"/>
          </p:cNvSpPr>
          <p:nvPr/>
        </p:nvSpPr>
        <p:spPr bwMode="auto">
          <a:xfrm>
            <a:off x="250825" y="188640"/>
            <a:ext cx="864235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AUTO 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EVALUACIÓN 3.1.2  : </a:t>
            </a:r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INTELIGENCIA EMOCIONAL</a:t>
            </a:r>
            <a:endParaRPr lang="es-ES" sz="1600" b="1" dirty="0">
              <a:latin typeface="Arial Narrow" panose="020B060602020203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13</a:t>
            </a:fld>
            <a:endParaRPr lang="es-MX"/>
          </a:p>
        </p:txBody>
      </p:sp>
      <p:sp>
        <p:nvSpPr>
          <p:cNvPr id="7" name="Rectangle 269"/>
          <p:cNvSpPr>
            <a:spLocks noChangeArrowheads="1"/>
          </p:cNvSpPr>
          <p:nvPr/>
        </p:nvSpPr>
        <p:spPr bwMode="auto">
          <a:xfrm>
            <a:off x="251520" y="5877272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30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836712"/>
            <a:ext cx="849630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 smtClean="0"/>
              <a:t>Se </a:t>
            </a:r>
            <a:r>
              <a:rPr lang="es-MX" sz="1400" dirty="0"/>
              <a:t>especificará el </a:t>
            </a:r>
            <a:r>
              <a:rPr lang="es-MX" sz="1400" b="1" i="1" dirty="0"/>
              <a:t>nombre de la empresa, su sector, tiempo de </a:t>
            </a:r>
            <a:r>
              <a:rPr lang="es-MX" sz="1400" b="1" i="1" dirty="0" smtClean="0"/>
              <a:t>permanencia, </a:t>
            </a:r>
            <a:r>
              <a:rPr lang="es-MX" sz="1400" b="1" i="1" dirty="0"/>
              <a:t>puesto ocupado y breve enumeración de funciones </a:t>
            </a:r>
            <a:r>
              <a:rPr lang="es-MX" sz="1400" b="1" i="1" dirty="0" smtClean="0"/>
              <a:t>desempeñadas.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 smtClean="0"/>
              <a:t>Al redactar la experiencia profesional, se puede </a:t>
            </a:r>
            <a:r>
              <a:rPr lang="es-MX" sz="1400" dirty="0"/>
              <a:t>elegir entre tres alternativas</a:t>
            </a:r>
            <a:r>
              <a:rPr lang="es-MX" sz="1400" dirty="0" smtClean="0"/>
              <a:t>:</a:t>
            </a:r>
          </a:p>
          <a:p>
            <a:pPr algn="just"/>
            <a:endParaRPr lang="es-MX" sz="1400" dirty="0"/>
          </a:p>
          <a:p>
            <a:pPr marL="342900" indent="-342900" algn="just">
              <a:buFont typeface="+mj-lt"/>
              <a:buAutoNum type="alphaLcParenR"/>
            </a:pPr>
            <a:r>
              <a:rPr lang="es-MX" sz="1400" b="1" i="1" dirty="0" smtClean="0"/>
              <a:t>Orden </a:t>
            </a:r>
            <a:r>
              <a:rPr lang="es-MX" sz="1400" b="1" i="1" dirty="0"/>
              <a:t>cronológico</a:t>
            </a:r>
            <a:r>
              <a:rPr lang="es-MX" sz="1400" dirty="0"/>
              <a:t>. Recoge los méritos ordenados de lo más antiguo a lo más actual.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sz="1400" b="1" i="1" dirty="0" smtClean="0"/>
              <a:t>Orden </a:t>
            </a:r>
            <a:r>
              <a:rPr lang="es-MX" sz="1400" b="1" i="1" dirty="0"/>
              <a:t>cronológico inverso</a:t>
            </a:r>
            <a:r>
              <a:rPr lang="es-MX" sz="1400" dirty="0"/>
              <a:t>. Recoge los méritos ordenados de lo más actual a lo más antiguo.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sz="1400" b="1" i="1" dirty="0" smtClean="0"/>
              <a:t>Orden </a:t>
            </a:r>
            <a:r>
              <a:rPr lang="es-MX" sz="1400" b="1" i="1" dirty="0"/>
              <a:t>funcional</a:t>
            </a:r>
            <a:r>
              <a:rPr lang="es-MX" sz="1400" dirty="0"/>
              <a:t>. No se sigue un criterio cronológico, sino que se agrupan los méritos en grupos según </a:t>
            </a:r>
            <a:r>
              <a:rPr lang="es-MX" sz="1400" dirty="0" smtClean="0"/>
              <a:t>el tipo </a:t>
            </a:r>
            <a:r>
              <a:rPr lang="es-MX" sz="1400" dirty="0"/>
              <a:t>de trabajo o funciones desempeñadas.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9878" r="26511" b="10845"/>
          <a:stretch/>
        </p:blipFill>
        <p:spPr bwMode="auto">
          <a:xfrm>
            <a:off x="611560" y="3284984"/>
            <a:ext cx="2519007" cy="2277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32547" r="23761" b="22847"/>
          <a:stretch/>
        </p:blipFill>
        <p:spPr bwMode="auto">
          <a:xfrm>
            <a:off x="3635896" y="3284984"/>
            <a:ext cx="5130528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 flipV="1">
            <a:off x="2771800" y="5301208"/>
            <a:ext cx="792088" cy="1440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130</a:t>
            </a:fld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323850" y="188640"/>
            <a:ext cx="84963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EXPERIENCIA PROFESIONAL 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08721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838453"/>
            <a:ext cx="84966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Se puede </a:t>
            </a:r>
            <a:r>
              <a:rPr lang="es-MX" dirty="0"/>
              <a:t>crear este apartado si </a:t>
            </a:r>
            <a:r>
              <a:rPr lang="es-MX" dirty="0" smtClean="0"/>
              <a:t>se tienen méritos suficientes </a:t>
            </a:r>
            <a:r>
              <a:rPr lang="es-MX" dirty="0"/>
              <a:t>y son relevantes para el puesto de trabajo al </a:t>
            </a:r>
            <a:r>
              <a:rPr lang="es-MX" dirty="0" smtClean="0"/>
              <a:t>que se desea </a:t>
            </a:r>
            <a:r>
              <a:rPr lang="es-MX" dirty="0"/>
              <a:t>acceder.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849" y="188640"/>
            <a:ext cx="849662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PUBLICACIONES (OPCIONAL)</a:t>
            </a:r>
            <a:r>
              <a:rPr lang="es-MX" sz="2400" dirty="0" smtClean="0"/>
              <a:t>. </a:t>
            </a:r>
            <a:endParaRPr lang="es-MX" sz="2400" dirty="0"/>
          </a:p>
        </p:txBody>
      </p:sp>
      <p:sp>
        <p:nvSpPr>
          <p:cNvPr id="7" name="6 Rectángulo"/>
          <p:cNvSpPr/>
          <p:nvPr/>
        </p:nvSpPr>
        <p:spPr>
          <a:xfrm>
            <a:off x="577099" y="2444695"/>
            <a:ext cx="399490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Se indican </a:t>
            </a:r>
            <a:r>
              <a:rPr lang="es-MX" dirty="0"/>
              <a:t>los idiomas que </a:t>
            </a:r>
            <a:r>
              <a:rPr lang="es-MX" dirty="0" smtClean="0"/>
              <a:t>conoce </a:t>
            </a:r>
            <a:r>
              <a:rPr lang="es-MX" dirty="0"/>
              <a:t>y el nivel en que lo </a:t>
            </a:r>
            <a:r>
              <a:rPr lang="es-MX" dirty="0" smtClean="0"/>
              <a:t>domina </a:t>
            </a:r>
            <a:r>
              <a:rPr lang="es-MX" dirty="0"/>
              <a:t>al leer, escribir y hablar. Si </a:t>
            </a:r>
            <a:r>
              <a:rPr lang="es-MX" dirty="0" smtClean="0"/>
              <a:t>se posee </a:t>
            </a:r>
            <a:r>
              <a:rPr lang="es-MX" dirty="0"/>
              <a:t>un título o certificado que lo </a:t>
            </a:r>
            <a:r>
              <a:rPr lang="es-MX" dirty="0" smtClean="0"/>
              <a:t>acredite. </a:t>
            </a:r>
            <a:r>
              <a:rPr lang="es-MX" dirty="0"/>
              <a:t>Por ejemplo</a:t>
            </a:r>
            <a:r>
              <a:rPr lang="es-MX" dirty="0" smtClean="0"/>
              <a:t>: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323849" y="1772816"/>
            <a:ext cx="849662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IDIOMAS</a:t>
            </a:r>
            <a:endParaRPr lang="es-MX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0378" r="20896" b="58607"/>
          <a:stretch/>
        </p:blipFill>
        <p:spPr bwMode="auto">
          <a:xfrm>
            <a:off x="971600" y="4653136"/>
            <a:ext cx="7857452" cy="141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0001" r="31094" b="8805"/>
          <a:stretch/>
        </p:blipFill>
        <p:spPr bwMode="auto">
          <a:xfrm>
            <a:off x="5332374" y="2492896"/>
            <a:ext cx="144016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0" name="9 Conector recto de flecha"/>
          <p:cNvCxnSpPr/>
          <p:nvPr/>
        </p:nvCxnSpPr>
        <p:spPr>
          <a:xfrm>
            <a:off x="6308637" y="3140968"/>
            <a:ext cx="0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67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980728"/>
            <a:ext cx="3024014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Se indican </a:t>
            </a:r>
            <a:r>
              <a:rPr lang="es-MX" sz="1600" dirty="0"/>
              <a:t>los conocimientos que </a:t>
            </a:r>
            <a:r>
              <a:rPr lang="es-MX" sz="1600" dirty="0" smtClean="0"/>
              <a:t>se poseen, especificando </a:t>
            </a:r>
            <a:r>
              <a:rPr lang="es-MX" sz="1600" dirty="0"/>
              <a:t>si son relevantes, los </a:t>
            </a:r>
            <a:r>
              <a:rPr lang="es-MX" sz="1600" dirty="0" smtClean="0"/>
              <a:t>principales programas </a:t>
            </a:r>
            <a:r>
              <a:rPr lang="es-MX" sz="1600" dirty="0"/>
              <a:t>que </a:t>
            </a:r>
            <a:r>
              <a:rPr lang="es-MX" sz="1600" dirty="0" smtClean="0"/>
              <a:t>maneja. </a:t>
            </a:r>
            <a:r>
              <a:rPr lang="es-MX" sz="1600" dirty="0"/>
              <a:t>Si se posee un título o certificado que lo </a:t>
            </a:r>
            <a:r>
              <a:rPr lang="es-MX" sz="1600" dirty="0" smtClean="0"/>
              <a:t>acredite</a:t>
            </a:r>
            <a:r>
              <a:rPr lang="es-MX" sz="1600" dirty="0"/>
              <a:t>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0001" r="31094" b="8805"/>
          <a:stretch/>
        </p:blipFill>
        <p:spPr bwMode="auto">
          <a:xfrm>
            <a:off x="5804875" y="953259"/>
            <a:ext cx="1080120" cy="141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43622" r="23085" b="44981"/>
          <a:stretch/>
        </p:blipFill>
        <p:spPr bwMode="auto">
          <a:xfrm>
            <a:off x="3563886" y="2419597"/>
            <a:ext cx="5227843" cy="72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6012160" y="1412776"/>
            <a:ext cx="0" cy="136815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23850" y="366384"/>
            <a:ext cx="8496299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INFORMÁTICA </a:t>
            </a:r>
            <a:endParaRPr lang="es-MX" sz="2400" dirty="0"/>
          </a:p>
        </p:txBody>
      </p:sp>
      <p:sp>
        <p:nvSpPr>
          <p:cNvPr id="10" name="9 Rectángulo"/>
          <p:cNvSpPr/>
          <p:nvPr/>
        </p:nvSpPr>
        <p:spPr>
          <a:xfrm>
            <a:off x="323850" y="4079716"/>
            <a:ext cx="302401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En </a:t>
            </a:r>
            <a:r>
              <a:rPr lang="es-MX" sz="1600" dirty="0"/>
              <a:t>esta sección se puede incluir una referencia </a:t>
            </a:r>
            <a:r>
              <a:rPr lang="es-MX" sz="1600" dirty="0" smtClean="0"/>
              <a:t>de </a:t>
            </a:r>
            <a:r>
              <a:rPr lang="es-MX" sz="1600" dirty="0"/>
              <a:t>las capacidades y </a:t>
            </a:r>
            <a:r>
              <a:rPr lang="es-MX" sz="1600" dirty="0" smtClean="0"/>
              <a:t>habilidades que se poseen </a:t>
            </a:r>
            <a:r>
              <a:rPr lang="es-MX" sz="1600" dirty="0"/>
              <a:t>y que pueden ser relevantes para el trabajo solicitado.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3850" y="3471391"/>
            <a:ext cx="849629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OTROS DATOS DE INTERÉS</a:t>
            </a:r>
            <a:r>
              <a:rPr lang="es-MX" sz="2400" dirty="0" smtClean="0"/>
              <a:t>.</a:t>
            </a:r>
            <a:endParaRPr lang="es-MX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41681" r="44921" b="30777"/>
          <a:stretch/>
        </p:blipFill>
        <p:spPr bwMode="auto">
          <a:xfrm>
            <a:off x="5868144" y="4587607"/>
            <a:ext cx="2923585" cy="152343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0001" r="31094" b="8805"/>
          <a:stretch/>
        </p:blipFill>
        <p:spPr bwMode="auto">
          <a:xfrm>
            <a:off x="4009743" y="4362339"/>
            <a:ext cx="1121118" cy="1466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4" name="13 Conector recto de flecha"/>
          <p:cNvCxnSpPr/>
          <p:nvPr/>
        </p:nvCxnSpPr>
        <p:spPr>
          <a:xfrm>
            <a:off x="4577469" y="5095378"/>
            <a:ext cx="1700927" cy="4190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28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1196752"/>
            <a:ext cx="849630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/>
              <a:t>Las entrevistas </a:t>
            </a:r>
            <a:r>
              <a:rPr lang="es-MX" sz="1400" b="1" i="1" dirty="0"/>
              <a:t>le brindan la oportunidad de demostrar su competencia ante el empleador</a:t>
            </a:r>
            <a:r>
              <a:rPr lang="es-MX" sz="1400" dirty="0"/>
              <a:t>, de modo que vale </a:t>
            </a:r>
            <a:r>
              <a:rPr lang="es-MX" sz="1400" dirty="0" smtClean="0"/>
              <a:t>la pena </a:t>
            </a:r>
            <a:r>
              <a:rPr lang="es-MX" sz="1400" dirty="0"/>
              <a:t>estar bien preparado.</a:t>
            </a:r>
          </a:p>
          <a:p>
            <a:pPr algn="just"/>
            <a:endParaRPr lang="es-MX" sz="1400" dirty="0" smtClean="0"/>
          </a:p>
          <a:p>
            <a:pPr algn="just"/>
            <a:r>
              <a:rPr lang="es-MX" sz="1400" dirty="0" smtClean="0"/>
              <a:t>El </a:t>
            </a:r>
            <a:r>
              <a:rPr lang="es-MX" sz="1400" dirty="0"/>
              <a:t>empleador está buscando lo que usted puede ofrecer a la compañía: sus aptitudes, habilidades, conocimiento </a:t>
            </a:r>
            <a:r>
              <a:rPr lang="es-MX" sz="1400" dirty="0" smtClean="0"/>
              <a:t>y vitalidad</a:t>
            </a:r>
            <a:r>
              <a:rPr lang="es-MX" sz="1400" dirty="0"/>
              <a:t>.</a:t>
            </a:r>
          </a:p>
          <a:p>
            <a:pPr algn="just"/>
            <a:endParaRPr lang="es-MX" sz="1400" dirty="0" smtClean="0"/>
          </a:p>
          <a:p>
            <a:pPr algn="just"/>
            <a:r>
              <a:rPr lang="es-MX" sz="1400" dirty="0" smtClean="0"/>
              <a:t>Para </a:t>
            </a:r>
            <a:r>
              <a:rPr lang="es-MX" sz="1400" dirty="0"/>
              <a:t>realizar una entrevista eficaz, es necesario que se comunique eficazmente mediante las palabras, el tono </a:t>
            </a:r>
            <a:r>
              <a:rPr lang="es-MX" sz="1400" dirty="0" smtClean="0"/>
              <a:t>de voz </a:t>
            </a:r>
            <a:r>
              <a:rPr lang="es-MX" sz="1400" dirty="0"/>
              <a:t>e imágenes visuales positivas. De esta manera, el empleador receptará un mensaje con niveles de </a:t>
            </a:r>
            <a:r>
              <a:rPr lang="es-MX" sz="1400" dirty="0" smtClean="0"/>
              <a:t>seguridad, credibilidad</a:t>
            </a:r>
            <a:r>
              <a:rPr lang="es-MX" sz="1400" dirty="0"/>
              <a:t>, honradez, inteligencia, experiencia y educación adecuados para el trabajo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sp>
        <p:nvSpPr>
          <p:cNvPr id="3" name="2 Rectángulo"/>
          <p:cNvSpPr/>
          <p:nvPr/>
        </p:nvSpPr>
        <p:spPr>
          <a:xfrm>
            <a:off x="323850" y="375047"/>
            <a:ext cx="84963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+mj-lt"/>
                <a:cs typeface="Aharoni" pitchFamily="2" charset="-79"/>
              </a:rPr>
              <a:t>ENTREVISTA</a:t>
            </a:r>
            <a:endParaRPr lang="es-MX" sz="2400" b="1" dirty="0">
              <a:latin typeface="+mj-lt"/>
              <a:cs typeface="Aharoni" pitchFamily="2" charset="-79"/>
            </a:endParaRPr>
          </a:p>
        </p:txBody>
      </p:sp>
      <p:pic>
        <p:nvPicPr>
          <p:cNvPr id="1026" name="Picture 2" descr="http://delasalle.ulsa.edu.mx/bolsa_trabajo/download/Files/ENTREVISTA.jpg.aspx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13" y="3429000"/>
            <a:ext cx="3874865" cy="2576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02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05780" y="188640"/>
            <a:ext cx="853244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Entrevista y </a:t>
            </a:r>
            <a:r>
              <a:rPr lang="es-MX" b="1" dirty="0"/>
              <a:t>seguimiento. La entrevista de trabajo le brinda la oportunidad de poner en evidencia sus </a:t>
            </a:r>
            <a:r>
              <a:rPr lang="es-MX" b="1" dirty="0" smtClean="0"/>
              <a:t>puntos fuertes </a:t>
            </a:r>
            <a:r>
              <a:rPr lang="es-MX" b="1" dirty="0"/>
              <a:t>clave. Abra las puertas a una entrevista exitosa siguiendo estos puntos clave:</a:t>
            </a:r>
          </a:p>
        </p:txBody>
      </p:sp>
      <p:graphicFrame>
        <p:nvGraphicFramePr>
          <p:cNvPr id="6" name="5 Diagrama"/>
          <p:cNvGraphicFramePr/>
          <p:nvPr>
            <p:extLst/>
          </p:nvPr>
        </p:nvGraphicFramePr>
        <p:xfrm>
          <a:off x="1036326" y="1161619"/>
          <a:ext cx="7071348" cy="4530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12 Forma"/>
          <p:cNvSpPr/>
          <p:nvPr/>
        </p:nvSpPr>
        <p:spPr>
          <a:xfrm rot="20700000">
            <a:off x="2906957" y="4564125"/>
            <a:ext cx="1630627" cy="1637073"/>
          </a:xfrm>
          <a:prstGeom prst="ge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0" name="9 Rectángulo"/>
          <p:cNvSpPr/>
          <p:nvPr/>
        </p:nvSpPr>
        <p:spPr>
          <a:xfrm>
            <a:off x="3110202" y="5059495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/>
              <a:t>Realice un seguimiento eficaz</a:t>
            </a:r>
          </a:p>
        </p:txBody>
      </p:sp>
      <p:sp>
        <p:nvSpPr>
          <p:cNvPr id="15" name="14 Flecha circular"/>
          <p:cNvSpPr/>
          <p:nvPr/>
        </p:nvSpPr>
        <p:spPr>
          <a:xfrm>
            <a:off x="2411760" y="4236981"/>
            <a:ext cx="2621019" cy="2621019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134</a:t>
            </a:fld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5940152" y="148478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Infórmese acerca de la compañía y la persona que lo entrevistará.</a:t>
            </a:r>
            <a:endParaRPr lang="es-MX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3850" y="2924944"/>
            <a:ext cx="2231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Informe al empleador de lo que usted puede hacer por la compañía. Dé respuestas sólidas que convenzan al posible empleador de que usted es la persona indicada para el puesto.</a:t>
            </a:r>
            <a:endParaRPr lang="es-MX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876256" y="2996952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Responda a todas las preguntas en forma breve y específica proyectando la mejor imagen posible de su persona.</a:t>
            </a:r>
            <a:endParaRPr lang="es-MX" sz="1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23850" y="4595644"/>
            <a:ext cx="215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Después de la entrevista revise y analice su nivel de desempeño. Envíe nota o carta de agradecimiento al entrevistador. Aunque no obtenga el trabajo, hágale saber a la compañía que sigue interesado en trabajar para ella.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5227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123011"/>
            <a:ext cx="8496300" cy="61863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Ejemplos de preguntas que puede hacer durante la entrevista</a:t>
            </a:r>
            <a:r>
              <a:rPr lang="es-MX" sz="2400" b="1" dirty="0" smtClean="0"/>
              <a:t>:</a:t>
            </a:r>
          </a:p>
          <a:p>
            <a:endParaRPr lang="es-MX" sz="1050" dirty="0"/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Voy a trabajar solo o con otras personas?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Quiénes serán mis supervisores, ya sea directa e indirectamente?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Cuáles son los mayores desafíos que considera puedo encontrar en </a:t>
            </a:r>
            <a:r>
              <a:rPr lang="es-MX" sz="1600" dirty="0" smtClean="0"/>
              <a:t>esta compañía?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Cuáles son las tareas y responsabilidades clave de este puesto?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De qué manera piensa la compañía expandirse o crecer en los próximos años?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Sería posible ver el área en la que voy a trabajar?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Por qué esta compañía es un buen lugar para trabajar?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Existe un período de prueba?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Quién evaluará mi desempeño? ¿Cuándo y de qué manera?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Qué posición ocupa la compañía dentro de la industria?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Con qué desafíos se enfrenta esta compañía o este departamento?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Qué lugar ocupa este puesto dentro de la estructura organizativa de la compañía?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Cómo describiría el ambiente laboral de la compañía?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Qué mejoras cree que podría realizar la persona que contrate?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Es éste un puesto nuevo</a:t>
            </a:r>
            <a:r>
              <a:rPr lang="es-MX" sz="1600" dirty="0" smtClean="0"/>
              <a:t>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/>
              <a:t>¿Qué puntos fuertes o capacidades debería poseer el candidato ideal para este puesto</a:t>
            </a:r>
            <a:r>
              <a:rPr lang="es-MX" sz="1600" dirty="0" smtClean="0"/>
              <a:t>?</a:t>
            </a:r>
            <a:endParaRPr lang="es-MX" sz="1600" dirty="0"/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Mencione </a:t>
            </a:r>
            <a:r>
              <a:rPr lang="es-MX" sz="1600" dirty="0"/>
              <a:t>algunos de los objetivos más importantes que le gustaría que se lograran en este empleo.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¿Qué </a:t>
            </a:r>
            <a:r>
              <a:rPr lang="es-MX" sz="1600" dirty="0"/>
              <a:t>beneficios ofrece la empresa?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Qué oportunidades de crecimiento profesional se ofrecen</a:t>
            </a:r>
            <a:r>
              <a:rPr lang="es-MX" sz="1600" dirty="0" smtClean="0"/>
              <a:t>?</a:t>
            </a:r>
          </a:p>
          <a:p>
            <a:pPr marL="358775" indent="-358775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En qué horario voy a trabajar en caso de que me contraten?</a:t>
            </a:r>
          </a:p>
          <a:p>
            <a:pPr marL="358775" indent="-358775" algn="just">
              <a:buFont typeface="Wingdings 2" pitchFamily="18" charset="2"/>
              <a:buChar char=""/>
            </a:pPr>
            <a:r>
              <a:rPr lang="es-MX" sz="1600" dirty="0" smtClean="0"/>
              <a:t>¿</a:t>
            </a:r>
            <a:r>
              <a:rPr lang="es-MX" sz="1600" dirty="0"/>
              <a:t>Cuál es el pago normal aproximado para este puesto</a:t>
            </a:r>
            <a:r>
              <a:rPr lang="es-MX" sz="1600" dirty="0" smtClean="0"/>
              <a:t>?</a:t>
            </a:r>
            <a:endParaRPr lang="es-MX" sz="16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135</a:t>
            </a:fld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2" r="24201" b="4321"/>
          <a:stretch/>
        </p:blipFill>
        <p:spPr bwMode="auto">
          <a:xfrm>
            <a:off x="6948264" y="1340768"/>
            <a:ext cx="1793230" cy="22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07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16632"/>
            <a:ext cx="8496622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Qué hacer y qué no hacer en las </a:t>
            </a:r>
            <a:r>
              <a:rPr lang="es-MX" sz="2400" b="1" dirty="0" smtClean="0"/>
              <a:t>entrevistas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8" y="673532"/>
            <a:ext cx="849662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Sus </a:t>
            </a:r>
            <a:r>
              <a:rPr lang="es-MX" sz="1600" dirty="0"/>
              <a:t>acciones, palabras y actitudes a menudo influyen en la opinión que los demás se forman de usted. Lo que haga o deje de hacer en la entrevista puede influir en la obtención del trabajo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1455" y="6087192"/>
            <a:ext cx="50177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2"/>
              </a:rPr>
              <a:t>http://www.youtube.com/watch?v=esO_-8OvPzA</a:t>
            </a:r>
            <a:endParaRPr lang="es-MX" sz="1000" dirty="0"/>
          </a:p>
        </p:txBody>
      </p:sp>
      <p:sp>
        <p:nvSpPr>
          <p:cNvPr id="8" name="7 Rectángulo"/>
          <p:cNvSpPr/>
          <p:nvPr/>
        </p:nvSpPr>
        <p:spPr>
          <a:xfrm>
            <a:off x="323528" y="5964081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</a:t>
            </a:r>
            <a:r>
              <a:rPr lang="es-MX" sz="1000" dirty="0" smtClean="0"/>
              <a:t>apoyo.- Entrevista </a:t>
            </a:r>
            <a:r>
              <a:rPr lang="es-MX" sz="1000" dirty="0"/>
              <a:t>de trabajo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136</a:t>
            </a:fld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323849" y="1340768"/>
            <a:ext cx="8496301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Obtenga </a:t>
            </a:r>
            <a:r>
              <a:rPr lang="es-MX" sz="1600" dirty="0"/>
              <a:t>información con anticipación acerca de la compañía u organización.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Practique </a:t>
            </a:r>
            <a:r>
              <a:rPr lang="es-MX" sz="1600" dirty="0"/>
              <a:t>responder a preguntas difíciles, ilegales o "demasiado personales".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Vístase </a:t>
            </a:r>
            <a:r>
              <a:rPr lang="es-MX" sz="1600" dirty="0"/>
              <a:t>en forma adecuada y cuide su aspecto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Lleve </a:t>
            </a:r>
            <a:r>
              <a:rPr lang="es-MX" sz="1600" dirty="0"/>
              <a:t>un currículum vitae de más, una lista de referencias, un anotador pequeño y una lapicera.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Llegue </a:t>
            </a:r>
            <a:r>
              <a:rPr lang="es-MX" sz="1600" dirty="0"/>
              <a:t>de 10 a 15 minutos </a:t>
            </a:r>
            <a:r>
              <a:rPr lang="es-MX" sz="1600" dirty="0" smtClean="0"/>
              <a:t>antes. </a:t>
            </a:r>
            <a:endParaRPr lang="es-MX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Trate </a:t>
            </a:r>
            <a:r>
              <a:rPr lang="es-MX" sz="1600" dirty="0"/>
              <a:t>a todos los </a:t>
            </a:r>
            <a:r>
              <a:rPr lang="es-MX" sz="1600" dirty="0" smtClean="0"/>
              <a:t>empleados </a:t>
            </a:r>
            <a:r>
              <a:rPr lang="es-MX" sz="1600" dirty="0"/>
              <a:t>con amabilidad (ellos son aliados importantes).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Transmita </a:t>
            </a:r>
            <a:r>
              <a:rPr lang="es-MX" sz="1600" dirty="0"/>
              <a:t>entusiasmo. Sonría y estreche la mano con firmeza cuando se encuentre con el entrevistador </a:t>
            </a:r>
            <a:r>
              <a:rPr lang="es-MX" sz="1600" dirty="0" smtClean="0"/>
              <a:t>o con </a:t>
            </a:r>
            <a:r>
              <a:rPr lang="es-MX" sz="1600" dirty="0"/>
              <a:t>algún otro empleado. </a:t>
            </a:r>
            <a:endParaRPr lang="es-MX" sz="16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Hable </a:t>
            </a:r>
            <a:r>
              <a:rPr lang="es-MX" sz="1600" dirty="0"/>
              <a:t>con claridad y en forma directa y varíe el tono de voz</a:t>
            </a:r>
            <a:r>
              <a:rPr lang="es-MX" sz="1600" dirty="0" smtClean="0"/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Siéntese </a:t>
            </a:r>
            <a:r>
              <a:rPr lang="es-MX" sz="1600" dirty="0"/>
              <a:t>derecho, haga buen contacto visual e inclínese levemente hacia adelante en el asiento.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/>
              <a:t>Muestre un interés amable y sincero por el trabajo y por el entrevistador.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Responda </a:t>
            </a:r>
            <a:r>
              <a:rPr lang="es-MX" sz="1600" dirty="0"/>
              <a:t>en forma completa a las preguntas del entrevistador.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Escuche </a:t>
            </a:r>
            <a:r>
              <a:rPr lang="es-MX" sz="1600" dirty="0"/>
              <a:t>al entrevistador. </a:t>
            </a:r>
            <a:r>
              <a:rPr lang="es-MX" sz="1600" dirty="0" smtClean="0"/>
              <a:t>Tómese </a:t>
            </a:r>
            <a:r>
              <a:rPr lang="es-MX" sz="1600" dirty="0"/>
              <a:t>tiempo para aclarar toda pregunta que no comprenda.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Venda </a:t>
            </a:r>
            <a:r>
              <a:rPr lang="es-MX" sz="1600" dirty="0"/>
              <a:t>su competencia, no su necesidad de empleo.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Haga </a:t>
            </a:r>
            <a:r>
              <a:rPr lang="es-MX" sz="1600" dirty="0"/>
              <a:t>preguntas durante la entrevista.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 smtClean="0"/>
              <a:t>Muestre </a:t>
            </a:r>
            <a:r>
              <a:rPr lang="es-MX" sz="1600" dirty="0"/>
              <a:t>interés por el trabajo diciendo: "Espero que me considere para este empleo" o "Estoy </a:t>
            </a:r>
            <a:r>
              <a:rPr lang="es-MX" sz="1600" dirty="0" smtClean="0"/>
              <a:t>muy interesado </a:t>
            </a:r>
            <a:r>
              <a:rPr lang="es-MX" sz="1600" dirty="0"/>
              <a:t>en este puesto porque</a:t>
            </a:r>
            <a:r>
              <a:rPr lang="es-MX" sz="1600" dirty="0" smtClean="0"/>
              <a:t>...“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/>
              <a:t>Agradezca al entrevistador cuando la entrevista finalice.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dirty="0"/>
              <a:t>Después de la entrevista, realice una llamada telefónica de seguimiento o envíe una carta de agradecimiento</a:t>
            </a:r>
            <a:r>
              <a:rPr lang="es-MX" sz="1600" dirty="0" smtClean="0"/>
              <a:t>.</a:t>
            </a:r>
            <a:endParaRPr lang="es-MX" sz="1600" dirty="0"/>
          </a:p>
        </p:txBody>
      </p:sp>
      <p:sp>
        <p:nvSpPr>
          <p:cNvPr id="11" name="10 Rectángulo"/>
          <p:cNvSpPr/>
          <p:nvPr/>
        </p:nvSpPr>
        <p:spPr>
          <a:xfrm>
            <a:off x="7164288" y="1412776"/>
            <a:ext cx="158088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MX" sz="2400" b="1" u="sng" dirty="0"/>
              <a:t>Qué hacer:</a:t>
            </a:r>
          </a:p>
        </p:txBody>
      </p:sp>
    </p:spTree>
    <p:extLst>
      <p:ext uri="{BB962C8B-B14F-4D97-AF65-F5344CB8AC3E}">
        <p14:creationId xmlns:p14="http://schemas.microsoft.com/office/powerpoint/2010/main" val="12749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850" y="787926"/>
            <a:ext cx="8496622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Llevar </a:t>
            </a:r>
            <a:r>
              <a:rPr lang="es-MX" dirty="0"/>
              <a:t>parientes, amigos o hijos.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Hacer </a:t>
            </a:r>
            <a:r>
              <a:rPr lang="es-MX" dirty="0"/>
              <a:t>preguntas que sólo se refieran a la remuneración y a los beneficios.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Actuar </a:t>
            </a:r>
            <a:r>
              <a:rPr lang="es-MX" dirty="0"/>
              <a:t>como si tuviera que obtener este empleo más allá de todo.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Interrumpir</a:t>
            </a:r>
            <a:r>
              <a:rPr lang="es-MX" dirty="0"/>
              <a:t>. Si tiene preguntas o si necesita aclaraciones, espere a que se produzca una pausa lógica en </a:t>
            </a:r>
            <a:r>
              <a:rPr lang="es-MX" dirty="0" smtClean="0"/>
              <a:t>la conversación </a:t>
            </a:r>
            <a:r>
              <a:rPr lang="es-MX" dirty="0"/>
              <a:t>y recién entonces hable.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Hablar </a:t>
            </a:r>
            <a:r>
              <a:rPr lang="es-MX" dirty="0"/>
              <a:t>de asuntos personales (problemas o temas de salud o finanzas de índole personal). Concéntrese </a:t>
            </a:r>
            <a:r>
              <a:rPr lang="es-MX" dirty="0" smtClean="0"/>
              <a:t>en su </a:t>
            </a:r>
            <a:r>
              <a:rPr lang="es-MX" dirty="0"/>
              <a:t>competencia para el trabajo.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Criticar </a:t>
            </a:r>
            <a:r>
              <a:rPr lang="es-MX" dirty="0"/>
              <a:t>a empleadores o compañeros de trabajo anteriores.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Utilizar </a:t>
            </a:r>
            <a:r>
              <a:rPr lang="es-MX" dirty="0"/>
              <a:t>excusas insustanciales, tales como: "Era demasiado trabajo" o "La gente con la que trabajaba </a:t>
            </a:r>
            <a:r>
              <a:rPr lang="es-MX" dirty="0" smtClean="0"/>
              <a:t>era desagradable</a:t>
            </a:r>
            <a:r>
              <a:rPr lang="es-MX" dirty="0"/>
              <a:t>".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Perder </a:t>
            </a:r>
            <a:r>
              <a:rPr lang="es-MX" dirty="0"/>
              <a:t>de vista el efecto que usted causa en el entrevistador.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Mascar </a:t>
            </a:r>
            <a:r>
              <a:rPr lang="es-MX" dirty="0"/>
              <a:t>chicle, fumar, jugar con su cabello o acomodarse la ropa constantemente. Estas </a:t>
            </a:r>
            <a:r>
              <a:rPr lang="es-MX" dirty="0" smtClean="0"/>
              <a:t>acciones definitivamente </a:t>
            </a:r>
            <a:r>
              <a:rPr lang="es-MX" dirty="0"/>
              <a:t>distraen la atención.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Leer </a:t>
            </a:r>
            <a:r>
              <a:rPr lang="es-MX" dirty="0"/>
              <a:t>papeles o tocar objetos que se encuentren en el escritorio del entrevistador.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Llevar </a:t>
            </a:r>
            <a:r>
              <a:rPr lang="es-MX" dirty="0"/>
              <a:t>algo voluminoso a la entrevista, como por ejemplo: libros, bolsas de compras o un maletín </a:t>
            </a:r>
            <a:r>
              <a:rPr lang="es-MX" dirty="0" smtClean="0"/>
              <a:t>muy grande</a:t>
            </a:r>
            <a:r>
              <a:rPr lang="es-MX" dirty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Tomar </a:t>
            </a:r>
            <a:r>
              <a:rPr lang="es-MX" dirty="0"/>
              <a:t>notas durante la entrevista sin pedir permiso.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137</a:t>
            </a:fld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3524703" y="188640"/>
            <a:ext cx="20168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MX" sz="2400" b="1" u="sng" dirty="0" smtClean="0"/>
              <a:t>Qué No </a:t>
            </a:r>
            <a:r>
              <a:rPr lang="es-MX" sz="2400" b="1" u="sng" dirty="0"/>
              <a:t>hacer: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23528" y="599109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>
                <a:hlinkClick r:id="rId2"/>
              </a:rPr>
              <a:t>http://www.youtube.com/watch?v=Z_ZDAcVka8I</a:t>
            </a:r>
            <a:endParaRPr lang="es-MX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850" y="5805264"/>
            <a:ext cx="3168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Material de apoyo.- Te orienta. Entrevista de trabajo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39662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34193"/>
            <a:ext cx="5760640" cy="588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415149" y="6419544"/>
            <a:ext cx="3469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/>
              <a:t>Material de </a:t>
            </a:r>
            <a:r>
              <a:rPr lang="es-MX" sz="1000" dirty="0" smtClean="0"/>
              <a:t>apoyo</a:t>
            </a:r>
            <a:r>
              <a:rPr lang="es-MX" sz="1000" b="1" dirty="0"/>
              <a:t> </a:t>
            </a:r>
            <a:r>
              <a:rPr lang="es-MX" sz="1000" b="1" dirty="0" smtClean="0"/>
              <a:t>– Cómo afrontar una entrevista </a:t>
            </a:r>
            <a:r>
              <a:rPr lang="es-MX" sz="1000" b="1" dirty="0"/>
              <a:t>de </a:t>
            </a:r>
            <a:r>
              <a:rPr lang="es-MX" sz="1000" b="1" dirty="0" smtClean="0"/>
              <a:t>trabajo</a:t>
            </a:r>
            <a:endParaRPr lang="es-MX" sz="10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138</a:t>
            </a:fld>
            <a:endParaRPr lang="es-MX"/>
          </a:p>
        </p:txBody>
      </p:sp>
      <p:sp>
        <p:nvSpPr>
          <p:cNvPr id="7" name="6 CuadroTexto"/>
          <p:cNvSpPr txBox="1"/>
          <p:nvPr/>
        </p:nvSpPr>
        <p:spPr>
          <a:xfrm>
            <a:off x="1187624" y="116632"/>
            <a:ext cx="66967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Reflejo del lenguaje corporal</a:t>
            </a:r>
            <a:endParaRPr lang="es-MX" b="1" dirty="0"/>
          </a:p>
        </p:txBody>
      </p:sp>
      <p:sp>
        <p:nvSpPr>
          <p:cNvPr id="4" name="3 Rectángulo"/>
          <p:cNvSpPr/>
          <p:nvPr/>
        </p:nvSpPr>
        <p:spPr>
          <a:xfrm>
            <a:off x="4451661" y="656356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>
                <a:hlinkClick r:id="rId3"/>
              </a:rPr>
              <a:t>http://www.youtube.com/watch?v=pxXTIW8HhE4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32741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07219" y="4581128"/>
            <a:ext cx="7929562" cy="1169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ANEXO:</a:t>
            </a:r>
          </a:p>
          <a:p>
            <a:pPr marL="2286000" lvl="4" indent="-45720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FUNDAMENTOS LEGALES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139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9" y="332656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268760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0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122" name="Group 3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938847"/>
              </p:ext>
            </p:extLst>
          </p:nvPr>
        </p:nvGraphicFramePr>
        <p:xfrm>
          <a:off x="251520" y="836712"/>
          <a:ext cx="8640962" cy="4863769"/>
        </p:xfrm>
        <a:graphic>
          <a:graphicData uri="http://schemas.openxmlformats.org/drawingml/2006/table">
            <a:tbl>
              <a:tblPr/>
              <a:tblGrid>
                <a:gridCol w="449052"/>
                <a:gridCol w="3519780"/>
                <a:gridCol w="934426"/>
                <a:gridCol w="934426"/>
                <a:gridCol w="934426"/>
                <a:gridCol w="934426"/>
                <a:gridCol w="934426"/>
              </a:tblGrid>
              <a:tr h="25777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4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SABE DECIR QUE NO CUANDO ALGO NO LE CONVIENE O INTERESA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6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11.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SE VE ENVUELTO (A) EN UN CONFLICTO: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NEGOCIO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BUSCO UN MEDIADOR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INTENTO DOMINAR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SOMETO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ESCABULLO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5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 CONSCIENTE DEL EFECTO DE SU COMPORTAMIENTO EN LOS DEMÁS: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0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13.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SABE DISTANCIARSE DE SU PUNTO DE VISTA Y PONERSE EN EL LUGAR DEL OTRO: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20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14.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LE AGREDEN: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REACCIO-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 CON EMPATIA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 DIGO NADA. SIGO MI CAMINO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ENFADO Y LO DIGO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PUEDO SER VIOLENTO (A)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SIENTO CULPABLE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27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ALGUIÉN LLORA: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ACOMPAÑO SU EMOCIÓN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INTENTO CONSOLARLO (A)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 PUEDO EVITAR LLORAR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INTENTO DISTRAERLO (A)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7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16.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 RECIBE UN ELOGIO: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 RECIBE Y AGRADECE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 RECIBE SIN MAS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 SIENTE EN DEUDA Y ELOGIA A SU VEZ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LE RESTA IMPORTANCIA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DESCONFIA DE LO QUE HAY ESCONDIDO DETRAS 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6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17.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SABE IDENTIFICAR LO QUE SIENTEN LOS DEMÁS: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NUNCA. NO QUIERO SENTIRME IGUAL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0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18.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 CAPAZ DE MOSTRAR Y HABLAR DEL CARIÑO Y AFECTO POR OTRAS PERSONAS: 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0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19.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PARA HACER BIEN SU TRABAJO NECESITA QUE LO (A) ESTIMULEN: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CASI SIEMPRE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A VECES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CASI NUNCA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6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SALUDA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SIEMPRE CON AGRADO Y EMPATIA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SI ME DAN LA MANO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SI ME SALUDAN PRIMERO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SALUDO PRIMERO PARA DOMINAR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ME ES INDIFERENTE SALUDAR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14"/>
          <p:cNvSpPr>
            <a:spLocks noChangeArrowheads="1"/>
          </p:cNvSpPr>
          <p:nvPr/>
        </p:nvSpPr>
        <p:spPr bwMode="auto">
          <a:xfrm>
            <a:off x="251520" y="315888"/>
            <a:ext cx="864096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AUTO EVALUACIÓN 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 3.1.2. : </a:t>
            </a:r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INTELIGENCIA 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EMOCIONAL. </a:t>
            </a:r>
            <a:r>
              <a:rPr lang="es-MX" altLang="zh-CN" sz="1600" b="1" i="1" dirty="0" smtClean="0">
                <a:latin typeface="Arial Narrow" panose="020B0606020202030204" pitchFamily="34" charset="0"/>
                <a:ea typeface="SimSun" pitchFamily="2" charset="-122"/>
              </a:rPr>
              <a:t>Continuación …</a:t>
            </a:r>
            <a:endParaRPr lang="es-ES" sz="1600" b="1" i="1" dirty="0">
              <a:latin typeface="Arial Narrow" panose="020B060602020203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14</a:t>
            </a:fld>
            <a:endParaRPr lang="es-MX"/>
          </a:p>
        </p:txBody>
      </p:sp>
      <p:sp>
        <p:nvSpPr>
          <p:cNvPr id="7" name="Rectangle 269"/>
          <p:cNvSpPr>
            <a:spLocks noChangeArrowheads="1"/>
          </p:cNvSpPr>
          <p:nvPr/>
        </p:nvSpPr>
        <p:spPr bwMode="auto">
          <a:xfrm>
            <a:off x="251520" y="5877272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3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1308" y="1772816"/>
            <a:ext cx="821514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 smtClean="0"/>
              <a:t>Es </a:t>
            </a:r>
            <a:r>
              <a:rPr lang="es-MX" sz="2000" dirty="0"/>
              <a:t>posible constituirse como persona física (propiedad individual) o como persona moral (propiedad colectiva</a:t>
            </a:r>
            <a:r>
              <a:rPr lang="es-MX" sz="2000" dirty="0" smtClean="0"/>
              <a:t>).</a:t>
            </a:r>
            <a:endParaRPr lang="es-MX" sz="2000" dirty="0"/>
          </a:p>
        </p:txBody>
      </p:sp>
      <p:sp>
        <p:nvSpPr>
          <p:cNvPr id="11" name="10 Rectángulo"/>
          <p:cNvSpPr/>
          <p:nvPr/>
        </p:nvSpPr>
        <p:spPr>
          <a:xfrm>
            <a:off x="461308" y="655382"/>
            <a:ext cx="821514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CONSTITUCIÓN </a:t>
            </a:r>
            <a:r>
              <a:rPr lang="es-MX" sz="2400" b="1" dirty="0" smtClean="0"/>
              <a:t>LEGAL</a:t>
            </a:r>
            <a:endParaRPr lang="es-MX" sz="2400" b="1" dirty="0"/>
          </a:p>
        </p:txBody>
      </p:sp>
      <p:pic>
        <p:nvPicPr>
          <p:cNvPr id="3" name="Picture 2" descr="http://ramirezesteves.files.wordpress.com/2010/05/persona-fisica-o-persona-mor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52387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8831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9880" y="476672"/>
            <a:ext cx="851027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PERSONA </a:t>
            </a:r>
            <a:r>
              <a:rPr lang="es-MX" sz="2400" b="1" dirty="0" smtClean="0"/>
              <a:t>FÍSICA</a:t>
            </a:r>
          </a:p>
          <a:p>
            <a:pPr algn="ctr"/>
            <a:r>
              <a:rPr lang="es-MX" sz="2400" b="1" dirty="0" smtClean="0"/>
              <a:t> </a:t>
            </a:r>
            <a:r>
              <a:rPr lang="es-MX" sz="2400" b="1" dirty="0"/>
              <a:t>(PROPIEDAD INDIVIDUAL) </a:t>
            </a:r>
            <a:endParaRPr lang="es-MX" sz="2400" dirty="0"/>
          </a:p>
        </p:txBody>
      </p:sp>
      <p:sp>
        <p:nvSpPr>
          <p:cNvPr id="4" name="3 Rectángulo"/>
          <p:cNvSpPr/>
          <p:nvPr/>
        </p:nvSpPr>
        <p:spPr>
          <a:xfrm>
            <a:off x="309879" y="1844824"/>
            <a:ext cx="476694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/>
              <a:t>Se pueden realizar directamente los trámites respectivos ante la dependencia gubernamental correspondiente.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97929" y="3068960"/>
            <a:ext cx="4778895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/>
              <a:t>Cualquier persona física que legalmente pueda obligarse a contraer responsabilidades y tener derechos, puede libremente establecerse como empresario, es decir, </a:t>
            </a:r>
            <a:r>
              <a:rPr lang="es-MX" sz="1600" b="1" i="1" dirty="0"/>
              <a:t>crear su propio negocio</a:t>
            </a:r>
            <a:r>
              <a:rPr lang="es-MX" sz="1600" dirty="0"/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09880" y="4492999"/>
            <a:ext cx="4752528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/>
              <a:t>La figura legal de persona física corresponde a aquella en que una persona física responde de manera personal y directa por los derechos y obligaciones a que dé lugar un acto jurídico y mercantil.</a:t>
            </a:r>
          </a:p>
        </p:txBody>
      </p:sp>
      <p:pic>
        <p:nvPicPr>
          <p:cNvPr id="9218" name="Picture 2" descr="http://mafudabogados.files.wordpress.com/2010/02/working-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269132"/>
            <a:ext cx="3528071" cy="2700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7460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24565" y="5198422"/>
            <a:ext cx="770485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 smtClean="0"/>
              <a:t>En la administración, el </a:t>
            </a:r>
            <a:r>
              <a:rPr lang="es-MX" sz="1600" b="1" dirty="0" smtClean="0"/>
              <a:t>dueño opera dentro del límite finito de sus conocimientos o habilidades.</a:t>
            </a:r>
            <a:endParaRPr lang="es-MX" sz="1600" b="1" dirty="0"/>
          </a:p>
        </p:txBody>
      </p:sp>
      <p:sp>
        <p:nvSpPr>
          <p:cNvPr id="3" name="2 Rectángulo"/>
          <p:cNvSpPr/>
          <p:nvPr/>
        </p:nvSpPr>
        <p:spPr>
          <a:xfrm>
            <a:off x="611560" y="539388"/>
            <a:ext cx="76893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/>
              <a:t>Es la forma de </a:t>
            </a:r>
            <a:r>
              <a:rPr lang="es-MX" b="1" i="1" dirty="0"/>
              <a:t>constitución más sencilla </a:t>
            </a:r>
            <a:r>
              <a:rPr lang="es-MX" dirty="0"/>
              <a:t>de establecer.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96090" y="1259468"/>
            <a:ext cx="77048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/>
              <a:t>Todas las utilidades netas serán para el dueño y no tendrá por tanto que compartirlas con otras personas.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24565" y="2347080"/>
            <a:ext cx="770485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s-MX" dirty="0"/>
              <a:t>El </a:t>
            </a:r>
            <a:r>
              <a:rPr lang="es-MX" b="1" dirty="0"/>
              <a:t>dueño</a:t>
            </a:r>
            <a:r>
              <a:rPr lang="es-MX" dirty="0"/>
              <a:t> tiene </a:t>
            </a:r>
            <a:r>
              <a:rPr lang="es-MX" b="1" dirty="0"/>
              <a:t>autoridad total </a:t>
            </a:r>
            <a:r>
              <a:rPr lang="es-MX" dirty="0"/>
              <a:t>sobre el </a:t>
            </a:r>
            <a:r>
              <a:rPr lang="es-MX" dirty="0" smtClean="0"/>
              <a:t>negocio.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24565" y="3131106"/>
            <a:ext cx="77048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/>
              <a:t>El propietario es el </a:t>
            </a:r>
            <a:r>
              <a:rPr lang="es-MX" b="1" dirty="0"/>
              <a:t>único responsable de las deudas contraídas </a:t>
            </a:r>
            <a:r>
              <a:rPr lang="es-MX" dirty="0"/>
              <a:t>por el negocio.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24565" y="4139788"/>
            <a:ext cx="77048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/>
              <a:t>Al ser propietario único, es más </a:t>
            </a:r>
            <a:r>
              <a:rPr lang="es-MX" b="1" dirty="0"/>
              <a:t>difícil conseguir capital adicional para financiar el negocio.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3281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23850" y="461863"/>
            <a:ext cx="84963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PERSONA MORAL </a:t>
            </a:r>
            <a:endParaRPr lang="es-MX" sz="2400" b="1" dirty="0" smtClean="0"/>
          </a:p>
          <a:p>
            <a:pPr algn="ctr"/>
            <a:r>
              <a:rPr lang="es-MX" sz="2400" b="1" dirty="0" smtClean="0"/>
              <a:t>(</a:t>
            </a:r>
            <a:r>
              <a:rPr lang="es-MX" sz="2400" b="1" dirty="0"/>
              <a:t>PROPIEDAD COLECTIVA</a:t>
            </a:r>
            <a:r>
              <a:rPr lang="es-MX" sz="2400" b="1" dirty="0" smtClean="0"/>
              <a:t>)</a:t>
            </a:r>
            <a:endParaRPr lang="es-MX" sz="2400" dirty="0"/>
          </a:p>
        </p:txBody>
      </p:sp>
      <p:sp>
        <p:nvSpPr>
          <p:cNvPr id="9" name="8 Rectángulo"/>
          <p:cNvSpPr/>
          <p:nvPr/>
        </p:nvSpPr>
        <p:spPr>
          <a:xfrm>
            <a:off x="323850" y="1772816"/>
            <a:ext cx="84963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 smtClean="0"/>
              <a:t>Se </a:t>
            </a:r>
            <a:r>
              <a:rPr lang="es-MX" dirty="0"/>
              <a:t>debe recurrir a los servicios de un notario público para que formule la escritura constitutiva de la sociedad y lleve a cabo las gestiones necesarias para su registro</a:t>
            </a:r>
            <a:r>
              <a:rPr lang="es-MX" dirty="0" smtClean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7" y="2924944"/>
            <a:ext cx="4248473" cy="298543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/>
              <a:t>Entre las </a:t>
            </a:r>
            <a:r>
              <a:rPr lang="es-MX" b="1" i="1" dirty="0"/>
              <a:t>clases de personas morales</a:t>
            </a:r>
            <a:r>
              <a:rPr lang="es-MX" i="1" dirty="0"/>
              <a:t> </a:t>
            </a:r>
            <a:r>
              <a:rPr lang="es-MX" dirty="0"/>
              <a:t>reconocidas por la Ley General de Sociedades Mercantiles se encuentran las siguientes</a:t>
            </a:r>
            <a:r>
              <a:rPr lang="es-MX" dirty="0" smtClean="0"/>
              <a:t>:</a:t>
            </a:r>
            <a:endParaRPr lang="es-MX" dirty="0"/>
          </a:p>
          <a:p>
            <a:pPr marL="285750" indent="-285750" algn="just">
              <a:buFont typeface="Wingdings" pitchFamily="2" charset="2"/>
              <a:buChar char="v"/>
            </a:pPr>
            <a:endParaRPr lang="es-MX" dirty="0"/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MX" sz="1600" dirty="0"/>
              <a:t>Sociedad Anónima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MX" sz="1600" dirty="0"/>
              <a:t>Sociedad de Responsabilidad Limitada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MX" sz="1600" dirty="0"/>
              <a:t>Sociedad de Nombre Colectivo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MX" sz="1600" dirty="0"/>
              <a:t>Sociedad de Comandita por Acciones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MX" sz="1600" dirty="0"/>
              <a:t>Sociedad </a:t>
            </a:r>
            <a:r>
              <a:rPr lang="es-MX" sz="1600" dirty="0" smtClean="0"/>
              <a:t>Cooperativa</a:t>
            </a:r>
            <a:endParaRPr lang="es-MX" sz="1600" dirty="0"/>
          </a:p>
          <a:p>
            <a:pPr marL="285750" indent="-285750" algn="just">
              <a:buFont typeface="Wingdings" pitchFamily="2" charset="2"/>
              <a:buChar char="v"/>
            </a:pPr>
            <a:endParaRPr lang="es-MX" dirty="0"/>
          </a:p>
        </p:txBody>
      </p:sp>
      <p:pic>
        <p:nvPicPr>
          <p:cNvPr id="10242" name="Picture 2" descr="http://www.fispack.com/oficina/themes/slate/images/productos/fotos/distribuciondinero5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104134" cy="2831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5642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5517232"/>
            <a:ext cx="84963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 smtClean="0"/>
              <a:t>Si </a:t>
            </a:r>
            <a:r>
              <a:rPr lang="es-MX" sz="1600" dirty="0"/>
              <a:t>el </a:t>
            </a:r>
            <a:r>
              <a:rPr lang="es-MX" sz="1600" b="1" i="1" dirty="0"/>
              <a:t>número de accionistas </a:t>
            </a:r>
            <a:r>
              <a:rPr lang="es-MX" sz="1600" dirty="0"/>
              <a:t>llegar a </a:t>
            </a:r>
            <a:r>
              <a:rPr lang="es-MX" sz="1600" b="1" i="1" dirty="0"/>
              <a:t>ser inferior al mínimo que la ley establece</a:t>
            </a:r>
            <a:r>
              <a:rPr lang="es-MX" sz="1600" dirty="0"/>
              <a:t>, ésta se disuelve automáticamente y se </a:t>
            </a:r>
            <a:r>
              <a:rPr lang="es-MX" sz="1600" b="1" i="1" dirty="0"/>
              <a:t>reinicia un nuevo proceso para su conformación</a:t>
            </a:r>
            <a:r>
              <a:rPr lang="es-MX" sz="1600" i="1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850" y="332656"/>
            <a:ext cx="84963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/>
              <a:t>Al contar con socios, es posible </a:t>
            </a:r>
            <a:r>
              <a:rPr lang="es-MX" sz="1600" b="1" i="1" dirty="0"/>
              <a:t>operar con mayor eficiencia </a:t>
            </a:r>
            <a:r>
              <a:rPr lang="es-MX" sz="1600" dirty="0"/>
              <a:t>debido a que se une la experiencia y el talento de varias personas.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850" y="1124744"/>
            <a:ext cx="84963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/>
              <a:t>Se puede obtener un </a:t>
            </a:r>
            <a:r>
              <a:rPr lang="es-MX" sz="1600" b="1" i="1" dirty="0"/>
              <a:t>capital mayor</a:t>
            </a:r>
            <a:r>
              <a:rPr lang="es-MX" sz="1600" dirty="0"/>
              <a:t>, ya que se cuenta con las garantías de las propiedades de varias personas.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850" y="1916832"/>
            <a:ext cx="84963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b="1" i="1" dirty="0"/>
              <a:t>Las ganancias pueden dividirse utilizando fórmulas equitativas</a:t>
            </a:r>
            <a:r>
              <a:rPr lang="es-MX" sz="1600" dirty="0"/>
              <a:t>, tomando en cuenta la inversión y dedicación al negocio de cada socio.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3850" y="2780928"/>
            <a:ext cx="8496300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/>
              <a:t>Puede </a:t>
            </a:r>
            <a:r>
              <a:rPr lang="es-MX" sz="1600" b="1" i="1" dirty="0"/>
              <a:t>facilitarse la creación del negocio al unir los recursos financieros de más de una persona</a:t>
            </a:r>
            <a:r>
              <a:rPr lang="es-MX" sz="1600" dirty="0"/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3850" y="3573016"/>
            <a:ext cx="84963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b="1" i="1" dirty="0"/>
              <a:t>Los problemas personales</a:t>
            </a:r>
            <a:r>
              <a:rPr lang="es-MX" sz="1600" dirty="0"/>
              <a:t>, las </a:t>
            </a:r>
            <a:r>
              <a:rPr lang="es-MX" sz="1600" b="1" i="1" dirty="0"/>
              <a:t>diferencias</a:t>
            </a:r>
            <a:r>
              <a:rPr lang="es-MX" sz="1600" i="1" dirty="0"/>
              <a:t> </a:t>
            </a:r>
            <a:r>
              <a:rPr lang="es-MX" sz="1600" dirty="0"/>
              <a:t>de enfoques en la forma de administrar y resolver los problemas de los distintos socios, </a:t>
            </a:r>
            <a:r>
              <a:rPr lang="es-MX" sz="1600" b="1" i="1" dirty="0"/>
              <a:t>puede ocasionar fuertes restricciones que pongan en riesgo el negocio.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3850" y="4653136"/>
            <a:ext cx="84963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1600" dirty="0"/>
              <a:t>Cualquier socio, independientemente de la magnitud de sus aportaciones, es </a:t>
            </a:r>
            <a:r>
              <a:rPr lang="es-MX" sz="1600" b="1" i="1" dirty="0"/>
              <a:t>responsable del 100%</a:t>
            </a:r>
            <a:r>
              <a:rPr lang="es-MX" sz="1600" b="1" dirty="0"/>
              <a:t> </a:t>
            </a:r>
            <a:r>
              <a:rPr lang="es-MX" sz="1600" dirty="0"/>
              <a:t>de cualquier deuda comercial en que haya incurrido el negocio.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4886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332656"/>
            <a:ext cx="849662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NOMBRE DEL NEGOCIO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18971" y="1052736"/>
            <a:ext cx="504511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La elección del nombre apropiado para el negocio es muy importante. Para ellos se deberá tomar en cuenta: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318971" y="2132856"/>
            <a:ext cx="5045117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MX" dirty="0" smtClean="0"/>
              <a:t>Preferentemente, el nombre comercial </a:t>
            </a:r>
            <a:r>
              <a:rPr lang="es-MX" b="1" i="1" dirty="0" smtClean="0"/>
              <a:t>debe relacionarse con el giro</a:t>
            </a:r>
            <a:r>
              <a:rPr lang="es-MX" i="1" dirty="0" smtClean="0"/>
              <a:t> </a:t>
            </a:r>
            <a:r>
              <a:rPr lang="es-MX" dirty="0" smtClean="0"/>
              <a:t>del negocio.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dirty="0" smtClean="0"/>
              <a:t>El nombre </a:t>
            </a:r>
            <a:r>
              <a:rPr lang="es-MX" b="1" i="1" dirty="0" smtClean="0"/>
              <a:t>identificará al establecimiento</a:t>
            </a:r>
            <a:r>
              <a:rPr lang="es-MX" dirty="0" smtClean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dirty="0" smtClean="0"/>
              <a:t>Debe ser de </a:t>
            </a:r>
            <a:r>
              <a:rPr lang="es-MX" b="1" i="1" dirty="0" smtClean="0"/>
              <a:t>fácil comprensión</a:t>
            </a:r>
            <a:r>
              <a:rPr lang="es-MX" dirty="0" smtClean="0"/>
              <a:t>, sencillo de pronunciar para ser aprendido y recordado por los clientes sin dificultad, y </a:t>
            </a:r>
            <a:r>
              <a:rPr lang="es-MX" b="1" i="1" dirty="0" smtClean="0"/>
              <a:t>prestarse para publicidad y promociones creativas</a:t>
            </a:r>
            <a:r>
              <a:rPr lang="es-MX" i="1" dirty="0" smtClean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MX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dirty="0" smtClean="0"/>
              <a:t>Revisar y tener cuidado de </a:t>
            </a:r>
            <a:r>
              <a:rPr lang="es-MX" b="1" i="1" dirty="0" smtClean="0"/>
              <a:t>no adoptar nombres comerciales ya registrados</a:t>
            </a:r>
            <a:r>
              <a:rPr lang="es-MX" b="1" dirty="0" smtClean="0"/>
              <a:t> </a:t>
            </a:r>
            <a:r>
              <a:rPr lang="es-MX" dirty="0" smtClean="0"/>
              <a:t>o constituidos como marcar y protegidos por la legislación correspondiente.</a:t>
            </a:r>
            <a:endParaRPr lang="es-MX" dirty="0"/>
          </a:p>
        </p:txBody>
      </p:sp>
      <p:pic>
        <p:nvPicPr>
          <p:cNvPr id="11269" name="Picture 5" descr="http://estaticos01.cache.el-mundo.net/elmundo/imagenes/2010/05/05/1273073582_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61" y="1268760"/>
            <a:ext cx="3285511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0164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260648"/>
            <a:ext cx="84963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TRAMITACIÓN DE ALTA</a:t>
            </a:r>
            <a:endParaRPr lang="es-MX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323850" y="908720"/>
            <a:ext cx="84963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La empresa deberá considerar aspectos laborales a los que la legislación obliga, para ser considerados dentro de la ley, entre otros, el contrato de trabajo, el cual debe contener aspectos tales como 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850" y="2051551"/>
            <a:ext cx="8496300" cy="41549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/>
              <a:t>Nombre, nacionalidad, edad, sexo, estado civil, domicilio del trabajador y del patrón. </a:t>
            </a:r>
            <a:endParaRPr lang="es-MX" sz="1600" dirty="0" smtClean="0"/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Si </a:t>
            </a:r>
            <a:r>
              <a:rPr lang="es-MX" sz="1600" dirty="0"/>
              <a:t>la relación de trabajo es por obra o tiempo determinado o tiempo indeterminado. </a:t>
            </a:r>
            <a:endParaRPr lang="es-MX" sz="1600" dirty="0" smtClean="0"/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El </a:t>
            </a:r>
            <a:r>
              <a:rPr lang="es-MX" sz="1600" dirty="0"/>
              <a:t>servicio o servicios que deban presentarse, lo que determinará con la mayor precisión posible. </a:t>
            </a:r>
            <a:endParaRPr lang="es-MX" sz="1600" dirty="0" smtClean="0"/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El </a:t>
            </a:r>
            <a:r>
              <a:rPr lang="es-MX" sz="1600" dirty="0"/>
              <a:t>lugar y los lugares donde deba presentarse el </a:t>
            </a:r>
            <a:r>
              <a:rPr lang="es-MX" sz="1600" dirty="0" smtClean="0"/>
              <a:t>trabajo.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La </a:t>
            </a:r>
            <a:r>
              <a:rPr lang="es-MX" sz="1600" dirty="0"/>
              <a:t>duración de la </a:t>
            </a:r>
            <a:r>
              <a:rPr lang="es-MX" sz="1600" dirty="0" smtClean="0"/>
              <a:t>jornada.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La </a:t>
            </a:r>
            <a:r>
              <a:rPr lang="es-MX" sz="1600" dirty="0"/>
              <a:t>forma y monto del </a:t>
            </a:r>
            <a:r>
              <a:rPr lang="es-MX" sz="1600" dirty="0" smtClean="0"/>
              <a:t>salario.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El </a:t>
            </a:r>
            <a:r>
              <a:rPr lang="es-MX" sz="1600" dirty="0"/>
              <a:t>día y lugar de pago del </a:t>
            </a:r>
            <a:r>
              <a:rPr lang="es-MX" sz="1600" dirty="0" smtClean="0"/>
              <a:t>salario.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La </a:t>
            </a:r>
            <a:r>
              <a:rPr lang="es-MX" sz="1600" dirty="0"/>
              <a:t>indicación de que el trabajador será capacitado </a:t>
            </a:r>
            <a:r>
              <a:rPr lang="es-MX" sz="1600" dirty="0" smtClean="0"/>
              <a:t>en </a:t>
            </a:r>
            <a:r>
              <a:rPr lang="es-MX" sz="1600" dirty="0"/>
              <a:t>términos de los planes y programas establecidos en la empresa</a:t>
            </a:r>
            <a:r>
              <a:rPr lang="es-MX" sz="16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600" dirty="0" smtClean="0"/>
              <a:t>Otras </a:t>
            </a:r>
            <a:r>
              <a:rPr lang="es-MX" sz="1600" dirty="0"/>
              <a:t>condiciones de trabajo, tales como días de descanso, vacaciones y además que convengan al trabajador y al patrón. </a:t>
            </a:r>
            <a:r>
              <a:rPr lang="es-MX" sz="1600" dirty="0" smtClean="0"/>
              <a:t> </a:t>
            </a:r>
            <a:endParaRPr lang="es-MX" sz="16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3400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30" y="836712"/>
            <a:ext cx="2806787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s-MX" dirty="0" smtClean="0"/>
              <a:t>Seguro </a:t>
            </a:r>
            <a:r>
              <a:rPr lang="es-MX" dirty="0"/>
              <a:t>Social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137877" y="116632"/>
            <a:ext cx="5117555" cy="46166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algn="just"/>
            <a:r>
              <a:rPr lang="es-MX" sz="2400" b="1" dirty="0" smtClean="0"/>
              <a:t>OTROS FACTORES A CONSIDERAR SON:</a:t>
            </a:r>
            <a:endParaRPr lang="es-MX" sz="2400" b="1" dirty="0"/>
          </a:p>
        </p:txBody>
      </p:sp>
      <p:pic>
        <p:nvPicPr>
          <p:cNvPr id="12290" name="Picture 2" descr="http://robertokaka.files.wordpress.com/2009/10/seguridad_soci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82" y="1371455"/>
            <a:ext cx="1802135" cy="176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joelgonzalez.files.wordpress.com/2009/05/ahorro.jpg?w=274&amp;h=3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72782"/>
            <a:ext cx="3042670" cy="1856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96654" y="818966"/>
            <a:ext cx="4172809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MX" dirty="0"/>
              <a:t>SAR ( Sistema de Ahorro para el Retiro)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37270" y="3212976"/>
            <a:ext cx="1354410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MX" dirty="0"/>
              <a:t>Infonavit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226438" y="3284984"/>
            <a:ext cx="4594033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s-MX" dirty="0" smtClean="0"/>
              <a:t>Licencia </a:t>
            </a:r>
            <a:r>
              <a:rPr lang="es-MX" dirty="0"/>
              <a:t>Sanitaria (El código sanitario de México estipula que todos los establecimientos de giro reglamentado deberán tener licencia sanitaria).</a:t>
            </a:r>
          </a:p>
        </p:txBody>
      </p:sp>
      <p:pic>
        <p:nvPicPr>
          <p:cNvPr id="12296" name="Picture 8" descr="http://casasgeojalisco.files.wordpress.com/2012/07/hoga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9" y="4203574"/>
            <a:ext cx="2613305" cy="2177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guatemala.eregulations.org/media/licencia_sanitaria_web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62434"/>
            <a:ext cx="2058607" cy="1646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147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-36512" y="1206044"/>
            <a:ext cx="261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http://www.imss.gob.mx/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3563126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http://portal.infonavit.org.mx/wps/wcm/connect/infonavit/inicio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552786" y="1244301"/>
            <a:ext cx="2796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http://www.consar.gob.mx/</a:t>
            </a:r>
          </a:p>
        </p:txBody>
      </p:sp>
    </p:spTree>
    <p:extLst>
      <p:ext uri="{BB962C8B-B14F-4D97-AF65-F5344CB8AC3E}">
        <p14:creationId xmlns:p14="http://schemas.microsoft.com/office/powerpoint/2010/main" val="101953665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1826821"/>
            <a:ext cx="590433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sz="2000" dirty="0" smtClean="0"/>
              <a:t>La </a:t>
            </a:r>
            <a:r>
              <a:rPr lang="es-MX" sz="2000" b="1" i="1" dirty="0" smtClean="0"/>
              <a:t>Contabilidad Financiera</a:t>
            </a:r>
            <a:r>
              <a:rPr lang="es-MX" sz="2000" dirty="0" smtClean="0"/>
              <a:t>, </a:t>
            </a:r>
            <a:r>
              <a:rPr lang="es-MX" dirty="0"/>
              <a:t>que cumple con los parámetros de presentación que establecen </a:t>
            </a:r>
            <a:r>
              <a:rPr lang="es-MX" dirty="0" smtClean="0"/>
              <a:t>las NIC/NIIF (balance </a:t>
            </a:r>
            <a:r>
              <a:rPr lang="es-MX" dirty="0"/>
              <a:t>general, estado de resultados , etc</a:t>
            </a:r>
            <a:r>
              <a:rPr lang="es-MX" dirty="0" smtClean="0"/>
              <a:t>.)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850" y="317847"/>
            <a:ext cx="84963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PROCESO CONTABLE</a:t>
            </a:r>
            <a:endParaRPr lang="es-MX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323850" y="5157192"/>
            <a:ext cx="84963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Dentro </a:t>
            </a:r>
            <a:r>
              <a:rPr lang="es-MX" dirty="0"/>
              <a:t>de la información financiera de la empresa se destacan, por su importancia para el pequeño comerciante, el balance general, el estado de resultados, el estado de flujo de efectivo y el </a:t>
            </a:r>
            <a:r>
              <a:rPr lang="es-MX" dirty="0" smtClean="0"/>
              <a:t>presupuesto. 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323850" y="3789040"/>
            <a:ext cx="8496300" cy="1231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/>
              <a:t>La </a:t>
            </a:r>
            <a:r>
              <a:rPr lang="es-MX" sz="2000" b="1" i="1" dirty="0" smtClean="0"/>
              <a:t>Contabilidad Fisc</a:t>
            </a:r>
            <a:r>
              <a:rPr lang="es-MX" b="1" i="1" dirty="0" smtClean="0"/>
              <a:t>al</a:t>
            </a:r>
            <a:r>
              <a:rPr lang="es-MX" dirty="0"/>
              <a:t>, cuya formulación está sujeta a las disposiciones que establece la legislación en esta materia y el régimen fiscal que se adopte. Tiene como objetivo cumplir con dichas disposiciones y ayuda a determinar el monto de los impuestos a pagar.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3850" y="2998693"/>
            <a:ext cx="8496300" cy="6771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/>
              <a:t>La </a:t>
            </a:r>
            <a:r>
              <a:rPr lang="es-MX" sz="2000" b="1" i="1" dirty="0" smtClean="0"/>
              <a:t>Contabilidad Administrativa</a:t>
            </a:r>
            <a:r>
              <a:rPr lang="es-MX" b="1" i="1" dirty="0" smtClean="0"/>
              <a:t> </a:t>
            </a:r>
            <a:r>
              <a:rPr lang="es-MX" dirty="0"/>
              <a:t>que genera la información de costos y presupuestos y prepara con base en los requerimientos específicos de cada empresa.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3850" y="1023119"/>
            <a:ext cx="84963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/>
              <a:t>El proceso contable genera tres tipos de información: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148</a:t>
            </a:fld>
            <a:endParaRPr lang="es-ES"/>
          </a:p>
        </p:txBody>
      </p:sp>
      <p:pic>
        <p:nvPicPr>
          <p:cNvPr id="3078" name="Picture 6" descr="http://4.bp.blogspot.com/-DjHGpNskAAw/TZE8Qxhg66I/AAAAAAAAAAM/Qcy_RhiHGoA/s1600/normas-nic-nif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97" y="1546413"/>
            <a:ext cx="131445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787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001095" cy="7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" y="3278594"/>
            <a:ext cx="9143998" cy="1261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Módulo iii</a:t>
            </a:r>
            <a:r>
              <a:rPr lang="es-ES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.- desarrollo personal Y PROFESIONAL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es-ES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FORMATO DE CONCENTRACIÓN DE RESULTADOS</a:t>
            </a:r>
          </a:p>
          <a:p>
            <a:pPr algn="ctr">
              <a:defRPr/>
            </a:pPr>
            <a:r>
              <a:rPr lang="es-MX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FCR</a:t>
            </a:r>
          </a:p>
        </p:txBody>
      </p:sp>
      <p:pic>
        <p:nvPicPr>
          <p:cNvPr id="8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764704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11560" y="4493467"/>
            <a:ext cx="7920000" cy="18158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66"/>
            </a:solidFill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anchor="ctr" anchorCtr="1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MX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IMPORTANTE: El material de este Modulo ha sido diseñado para el estudio, consulta y solución de autoevaluaciones y casos prácticos por parte del estudiante e igualmente para que le sirva de sustento para presentar el examen para su evaluación. El siguiente </a:t>
            </a:r>
            <a:r>
              <a:rPr lang="es-MX" sz="16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Formato </a:t>
            </a:r>
            <a:r>
              <a:rPr lang="es-MX" sz="16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de Concentración de Resultados </a:t>
            </a:r>
            <a:r>
              <a:rPr lang="es-MX" sz="16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FCR</a:t>
            </a:r>
            <a:r>
              <a:rPr lang="es-MX" sz="16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s-MX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debe </a:t>
            </a:r>
            <a:r>
              <a:rPr lang="es-MX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ser contestado </a:t>
            </a:r>
            <a:r>
              <a:rPr lang="es-MX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y debe ser entregado para tener </a:t>
            </a:r>
            <a:r>
              <a:rPr lang="es-MX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derecho a presentar el </a:t>
            </a:r>
            <a:r>
              <a:rPr lang="es-MX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examen de </a:t>
            </a:r>
            <a:r>
              <a:rPr lang="es-MX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acreditación del </a:t>
            </a:r>
            <a:r>
              <a:rPr lang="es-MX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Módulo </a:t>
            </a:r>
            <a:r>
              <a:rPr lang="es-MX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en la fecha programada para ello. </a:t>
            </a:r>
            <a:r>
              <a:rPr lang="es-MX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Puede usted imprimirlo directamente o solicitarlo impreso en las oficinas de la Dirección Académica del </a:t>
            </a:r>
            <a:r>
              <a:rPr lang="es-MX" sz="16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ITESCAM</a:t>
            </a:r>
            <a:r>
              <a:rPr lang="es-MX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s-MX" sz="1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00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3126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37761"/>
              </p:ext>
            </p:extLst>
          </p:nvPr>
        </p:nvGraphicFramePr>
        <p:xfrm>
          <a:off x="251520" y="638952"/>
          <a:ext cx="8640961" cy="3654144"/>
        </p:xfrm>
        <a:graphic>
          <a:graphicData uri="http://schemas.openxmlformats.org/drawingml/2006/table">
            <a:tbl>
              <a:tblPr/>
              <a:tblGrid>
                <a:gridCol w="449139"/>
                <a:gridCol w="3221577"/>
                <a:gridCol w="497025"/>
                <a:gridCol w="497024"/>
                <a:gridCol w="497025"/>
                <a:gridCol w="497024"/>
                <a:gridCol w="497025"/>
                <a:gridCol w="497024"/>
                <a:gridCol w="497025"/>
                <a:gridCol w="497024"/>
                <a:gridCol w="497025"/>
                <a:gridCol w="497024"/>
              </a:tblGrid>
              <a:tr h="262377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53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21.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SABE DEMOSTRAR SU ALEGRÍA: GRITAR, REIR, ABRAZAR, ETC..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FACILMENTE</a:t>
                      </a:r>
                      <a:endParaRPr kumimoji="0" lang="es-ES" sz="7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FACILMENTE SOLO CON DETERMINADAS PERSONAS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DIGO QUE ESTOY CONTENTO PERO NO EXPRESO LO QUE SIENTO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SIENTO INCOMODO. BAJO LA MIRADA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NO. DESVIO LA ATENCION O HABLO DE  OTRA COSA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53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22.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HABLA DE USTED: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 FACILIDAD Y A TODO TIPO DE  PERSONA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 FACILIDAD SOLO CON DETERMINADASPERSONAS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CUENTO LO QUE ME PASA PERO NO DIGO LO QUE SIENTO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SOLO CUANDO SALGO BIEN PARADO (A)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372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23.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 SIENTE INTIMADO (A) ANTE ALGUIÉN: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CONFIO EN MI Y ESTABLEZCO CONTACTO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DOMINO. INTENTO DOMINAR MIS TENSIONES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PERMANEZCO RETRAIDO. HABLO  A SUS ESPALDAS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 AGREDO (A)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PERMANEZCO RETRAIDO. NO DIGO NADA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372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24.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TIENE QUE HABLAR EN PÚBLICO: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ACEPTO EL MIEDO ESCENICO. UTILIZO MI ENERGIA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DIGO QUE TODOS TIENEN MIEDO Y LO HAGO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TENGO MIEDO ESCENICO Y ME DOMINO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NUNCA TENGO MIEDO ESCENICO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EL TERROR ME PARALIZA Y ME RETRACTO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372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25.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CUANDO TIENE QUE TRABAJAR EN EQUIPO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PARTICIPO Y COOPERO ABIERTAMENTE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TENGO TEMOR, PERO PARTICIPO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SIGO AL GRUPO. ME ADAPTO A LA MAYORIA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TENGO TENDENCIA A AISLARME</a:t>
                      </a:r>
                      <a:endParaRPr kumimoji="0" lang="es-ES" sz="7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7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EVITO TRABAJAR EN EQUIPO</a:t>
                      </a:r>
                      <a:endParaRPr kumimoji="0" lang="es-ES" sz="7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78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SUME CADA COLUMNA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0814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MULTIPLIQUE POR LOS SIGUIENTES VALORES CADA COLUMNA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56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ANOTE EL TOTAL GENERAL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03127" name="Group 3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24475"/>
              </p:ext>
            </p:extLst>
          </p:nvPr>
        </p:nvGraphicFramePr>
        <p:xfrm>
          <a:off x="269048" y="4437112"/>
          <a:ext cx="8623431" cy="1127760"/>
        </p:xfrm>
        <a:graphic>
          <a:graphicData uri="http://schemas.openxmlformats.org/drawingml/2006/table">
            <a:tbl>
              <a:tblPr/>
              <a:tblGrid>
                <a:gridCol w="665359"/>
                <a:gridCol w="7958072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0-49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 CONOCE SUS  EMOCIONES, Y NORMALMENTE NO LAS CONTROLA. NO LE GUSTA PARTICIPAR NI INTEGRARSE A EQUIPOS. EN OCASIONS PUEDE SER AGRESIVO O VIOLENTO Y SU RELACIONES SON LIMITADAS Y A VECES NEGATIVAS.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50-74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CONOCE Y CONTROLA ALGUNAS DE SUS EMOCIONES. EN OCASIONES ES PARTICIPATIVO Y EN OTRAS PUEDE AISLARSE.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75-99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TIENE UN BUEN MANEJO Y CONTROL DE SUS EMOCIONES. TIENDE A SER CONFIABLE Y A RELACIONARSE ACEPTABLEMENTE.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100-125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 UNA PERSONA ESTABLE, QUE CONOCE Y CONTROLA SUS EMOCIONES Y SE RELACIONA EXCELENTEMENTE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3124" name="Rectangle 308"/>
          <p:cNvSpPr>
            <a:spLocks noChangeArrowheads="1"/>
          </p:cNvSpPr>
          <p:nvPr/>
        </p:nvSpPr>
        <p:spPr bwMode="auto">
          <a:xfrm>
            <a:off x="251520" y="5661248"/>
            <a:ext cx="864096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s-MX" sz="1000" dirty="0">
                <a:latin typeface="Arial Narrow" pitchFamily="34" charset="0"/>
              </a:rPr>
              <a:t>RECUERDE QUE LA PRESENTE AUTOEVALUACIÓN </a:t>
            </a:r>
            <a:r>
              <a:rPr lang="es-MX" sz="1000" b="1" dirty="0">
                <a:latin typeface="Arial Narrow" pitchFamily="34" charset="0"/>
              </a:rPr>
              <a:t>NO</a:t>
            </a:r>
            <a:r>
              <a:rPr lang="es-MX" sz="1000" dirty="0">
                <a:latin typeface="Arial Narrow" pitchFamily="34" charset="0"/>
              </a:rPr>
              <a:t> CONSTITUYE UN DIAGNÓSTICO O JUICIO ESPECÍFICO, SINO SOLO ES UNA ORIENTACIÓN QUE INVITA A LA REFLEXIÓN PERSONAL</a:t>
            </a:r>
          </a:p>
        </p:txBody>
      </p:sp>
      <p:sp>
        <p:nvSpPr>
          <p:cNvPr id="8" name="Rectangle 114"/>
          <p:cNvSpPr>
            <a:spLocks noChangeArrowheads="1"/>
          </p:cNvSpPr>
          <p:nvPr/>
        </p:nvSpPr>
        <p:spPr bwMode="auto">
          <a:xfrm>
            <a:off x="251520" y="188640"/>
            <a:ext cx="864096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AUTO EVALUACIÓN 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3.1.2 : </a:t>
            </a:r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INTELIGENCIA 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EMOCIONAL. </a:t>
            </a:r>
            <a:r>
              <a:rPr lang="es-MX" altLang="zh-CN" sz="1600" b="1" i="1" dirty="0" smtClean="0">
                <a:latin typeface="Arial Narrow" panose="020B0606020202030204" pitchFamily="34" charset="0"/>
                <a:ea typeface="SimSun" pitchFamily="2" charset="-122"/>
              </a:rPr>
              <a:t>Continuación …</a:t>
            </a:r>
            <a:endParaRPr lang="es-ES" sz="1600" b="1" i="1" dirty="0">
              <a:latin typeface="Arial Narrow" panose="020B060602020203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15</a:t>
            </a:fld>
            <a:endParaRPr lang="es-MX"/>
          </a:p>
        </p:txBody>
      </p:sp>
      <p:sp>
        <p:nvSpPr>
          <p:cNvPr id="9" name="Rectangle 269"/>
          <p:cNvSpPr>
            <a:spLocks noChangeArrowheads="1"/>
          </p:cNvSpPr>
          <p:nvPr/>
        </p:nvSpPr>
        <p:spPr bwMode="auto">
          <a:xfrm>
            <a:off x="251520" y="6021288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80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38D50C44-666F-4335-9282-451DE69FD19C}" type="slidenum">
              <a:rPr lang="es-ES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150</a:t>
            </a:fld>
            <a:endParaRPr lang="es-ES" sz="1200" smtClean="0">
              <a:solidFill>
                <a:srgbClr val="898989"/>
              </a:solidFill>
            </a:endParaRPr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251520" y="2283385"/>
            <a:ext cx="864096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MX" altLang="es-MX" sz="1100" b="1" dirty="0">
                <a:latin typeface="Arial Narrow" pitchFamily="34" charset="0"/>
              </a:rPr>
              <a:t>AUTO EVALUACIÓN 1: RASGOS Y EXPERIENCIAS PROPIAS, ADQUIRIDAS Y DE PERSONALIDAD</a:t>
            </a:r>
            <a:endParaRPr lang="es-ES" altLang="es-MX" sz="1100" dirty="0">
              <a:latin typeface="Arial Narrow" pitchFamily="34" charset="0"/>
            </a:endParaRPr>
          </a:p>
        </p:txBody>
      </p:sp>
      <p:graphicFrame>
        <p:nvGraphicFramePr>
          <p:cNvPr id="8" name="Group 103"/>
          <p:cNvGraphicFramePr>
            <a:graphicFrameLocks noGrp="1"/>
          </p:cNvGraphicFramePr>
          <p:nvPr>
            <p:extLst/>
          </p:nvPr>
        </p:nvGraphicFramePr>
        <p:xfrm>
          <a:off x="251520" y="2777244"/>
          <a:ext cx="8640958" cy="701675"/>
        </p:xfrm>
        <a:graphic>
          <a:graphicData uri="http://schemas.openxmlformats.org/drawingml/2006/table">
            <a:tbl>
              <a:tblPr/>
              <a:tblGrid>
                <a:gridCol w="3651620"/>
                <a:gridCol w="1247334"/>
                <a:gridCol w="1247335"/>
                <a:gridCol w="1247334"/>
                <a:gridCol w="1247335"/>
              </a:tblGrid>
              <a:tr h="7016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*1.5.- En función de las experiencias y de las situaciones que ha vivido hasta ahora,  ¿cómo considera en general que ha sido su vida? Marque la opción que corresponda con una  </a:t>
                      </a: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ebdings" pitchFamily="18" charset="2"/>
                        </a:rPr>
                        <a:t>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61" marB="457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Muy feliz. Solo han tenido experiencias buenas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61" marB="457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La mayoría ha sido feliz. Más experiencias buenas que malas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61" marB="457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veces feliz y a veces infeliz. Experiencias buenas y malas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61" marB="457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Infeliz, ha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predominado o todo ha sido malo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61" marB="457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109"/>
          <p:cNvGraphicFramePr>
            <a:graphicFrameLocks noGrp="1"/>
          </p:cNvGraphicFramePr>
          <p:nvPr>
            <p:extLst/>
          </p:nvPr>
        </p:nvGraphicFramePr>
        <p:xfrm>
          <a:off x="251520" y="3628144"/>
          <a:ext cx="8640960" cy="1097000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 1.6.- En 3 palabras descríbase a si mismo.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Group 614"/>
          <p:cNvGraphicFramePr>
            <a:graphicFrameLocks noGrp="1"/>
          </p:cNvGraphicFramePr>
          <p:nvPr>
            <p:extLst/>
          </p:nvPr>
        </p:nvGraphicFramePr>
        <p:xfrm>
          <a:off x="251520" y="5229200"/>
          <a:ext cx="4320480" cy="288032"/>
        </p:xfrm>
        <a:graphic>
          <a:graphicData uri="http://schemas.openxmlformats.org/drawingml/2006/table">
            <a:tbl>
              <a:tblPr/>
              <a:tblGrid>
                <a:gridCol w="3380165"/>
                <a:gridCol w="940315"/>
              </a:tblGrid>
              <a:tr h="28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ANOTE EL TOTAL GENERAL*</a:t>
                      </a:r>
                      <a:endParaRPr kumimoji="0" lang="es-MX" alt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434"/>
          <p:cNvSpPr>
            <a:spLocks noChangeArrowheads="1"/>
          </p:cNvSpPr>
          <p:nvPr/>
        </p:nvSpPr>
        <p:spPr bwMode="auto">
          <a:xfrm>
            <a:off x="251520" y="5012546"/>
            <a:ext cx="432048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altLang="zh-CN" sz="1100" b="1" dirty="0">
                <a:latin typeface="Arial Narrow" panose="020B0606020202030204" pitchFamily="34" charset="0"/>
                <a:ea typeface="SimSun" pitchFamily="2" charset="-122"/>
              </a:rPr>
              <a:t>AUTO EVALUACIÓN </a:t>
            </a:r>
            <a:r>
              <a:rPr lang="es-MX" altLang="zh-CN" sz="1100" b="1" dirty="0" smtClean="0">
                <a:latin typeface="Arial Narrow" panose="020B0606020202030204" pitchFamily="34" charset="0"/>
                <a:ea typeface="SimSun" pitchFamily="2" charset="-122"/>
              </a:rPr>
              <a:t>3.1.2  </a:t>
            </a:r>
            <a:r>
              <a:rPr lang="es-MX" altLang="zh-CN" sz="1100" b="1" dirty="0">
                <a:latin typeface="Arial Narrow" panose="020B0606020202030204" pitchFamily="34" charset="0"/>
                <a:ea typeface="SimSun" pitchFamily="2" charset="-122"/>
              </a:rPr>
              <a:t>: INTELIGENCIA </a:t>
            </a:r>
            <a:r>
              <a:rPr lang="es-MX" altLang="zh-CN" sz="1100" b="1" dirty="0" smtClean="0">
                <a:latin typeface="Arial Narrow" panose="020B0606020202030204" pitchFamily="34" charset="0"/>
                <a:ea typeface="SimSun" pitchFamily="2" charset="-122"/>
              </a:rPr>
              <a:t>EMOCIONAL</a:t>
            </a:r>
            <a:endParaRPr lang="es-ES" sz="11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Group 504"/>
          <p:cNvGraphicFramePr>
            <a:graphicFrameLocks noGrp="1"/>
          </p:cNvGraphicFramePr>
          <p:nvPr>
            <p:extLst/>
          </p:nvPr>
        </p:nvGraphicFramePr>
        <p:xfrm>
          <a:off x="4860032" y="4968552"/>
          <a:ext cx="3600401" cy="1365715"/>
        </p:xfrm>
        <a:graphic>
          <a:graphicData uri="http://schemas.openxmlformats.org/drawingml/2006/table">
            <a:tbl>
              <a:tblPr/>
              <a:tblGrid>
                <a:gridCol w="827572"/>
                <a:gridCol w="974155"/>
                <a:gridCol w="830627"/>
                <a:gridCol w="968047"/>
              </a:tblGrid>
              <a:tr h="39645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100" b="1" kern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SimSun" pitchFamily="2" charset="-122"/>
                          <a:cs typeface="+mn-cs"/>
                        </a:rPr>
                        <a:t>AUTO EVALUACION 3.1.3: CAPACIDADES Y LIMITACIONES PERSONALES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8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C.1*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L.1*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8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C.2*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L.2*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8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C.3*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L.3*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8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C.4*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L.4*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2"/>
          <p:cNvGraphicFramePr>
            <a:graphicFrameLocks noGrp="1"/>
          </p:cNvGraphicFramePr>
          <p:nvPr>
            <p:extLst/>
          </p:nvPr>
        </p:nvGraphicFramePr>
        <p:xfrm>
          <a:off x="323850" y="144016"/>
          <a:ext cx="8568630" cy="332656"/>
        </p:xfrm>
        <a:graphic>
          <a:graphicData uri="http://schemas.openxmlformats.org/drawingml/2006/table">
            <a:tbl>
              <a:tblPr/>
              <a:tblGrid>
                <a:gridCol w="8568630"/>
              </a:tblGrid>
              <a:tr h="3326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47" marB="45647"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22614"/>
              </p:ext>
            </p:extLst>
          </p:nvPr>
        </p:nvGraphicFramePr>
        <p:xfrm>
          <a:off x="323526" y="332656"/>
          <a:ext cx="8568953" cy="1736563"/>
        </p:xfrm>
        <a:graphic>
          <a:graphicData uri="http://schemas.openxmlformats.org/drawingml/2006/table">
            <a:tbl>
              <a:tblPr/>
              <a:tblGrid>
                <a:gridCol w="1120282"/>
                <a:gridCol w="232116"/>
                <a:gridCol w="1229893"/>
                <a:gridCol w="195041"/>
                <a:gridCol w="293208"/>
                <a:gridCol w="819015"/>
                <a:gridCol w="394920"/>
                <a:gridCol w="571263"/>
                <a:gridCol w="785487"/>
                <a:gridCol w="561431"/>
                <a:gridCol w="295464"/>
                <a:gridCol w="414167"/>
                <a:gridCol w="656952"/>
                <a:gridCol w="585547"/>
                <a:gridCol w="414167"/>
              </a:tblGrid>
              <a:tr h="288032">
                <a:tc gridSpan="1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TGE 2015.  MODULO III  DESARROLLO PERSONAL. Y PROFESIONAL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2000">
                <a:tc gridSpan="1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50" b="1" dirty="0" smtClean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anose="020B0606020202030204" pitchFamily="34" charset="0"/>
                        </a:rPr>
                        <a:t>FORMATO DE CONCENTRACIÓN DE RESULTADOS</a:t>
                      </a:r>
                      <a:r>
                        <a:rPr kumimoji="0" lang="es-E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TGE MODULO III</a:t>
                      </a:r>
                      <a:endParaRPr lang="es-MX" sz="1050" b="1" dirty="0" smtClean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NOMBRE: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CARRERA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MATRICULA NO: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9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RESIDENCIA: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EDAD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AÑOS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50" b="1" dirty="0" smtClean="0">
                          <a:latin typeface="Arial Narrow" panose="020B0606020202030204" pitchFamily="34" charset="0"/>
                        </a:rPr>
                        <a:t>TRABAJA</a:t>
                      </a:r>
                      <a:endParaRPr lang="en-US" sz="1050" b="1" dirty="0">
                        <a:latin typeface="Arial Narrow" panose="020B060602020203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NO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9128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ESTADO CIVIL: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SOLTERO: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CASADO: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OTRO: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799">
                <a:tc gridSpan="1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ESTE FORMATO DEBE LLENARSE CON LOS DATOS QUE SE SOLICITAN DE CADA UNA DE LAS AUTO-EVALUACIONES, CASOS PRÁCTICOS Y REQUERIMIENTOS SEÑALADAS A CONTINUACIÓN Y DEBE ENTREGARSE RESUELTO E IMPRESO PARA TENER DERECHO A PRESENTAR EL EXAMEN DE ACREDITACIÓN DEL MÓDULO 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1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E25D-166D-4E33-99B0-A9506B6EB80D}" type="slidenum">
              <a:rPr lang="es-ES">
                <a:solidFill>
                  <a:schemeClr val="tx1"/>
                </a:solidFill>
              </a:rPr>
              <a:pPr>
                <a:defRPr/>
              </a:pPr>
              <a:t>151</a:t>
            </a:fld>
            <a:endParaRPr lang="es-ES">
              <a:solidFill>
                <a:schemeClr val="tx1"/>
              </a:solidFill>
            </a:endParaRPr>
          </a:p>
        </p:txBody>
      </p:sp>
      <p:graphicFrame>
        <p:nvGraphicFramePr>
          <p:cNvPr id="5" name="Group 6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05763"/>
              </p:ext>
            </p:extLst>
          </p:nvPr>
        </p:nvGraphicFramePr>
        <p:xfrm>
          <a:off x="251520" y="1124744"/>
          <a:ext cx="8640960" cy="1481416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2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1" kern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SimSun" pitchFamily="2" charset="-122"/>
                          <a:cs typeface="+mn-cs"/>
                        </a:rPr>
                        <a:t>AUTO EVALUACIÓN 3.1.4 LOS PAPELES SOCIALES.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79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 smtClean="0"/>
                        <a:t>1.0</a:t>
                      </a:r>
                      <a:r>
                        <a:rPr lang="es-ES" sz="1000" b="1" baseline="0" dirty="0" smtClean="0"/>
                        <a:t> </a:t>
                      </a:r>
                      <a:r>
                        <a:rPr lang="es-ES" sz="1000" b="1" dirty="0" smtClean="0"/>
                        <a:t>Defina en sus palabras el concepto de sociedad. (No más de diez palabras)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41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4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11123"/>
              </p:ext>
            </p:extLst>
          </p:nvPr>
        </p:nvGraphicFramePr>
        <p:xfrm>
          <a:off x="251521" y="2852936"/>
          <a:ext cx="2232249" cy="1440159"/>
        </p:xfrm>
        <a:graphic>
          <a:graphicData uri="http://schemas.openxmlformats.org/drawingml/2006/table">
            <a:tbl>
              <a:tblPr/>
              <a:tblGrid>
                <a:gridCol w="563151"/>
                <a:gridCol w="556366"/>
                <a:gridCol w="556366"/>
                <a:gridCol w="556366"/>
              </a:tblGrid>
              <a:tr h="4635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2.0 </a:t>
                      </a: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Orden de los papeles sociales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8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Group 4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55705"/>
              </p:ext>
            </p:extLst>
          </p:nvPr>
        </p:nvGraphicFramePr>
        <p:xfrm>
          <a:off x="2699792" y="2852936"/>
          <a:ext cx="1872208" cy="1440160"/>
        </p:xfrm>
        <a:graphic>
          <a:graphicData uri="http://schemas.openxmlformats.org/drawingml/2006/table">
            <a:tbl>
              <a:tblPr/>
              <a:tblGrid>
                <a:gridCol w="936104"/>
                <a:gridCol w="936104"/>
              </a:tblGrid>
              <a:tr h="46892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3.0 Orden de las orientaciones sociales</a:t>
                      </a:r>
                      <a:endParaRPr kumimoji="0" lang="es-ES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28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6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255578"/>
              </p:ext>
            </p:extLst>
          </p:nvPr>
        </p:nvGraphicFramePr>
        <p:xfrm>
          <a:off x="251520" y="4509120"/>
          <a:ext cx="4320480" cy="1387520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247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r>
                        <a:rPr lang="es-MX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general cómo califica el grado de solidaridad (alto, medio o bajo) en los grupo sociales con los que convive y con los que interactúa, y porque razones: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47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230931"/>
              </p:ext>
            </p:extLst>
          </p:nvPr>
        </p:nvGraphicFramePr>
        <p:xfrm>
          <a:off x="4788024" y="2924939"/>
          <a:ext cx="1872208" cy="3024341"/>
        </p:xfrm>
        <a:graphic>
          <a:graphicData uri="http://schemas.openxmlformats.org/drawingml/2006/table">
            <a:tbl>
              <a:tblPr/>
              <a:tblGrid>
                <a:gridCol w="428718"/>
                <a:gridCol w="1443490"/>
              </a:tblGrid>
              <a:tr h="44104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zh-CN" sz="1100" b="1" kern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SimSun" pitchFamily="2" charset="-122"/>
                          <a:cs typeface="+mn-cs"/>
                        </a:rPr>
                        <a:t>AUTO EVALUACIÓN </a:t>
                      </a:r>
                      <a:r>
                        <a:rPr lang="es-MX" sz="1100" b="1" kern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SimSun" pitchFamily="2" charset="-122"/>
                          <a:cs typeface="+mn-cs"/>
                        </a:rPr>
                        <a:t>3.1.5</a:t>
                      </a:r>
                      <a:r>
                        <a:rPr lang="es-MX" altLang="zh-CN" sz="1100" b="1" kern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SimSun" pitchFamily="2" charset="-122"/>
                          <a:cs typeface="+mn-cs"/>
                        </a:rPr>
                        <a:t> INTELIGENCIA RACIONAL</a:t>
                      </a:r>
                      <a:endParaRPr lang="es-ES" sz="1100" b="1" kern="120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SimSun" pitchFamily="2" charset="-122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TÉRMINO </a:t>
                      </a:r>
                      <a:r>
                        <a:rPr kumimoji="0" lang="es-ES_tradnl" sz="9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</a:t>
                      </a: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RELACIONADO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118"/>
          <p:cNvGraphicFramePr>
            <a:graphicFrameLocks noGrp="1"/>
          </p:cNvGraphicFramePr>
          <p:nvPr>
            <p:extLst/>
          </p:nvPr>
        </p:nvGraphicFramePr>
        <p:xfrm>
          <a:off x="6876256" y="4599408"/>
          <a:ext cx="2016224" cy="557784"/>
        </p:xfrm>
        <a:graphic>
          <a:graphicData uri="http://schemas.openxmlformats.org/drawingml/2006/table">
            <a:tbl>
              <a:tblPr/>
              <a:tblGrid>
                <a:gridCol w="1411357"/>
                <a:gridCol w="604867"/>
              </a:tblGrid>
              <a:tr h="409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PUNTAJE   TOTAL OBTENIDO: 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105882"/>
              </p:ext>
            </p:extLst>
          </p:nvPr>
        </p:nvGraphicFramePr>
        <p:xfrm>
          <a:off x="6876256" y="2996952"/>
          <a:ext cx="2016224" cy="1499984"/>
        </p:xfrm>
        <a:graphic>
          <a:graphicData uri="http://schemas.openxmlformats.org/drawingml/2006/table">
            <a:tbl>
              <a:tblPr/>
              <a:tblGrid>
                <a:gridCol w="461697"/>
                <a:gridCol w="1554527"/>
              </a:tblGrid>
              <a:tr h="382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TÉRMINO </a:t>
                      </a:r>
                      <a:r>
                        <a:rPr kumimoji="0" lang="es-ES_tradnl" sz="9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</a:t>
                      </a: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RELACIONADO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23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11.-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13.-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14.-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15.-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Group 2"/>
          <p:cNvGraphicFramePr>
            <a:graphicFrameLocks noGrp="1"/>
          </p:cNvGraphicFramePr>
          <p:nvPr>
            <p:extLst/>
          </p:nvPr>
        </p:nvGraphicFramePr>
        <p:xfrm>
          <a:off x="323528" y="144016"/>
          <a:ext cx="8568952" cy="332656"/>
        </p:xfrm>
        <a:graphic>
          <a:graphicData uri="http://schemas.openxmlformats.org/drawingml/2006/table">
            <a:tbl>
              <a:tblPr/>
              <a:tblGrid>
                <a:gridCol w="8568952"/>
              </a:tblGrid>
              <a:tr h="3326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47" marB="45647"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530940"/>
              </p:ext>
            </p:extLst>
          </p:nvPr>
        </p:nvGraphicFramePr>
        <p:xfrm>
          <a:off x="285750" y="367228"/>
          <a:ext cx="8606730" cy="533108"/>
        </p:xfrm>
        <a:graphic>
          <a:graphicData uri="http://schemas.openxmlformats.org/drawingml/2006/table">
            <a:tbl>
              <a:tblPr/>
              <a:tblGrid>
                <a:gridCol w="1219697"/>
                <a:gridCol w="3354585"/>
                <a:gridCol w="864096"/>
                <a:gridCol w="792088"/>
                <a:gridCol w="1080120"/>
                <a:gridCol w="857536"/>
                <a:gridCol w="438608"/>
              </a:tblGrid>
              <a:tr h="258934">
                <a:tc gridSpan="5">
                  <a:txBody>
                    <a:bodyPr/>
                    <a:lstStyle/>
                    <a:p>
                      <a:pPr algn="ctr" rtl="0" eaLnBrk="1" fontAlgn="base" latinLnBrk="0" hangingPunct="1"/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FORMATO DE CONCENTRACIÓN DE RESULTADOS  TGE MODULO III</a:t>
                      </a:r>
                    </a:p>
                  </a:txBody>
                  <a:tcPr marL="91439" marR="91439"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HOJA NO.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89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NOMBRE: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CARRERA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MATRICULA NO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16 Tabla"/>
          <p:cNvGraphicFramePr>
            <a:graphicFrameLocks noGrp="1"/>
          </p:cNvGraphicFramePr>
          <p:nvPr>
            <p:extLst/>
          </p:nvPr>
        </p:nvGraphicFramePr>
        <p:xfrm>
          <a:off x="323850" y="6152728"/>
          <a:ext cx="8568630" cy="228600"/>
        </p:xfrm>
        <a:graphic>
          <a:graphicData uri="http://schemas.openxmlformats.org/drawingml/2006/table">
            <a:tbl>
              <a:tblPr/>
              <a:tblGrid>
                <a:gridCol w="1356700"/>
                <a:gridCol w="2531410"/>
                <a:gridCol w="1368151"/>
                <a:gridCol w="3312369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FECHA DE ENTREGA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FIRMA DEL ESTUDIANTE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075827"/>
              </p:ext>
            </p:extLst>
          </p:nvPr>
        </p:nvGraphicFramePr>
        <p:xfrm>
          <a:off x="281400" y="1124744"/>
          <a:ext cx="8611079" cy="3739245"/>
        </p:xfrm>
        <a:graphic>
          <a:graphicData uri="http://schemas.openxmlformats.org/drawingml/2006/table">
            <a:tbl>
              <a:tblPr/>
              <a:tblGrid>
                <a:gridCol w="4434616"/>
                <a:gridCol w="481769"/>
                <a:gridCol w="411296"/>
                <a:gridCol w="409554"/>
                <a:gridCol w="411296"/>
                <a:gridCol w="409553"/>
                <a:gridCol w="411296"/>
                <a:gridCol w="409554"/>
                <a:gridCol w="411296"/>
                <a:gridCol w="409553"/>
                <a:gridCol w="411296"/>
              </a:tblGrid>
              <a:tr h="248171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1" kern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SimSun" pitchFamily="2" charset="-122"/>
                          <a:cs typeface="+mn-cs"/>
                        </a:rPr>
                        <a:t>AUTOEVALUACIÓN 3.2.1: TEST  DE CREATIVIDAD DE TORRANCE.</a:t>
                      </a:r>
                      <a:endParaRPr lang="es-ES" sz="1100" b="1" kern="120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SimSun" pitchFamily="2" charset="-122"/>
                        <a:cs typeface="+mn-cs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68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La última vez que recuerdo…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 ME ACUERDO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HACE MÁS DE UN AÑO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 ALGÚN MOMENTO DEL ÚLTI-MO AÑO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EL MES PASADO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OCU-RRE CON FRECUEN-CIA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4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SUME CADA COLUMNA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4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LOS RESULTADOS ANTERIORES MULTIPLÍQUELOS POR LAS CANTIDADES EN CADA CUADRO.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122"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SUME LAS CANTIDASES PARCIALES ANTERIORES Y OBTENGA EL TOTAL GENERAL.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Group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40177"/>
              </p:ext>
            </p:extLst>
          </p:nvPr>
        </p:nvGraphicFramePr>
        <p:xfrm>
          <a:off x="251520" y="5085184"/>
          <a:ext cx="8640960" cy="853440"/>
        </p:xfrm>
        <a:graphic>
          <a:graphicData uri="http://schemas.openxmlformats.org/drawingml/2006/table">
            <a:tbl>
              <a:tblPr/>
              <a:tblGrid>
                <a:gridCol w="2538040"/>
                <a:gridCol w="1351073"/>
                <a:gridCol w="1361336"/>
                <a:gridCol w="1239958"/>
                <a:gridCol w="1084964"/>
                <a:gridCol w="1065589"/>
              </a:tblGrid>
              <a:tr h="1425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SimSun" pitchFamily="2" charset="-122"/>
                          <a:cs typeface="+mn-cs"/>
                        </a:rPr>
                        <a:t>AUTO EVALUACIÓN: 3.3.1 CAPACIDAD DE CAMBIO Y ACTUALIZACIÓN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01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FUENTES DE INFORMACIÓN DE DIFERENTES  TEMAS 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FRECUENTEMENTE**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OCASIONALMENTE**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CUANDO NECESITO**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NUNCA**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TOTALES**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30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TOTAL GENERAL**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B5FEE25D-166D-4E33-99B0-A9506B6EB80D}" type="slidenum">
              <a:rPr lang="es-ES">
                <a:solidFill>
                  <a:schemeClr val="tx1"/>
                </a:solidFill>
              </a:rPr>
              <a:pPr>
                <a:defRPr/>
              </a:pPr>
              <a:t>152</a:t>
            </a:fld>
            <a:endParaRPr lang="es-ES">
              <a:solidFill>
                <a:schemeClr val="tx1"/>
              </a:solidFill>
            </a:endParaRPr>
          </a:p>
        </p:txBody>
      </p:sp>
      <p:graphicFrame>
        <p:nvGraphicFramePr>
          <p:cNvPr id="7" name="Group 2"/>
          <p:cNvGraphicFramePr>
            <a:graphicFrameLocks noGrp="1"/>
          </p:cNvGraphicFramePr>
          <p:nvPr>
            <p:extLst/>
          </p:nvPr>
        </p:nvGraphicFramePr>
        <p:xfrm>
          <a:off x="323528" y="144016"/>
          <a:ext cx="8568952" cy="332656"/>
        </p:xfrm>
        <a:graphic>
          <a:graphicData uri="http://schemas.openxmlformats.org/drawingml/2006/table">
            <a:tbl>
              <a:tblPr/>
              <a:tblGrid>
                <a:gridCol w="8568952"/>
              </a:tblGrid>
              <a:tr h="3326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47" marB="45647"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230610"/>
              </p:ext>
            </p:extLst>
          </p:nvPr>
        </p:nvGraphicFramePr>
        <p:xfrm>
          <a:off x="285750" y="367228"/>
          <a:ext cx="8606730" cy="517868"/>
        </p:xfrm>
        <a:graphic>
          <a:graphicData uri="http://schemas.openxmlformats.org/drawingml/2006/table">
            <a:tbl>
              <a:tblPr/>
              <a:tblGrid>
                <a:gridCol w="1219697"/>
                <a:gridCol w="3354585"/>
                <a:gridCol w="864096"/>
                <a:gridCol w="792088"/>
                <a:gridCol w="1080120"/>
                <a:gridCol w="857536"/>
                <a:gridCol w="438608"/>
              </a:tblGrid>
              <a:tr h="258934">
                <a:tc gridSpan="5">
                  <a:txBody>
                    <a:bodyPr/>
                    <a:lstStyle/>
                    <a:p>
                      <a:pPr algn="ctr" rtl="0" eaLnBrk="1" fontAlgn="base" latinLnBrk="0" hangingPunct="1"/>
                      <a:r>
                        <a:rPr lang="es-MX" sz="1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 rotWithShape="0">
                              <a:srgbClr val="FFFFFF"/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FORMATO DE CONCENTRACIÓN DE RESULTADOS  TGE MODULO III</a:t>
                      </a:r>
                    </a:p>
                  </a:txBody>
                  <a:tcPr marL="91439" marR="91439"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HOJA NO.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89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NOMBRE: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CARRERA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MATRICULA NO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/>
          </p:nvPr>
        </p:nvGraphicFramePr>
        <p:xfrm>
          <a:off x="287684" y="6152728"/>
          <a:ext cx="8568632" cy="228600"/>
        </p:xfrm>
        <a:graphic>
          <a:graphicData uri="http://schemas.openxmlformats.org/drawingml/2006/table">
            <a:tbl>
              <a:tblPr/>
              <a:tblGrid>
                <a:gridCol w="1356700"/>
                <a:gridCol w="2531410"/>
                <a:gridCol w="1368152"/>
                <a:gridCol w="331237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FECHA DE ENTREGA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FIRMA DEL ESTUDIANTE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9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2"/>
          <p:cNvGraphicFramePr>
            <a:graphicFrameLocks noGrp="1"/>
          </p:cNvGraphicFramePr>
          <p:nvPr>
            <p:extLst/>
          </p:nvPr>
        </p:nvGraphicFramePr>
        <p:xfrm>
          <a:off x="323850" y="144016"/>
          <a:ext cx="8568630" cy="332656"/>
        </p:xfrm>
        <a:graphic>
          <a:graphicData uri="http://schemas.openxmlformats.org/drawingml/2006/table">
            <a:tbl>
              <a:tblPr/>
              <a:tblGrid>
                <a:gridCol w="8568630"/>
              </a:tblGrid>
              <a:tr h="3326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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47" marB="45647"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34596"/>
              </p:ext>
            </p:extLst>
          </p:nvPr>
        </p:nvGraphicFramePr>
        <p:xfrm>
          <a:off x="323850" y="1340768"/>
          <a:ext cx="8568629" cy="1839850"/>
        </p:xfrm>
        <a:graphic>
          <a:graphicData uri="http://schemas.openxmlformats.org/drawingml/2006/table">
            <a:tbl>
              <a:tblPr/>
              <a:tblGrid>
                <a:gridCol w="1663210"/>
                <a:gridCol w="1320111"/>
                <a:gridCol w="1281874"/>
                <a:gridCol w="1373436"/>
                <a:gridCol w="1464999"/>
                <a:gridCol w="1464999"/>
              </a:tblGrid>
              <a:tr h="261703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AUTO EVALUACIÓN 3.5.1: TEST DEL EMPRENDEDOR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23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PREGUNTAS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DEFINITI-VAMENTE SI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PROBA-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BLEMEN-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TE SI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DEPENDE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PROBA-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BLEMENTE 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DEFINITI-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VAMENTE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9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SUBTOTALES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1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MULTIPLIQUE LOS SUBTOTALES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X5</a:t>
                      </a: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X4</a:t>
                      </a: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X3</a:t>
                      </a:r>
                      <a:endParaRPr lang="es-MX" sz="1050" dirty="0"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X2</a:t>
                      </a: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X1</a:t>
                      </a: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TOTALES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dirty="0"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GRAN 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400908"/>
              </p:ext>
            </p:extLst>
          </p:nvPr>
        </p:nvGraphicFramePr>
        <p:xfrm>
          <a:off x="323850" y="3429000"/>
          <a:ext cx="8568630" cy="1545330"/>
        </p:xfrm>
        <a:graphic>
          <a:graphicData uri="http://schemas.openxmlformats.org/drawingml/2006/table">
            <a:tbl>
              <a:tblPr/>
              <a:tblGrid>
                <a:gridCol w="3659850"/>
                <a:gridCol w="1227195"/>
                <a:gridCol w="1227195"/>
                <a:gridCol w="1227195"/>
                <a:gridCol w="1227195"/>
              </a:tblGrid>
              <a:tr h="30906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AUTO EVALUACIÓN 3.8.1: APTITUDES PERSONALES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SUBTOTALES 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MULTIPLIQUE LOS SUBTOTALES POR LAS CANTIDADES: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X 3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X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TOTALES **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GRAN TOTAL **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989477"/>
              </p:ext>
            </p:extLst>
          </p:nvPr>
        </p:nvGraphicFramePr>
        <p:xfrm>
          <a:off x="323850" y="5229200"/>
          <a:ext cx="8568630" cy="228600"/>
        </p:xfrm>
        <a:graphic>
          <a:graphicData uri="http://schemas.openxmlformats.org/drawingml/2006/table">
            <a:tbl>
              <a:tblPr/>
              <a:tblGrid>
                <a:gridCol w="1356700"/>
                <a:gridCol w="2531410"/>
                <a:gridCol w="1368151"/>
                <a:gridCol w="3312369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FECHA DE ENTREGA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FIRMA DEL ESTUDIANTE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153</a:t>
            </a:fld>
            <a:endParaRPr lang="es-ES"/>
          </a:p>
        </p:txBody>
      </p:sp>
      <p:graphicFrame>
        <p:nvGraphicFramePr>
          <p:cNvPr id="9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156066"/>
              </p:ext>
            </p:extLst>
          </p:nvPr>
        </p:nvGraphicFramePr>
        <p:xfrm>
          <a:off x="285750" y="534868"/>
          <a:ext cx="8606730" cy="517868"/>
        </p:xfrm>
        <a:graphic>
          <a:graphicData uri="http://schemas.openxmlformats.org/drawingml/2006/table">
            <a:tbl>
              <a:tblPr/>
              <a:tblGrid>
                <a:gridCol w="1219697"/>
                <a:gridCol w="3354585"/>
                <a:gridCol w="864096"/>
                <a:gridCol w="792088"/>
                <a:gridCol w="1080120"/>
                <a:gridCol w="857536"/>
                <a:gridCol w="438608"/>
              </a:tblGrid>
              <a:tr h="258934">
                <a:tc gridSpan="5">
                  <a:txBody>
                    <a:bodyPr/>
                    <a:lstStyle/>
                    <a:p>
                      <a:pPr algn="ctr" rtl="0" eaLnBrk="1" fontAlgn="base" latinLnBrk="0" hangingPunct="1"/>
                      <a:r>
                        <a:rPr lang="es-MX" sz="1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 rotWithShape="0">
                              <a:srgbClr val="FFFFFF"/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FORMATO DE CONCENTRACIÓN DE RESULTADOS  TGE MODULO III</a:t>
                      </a:r>
                    </a:p>
                  </a:txBody>
                  <a:tcPr marL="91439" marR="91439"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HOJA NO.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89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NOMBRE: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CARRERA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MATRICULA NO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9" marR="91439"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4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ChangeArrowheads="1"/>
          </p:cNvSpPr>
          <p:nvPr/>
        </p:nvSpPr>
        <p:spPr bwMode="auto">
          <a:xfrm>
            <a:off x="468313" y="974631"/>
            <a:ext cx="820737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MX" dirty="0" smtClean="0">
                <a:latin typeface="+mn-lt"/>
              </a:rPr>
              <a:t>Existen </a:t>
            </a:r>
            <a:r>
              <a:rPr lang="es-MX" dirty="0">
                <a:latin typeface="+mn-lt"/>
              </a:rPr>
              <a:t>diferentes teorías acerca de los </a:t>
            </a:r>
            <a:r>
              <a:rPr lang="es-MX" b="1" i="1" dirty="0">
                <a:latin typeface="+mn-lt"/>
              </a:rPr>
              <a:t>niveles</a:t>
            </a:r>
            <a:r>
              <a:rPr lang="es-MX" dirty="0">
                <a:latin typeface="+mn-lt"/>
              </a:rPr>
              <a:t> de necesidades humanas. La primera de ellas habla de dos grandes grupos de necesidades:</a:t>
            </a:r>
            <a:endParaRPr lang="es-ES" dirty="0">
              <a:latin typeface="+mn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8313" y="404664"/>
            <a:ext cx="820737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NIVELES DE LAS NECESIDADES:</a:t>
            </a:r>
            <a:endParaRPr lang="es-ES" sz="2400" dirty="0"/>
          </a:p>
        </p:txBody>
      </p:sp>
      <p:sp>
        <p:nvSpPr>
          <p:cNvPr id="3" name="2 Rectángulo"/>
          <p:cNvSpPr/>
          <p:nvPr/>
        </p:nvSpPr>
        <p:spPr>
          <a:xfrm>
            <a:off x="468313" y="2132856"/>
            <a:ext cx="4103687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s-MX" sz="2000" b="1" i="1" u="sng" dirty="0"/>
              <a:t>Primarias:</a:t>
            </a:r>
            <a:r>
              <a:rPr lang="es-MX" sz="2000" dirty="0"/>
              <a:t> </a:t>
            </a:r>
            <a:endParaRPr lang="es-ES" sz="2000" dirty="0"/>
          </a:p>
        </p:txBody>
      </p:sp>
      <p:sp>
        <p:nvSpPr>
          <p:cNvPr id="4" name="3 Rectángulo"/>
          <p:cNvSpPr/>
          <p:nvPr/>
        </p:nvSpPr>
        <p:spPr>
          <a:xfrm>
            <a:off x="468313" y="2636912"/>
            <a:ext cx="4103689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Las necesidades </a:t>
            </a:r>
            <a:r>
              <a:rPr lang="es-MX" sz="1600" b="1" i="1" dirty="0"/>
              <a:t>primarias</a:t>
            </a:r>
            <a:r>
              <a:rPr lang="es-MX" sz="1600" dirty="0"/>
              <a:t> son inherentes a lograr la </a:t>
            </a:r>
            <a:r>
              <a:rPr lang="es-MX" sz="1600" b="1" i="1" dirty="0"/>
              <a:t>sobrevivencia </a:t>
            </a:r>
            <a:r>
              <a:rPr lang="es-MX" sz="1600" dirty="0"/>
              <a:t>principalmente </a:t>
            </a:r>
            <a:r>
              <a:rPr lang="es-MX" sz="1600" b="1" i="1" dirty="0"/>
              <a:t>física</a:t>
            </a:r>
            <a:r>
              <a:rPr lang="es-MX" sz="1600" dirty="0"/>
              <a:t>, ya que si no se cubren, el ser humano no podría subsistir y moriría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8313" y="4077072"/>
            <a:ext cx="4103688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s-MX" sz="2000" b="1" i="1" u="sng" dirty="0"/>
              <a:t>Secundarias:</a:t>
            </a:r>
            <a:r>
              <a:rPr lang="es-MX" sz="2000" dirty="0"/>
              <a:t> </a:t>
            </a:r>
            <a:endParaRPr lang="es-ES" sz="2000" dirty="0"/>
          </a:p>
        </p:txBody>
      </p:sp>
      <p:sp>
        <p:nvSpPr>
          <p:cNvPr id="6" name="5 Rectángulo"/>
          <p:cNvSpPr/>
          <p:nvPr/>
        </p:nvSpPr>
        <p:spPr>
          <a:xfrm>
            <a:off x="468312" y="4576597"/>
            <a:ext cx="4103689" cy="137268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s-ES" sz="1600" dirty="0"/>
              <a:t>Se </a:t>
            </a:r>
            <a:r>
              <a:rPr lang="es-ES" sz="1600" b="1" i="1" dirty="0"/>
              <a:t>derivan de las primarias</a:t>
            </a:r>
            <a:r>
              <a:rPr lang="es-ES" sz="1600" dirty="0"/>
              <a:t> y contribuyen a la satisfacción de ellas.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s-ES" sz="1600" dirty="0"/>
              <a:t>Son </a:t>
            </a:r>
            <a:r>
              <a:rPr lang="es-ES" sz="1600" b="1" i="1" dirty="0"/>
              <a:t>aprendidas y adoptadas</a:t>
            </a:r>
            <a:r>
              <a:rPr lang="es-ES" sz="1600" b="1" dirty="0"/>
              <a:t> </a:t>
            </a:r>
            <a:r>
              <a:rPr lang="es-ES" sz="1600" dirty="0"/>
              <a:t>para satisface las necesidades de </a:t>
            </a:r>
            <a:r>
              <a:rPr lang="es-ES" sz="1600" b="1" i="1" dirty="0"/>
              <a:t>convivencia y desarrollo social e individual</a:t>
            </a:r>
            <a:r>
              <a:rPr lang="es-ES" sz="1600" dirty="0"/>
              <a:t> del hombre.</a:t>
            </a:r>
            <a:endParaRPr lang="es-ES" sz="1600" b="1" dirty="0"/>
          </a:p>
        </p:txBody>
      </p:sp>
      <p:pic>
        <p:nvPicPr>
          <p:cNvPr id="1026" name="Picture 2" descr="http://2.bp.blogspot.com/-66kt1yyygcs/TwCek1Jf4BI/AAAAAAAAAQo/flOqIfCks1c/s1600/tecnologia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14" y="1988840"/>
            <a:ext cx="3930452" cy="3475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91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81" name="Text Box 5"/>
          <p:cNvSpPr txBox="1">
            <a:spLocks noChangeArrowheads="1"/>
          </p:cNvSpPr>
          <p:nvPr/>
        </p:nvSpPr>
        <p:spPr bwMode="auto">
          <a:xfrm>
            <a:off x="468313" y="4021138"/>
            <a:ext cx="1655762" cy="77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r>
              <a:rPr lang="es-ES" sz="800" b="1" dirty="0">
                <a:solidFill>
                  <a:schemeClr val="bg1"/>
                </a:solidFill>
              </a:rPr>
              <a:t>          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r>
              <a:rPr lang="es-ES" sz="800" b="1" dirty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  <a:latin typeface="Arial Narrow" pitchFamily="34" charset="0"/>
              </a:rPr>
              <a:t>EQUILIBRIO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r>
              <a:rPr lang="es-ES_tradnl" sz="1200" b="1" dirty="0">
                <a:solidFill>
                  <a:schemeClr val="bg1"/>
                </a:solidFill>
                <a:latin typeface="Arial Narrow" pitchFamily="34" charset="0"/>
              </a:rPr>
              <a:t>INTERNO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endParaRPr lang="es-ES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41382" name="Line 6"/>
          <p:cNvSpPr>
            <a:spLocks noChangeShapeType="1"/>
          </p:cNvSpPr>
          <p:nvPr/>
        </p:nvSpPr>
        <p:spPr bwMode="auto">
          <a:xfrm>
            <a:off x="2195513" y="4437063"/>
            <a:ext cx="287337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s-MX"/>
          </a:p>
        </p:txBody>
      </p:sp>
      <p:pic>
        <p:nvPicPr>
          <p:cNvPr id="741383" name="Picture 7" descr="caras-guadec-es-200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76700"/>
            <a:ext cx="711200" cy="647700"/>
          </a:xfrm>
          <a:prstGeom prst="rect">
            <a:avLst/>
          </a:prstGeom>
          <a:noFill/>
        </p:spPr>
      </p:pic>
      <p:sp>
        <p:nvSpPr>
          <p:cNvPr id="741384" name="Line 8"/>
          <p:cNvSpPr>
            <a:spLocks noChangeShapeType="1"/>
          </p:cNvSpPr>
          <p:nvPr/>
        </p:nvSpPr>
        <p:spPr bwMode="auto">
          <a:xfrm flipV="1">
            <a:off x="3276600" y="4437063"/>
            <a:ext cx="28733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s-MX"/>
          </a:p>
        </p:txBody>
      </p:sp>
      <p:sp>
        <p:nvSpPr>
          <p:cNvPr id="741385" name="Text Box 9"/>
          <p:cNvSpPr txBox="1">
            <a:spLocks noChangeArrowheads="1"/>
          </p:cNvSpPr>
          <p:nvPr/>
        </p:nvSpPr>
        <p:spPr bwMode="auto">
          <a:xfrm>
            <a:off x="3492500" y="5516563"/>
            <a:ext cx="1657350" cy="6826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r>
              <a:rPr lang="es-ES" sz="800" b="1" dirty="0">
                <a:solidFill>
                  <a:schemeClr val="bg1"/>
                </a:solidFill>
              </a:rPr>
              <a:t>          </a:t>
            </a: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r>
              <a:rPr lang="es-ES" sz="1100" b="1" dirty="0">
                <a:solidFill>
                  <a:schemeClr val="bg1"/>
                </a:solidFill>
                <a:latin typeface="Arial Narrow" pitchFamily="34" charset="0"/>
              </a:rPr>
              <a:t>DESEQUILIBRIO</a:t>
            </a: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r>
              <a:rPr lang="es-ES_tradnl" sz="1100" b="1" dirty="0">
                <a:solidFill>
                  <a:schemeClr val="bg1"/>
                </a:solidFill>
                <a:latin typeface="Arial Narrow" pitchFamily="34" charset="0"/>
              </a:rPr>
              <a:t>     INTERNO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ts val="1400"/>
              <a:buFont typeface="Webdings" pitchFamily="18" charset="2"/>
              <a:buNone/>
            </a:pPr>
            <a:endParaRPr lang="es-ES" sz="5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41386" name="Text Box 10"/>
          <p:cNvSpPr txBox="1">
            <a:spLocks noChangeArrowheads="1"/>
          </p:cNvSpPr>
          <p:nvPr/>
        </p:nvSpPr>
        <p:spPr bwMode="auto">
          <a:xfrm>
            <a:off x="1547813" y="5013325"/>
            <a:ext cx="1584325" cy="7508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800" b="1" dirty="0">
                <a:solidFill>
                  <a:schemeClr val="bg1"/>
                </a:solidFill>
              </a:rPr>
              <a:t>         </a:t>
            </a:r>
          </a:p>
          <a:p>
            <a:pPr algn="just">
              <a:spcAft>
                <a:spcPct val="5000"/>
              </a:spcAft>
            </a:pPr>
            <a:r>
              <a:rPr lang="es-ES" sz="1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s-ES" sz="1100" b="1" dirty="0">
                <a:solidFill>
                  <a:schemeClr val="bg1"/>
                </a:solidFill>
                <a:latin typeface="Arial Narrow" pitchFamily="34" charset="0"/>
              </a:rPr>
              <a:t>NECESIDADES</a:t>
            </a:r>
          </a:p>
          <a:p>
            <a:endParaRPr lang="es-ES" sz="1400" dirty="0"/>
          </a:p>
        </p:txBody>
      </p:sp>
      <p:pic>
        <p:nvPicPr>
          <p:cNvPr id="741387" name="Picture 11" descr="DA1873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5084763"/>
            <a:ext cx="504825" cy="647700"/>
          </a:xfrm>
          <a:prstGeom prst="rect">
            <a:avLst/>
          </a:prstGeom>
          <a:noFill/>
        </p:spPr>
      </p:pic>
      <p:sp>
        <p:nvSpPr>
          <p:cNvPr id="741388" name="Line 12"/>
          <p:cNvSpPr>
            <a:spLocks noChangeShapeType="1"/>
          </p:cNvSpPr>
          <p:nvPr/>
        </p:nvSpPr>
        <p:spPr bwMode="auto">
          <a:xfrm>
            <a:off x="2916238" y="4437063"/>
            <a:ext cx="287337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s-MX"/>
          </a:p>
        </p:txBody>
      </p:sp>
      <p:pic>
        <p:nvPicPr>
          <p:cNvPr id="741389" name="Picture 13" descr="ansieda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5589588"/>
            <a:ext cx="576262" cy="576262"/>
          </a:xfrm>
          <a:prstGeom prst="rect">
            <a:avLst/>
          </a:prstGeom>
          <a:noFill/>
        </p:spPr>
      </p:pic>
      <p:sp>
        <p:nvSpPr>
          <p:cNvPr id="741390" name="Text Box 14"/>
          <p:cNvSpPr txBox="1">
            <a:spLocks noChangeArrowheads="1"/>
          </p:cNvSpPr>
          <p:nvPr/>
        </p:nvSpPr>
        <p:spPr bwMode="auto">
          <a:xfrm>
            <a:off x="5435600" y="4941888"/>
            <a:ext cx="1584325" cy="6794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/>
            <a:r>
              <a:rPr lang="es-ES" sz="1200" b="1" dirty="0">
                <a:solidFill>
                  <a:schemeClr val="bg1"/>
                </a:solidFill>
              </a:rPr>
              <a:t>          </a:t>
            </a:r>
          </a:p>
          <a:p>
            <a:pPr algn="r"/>
            <a:r>
              <a:rPr lang="es-ES" sz="1200" b="1" dirty="0">
                <a:solidFill>
                  <a:schemeClr val="bg1"/>
                </a:solidFill>
                <a:latin typeface="Arial Narrow" pitchFamily="34" charset="0"/>
              </a:rPr>
              <a:t>IMPULSO</a:t>
            </a:r>
            <a:endParaRPr lang="es-ES_tradnl" sz="1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r"/>
            <a:endParaRPr lang="es-ES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41391" name="Picture 15" descr="continuar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625" y="5013325"/>
            <a:ext cx="649288" cy="576263"/>
          </a:xfrm>
          <a:prstGeom prst="rect">
            <a:avLst/>
          </a:prstGeom>
          <a:noFill/>
        </p:spPr>
      </p:pic>
      <p:sp>
        <p:nvSpPr>
          <p:cNvPr id="741392" name="Text Box 16"/>
          <p:cNvSpPr txBox="1">
            <a:spLocks noChangeArrowheads="1"/>
          </p:cNvSpPr>
          <p:nvPr/>
        </p:nvSpPr>
        <p:spPr bwMode="auto">
          <a:xfrm>
            <a:off x="6804025" y="4005263"/>
            <a:ext cx="1655763" cy="8463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/>
            <a:r>
              <a:rPr lang="es-ES" sz="800" b="1" dirty="0">
                <a:solidFill>
                  <a:schemeClr val="bg1"/>
                </a:solidFill>
              </a:rPr>
              <a:t>          </a:t>
            </a:r>
            <a:endParaRPr lang="es-ES" sz="1200" b="1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100" b="1" dirty="0">
                <a:solidFill>
                  <a:schemeClr val="bg1"/>
                </a:solidFill>
                <a:latin typeface="Arial Narrow" pitchFamily="34" charset="0"/>
              </a:rPr>
              <a:t>EQUILIBRIO</a:t>
            </a:r>
          </a:p>
          <a:p>
            <a:pPr algn="r">
              <a:spcBef>
                <a:spcPts val="0"/>
              </a:spcBef>
            </a:pPr>
            <a:r>
              <a:rPr lang="es-ES_tradnl" sz="1100" b="1" dirty="0">
                <a:solidFill>
                  <a:schemeClr val="bg1"/>
                </a:solidFill>
                <a:latin typeface="Arial Narrow" pitchFamily="34" charset="0"/>
              </a:rPr>
              <a:t>INTERNO</a:t>
            </a:r>
          </a:p>
          <a:p>
            <a:endParaRPr lang="es-ES" sz="1200" dirty="0"/>
          </a:p>
        </p:txBody>
      </p:sp>
      <p:pic>
        <p:nvPicPr>
          <p:cNvPr id="741393" name="Picture 17" descr="caras-guadec-es-200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4076700"/>
            <a:ext cx="711200" cy="647700"/>
          </a:xfrm>
          <a:prstGeom prst="rect">
            <a:avLst/>
          </a:prstGeom>
          <a:noFill/>
        </p:spPr>
      </p:pic>
      <p:sp>
        <p:nvSpPr>
          <p:cNvPr id="741394" name="Line 18"/>
          <p:cNvSpPr>
            <a:spLocks noChangeShapeType="1"/>
          </p:cNvSpPr>
          <p:nvPr/>
        </p:nvSpPr>
        <p:spPr bwMode="auto">
          <a:xfrm>
            <a:off x="2555875" y="4437063"/>
            <a:ext cx="287338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s-MX"/>
          </a:p>
        </p:txBody>
      </p:sp>
      <p:sp>
        <p:nvSpPr>
          <p:cNvPr id="741397" name="Line 21"/>
          <p:cNvSpPr>
            <a:spLocks noChangeShapeType="1"/>
          </p:cNvSpPr>
          <p:nvPr/>
        </p:nvSpPr>
        <p:spPr bwMode="auto">
          <a:xfrm>
            <a:off x="900113" y="5373688"/>
            <a:ext cx="6477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741398" name="Line 22"/>
          <p:cNvSpPr>
            <a:spLocks noChangeShapeType="1"/>
          </p:cNvSpPr>
          <p:nvPr/>
        </p:nvSpPr>
        <p:spPr bwMode="auto">
          <a:xfrm>
            <a:off x="900113" y="4797425"/>
            <a:ext cx="0" cy="576263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741399" name="Line 23"/>
          <p:cNvSpPr>
            <a:spLocks noChangeShapeType="1"/>
          </p:cNvSpPr>
          <p:nvPr/>
        </p:nvSpPr>
        <p:spPr bwMode="auto">
          <a:xfrm>
            <a:off x="2700338" y="5734050"/>
            <a:ext cx="0" cy="28892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741400" name="Line 24"/>
          <p:cNvSpPr>
            <a:spLocks noChangeShapeType="1"/>
          </p:cNvSpPr>
          <p:nvPr/>
        </p:nvSpPr>
        <p:spPr bwMode="auto">
          <a:xfrm>
            <a:off x="2700338" y="6021388"/>
            <a:ext cx="792162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741401" name="Line 25"/>
          <p:cNvSpPr>
            <a:spLocks noChangeShapeType="1"/>
          </p:cNvSpPr>
          <p:nvPr/>
        </p:nvSpPr>
        <p:spPr bwMode="auto">
          <a:xfrm>
            <a:off x="5148263" y="5949950"/>
            <a:ext cx="10795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741402" name="Line 26"/>
          <p:cNvSpPr>
            <a:spLocks noChangeShapeType="1"/>
          </p:cNvSpPr>
          <p:nvPr/>
        </p:nvSpPr>
        <p:spPr bwMode="auto">
          <a:xfrm flipV="1">
            <a:off x="6227763" y="5589588"/>
            <a:ext cx="0" cy="36036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741403" name="Line 27"/>
          <p:cNvSpPr>
            <a:spLocks noChangeShapeType="1"/>
          </p:cNvSpPr>
          <p:nvPr/>
        </p:nvSpPr>
        <p:spPr bwMode="auto">
          <a:xfrm>
            <a:off x="7019925" y="5300663"/>
            <a:ext cx="50482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741404" name="Line 28"/>
          <p:cNvSpPr>
            <a:spLocks noChangeShapeType="1"/>
          </p:cNvSpPr>
          <p:nvPr/>
        </p:nvSpPr>
        <p:spPr bwMode="auto">
          <a:xfrm flipV="1">
            <a:off x="7524750" y="4797425"/>
            <a:ext cx="0" cy="50323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68313" y="139610"/>
            <a:ext cx="8207376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2000" b="1" dirty="0" smtClean="0">
                <a:latin typeface="+mn-lt"/>
              </a:rPr>
              <a:t>NECESIDADES</a:t>
            </a:r>
            <a:r>
              <a:rPr lang="es-MX" sz="2000" b="1" dirty="0">
                <a:latin typeface="+mn-lt"/>
              </a:rPr>
              <a:t>, DESEOS Y ESPERANZAS PERSONALES</a:t>
            </a: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468313" y="620688"/>
            <a:ext cx="8207376" cy="7063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s-MX" sz="1400" dirty="0">
                <a:latin typeface="+mn-lt"/>
              </a:rPr>
              <a:t>Todo </a:t>
            </a:r>
            <a:r>
              <a:rPr lang="es-MX" sz="1400" b="1" i="1" dirty="0">
                <a:latin typeface="+mn-lt"/>
              </a:rPr>
              <a:t>ser humano</a:t>
            </a:r>
            <a:r>
              <a:rPr lang="es-MX" sz="1400" dirty="0">
                <a:latin typeface="+mn-lt"/>
              </a:rPr>
              <a:t>  tiene </a:t>
            </a:r>
            <a:r>
              <a:rPr lang="es-MX" sz="1400" b="1" i="1" dirty="0">
                <a:latin typeface="+mn-lt"/>
              </a:rPr>
              <a:t>necesidades básicas</a:t>
            </a:r>
            <a:r>
              <a:rPr lang="es-MX" sz="1400" dirty="0">
                <a:latin typeface="+mn-lt"/>
              </a:rPr>
              <a:t> y personales que debe cubrir para subsistir y desarrollarse, pero además tiene </a:t>
            </a:r>
            <a:r>
              <a:rPr lang="es-MX" sz="1400" b="1" i="1" dirty="0">
                <a:latin typeface="+mn-lt"/>
              </a:rPr>
              <a:t>deseos, y esperanzas</a:t>
            </a:r>
            <a:r>
              <a:rPr lang="es-MX" sz="1400" dirty="0">
                <a:latin typeface="+mn-lt"/>
              </a:rPr>
              <a:t> en realizar ciertos anhelos que son sus </a:t>
            </a:r>
            <a:r>
              <a:rPr lang="es-MX" sz="1400" b="1" i="1" dirty="0">
                <a:latin typeface="+mn-lt"/>
              </a:rPr>
              <a:t>expectativas</a:t>
            </a:r>
            <a:r>
              <a:rPr lang="es-MX" sz="1400" dirty="0">
                <a:latin typeface="+mn-lt"/>
              </a:rPr>
              <a:t> de vida, que en determinado momento también se vuelven parte de sus necesidades. 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68312" y="1916832"/>
            <a:ext cx="8207375" cy="9110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s-MX" sz="1400" dirty="0" smtClean="0">
                <a:latin typeface="+mn-lt"/>
              </a:rPr>
              <a:t>Internamente </a:t>
            </a:r>
            <a:r>
              <a:rPr lang="es-MX" sz="1400" dirty="0">
                <a:latin typeface="+mn-lt"/>
              </a:rPr>
              <a:t>significa la presencia de una </a:t>
            </a:r>
            <a:r>
              <a:rPr lang="es-MX" sz="1400" b="1" i="1" dirty="0">
                <a:latin typeface="+mn-lt"/>
              </a:rPr>
              <a:t>dualidad</a:t>
            </a:r>
            <a:r>
              <a:rPr lang="es-MX" sz="1400" dirty="0">
                <a:latin typeface="+mn-lt"/>
              </a:rPr>
              <a:t> en la persona, ya que en un sentido, al presentarse la </a:t>
            </a:r>
            <a:r>
              <a:rPr lang="es-MX" sz="1400" b="1" i="1" dirty="0">
                <a:latin typeface="+mn-lt"/>
              </a:rPr>
              <a:t>carencia o falta</a:t>
            </a:r>
            <a:r>
              <a:rPr lang="es-MX" sz="1400" b="1" dirty="0">
                <a:latin typeface="+mn-lt"/>
              </a:rPr>
              <a:t> </a:t>
            </a:r>
            <a:r>
              <a:rPr lang="es-MX" sz="1400" dirty="0">
                <a:latin typeface="+mn-lt"/>
              </a:rPr>
              <a:t>de algo, se produce un </a:t>
            </a:r>
            <a:r>
              <a:rPr lang="es-MX" sz="1400" b="1" i="1" dirty="0">
                <a:latin typeface="+mn-lt"/>
              </a:rPr>
              <a:t>desequilibrio</a:t>
            </a:r>
            <a:r>
              <a:rPr lang="es-MX" sz="1400" dirty="0">
                <a:latin typeface="+mn-lt"/>
              </a:rPr>
              <a:t> en su estabilidad emocional, social, </a:t>
            </a:r>
            <a:r>
              <a:rPr lang="es-MX" sz="1400" dirty="0" smtClean="0">
                <a:latin typeface="+mn-lt"/>
              </a:rPr>
              <a:t>etc. </a:t>
            </a:r>
            <a:r>
              <a:rPr lang="es-MX" sz="1400" dirty="0">
                <a:latin typeface="+mn-lt"/>
              </a:rPr>
              <a:t>Simultáneamente se produce también en la persona el </a:t>
            </a:r>
            <a:r>
              <a:rPr lang="es-MX" sz="1400" b="1" i="1" dirty="0">
                <a:latin typeface="+mn-lt"/>
              </a:rPr>
              <a:t>impulso</a:t>
            </a:r>
            <a:r>
              <a:rPr lang="es-MX" sz="1400" dirty="0">
                <a:latin typeface="+mn-lt"/>
              </a:rPr>
              <a:t> o el deseo de cubrir esa carencia o de contar con lo que falta, es decir de satisfacer su necesidad. </a:t>
            </a:r>
            <a:endParaRPr lang="es-ES" sz="1400" dirty="0">
              <a:latin typeface="+mn-lt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468313" y="1547500"/>
            <a:ext cx="820737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u="sng" dirty="0"/>
              <a:t>Necesidad:</a:t>
            </a: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468313" y="2913735"/>
            <a:ext cx="8207375" cy="8032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es-MX" sz="1400" dirty="0">
                <a:latin typeface="+mn-lt"/>
              </a:rPr>
              <a:t>Las </a:t>
            </a:r>
            <a:r>
              <a:rPr lang="es-MX" sz="1400" b="1" i="1" dirty="0">
                <a:latin typeface="+mn-lt"/>
              </a:rPr>
              <a:t>expectativas</a:t>
            </a:r>
            <a:r>
              <a:rPr lang="es-MX" sz="1400" dirty="0">
                <a:latin typeface="+mn-lt"/>
              </a:rPr>
              <a:t> del hombre, constituyen su </a:t>
            </a:r>
            <a:r>
              <a:rPr lang="es-MX" sz="1400" b="1" i="1" dirty="0">
                <a:latin typeface="+mn-lt"/>
              </a:rPr>
              <a:t>esperanza</a:t>
            </a:r>
            <a:r>
              <a:rPr lang="es-MX" sz="1400" dirty="0">
                <a:latin typeface="+mn-lt"/>
              </a:rPr>
              <a:t> y sus </a:t>
            </a:r>
            <a:r>
              <a:rPr lang="es-MX" sz="1400" b="1" i="1" dirty="0">
                <a:latin typeface="+mn-lt"/>
              </a:rPr>
              <a:t>deseos</a:t>
            </a:r>
            <a:r>
              <a:rPr lang="es-MX" sz="1400" dirty="0">
                <a:latin typeface="+mn-lt"/>
              </a:rPr>
              <a:t> de lograr una aspiración o alcanzar un resultado concreto, lo que normalmente </a:t>
            </a:r>
            <a:r>
              <a:rPr lang="es-MX" sz="1400" b="1" i="1" dirty="0">
                <a:latin typeface="+mn-lt"/>
              </a:rPr>
              <a:t>se va transformando</a:t>
            </a:r>
            <a:r>
              <a:rPr lang="es-MX" sz="1400" dirty="0">
                <a:latin typeface="+mn-lt"/>
              </a:rPr>
              <a:t> en una </a:t>
            </a:r>
            <a:r>
              <a:rPr lang="es-MX" sz="1400" b="1" i="1" dirty="0">
                <a:latin typeface="+mn-lt"/>
              </a:rPr>
              <a:t>necesidad</a:t>
            </a:r>
            <a:r>
              <a:rPr lang="es-MX" sz="1400" dirty="0">
                <a:latin typeface="+mn-lt"/>
              </a:rPr>
              <a:t> de realización en el ámbito social y personal.</a:t>
            </a:r>
            <a:endParaRPr lang="es-ES" sz="1400" dirty="0">
              <a:latin typeface="+mn-lt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95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ChangeArrowheads="1"/>
          </p:cNvSpPr>
          <p:nvPr/>
        </p:nvSpPr>
        <p:spPr bwMode="auto">
          <a:xfrm>
            <a:off x="468313" y="709179"/>
            <a:ext cx="4463728" cy="54999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95000"/>
              </a:lnSpc>
              <a:spcBef>
                <a:spcPct val="5000"/>
              </a:spcBef>
            </a:pPr>
            <a:r>
              <a:rPr lang="es-MX" sz="1400" dirty="0">
                <a:latin typeface="+mn-lt"/>
              </a:rPr>
              <a:t>La gran base de esta pirámide  se refiere a las </a:t>
            </a:r>
            <a:r>
              <a:rPr lang="es-MX" sz="1400" b="1" i="1" dirty="0">
                <a:latin typeface="+mn-lt"/>
              </a:rPr>
              <a:t>necesidades fisiológicas </a:t>
            </a:r>
            <a:r>
              <a:rPr lang="es-MX" sz="1400" dirty="0">
                <a:latin typeface="+mn-lt"/>
              </a:rPr>
              <a:t>de las personas, que en la medida que estén bien </a:t>
            </a:r>
            <a:r>
              <a:rPr lang="es-MX" sz="1400" b="1" i="1" dirty="0">
                <a:latin typeface="+mn-lt"/>
              </a:rPr>
              <a:t>definidas y resueltas, el hombre podrá subsistir físicamente.</a:t>
            </a: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endParaRPr lang="es-MX" sz="1400" b="1" i="1" dirty="0">
              <a:latin typeface="+mn-lt"/>
            </a:endParaRP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r>
              <a:rPr lang="es-MX" sz="1400" dirty="0">
                <a:latin typeface="+mn-lt"/>
              </a:rPr>
              <a:t> Las necesidades de  </a:t>
            </a:r>
            <a:r>
              <a:rPr lang="es-MX" sz="1400" b="1" i="1" dirty="0">
                <a:latin typeface="+mn-lt"/>
              </a:rPr>
              <a:t>seguridad y protección</a:t>
            </a:r>
            <a:r>
              <a:rPr lang="es-MX" sz="1400" dirty="0">
                <a:latin typeface="+mn-lt"/>
              </a:rPr>
              <a:t>, constituyen el siguiente escalón, y al satisfacerse </a:t>
            </a:r>
            <a:r>
              <a:rPr lang="es-MX" sz="1400" b="1" i="1" dirty="0">
                <a:latin typeface="+mn-lt"/>
              </a:rPr>
              <a:t>le harán sentirse al hombre seguro de sí mismo, y confiado en una existencia segura.</a:t>
            </a: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endParaRPr lang="es-MX" sz="1400" b="1" i="1" dirty="0">
              <a:latin typeface="+mn-lt"/>
            </a:endParaRP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r>
              <a:rPr lang="es-MX" sz="1400" b="1" i="1" dirty="0">
                <a:latin typeface="+mn-lt"/>
              </a:rPr>
              <a:t>Una  vez satisfechas ambas necesidades anteriores</a:t>
            </a:r>
            <a:r>
              <a:rPr lang="es-MX" sz="1400" dirty="0">
                <a:latin typeface="+mn-lt"/>
              </a:rPr>
              <a:t>, el ser humano puede empezar a interactuar y satisfacer la necesidad de </a:t>
            </a:r>
            <a:r>
              <a:rPr lang="es-MX" sz="1400" b="1" i="1" dirty="0">
                <a:latin typeface="+mn-lt"/>
              </a:rPr>
              <a:t>pertenencia y amor</a:t>
            </a:r>
            <a:r>
              <a:rPr lang="es-MX" sz="1400" dirty="0">
                <a:latin typeface="+mn-lt"/>
              </a:rPr>
              <a:t>, mediante la cuál, </a:t>
            </a:r>
            <a:r>
              <a:rPr lang="es-MX" sz="1400" b="1" i="1" dirty="0">
                <a:latin typeface="+mn-lt"/>
              </a:rPr>
              <a:t>requiere de sentirse parte de la comunidad humana y de sus diferentes grupos, y ser de alguna manera aceptado y querido por ellos</a:t>
            </a:r>
            <a:r>
              <a:rPr lang="es-MX" sz="1400" dirty="0">
                <a:latin typeface="+mn-lt"/>
              </a:rPr>
              <a:t>, como es el caso de la familia.</a:t>
            </a: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endParaRPr lang="es-MX" sz="1400" dirty="0">
              <a:latin typeface="+mn-lt"/>
            </a:endParaRP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r>
              <a:rPr lang="es-MX" sz="1400" dirty="0">
                <a:latin typeface="+mn-lt"/>
              </a:rPr>
              <a:t> En la satisfacción de las necesidades de </a:t>
            </a:r>
            <a:r>
              <a:rPr lang="es-MX" sz="1400" b="1" i="1" dirty="0">
                <a:latin typeface="+mn-lt"/>
              </a:rPr>
              <a:t>reconocimiento y valor</a:t>
            </a:r>
            <a:r>
              <a:rPr lang="es-MX" sz="1400" dirty="0">
                <a:latin typeface="+mn-lt"/>
              </a:rPr>
              <a:t>, </a:t>
            </a:r>
            <a:r>
              <a:rPr lang="es-MX" sz="1400" b="1" i="1" dirty="0">
                <a:latin typeface="+mn-lt"/>
              </a:rPr>
              <a:t>se busca que la sociedad y sus grupos, reconozcan y valoren la participación y personalidad individual</a:t>
            </a:r>
            <a:r>
              <a:rPr lang="es-MX" sz="1400" dirty="0">
                <a:latin typeface="+mn-lt"/>
              </a:rPr>
              <a:t>, al concederle una importancia especial.</a:t>
            </a: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endParaRPr lang="es-MX" sz="1400" dirty="0">
              <a:latin typeface="+mn-lt"/>
            </a:endParaRPr>
          </a:p>
          <a:p>
            <a:pPr algn="just">
              <a:lnSpc>
                <a:spcPct val="95000"/>
              </a:lnSpc>
              <a:spcBef>
                <a:spcPct val="5000"/>
              </a:spcBef>
            </a:pPr>
            <a:r>
              <a:rPr lang="es-MX" sz="1400" dirty="0">
                <a:latin typeface="+mn-lt"/>
              </a:rPr>
              <a:t>Por último, en la cúspide de la pirámide, el hombre a través de la </a:t>
            </a:r>
            <a:r>
              <a:rPr lang="es-MX" sz="1400" b="1" i="1" dirty="0">
                <a:latin typeface="+mn-lt"/>
              </a:rPr>
              <a:t>realización personal</a:t>
            </a:r>
            <a:r>
              <a:rPr lang="es-MX" sz="1400" dirty="0">
                <a:latin typeface="+mn-lt"/>
              </a:rPr>
              <a:t>, </a:t>
            </a:r>
            <a:r>
              <a:rPr lang="es-MX" sz="1400" b="1" i="1" dirty="0">
                <a:latin typeface="+mn-lt"/>
              </a:rPr>
              <a:t>cumple con las vivencias de un modelo de vida personal, que le permite la realización plena de sus expectativas.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995667" y="4510704"/>
            <a:ext cx="3744416" cy="1022758"/>
            <a:chOff x="624" y="2923"/>
            <a:chExt cx="2991" cy="89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088" y="2923"/>
              <a:ext cx="527" cy="891"/>
            </a:xfrm>
            <a:custGeom>
              <a:avLst/>
              <a:gdLst/>
              <a:ahLst/>
              <a:cxnLst>
                <a:cxn ang="0">
                  <a:pos x="249" y="891"/>
                </a:cxn>
                <a:cxn ang="0">
                  <a:pos x="0" y="379"/>
                </a:cxn>
                <a:cxn ang="0">
                  <a:pos x="233" y="0"/>
                </a:cxn>
                <a:cxn ang="0">
                  <a:pos x="527" y="443"/>
                </a:cxn>
                <a:cxn ang="0">
                  <a:pos x="249" y="891"/>
                </a:cxn>
              </a:cxnLst>
              <a:rect l="0" t="0" r="r" b="b"/>
              <a:pathLst>
                <a:path w="527" h="891">
                  <a:moveTo>
                    <a:pt x="249" y="891"/>
                  </a:moveTo>
                  <a:lnTo>
                    <a:pt x="0" y="379"/>
                  </a:lnTo>
                  <a:lnTo>
                    <a:pt x="233" y="0"/>
                  </a:lnTo>
                  <a:lnTo>
                    <a:pt x="527" y="443"/>
                  </a:lnTo>
                  <a:lnTo>
                    <a:pt x="249" y="89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863" y="2923"/>
              <a:ext cx="2458" cy="381"/>
            </a:xfrm>
            <a:custGeom>
              <a:avLst/>
              <a:gdLst/>
              <a:ahLst/>
              <a:cxnLst>
                <a:cxn ang="0">
                  <a:pos x="0" y="381"/>
                </a:cxn>
                <a:cxn ang="0">
                  <a:pos x="2225" y="381"/>
                </a:cxn>
                <a:cxn ang="0">
                  <a:pos x="2458" y="0"/>
                </a:cxn>
                <a:cxn ang="0">
                  <a:pos x="314" y="0"/>
                </a:cxn>
                <a:cxn ang="0">
                  <a:pos x="0" y="381"/>
                </a:cxn>
              </a:cxnLst>
              <a:rect l="0" t="0" r="r" b="b"/>
              <a:pathLst>
                <a:path w="2458" h="381">
                  <a:moveTo>
                    <a:pt x="0" y="381"/>
                  </a:moveTo>
                  <a:lnTo>
                    <a:pt x="2225" y="381"/>
                  </a:lnTo>
                  <a:lnTo>
                    <a:pt x="2458" y="0"/>
                  </a:lnTo>
                  <a:lnTo>
                    <a:pt x="314" y="0"/>
                  </a:lnTo>
                  <a:lnTo>
                    <a:pt x="0" y="38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24" y="3302"/>
              <a:ext cx="2714" cy="513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2463" y="0"/>
                </a:cxn>
                <a:cxn ang="0">
                  <a:pos x="2714" y="513"/>
                </a:cxn>
                <a:cxn ang="0">
                  <a:pos x="0" y="513"/>
                </a:cxn>
                <a:cxn ang="0">
                  <a:pos x="238" y="0"/>
                </a:cxn>
              </a:cxnLst>
              <a:rect l="0" t="0" r="r" b="b"/>
              <a:pathLst>
                <a:path w="2714" h="513">
                  <a:moveTo>
                    <a:pt x="238" y="0"/>
                  </a:moveTo>
                  <a:lnTo>
                    <a:pt x="2463" y="0"/>
                  </a:lnTo>
                  <a:lnTo>
                    <a:pt x="2714" y="513"/>
                  </a:lnTo>
                  <a:lnTo>
                    <a:pt x="0" y="513"/>
                  </a:lnTo>
                  <a:lnTo>
                    <a:pt x="238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5259784" y="4039604"/>
            <a:ext cx="3146870" cy="942200"/>
            <a:chOff x="907" y="2416"/>
            <a:chExt cx="2372" cy="807"/>
          </a:xfrm>
          <a:solidFill>
            <a:srgbClr val="00B0F0"/>
          </a:solidFill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2814" y="2416"/>
              <a:ext cx="465" cy="807"/>
            </a:xfrm>
            <a:custGeom>
              <a:avLst/>
              <a:gdLst/>
              <a:ahLst/>
              <a:cxnLst>
                <a:cxn ang="0">
                  <a:pos x="237" y="807"/>
                </a:cxn>
                <a:cxn ang="0">
                  <a:pos x="0" y="283"/>
                </a:cxn>
                <a:cxn ang="0">
                  <a:pos x="173" y="0"/>
                </a:cxn>
                <a:cxn ang="0">
                  <a:pos x="465" y="445"/>
                </a:cxn>
                <a:cxn ang="0">
                  <a:pos x="237" y="807"/>
                </a:cxn>
              </a:cxnLst>
              <a:rect l="0" t="0" r="r" b="b"/>
              <a:pathLst>
                <a:path w="465" h="807">
                  <a:moveTo>
                    <a:pt x="237" y="807"/>
                  </a:moveTo>
                  <a:lnTo>
                    <a:pt x="0" y="283"/>
                  </a:lnTo>
                  <a:lnTo>
                    <a:pt x="173" y="0"/>
                  </a:lnTo>
                  <a:lnTo>
                    <a:pt x="465" y="445"/>
                  </a:lnTo>
                  <a:lnTo>
                    <a:pt x="237" y="80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141" y="2416"/>
              <a:ext cx="1847" cy="284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1674" y="284"/>
                </a:cxn>
                <a:cxn ang="0">
                  <a:pos x="1847" y="0"/>
                </a:cxn>
                <a:cxn ang="0">
                  <a:pos x="331" y="2"/>
                </a:cxn>
                <a:cxn ang="0">
                  <a:pos x="0" y="284"/>
                </a:cxn>
              </a:cxnLst>
              <a:rect l="0" t="0" r="r" b="b"/>
              <a:pathLst>
                <a:path w="1847" h="284">
                  <a:moveTo>
                    <a:pt x="0" y="284"/>
                  </a:moveTo>
                  <a:lnTo>
                    <a:pt x="1674" y="284"/>
                  </a:lnTo>
                  <a:lnTo>
                    <a:pt x="1847" y="0"/>
                  </a:lnTo>
                  <a:lnTo>
                    <a:pt x="331" y="2"/>
                  </a:lnTo>
                  <a:lnTo>
                    <a:pt x="0" y="28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907" y="2699"/>
              <a:ext cx="2144" cy="524"/>
            </a:xfrm>
            <a:custGeom>
              <a:avLst/>
              <a:gdLst/>
              <a:ahLst/>
              <a:cxnLst>
                <a:cxn ang="0">
                  <a:pos x="0" y="524"/>
                </a:cxn>
                <a:cxn ang="0">
                  <a:pos x="2144" y="524"/>
                </a:cxn>
                <a:cxn ang="0">
                  <a:pos x="1907" y="0"/>
                </a:cxn>
                <a:cxn ang="0">
                  <a:pos x="236" y="0"/>
                </a:cxn>
                <a:cxn ang="0">
                  <a:pos x="0" y="524"/>
                </a:cxn>
              </a:cxnLst>
              <a:rect l="0" t="0" r="r" b="b"/>
              <a:pathLst>
                <a:path w="2144" h="524">
                  <a:moveTo>
                    <a:pt x="0" y="524"/>
                  </a:moveTo>
                  <a:lnTo>
                    <a:pt x="2144" y="524"/>
                  </a:lnTo>
                  <a:lnTo>
                    <a:pt x="1907" y="0"/>
                  </a:lnTo>
                  <a:lnTo>
                    <a:pt x="236" y="0"/>
                  </a:lnTo>
                  <a:lnTo>
                    <a:pt x="0" y="52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5570226" y="3482960"/>
            <a:ext cx="2450366" cy="890587"/>
            <a:chOff x="1181" y="1917"/>
            <a:chExt cx="1762" cy="700"/>
          </a:xfrm>
          <a:solidFill>
            <a:srgbClr val="F84AAD"/>
          </a:solidFill>
        </p:grpSpPr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2536" y="1917"/>
              <a:ext cx="407" cy="699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242" y="699"/>
                </a:cxn>
                <a:cxn ang="0">
                  <a:pos x="407" y="438"/>
                </a:cxn>
                <a:cxn ang="0">
                  <a:pos x="117" y="0"/>
                </a:cxn>
                <a:cxn ang="0">
                  <a:pos x="0" y="190"/>
                </a:cxn>
              </a:cxnLst>
              <a:rect l="0" t="0" r="r" b="b"/>
              <a:pathLst>
                <a:path w="407" h="699">
                  <a:moveTo>
                    <a:pt x="0" y="190"/>
                  </a:moveTo>
                  <a:lnTo>
                    <a:pt x="242" y="699"/>
                  </a:lnTo>
                  <a:lnTo>
                    <a:pt x="407" y="438"/>
                  </a:lnTo>
                  <a:lnTo>
                    <a:pt x="117" y="0"/>
                  </a:lnTo>
                  <a:lnTo>
                    <a:pt x="0" y="19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419" y="1917"/>
              <a:ext cx="1233" cy="189"/>
            </a:xfrm>
            <a:custGeom>
              <a:avLst/>
              <a:gdLst/>
              <a:ahLst/>
              <a:cxnLst>
                <a:cxn ang="0">
                  <a:pos x="0" y="189"/>
                </a:cxn>
                <a:cxn ang="0">
                  <a:pos x="1116" y="189"/>
                </a:cxn>
                <a:cxn ang="0">
                  <a:pos x="1233" y="0"/>
                </a:cxn>
                <a:cxn ang="0">
                  <a:pos x="312" y="0"/>
                </a:cxn>
                <a:cxn ang="0">
                  <a:pos x="0" y="189"/>
                </a:cxn>
              </a:cxnLst>
              <a:rect l="0" t="0" r="r" b="b"/>
              <a:pathLst>
                <a:path w="1233" h="189">
                  <a:moveTo>
                    <a:pt x="0" y="189"/>
                  </a:moveTo>
                  <a:lnTo>
                    <a:pt x="1116" y="189"/>
                  </a:lnTo>
                  <a:lnTo>
                    <a:pt x="1233" y="0"/>
                  </a:lnTo>
                  <a:lnTo>
                    <a:pt x="312" y="0"/>
                  </a:lnTo>
                  <a:lnTo>
                    <a:pt x="0" y="189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1181" y="2106"/>
              <a:ext cx="1596" cy="511"/>
            </a:xfrm>
            <a:custGeom>
              <a:avLst/>
              <a:gdLst/>
              <a:ahLst/>
              <a:cxnLst>
                <a:cxn ang="0">
                  <a:pos x="0" y="511"/>
                </a:cxn>
                <a:cxn ang="0">
                  <a:pos x="1596" y="511"/>
                </a:cxn>
                <a:cxn ang="0">
                  <a:pos x="1354" y="0"/>
                </a:cxn>
                <a:cxn ang="0">
                  <a:pos x="238" y="0"/>
                </a:cxn>
                <a:cxn ang="0">
                  <a:pos x="0" y="511"/>
                </a:cxn>
              </a:cxnLst>
              <a:rect l="0" t="0" r="r" b="b"/>
              <a:pathLst>
                <a:path w="1596" h="511">
                  <a:moveTo>
                    <a:pt x="0" y="511"/>
                  </a:moveTo>
                  <a:lnTo>
                    <a:pt x="1596" y="511"/>
                  </a:lnTo>
                  <a:lnTo>
                    <a:pt x="1354" y="0"/>
                  </a:lnTo>
                  <a:lnTo>
                    <a:pt x="238" y="0"/>
                  </a:lnTo>
                  <a:lnTo>
                    <a:pt x="0" y="51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5901206" y="2897917"/>
            <a:ext cx="1727882" cy="825501"/>
            <a:chOff x="1460" y="1408"/>
            <a:chExt cx="1148" cy="612"/>
          </a:xfrm>
          <a:solidFill>
            <a:schemeClr val="accent5">
              <a:lumMod val="50000"/>
            </a:schemeClr>
          </a:solidFill>
        </p:grpSpPr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2258" y="1409"/>
              <a:ext cx="350" cy="611"/>
            </a:xfrm>
            <a:custGeom>
              <a:avLst/>
              <a:gdLst/>
              <a:ahLst/>
              <a:cxnLst>
                <a:cxn ang="0">
                  <a:pos x="240" y="611"/>
                </a:cxn>
                <a:cxn ang="0">
                  <a:pos x="350" y="436"/>
                </a:cxn>
                <a:cxn ang="0">
                  <a:pos x="61" y="0"/>
                </a:cxn>
                <a:cxn ang="0">
                  <a:pos x="0" y="92"/>
                </a:cxn>
                <a:cxn ang="0">
                  <a:pos x="240" y="611"/>
                </a:cxn>
              </a:cxnLst>
              <a:rect l="0" t="0" r="r" b="b"/>
              <a:pathLst>
                <a:path w="350" h="611">
                  <a:moveTo>
                    <a:pt x="240" y="611"/>
                  </a:moveTo>
                  <a:lnTo>
                    <a:pt x="350" y="436"/>
                  </a:lnTo>
                  <a:lnTo>
                    <a:pt x="61" y="0"/>
                  </a:lnTo>
                  <a:lnTo>
                    <a:pt x="0" y="92"/>
                  </a:lnTo>
                  <a:lnTo>
                    <a:pt x="240" y="61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1702" y="1408"/>
              <a:ext cx="616" cy="92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555" y="92"/>
                </a:cxn>
                <a:cxn ang="0">
                  <a:pos x="616" y="0"/>
                </a:cxn>
                <a:cxn ang="0">
                  <a:pos x="192" y="0"/>
                </a:cxn>
                <a:cxn ang="0">
                  <a:pos x="0" y="92"/>
                </a:cxn>
              </a:cxnLst>
              <a:rect l="0" t="0" r="r" b="b"/>
              <a:pathLst>
                <a:path w="616" h="92">
                  <a:moveTo>
                    <a:pt x="0" y="92"/>
                  </a:moveTo>
                  <a:lnTo>
                    <a:pt x="555" y="92"/>
                  </a:lnTo>
                  <a:lnTo>
                    <a:pt x="616" y="0"/>
                  </a:lnTo>
                  <a:lnTo>
                    <a:pt x="192" y="0"/>
                  </a:lnTo>
                  <a:lnTo>
                    <a:pt x="0" y="9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1460" y="1500"/>
              <a:ext cx="1038" cy="520"/>
            </a:xfrm>
            <a:custGeom>
              <a:avLst/>
              <a:gdLst/>
              <a:ahLst/>
              <a:cxnLst>
                <a:cxn ang="0">
                  <a:pos x="0" y="520"/>
                </a:cxn>
                <a:cxn ang="0">
                  <a:pos x="1038" y="520"/>
                </a:cxn>
                <a:cxn ang="0">
                  <a:pos x="797" y="0"/>
                </a:cxn>
                <a:cxn ang="0">
                  <a:pos x="241" y="0"/>
                </a:cxn>
                <a:cxn ang="0">
                  <a:pos x="0" y="520"/>
                </a:cxn>
              </a:cxnLst>
              <a:rect l="0" t="0" r="r" b="b"/>
              <a:pathLst>
                <a:path w="1038" h="520">
                  <a:moveTo>
                    <a:pt x="0" y="520"/>
                  </a:moveTo>
                  <a:lnTo>
                    <a:pt x="1038" y="520"/>
                  </a:lnTo>
                  <a:lnTo>
                    <a:pt x="797" y="0"/>
                  </a:lnTo>
                  <a:lnTo>
                    <a:pt x="241" y="0"/>
                  </a:lnTo>
                  <a:lnTo>
                    <a:pt x="0" y="52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6283117" y="2114433"/>
            <a:ext cx="909485" cy="907579"/>
            <a:chOff x="1737" y="903"/>
            <a:chExt cx="537" cy="518"/>
          </a:xfrm>
          <a:solidFill>
            <a:srgbClr val="92D050"/>
          </a:solidFill>
        </p:grpSpPr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1978" y="903"/>
              <a:ext cx="296" cy="518"/>
            </a:xfrm>
            <a:custGeom>
              <a:avLst/>
              <a:gdLst/>
              <a:ahLst/>
              <a:cxnLst>
                <a:cxn ang="0">
                  <a:pos x="240" y="518"/>
                </a:cxn>
                <a:cxn ang="0">
                  <a:pos x="296" y="437"/>
                </a:cxn>
                <a:cxn ang="0">
                  <a:pos x="0" y="0"/>
                </a:cxn>
                <a:cxn ang="0">
                  <a:pos x="240" y="518"/>
                </a:cxn>
              </a:cxnLst>
              <a:rect l="0" t="0" r="r" b="b"/>
              <a:pathLst>
                <a:path w="296" h="518">
                  <a:moveTo>
                    <a:pt x="240" y="518"/>
                  </a:moveTo>
                  <a:lnTo>
                    <a:pt x="296" y="437"/>
                  </a:lnTo>
                  <a:lnTo>
                    <a:pt x="0" y="0"/>
                  </a:lnTo>
                  <a:lnTo>
                    <a:pt x="240" y="518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1737" y="903"/>
              <a:ext cx="481" cy="518"/>
            </a:xfrm>
            <a:custGeom>
              <a:avLst/>
              <a:gdLst/>
              <a:ahLst/>
              <a:cxnLst>
                <a:cxn ang="0">
                  <a:pos x="0" y="518"/>
                </a:cxn>
                <a:cxn ang="0">
                  <a:pos x="481" y="518"/>
                </a:cxn>
                <a:cxn ang="0">
                  <a:pos x="241" y="0"/>
                </a:cxn>
                <a:cxn ang="0">
                  <a:pos x="0" y="518"/>
                </a:cxn>
              </a:cxnLst>
              <a:rect l="0" t="0" r="r" b="b"/>
              <a:pathLst>
                <a:path w="481" h="518">
                  <a:moveTo>
                    <a:pt x="0" y="518"/>
                  </a:moveTo>
                  <a:lnTo>
                    <a:pt x="481" y="518"/>
                  </a:lnTo>
                  <a:lnTo>
                    <a:pt x="241" y="0"/>
                  </a:lnTo>
                  <a:lnTo>
                    <a:pt x="0" y="518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s-MX" dirty="0"/>
            </a:p>
          </p:txBody>
        </p:sp>
      </p:grp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633513" y="3896082"/>
            <a:ext cx="223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latin typeface="Arial Narrow" pitchFamily="34" charset="0"/>
              </a:rPr>
              <a:t>PERTENENCIA Y AMOR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5993083" y="3188182"/>
            <a:ext cx="1512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latin typeface="Arial Narrow" pitchFamily="34" charset="0"/>
              </a:rPr>
              <a:t>VALORIZACIÓN RECONOCIMIENTO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6101827" y="268553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900" b="1" dirty="0">
                <a:latin typeface="Arial Narrow" pitchFamily="34" charset="0"/>
              </a:rPr>
              <a:t>REALIZACIÓN PERSONAL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5184261" y="5071086"/>
            <a:ext cx="295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latin typeface="Arial Narrow" pitchFamily="34" charset="0"/>
              </a:rPr>
              <a:t>FISIOLÓGICAS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5398293" y="4510704"/>
            <a:ext cx="25923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500" b="1" dirty="0">
                <a:latin typeface="Arial Narrow" pitchFamily="34" charset="0"/>
              </a:rPr>
              <a:t>SEGURIDAD Y PROTECCIÓN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132839" y="836712"/>
            <a:ext cx="3615625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+mn-lt"/>
              </a:rPr>
              <a:t>Según A. </a:t>
            </a:r>
            <a:r>
              <a:rPr lang="es-MX" sz="1600" b="1" dirty="0" err="1">
                <a:solidFill>
                  <a:schemeClr val="tx1"/>
                </a:solidFill>
                <a:latin typeface="+mn-lt"/>
              </a:rPr>
              <a:t>Maslow</a:t>
            </a:r>
            <a:r>
              <a:rPr lang="es-MX" sz="1600" b="1" dirty="0">
                <a:solidFill>
                  <a:schemeClr val="tx1"/>
                </a:solidFill>
                <a:latin typeface="+mn-lt"/>
              </a:rPr>
              <a:t>, las necesidades se pueden sujetar a una </a:t>
            </a:r>
            <a:r>
              <a:rPr lang="es-MX" sz="1600" b="1" i="1" dirty="0">
                <a:solidFill>
                  <a:schemeClr val="tx1"/>
                </a:solidFill>
                <a:latin typeface="+mn-lt"/>
              </a:rPr>
              <a:t>escala de jerarquías</a:t>
            </a:r>
            <a:r>
              <a:rPr lang="es-MX" sz="1600" b="1" dirty="0">
                <a:solidFill>
                  <a:schemeClr val="tx1"/>
                </a:solidFill>
                <a:latin typeface="+mn-lt"/>
              </a:rPr>
              <a:t>, de acuerdo a la siguiente </a:t>
            </a:r>
            <a:r>
              <a:rPr lang="es-MX" sz="1600" b="1" i="1" dirty="0">
                <a:solidFill>
                  <a:schemeClr val="tx1"/>
                </a:solidFill>
                <a:latin typeface="+mn-lt"/>
              </a:rPr>
              <a:t>Pirámide</a:t>
            </a:r>
            <a:r>
              <a:rPr lang="es-MX" sz="1600" b="1" dirty="0">
                <a:solidFill>
                  <a:schemeClr val="tx1"/>
                </a:solidFill>
                <a:latin typeface="+mn-lt"/>
              </a:rPr>
              <a:t>: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64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ChangeArrowheads="1"/>
          </p:cNvSpPr>
          <p:nvPr/>
        </p:nvSpPr>
        <p:spPr bwMode="auto">
          <a:xfrm>
            <a:off x="468312" y="1052736"/>
            <a:ext cx="82073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ES" sz="1400" b="1" i="1" dirty="0">
                <a:latin typeface="+mn-lt"/>
              </a:rPr>
              <a:t>La superación personal significa que los seres humanos sean capaces de ir más allá de si mismo, de sus capacidades y de sus limitaciones, es decir de trascender. Quién quiere superarse es un hombre positivo, que desea no vivir en la mediocridad de su circulo de comodidad y evitando el cambio</a:t>
            </a:r>
            <a:r>
              <a:rPr lang="es-ES" sz="1400" b="1" i="1" dirty="0" smtClean="0">
                <a:latin typeface="+mn-lt"/>
              </a:rPr>
              <a:t>.</a:t>
            </a:r>
          </a:p>
        </p:txBody>
      </p:sp>
      <p:sp>
        <p:nvSpPr>
          <p:cNvPr id="745475" name="Rectangle 3"/>
          <p:cNvSpPr>
            <a:spLocks noChangeArrowheads="1"/>
          </p:cNvSpPr>
          <p:nvPr/>
        </p:nvSpPr>
        <p:spPr bwMode="auto">
          <a:xfrm>
            <a:off x="468312" y="2276872"/>
            <a:ext cx="3887663" cy="39703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449263" indent="-449263" algn="just">
              <a:spcBef>
                <a:spcPts val="0"/>
              </a:spcBef>
            </a:pPr>
            <a:r>
              <a:rPr lang="es-ES" sz="1400" dirty="0">
                <a:latin typeface="+mn-lt"/>
              </a:rPr>
              <a:t>A.- 	</a:t>
            </a:r>
            <a:r>
              <a:rPr lang="es-ES" sz="1400" b="1" i="1" dirty="0">
                <a:latin typeface="+mn-lt"/>
              </a:rPr>
              <a:t>Conocerse plenamente</a:t>
            </a:r>
            <a:r>
              <a:rPr lang="es-ES" sz="1400" dirty="0">
                <a:latin typeface="+mn-lt"/>
              </a:rPr>
              <a:t>, evaluando constantemente los   resultados del ejercicio de sus capacidades y del avance en la solución de sus limitaciones.</a:t>
            </a:r>
          </a:p>
          <a:p>
            <a:pPr marL="449263" indent="-449263" algn="just">
              <a:spcBef>
                <a:spcPts val="0"/>
              </a:spcBef>
            </a:pPr>
            <a:endParaRPr lang="es-ES" sz="1400" dirty="0">
              <a:latin typeface="+mn-lt"/>
            </a:endParaRPr>
          </a:p>
          <a:p>
            <a:pPr marL="449263" indent="-449263" algn="just">
              <a:spcBef>
                <a:spcPts val="0"/>
              </a:spcBef>
            </a:pPr>
            <a:r>
              <a:rPr lang="es-ES" sz="1400" dirty="0">
                <a:latin typeface="+mn-lt"/>
              </a:rPr>
              <a:t>B.- 	</a:t>
            </a:r>
            <a:r>
              <a:rPr lang="es-ES" sz="1400" b="1" i="1" dirty="0">
                <a:latin typeface="+mn-lt"/>
              </a:rPr>
              <a:t>Tener claro</a:t>
            </a:r>
            <a:r>
              <a:rPr lang="es-ES" sz="1400" dirty="0">
                <a:latin typeface="+mn-lt"/>
              </a:rPr>
              <a:t> en cada momento de su existencia, la </a:t>
            </a:r>
            <a:r>
              <a:rPr lang="es-ES" sz="1400" b="1" i="1" dirty="0">
                <a:latin typeface="+mn-lt"/>
              </a:rPr>
              <a:t>misión</a:t>
            </a:r>
            <a:r>
              <a:rPr lang="es-ES" sz="1400" dirty="0">
                <a:latin typeface="+mn-lt"/>
              </a:rPr>
              <a:t> que le fundamenta su desarrollo y la </a:t>
            </a:r>
            <a:r>
              <a:rPr lang="es-ES" sz="1400" b="1" i="1" dirty="0">
                <a:latin typeface="+mn-lt"/>
              </a:rPr>
              <a:t>visión</a:t>
            </a:r>
            <a:r>
              <a:rPr lang="es-ES" sz="1400" dirty="0">
                <a:latin typeface="+mn-lt"/>
              </a:rPr>
              <a:t> de a donde quiere llegar.</a:t>
            </a:r>
          </a:p>
          <a:p>
            <a:pPr marL="449263" indent="-449263" algn="just">
              <a:spcBef>
                <a:spcPts val="0"/>
              </a:spcBef>
            </a:pPr>
            <a:endParaRPr lang="es-ES" sz="1400" dirty="0">
              <a:latin typeface="+mn-lt"/>
            </a:endParaRPr>
          </a:p>
          <a:p>
            <a:pPr marL="449263" indent="-449263" algn="just">
              <a:spcBef>
                <a:spcPts val="0"/>
              </a:spcBef>
            </a:pPr>
            <a:r>
              <a:rPr lang="es-ES" sz="1400" dirty="0">
                <a:latin typeface="+mn-lt"/>
              </a:rPr>
              <a:t>C.-	</a:t>
            </a:r>
            <a:r>
              <a:rPr lang="es-ES" sz="1400" b="1" i="1" dirty="0">
                <a:latin typeface="+mn-lt"/>
              </a:rPr>
              <a:t>Mantener excelentes relaciones humanas y de comunicación</a:t>
            </a:r>
            <a:r>
              <a:rPr lang="es-ES" sz="1400" dirty="0">
                <a:latin typeface="+mn-lt"/>
              </a:rPr>
              <a:t> abierta, para poder intercambiar información y orientar sus esfuerzos en equipo.</a:t>
            </a:r>
          </a:p>
          <a:p>
            <a:pPr marL="449263" indent="-449263" algn="just">
              <a:spcBef>
                <a:spcPts val="0"/>
              </a:spcBef>
            </a:pPr>
            <a:endParaRPr lang="es-ES" sz="1400" dirty="0">
              <a:latin typeface="+mn-lt"/>
            </a:endParaRPr>
          </a:p>
          <a:p>
            <a:pPr marL="449263" indent="-449263" algn="just">
              <a:spcBef>
                <a:spcPts val="0"/>
              </a:spcBef>
            </a:pPr>
            <a:r>
              <a:rPr lang="es-ES" sz="1400" dirty="0">
                <a:latin typeface="+mn-lt"/>
              </a:rPr>
              <a:t>D.- 	</a:t>
            </a:r>
            <a:r>
              <a:rPr lang="es-ES" sz="1400" b="1" i="1" dirty="0">
                <a:latin typeface="+mn-lt"/>
              </a:rPr>
              <a:t>Conducirse positivamente</a:t>
            </a:r>
            <a:r>
              <a:rPr lang="es-ES" sz="1400" dirty="0">
                <a:latin typeface="+mn-lt"/>
              </a:rPr>
              <a:t> en las diferentes acciones y situaciones en las que se desempeña en su ámbito personal y social.</a:t>
            </a:r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468313" y="404664"/>
            <a:ext cx="820737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 dirty="0" smtClean="0">
                <a:latin typeface="+mn-lt"/>
              </a:rPr>
              <a:t>LA </a:t>
            </a:r>
            <a:r>
              <a:rPr lang="es-ES" sz="2400" b="1" dirty="0">
                <a:latin typeface="+mn-lt"/>
              </a:rPr>
              <a:t>SUPERACIÓN Y LA AUTOREALIZACIÓN PERSONALES</a:t>
            </a:r>
            <a:r>
              <a:rPr lang="es-ES" sz="2400" dirty="0">
                <a:latin typeface="+mn-lt"/>
              </a:rPr>
              <a:t>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88" y="2276873"/>
            <a:ext cx="3672408" cy="3082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8313" y="1844824"/>
            <a:ext cx="388766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ES" b="1" i="1" dirty="0"/>
              <a:t>Para superarse la </a:t>
            </a:r>
            <a:r>
              <a:rPr lang="es-ES" b="1" i="1" dirty="0" smtClean="0"/>
              <a:t>persona </a:t>
            </a:r>
            <a:r>
              <a:rPr lang="es-ES" b="1" i="1" dirty="0"/>
              <a:t>requiere: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226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C7F96-03E5-4557-90E6-51068344B7A9}" type="slidenum">
              <a:rPr lang="es-MX" smtClean="0"/>
              <a:t>2</a:t>
            </a:fld>
            <a:endParaRPr lang="es-MX"/>
          </a:p>
        </p:txBody>
      </p:sp>
      <p:pic>
        <p:nvPicPr>
          <p:cNvPr id="3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780317" y="620688"/>
            <a:ext cx="359204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88640"/>
            <a:ext cx="5400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250796"/>
              </p:ext>
            </p:extLst>
          </p:nvPr>
        </p:nvGraphicFramePr>
        <p:xfrm>
          <a:off x="1116376" y="3156609"/>
          <a:ext cx="6840000" cy="308070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5399"/>
                <a:gridCol w="5718929"/>
                <a:gridCol w="765672"/>
              </a:tblGrid>
              <a:tr h="37401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solidFill>
                            <a:schemeClr val="bg1"/>
                          </a:solidFill>
                          <a:effectLst/>
                        </a:rPr>
                        <a:t>INDICE</a:t>
                      </a:r>
                      <a:endParaRPr lang="es-MX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+mn-lt"/>
                        </a:rPr>
                        <a:t>CONTENIDO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+mn-lt"/>
                        </a:rPr>
                        <a:t>No. Diapositiva</a:t>
                      </a:r>
                      <a:endParaRPr lang="es-MX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CAPÍTULO 3.1  El Ser Humano Interno</a:t>
                      </a:r>
                      <a:endParaRPr lang="es-MX" sz="1800" b="0" i="0" u="none" strike="noStrike">
                        <a:effectLst/>
                        <a:latin typeface="Arial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AUTO EVALUACIÓN 3.1.1</a:t>
                      </a:r>
                      <a:r>
                        <a:rPr lang="es-MX" sz="20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s-MX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Rasgos y Experiencias Propias, Adquiridas y de Personalidad</a:t>
                      </a:r>
                      <a:endParaRPr lang="es-MX" sz="1800" b="0" i="0" u="none" strike="noStrike">
                        <a:effectLst/>
                        <a:latin typeface="Arial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AUTO EVALUACIÓN 3.1.2   Inteligencia Emocional</a:t>
                      </a:r>
                      <a:endParaRPr lang="es-MX" sz="1800" b="0" i="0" u="none" strike="noStrike">
                        <a:effectLst/>
                        <a:latin typeface="Arial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1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AUTO EVALUACIÓN 3.1.3   Capacidades y Limitaciones Personales</a:t>
                      </a:r>
                      <a:endParaRPr lang="es-MX" sz="1800" b="0" i="0" u="none" strike="noStrike">
                        <a:effectLst/>
                        <a:latin typeface="Arial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MX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AUTO EVALUACIÓN 3.1.4   Los Papeles Sociales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MX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9" name="8 Rectángulo"/>
          <p:cNvSpPr/>
          <p:nvPr/>
        </p:nvSpPr>
        <p:spPr>
          <a:xfrm>
            <a:off x="899592" y="263691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Módulo III.- desarrollo personal Y PROFESIONAL.</a:t>
            </a:r>
          </a:p>
        </p:txBody>
      </p:sp>
    </p:spTree>
    <p:extLst>
      <p:ext uri="{BB962C8B-B14F-4D97-AF65-F5344CB8AC3E}">
        <p14:creationId xmlns:p14="http://schemas.microsoft.com/office/powerpoint/2010/main" val="10651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468313" y="1042690"/>
            <a:ext cx="4031678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dirty="0">
                <a:latin typeface="+mn-lt"/>
              </a:rPr>
              <a:t>Todo </a:t>
            </a:r>
            <a:r>
              <a:rPr lang="es-ES" sz="2000" b="1" i="1" dirty="0">
                <a:latin typeface="+mn-lt"/>
              </a:rPr>
              <a:t>hombre</a:t>
            </a:r>
            <a:r>
              <a:rPr lang="es-ES" sz="2000" dirty="0">
                <a:latin typeface="+mn-lt"/>
              </a:rPr>
              <a:t> posee</a:t>
            </a:r>
            <a:r>
              <a:rPr lang="es-ES" dirty="0">
                <a:latin typeface="+mn-lt"/>
              </a:rPr>
              <a:t>:</a:t>
            </a:r>
          </a:p>
        </p:txBody>
      </p:sp>
      <p:sp>
        <p:nvSpPr>
          <p:cNvPr id="747523" name="Rectangle 3"/>
          <p:cNvSpPr>
            <a:spLocks noChangeArrowheads="1"/>
          </p:cNvSpPr>
          <p:nvPr/>
        </p:nvSpPr>
        <p:spPr bwMode="auto">
          <a:xfrm>
            <a:off x="468313" y="332656"/>
            <a:ext cx="8207375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2400" b="1" dirty="0" smtClean="0">
                <a:latin typeface="+mn-lt"/>
              </a:rPr>
              <a:t>CAPACIDADES </a:t>
            </a:r>
            <a:r>
              <a:rPr lang="es-MX" sz="2400" b="1" dirty="0">
                <a:latin typeface="+mn-lt"/>
              </a:rPr>
              <a:t>Y LIMITACIONES DE LA PERSONA</a:t>
            </a:r>
          </a:p>
        </p:txBody>
      </p:sp>
      <p:sp>
        <p:nvSpPr>
          <p:cNvPr id="747524" name="Rectangle 4"/>
          <p:cNvSpPr>
            <a:spLocks noChangeArrowheads="1"/>
          </p:cNvSpPr>
          <p:nvPr/>
        </p:nvSpPr>
        <p:spPr bwMode="auto">
          <a:xfrm>
            <a:off x="4499991" y="3826782"/>
            <a:ext cx="4392489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MX" sz="1600" dirty="0" smtClean="0">
                <a:latin typeface="+mn-lt"/>
              </a:rPr>
              <a:t>las </a:t>
            </a:r>
            <a:r>
              <a:rPr lang="es-MX" sz="1600" b="1" i="1" dirty="0">
                <a:latin typeface="+mn-lt"/>
              </a:rPr>
              <a:t>limitaciones son aquellas habilidades, hábitos, condiciones o acciones que no resultan fáciles de realizar</a:t>
            </a:r>
            <a:r>
              <a:rPr lang="es-MX" sz="1600" dirty="0">
                <a:latin typeface="+mn-lt"/>
              </a:rPr>
              <a:t> para la persona, y </a:t>
            </a:r>
            <a:r>
              <a:rPr lang="es-MX" sz="1600" b="1" i="1" dirty="0">
                <a:latin typeface="+mn-lt"/>
              </a:rPr>
              <a:t>que constituyen desventajas que le impiden pensar en alcanzar buenos resultados</a:t>
            </a:r>
            <a:r>
              <a:rPr lang="es-MX" sz="1600" dirty="0">
                <a:latin typeface="+mn-lt"/>
              </a:rPr>
              <a:t>. A veces estas limitaciones son </a:t>
            </a:r>
            <a:r>
              <a:rPr lang="es-MX" sz="1600" b="1" i="1" dirty="0">
                <a:latin typeface="+mn-lt"/>
              </a:rPr>
              <a:t>innatas y a veces son inconscientes o debido a malas experiencias sufridas por la persona</a:t>
            </a:r>
            <a:r>
              <a:rPr lang="es-MX" sz="1600" dirty="0">
                <a:latin typeface="+mn-lt"/>
              </a:rPr>
              <a:t>, pero </a:t>
            </a:r>
            <a:r>
              <a:rPr lang="es-MX" sz="1600" b="1" i="1" dirty="0">
                <a:latin typeface="+mn-lt"/>
              </a:rPr>
              <a:t>contribuyen a que se sienta insegura, desconfiada y con pocas aspiraciones de éxito.</a:t>
            </a:r>
            <a:r>
              <a:rPr lang="es-MX" sz="1600" dirty="0">
                <a:latin typeface="+mn-lt"/>
              </a:rPr>
              <a:t>  </a:t>
            </a:r>
            <a:endParaRPr lang="es-ES" sz="1600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/>
          <a:stretch/>
        </p:blipFill>
        <p:spPr bwMode="auto">
          <a:xfrm>
            <a:off x="5220072" y="909521"/>
            <a:ext cx="3168352" cy="2879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/>
          <a:stretch/>
        </p:blipFill>
        <p:spPr bwMode="auto">
          <a:xfrm>
            <a:off x="1433201" y="4401766"/>
            <a:ext cx="2160240" cy="1892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8313" y="1546746"/>
            <a:ext cx="4031678" cy="26653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s-MX" sz="1600" dirty="0"/>
              <a:t>Las </a:t>
            </a:r>
            <a:r>
              <a:rPr lang="es-MX" sz="1600" b="1" i="1" dirty="0"/>
              <a:t>capacidades</a:t>
            </a:r>
            <a:r>
              <a:rPr lang="es-MX" sz="1600" dirty="0"/>
              <a:t> son aquellas </a:t>
            </a:r>
            <a:r>
              <a:rPr lang="es-MX" sz="1600" b="1" i="1" dirty="0"/>
              <a:t>habilidades, hábitos, condiciones o acciones</a:t>
            </a:r>
            <a:r>
              <a:rPr lang="es-MX" sz="1600" dirty="0"/>
              <a:t> que son </a:t>
            </a:r>
            <a:r>
              <a:rPr lang="es-MX" sz="1600" b="1" i="1" dirty="0"/>
              <a:t>fáciles o positivas de realizar</a:t>
            </a:r>
            <a:r>
              <a:rPr lang="es-MX" sz="1600" dirty="0"/>
              <a:t>, y que </a:t>
            </a:r>
            <a:r>
              <a:rPr lang="es-MX" sz="1600" b="1" i="1" dirty="0"/>
              <a:t>constituyen ventajas</a:t>
            </a:r>
            <a:r>
              <a:rPr lang="es-MX" sz="1600" dirty="0"/>
              <a:t> que permite </a:t>
            </a:r>
            <a:r>
              <a:rPr lang="es-MX" sz="1600" b="1" i="1" dirty="0"/>
              <a:t>alcanzar buenos resultados realizando esfuerzos menores</a:t>
            </a:r>
            <a:r>
              <a:rPr lang="es-MX" sz="1600" dirty="0"/>
              <a:t> o bien posibles de controlar en su efecto. A veces </a:t>
            </a:r>
            <a:r>
              <a:rPr lang="es-MX" sz="1600" b="1" i="1" dirty="0"/>
              <a:t>estas capacidades son innatas y a veces son aprendidas o desarrolladas</a:t>
            </a:r>
            <a:r>
              <a:rPr lang="es-MX" sz="1600" dirty="0"/>
              <a:t> durante la existencia de la persona, pero que </a:t>
            </a:r>
            <a:r>
              <a:rPr lang="es-MX" sz="1600" b="1" i="1" dirty="0"/>
              <a:t>contribuyen a darle seguridad, confianza y mayores aspiraciones de éxito</a:t>
            </a:r>
            <a:r>
              <a:rPr lang="es-MX" sz="1600" dirty="0"/>
              <a:t>.</a:t>
            </a:r>
            <a:endParaRPr lang="es-ES" sz="16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54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0773" name="Group 3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029396"/>
              </p:ext>
            </p:extLst>
          </p:nvPr>
        </p:nvGraphicFramePr>
        <p:xfrm>
          <a:off x="251521" y="1052736"/>
          <a:ext cx="8640958" cy="4907575"/>
        </p:xfrm>
        <a:graphic>
          <a:graphicData uri="http://schemas.openxmlformats.org/drawingml/2006/table">
            <a:tbl>
              <a:tblPr/>
              <a:tblGrid>
                <a:gridCol w="569824"/>
                <a:gridCol w="7464544"/>
                <a:gridCol w="606590"/>
              </a:tblGrid>
              <a:tr h="7926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CAPACIDADES</a:t>
                      </a: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ESCRIBA AL MENOS TRES HABILIDADES CON LAS QUE CONSIDERE CONTAR. EN AQUELLAS QUE SON UNA CAPACIDAD QUE DESARROLLA AHORA HABITUALMENTE ANOTE UN “1” EN LA COLUMNA C Y EN AQUELLAS QUE CONSIDERA QUE TIENE POTENCIALMENTE Y QUE PUEDE DESARROLLAR, ANOTE UN “2” EN LA COLUMNA C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C.1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C.2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C.3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C.4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6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LIMITACIONES: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ESCRIBA AL MENOS TRES LIMITACIONES QUE CONSIDERA NO TENER O QUE NO LE GUSTA HACER. EN AQUELLAS QUE NO LE GUSTAN O SE LE DIFICULTAN ANOTE UN “3” EN LA COLUMNA L, Y ANOTE UN “4” EN AQUELLAS QUE DEFINITIVAMENTE CONSIDERE  NO TENER  O NO PODER DESARROLLAR.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L.1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L.2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L.3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L.4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13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77947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BREVEMENTE ESCRIBE QUE CONSIDERAS PUEDES HACER PARA SUPERAR TUS LIMITACIONES ACTUALES Y DESARROLLAR PLENAMENTE TUS CAPACIDADES.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421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42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30746" name="Rectangle 282"/>
          <p:cNvSpPr>
            <a:spLocks noChangeArrowheads="1"/>
          </p:cNvSpPr>
          <p:nvPr/>
        </p:nvSpPr>
        <p:spPr bwMode="auto">
          <a:xfrm>
            <a:off x="251520" y="188640"/>
            <a:ext cx="8640959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1600" b="1" dirty="0">
                <a:latin typeface="Arial Narrow" panose="020B0606020202030204" pitchFamily="34" charset="0"/>
              </a:rPr>
              <a:t>AUTO EVALUACION </a:t>
            </a:r>
            <a:r>
              <a:rPr lang="es-MX" sz="1600" b="1" dirty="0" smtClean="0">
                <a:latin typeface="Arial Narrow" panose="020B0606020202030204" pitchFamily="34" charset="0"/>
              </a:rPr>
              <a:t>3.1.3: </a:t>
            </a:r>
            <a:r>
              <a:rPr lang="es-MX" sz="1600" b="1" dirty="0">
                <a:latin typeface="Arial Narrow" panose="020B0606020202030204" pitchFamily="34" charset="0"/>
              </a:rPr>
              <a:t>CAPACIDADES Y LIMITACIONES </a:t>
            </a:r>
            <a:r>
              <a:rPr lang="es-MX" sz="1600" b="1" dirty="0" smtClean="0">
                <a:latin typeface="Arial Narrow" panose="020B0606020202030204" pitchFamily="34" charset="0"/>
              </a:rPr>
              <a:t>PERSONALES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21</a:t>
            </a:fld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251520" y="620688"/>
            <a:ext cx="8640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latin typeface="Arial Narrow" panose="020B0606020202030204" pitchFamily="34" charset="0"/>
              </a:rPr>
              <a:t>LEA CUIDADOSAMENTE EL CONTENIDO DE LA SIGUIENTE TABLA, REFLEXIONE  Y CONTESTE DE ACUERDO A SU MANERA DE PENSAR</a:t>
            </a:r>
          </a:p>
        </p:txBody>
      </p:sp>
      <p:sp>
        <p:nvSpPr>
          <p:cNvPr id="7" name="Rectangle 269"/>
          <p:cNvSpPr>
            <a:spLocks noChangeArrowheads="1"/>
          </p:cNvSpPr>
          <p:nvPr/>
        </p:nvSpPr>
        <p:spPr bwMode="auto">
          <a:xfrm>
            <a:off x="251520" y="6021288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2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468312" y="404813"/>
            <a:ext cx="8207375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EL ENTORNO SOCIAL</a:t>
            </a:r>
            <a:endParaRPr lang="es-ES" sz="2400" dirty="0"/>
          </a:p>
        </p:txBody>
      </p:sp>
      <p:sp>
        <p:nvSpPr>
          <p:cNvPr id="411651" name="Rectangle 3"/>
          <p:cNvSpPr>
            <a:spLocks noChangeArrowheads="1"/>
          </p:cNvSpPr>
          <p:nvPr/>
        </p:nvSpPr>
        <p:spPr bwMode="auto">
          <a:xfrm>
            <a:off x="468312" y="1092507"/>
            <a:ext cx="4823768" cy="5078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dirty="0"/>
              <a:t>Se entiende por </a:t>
            </a:r>
            <a:r>
              <a:rPr lang="es-ES" b="1" i="1" dirty="0"/>
              <a:t>entorno social </a:t>
            </a:r>
            <a:r>
              <a:rPr lang="es-ES" b="1" dirty="0"/>
              <a:t>e</a:t>
            </a:r>
            <a:r>
              <a:rPr lang="es-ES" dirty="0"/>
              <a:t>l medio ambiente que </a:t>
            </a:r>
            <a:r>
              <a:rPr lang="es-ES" b="1" i="1" dirty="0"/>
              <a:t>afecta y condiciona </a:t>
            </a:r>
            <a:r>
              <a:rPr lang="es-ES" dirty="0"/>
              <a:t>especialmente las </a:t>
            </a:r>
            <a:r>
              <a:rPr lang="es-ES" b="1" i="1" dirty="0"/>
              <a:t>circunstancias y relaciones de vida entre las personas y la sociedad</a:t>
            </a:r>
            <a:r>
              <a:rPr lang="es-ES" dirty="0"/>
              <a:t> en su conjunto.</a:t>
            </a:r>
          </a:p>
          <a:p>
            <a:pPr algn="just"/>
            <a:endParaRPr lang="es-ES" sz="1600" dirty="0"/>
          </a:p>
          <a:p>
            <a:pPr algn="just"/>
            <a:r>
              <a:rPr lang="es-ES" dirty="0"/>
              <a:t>Comprende el </a:t>
            </a:r>
            <a:r>
              <a:rPr lang="es-ES" b="1" i="1" dirty="0"/>
              <a:t>conjunto de valores naturales, sociales y culturales</a:t>
            </a:r>
            <a:r>
              <a:rPr lang="es-ES" dirty="0"/>
              <a:t> existentes </a:t>
            </a:r>
            <a:r>
              <a:rPr lang="es-ES" b="1" i="1" dirty="0"/>
              <a:t>en un lugar y un momento determinado, que influyen </a:t>
            </a:r>
            <a:r>
              <a:rPr lang="es-ES" dirty="0"/>
              <a:t>en la </a:t>
            </a:r>
            <a:r>
              <a:rPr lang="es-ES" b="1" i="1" dirty="0"/>
              <a:t>existencia</a:t>
            </a:r>
            <a:r>
              <a:rPr lang="es-ES" dirty="0"/>
              <a:t> </a:t>
            </a:r>
            <a:r>
              <a:rPr lang="es-ES" b="1" i="1" dirty="0"/>
              <a:t>del ser humano</a:t>
            </a:r>
            <a:r>
              <a:rPr lang="es-ES" dirty="0"/>
              <a:t> y en las </a:t>
            </a:r>
            <a:r>
              <a:rPr lang="es-ES" b="1" i="1" dirty="0"/>
              <a:t>generaciones venideras</a:t>
            </a:r>
            <a:r>
              <a:rPr lang="es-ES" dirty="0"/>
              <a:t>. </a:t>
            </a:r>
          </a:p>
          <a:p>
            <a:pPr algn="just"/>
            <a:endParaRPr lang="es-ES" sz="1600" dirty="0"/>
          </a:p>
          <a:p>
            <a:pPr algn="just"/>
            <a:r>
              <a:rPr lang="es-ES" b="1" i="1" dirty="0"/>
              <a:t>No se trata sólo del espacio</a:t>
            </a:r>
            <a:r>
              <a:rPr lang="es-ES" dirty="0"/>
              <a:t> en el que se desarrollan y conviven los seres humanos sino </a:t>
            </a:r>
            <a:r>
              <a:rPr lang="es-ES" b="1" i="1" dirty="0"/>
              <a:t>también de los elementos naturales que los influye y afecta los seres vivos, tales como el agua, suelo, clima, fauna, aire, etc. y las relaciones entre ellos</a:t>
            </a:r>
            <a:r>
              <a:rPr lang="es-ES" dirty="0"/>
              <a:t>, y de los </a:t>
            </a:r>
            <a:r>
              <a:rPr lang="es-ES" b="1" i="1" dirty="0"/>
              <a:t>elementos intangibles</a:t>
            </a:r>
            <a:r>
              <a:rPr lang="es-ES" dirty="0"/>
              <a:t> como la </a:t>
            </a:r>
            <a:r>
              <a:rPr lang="es-ES" b="1" i="1" dirty="0"/>
              <a:t>cultura</a:t>
            </a:r>
            <a:r>
              <a:rPr lang="es-ES" dirty="0"/>
              <a:t>. </a:t>
            </a:r>
          </a:p>
        </p:txBody>
      </p:sp>
      <p:pic>
        <p:nvPicPr>
          <p:cNvPr id="411656" name="Picture 8" descr="friendshi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1389" y="3713187"/>
            <a:ext cx="2341067" cy="2301355"/>
          </a:xfrm>
          <a:prstGeom prst="rect">
            <a:avLst/>
          </a:prstGeom>
          <a:noFill/>
        </p:spPr>
      </p:pic>
      <p:pic>
        <p:nvPicPr>
          <p:cNvPr id="411657" name="Picture 9" descr="ejecutivo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423" y="1037263"/>
            <a:ext cx="2753001" cy="263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84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468313" y="2511327"/>
            <a:ext cx="8207375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 fontAlgn="t"/>
            <a:r>
              <a:rPr lang="es-ES" sz="1600" b="1" i="1" dirty="0"/>
              <a:t>La sociedad</a:t>
            </a:r>
            <a:r>
              <a:rPr lang="es-ES" sz="1600" dirty="0"/>
              <a:t> es la </a:t>
            </a:r>
            <a:r>
              <a:rPr lang="es-ES" sz="1600" b="1" i="1" dirty="0"/>
              <a:t>unidad básica del entorno social</a:t>
            </a:r>
            <a:r>
              <a:rPr lang="es-ES" sz="1600" dirty="0"/>
              <a:t> y se entiende como un sistema o </a:t>
            </a:r>
            <a:r>
              <a:rPr lang="es-ES" sz="1600" b="1" i="1" dirty="0"/>
              <a:t>conjunto de relaciones que se establecen entre los individuos y grupos</a:t>
            </a:r>
            <a:r>
              <a:rPr lang="es-ES" sz="1600" dirty="0"/>
              <a:t> con la finalidad de </a:t>
            </a:r>
            <a:r>
              <a:rPr lang="es-ES" sz="1600" b="1" i="1" dirty="0"/>
              <a:t>constituir cierto tipo de colectividad</a:t>
            </a:r>
            <a:r>
              <a:rPr lang="es-ES" sz="1600" dirty="0"/>
              <a:t>, estructurada en campos definidos de actuación en los que </a:t>
            </a:r>
            <a:r>
              <a:rPr lang="es-ES" sz="1600" b="1" i="1" dirty="0"/>
              <a:t>se regulan los procesos de pertenencia, adaptación, participación, comportamiento, autoridad, conflicto y otros</a:t>
            </a:r>
            <a:r>
              <a:rPr lang="es-ES" sz="1600" dirty="0"/>
              <a:t>. </a:t>
            </a: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468313" y="1029583"/>
            <a:ext cx="8207375" cy="12618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_tradnl" sz="1600" dirty="0"/>
              <a:t>La </a:t>
            </a:r>
            <a:r>
              <a:rPr lang="es-ES_tradnl" sz="1600" b="1" i="1" dirty="0"/>
              <a:t>primera sociedad</a:t>
            </a:r>
            <a:r>
              <a:rPr lang="es-ES_tradnl" sz="1600" dirty="0"/>
              <a:t> nace cuando los </a:t>
            </a:r>
            <a:r>
              <a:rPr lang="es-ES_tradnl" sz="1600" b="1" i="1" dirty="0"/>
              <a:t>hombres primitivos se agrupan</a:t>
            </a:r>
            <a:r>
              <a:rPr lang="es-ES_tradnl" sz="1600" dirty="0"/>
              <a:t> para, </a:t>
            </a:r>
            <a:r>
              <a:rPr lang="es-ES_tradnl" sz="1600" b="1" i="1" dirty="0"/>
              <a:t>recoger frutos, cazar, procrear, protegerse y general sobrevivir juntos</a:t>
            </a:r>
            <a:r>
              <a:rPr lang="es-ES_tradnl" sz="1600" dirty="0"/>
              <a:t>.</a:t>
            </a:r>
            <a:endParaRPr lang="es-ES" sz="1600" dirty="0"/>
          </a:p>
          <a:p>
            <a:pPr algn="just"/>
            <a:endParaRPr lang="es-ES" sz="1200" dirty="0"/>
          </a:p>
          <a:p>
            <a:pPr algn="just"/>
            <a:r>
              <a:rPr lang="es-ES" sz="1600" dirty="0"/>
              <a:t>La naturaleza del </a:t>
            </a:r>
            <a:r>
              <a:rPr lang="es-ES" sz="1600" b="1" i="1" dirty="0"/>
              <a:t>hombre es la de un ser social</a:t>
            </a:r>
            <a:r>
              <a:rPr lang="es-ES" sz="1600" dirty="0"/>
              <a:t>, pues </a:t>
            </a:r>
            <a:r>
              <a:rPr lang="es-ES" sz="1600" b="1" i="1" dirty="0"/>
              <a:t>necesita de otros seres humanos para existir y desarrollarse</a:t>
            </a:r>
            <a:r>
              <a:rPr lang="es-ES" sz="1600" dirty="0"/>
              <a:t>. </a:t>
            </a:r>
            <a:r>
              <a:rPr lang="es-ES" sz="1600" b="1" i="1" dirty="0"/>
              <a:t>Nace y muere como individuo,</a:t>
            </a:r>
            <a:r>
              <a:rPr lang="es-ES" sz="1600" dirty="0"/>
              <a:t> pero </a:t>
            </a:r>
            <a:r>
              <a:rPr lang="es-ES" sz="1600" b="1" i="1" dirty="0"/>
              <a:t>inmerso siempre en la sociedad</a:t>
            </a:r>
            <a:r>
              <a:rPr lang="es-ES" sz="1600" dirty="0"/>
              <a:t>. 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468313" y="260648"/>
            <a:ext cx="8207375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 dirty="0"/>
              <a:t>LA SOCIEDAD HUMANA</a:t>
            </a:r>
          </a:p>
        </p:txBody>
      </p:sp>
      <p:pic>
        <p:nvPicPr>
          <p:cNvPr id="139277" name="Picture 13" descr="35874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4047961"/>
            <a:ext cx="2304256" cy="2045335"/>
          </a:xfrm>
          <a:prstGeom prst="rect">
            <a:avLst/>
          </a:prstGeom>
          <a:noFill/>
        </p:spPr>
      </p:pic>
      <p:pic>
        <p:nvPicPr>
          <p:cNvPr id="139278" name="Picture 14" descr="wasc_opt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0072" y="4121797"/>
            <a:ext cx="2807587" cy="1971499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26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2" name="AutoShape 12"/>
          <p:cNvSpPr>
            <a:spLocks noChangeArrowheads="1"/>
          </p:cNvSpPr>
          <p:nvPr/>
        </p:nvSpPr>
        <p:spPr bwMode="auto">
          <a:xfrm>
            <a:off x="468313" y="2404305"/>
            <a:ext cx="4391719" cy="368899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99FF">
                  <a:alpha val="42999"/>
                </a:srgbClr>
              </a:gs>
              <a:gs pos="100000">
                <a:srgbClr val="3399FF">
                  <a:gamma/>
                  <a:shade val="46275"/>
                  <a:invGamma/>
                  <a:alpha val="39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 sz="2000"/>
          </a:p>
        </p:txBody>
      </p:sp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541087" y="260648"/>
            <a:ext cx="8207377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b="1" dirty="0"/>
              <a:t> FINALIDADES DE LA SOCIEDAD </a:t>
            </a:r>
            <a:endParaRPr lang="es-ES" sz="2400" dirty="0"/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780403" y="2564904"/>
            <a:ext cx="3935613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 algn="just">
              <a:spcBef>
                <a:spcPct val="50000"/>
              </a:spcBef>
              <a:buClr>
                <a:schemeClr val="accent2"/>
              </a:buClr>
              <a:buSzPct val="115000"/>
              <a:buFont typeface="Wingdings" pitchFamily="2" charset="2"/>
              <a:buChar char="þ"/>
            </a:pPr>
            <a:r>
              <a:rPr lang="es-MX" sz="1600" b="1" i="1" dirty="0"/>
              <a:t>Reúne</a:t>
            </a:r>
            <a:r>
              <a:rPr lang="es-MX" sz="1400" b="1" i="1" dirty="0"/>
              <a:t> a las personas en tiempo y espacio</a:t>
            </a:r>
            <a:r>
              <a:rPr lang="es-MX" sz="1400" dirty="0"/>
              <a:t>, </a:t>
            </a:r>
          </a:p>
          <a:p>
            <a:pPr marL="355600" indent="-355600" algn="just">
              <a:spcBef>
                <a:spcPct val="50000"/>
              </a:spcBef>
              <a:buClr>
                <a:schemeClr val="accent2"/>
              </a:buClr>
              <a:buSzPct val="115000"/>
              <a:buFont typeface="Wingdings" pitchFamily="2" charset="2"/>
              <a:buChar char="þ"/>
            </a:pPr>
            <a:r>
              <a:rPr lang="es-MX" sz="1400" b="1" i="1" dirty="0"/>
              <a:t>Proporciona medios y sistemas </a:t>
            </a:r>
            <a:r>
              <a:rPr lang="es-MX" sz="1400" dirty="0"/>
              <a:t>de </a:t>
            </a:r>
            <a:r>
              <a:rPr lang="es-MX" sz="1400" b="1" i="1" dirty="0"/>
              <a:t>comunicación.</a:t>
            </a:r>
            <a:r>
              <a:rPr lang="es-MX" sz="1400" dirty="0"/>
              <a:t> </a:t>
            </a:r>
          </a:p>
          <a:p>
            <a:pPr marL="355600" indent="-355600" algn="just">
              <a:spcBef>
                <a:spcPct val="50000"/>
              </a:spcBef>
              <a:buClr>
                <a:schemeClr val="accent2"/>
              </a:buClr>
              <a:buSzPct val="115000"/>
              <a:buFont typeface="Wingdings" pitchFamily="2" charset="2"/>
              <a:buChar char="þ"/>
            </a:pPr>
            <a:r>
              <a:rPr lang="es-MX" sz="1400" b="1" i="1" dirty="0"/>
              <a:t>Desarrolla y conserva pautas comunes de comportamiento</a:t>
            </a:r>
            <a:r>
              <a:rPr lang="es-MX" sz="1400" dirty="0"/>
              <a:t>.</a:t>
            </a:r>
          </a:p>
          <a:p>
            <a:pPr marL="355600" indent="-355600" algn="just">
              <a:spcBef>
                <a:spcPct val="50000"/>
              </a:spcBef>
              <a:buClr>
                <a:schemeClr val="accent2"/>
              </a:buClr>
              <a:buSzPct val="115000"/>
              <a:buFont typeface="Wingdings" pitchFamily="2" charset="2"/>
              <a:buChar char="þ"/>
            </a:pPr>
            <a:r>
              <a:rPr lang="es-MX" sz="1400" b="1" i="1" dirty="0"/>
              <a:t>Proporciona un sistema de estratificación de estatus y clases</a:t>
            </a:r>
            <a:r>
              <a:rPr lang="es-MX" sz="1400" dirty="0"/>
              <a:t>.</a:t>
            </a:r>
          </a:p>
          <a:p>
            <a:pPr marL="355600" indent="-355600" algn="just">
              <a:spcBef>
                <a:spcPct val="50000"/>
              </a:spcBef>
              <a:buClr>
                <a:schemeClr val="accent2"/>
              </a:buClr>
              <a:buSzPct val="115000"/>
              <a:buFont typeface="Wingdings" pitchFamily="2" charset="2"/>
              <a:buChar char="þ"/>
            </a:pPr>
            <a:r>
              <a:rPr lang="es-MX" sz="1400" b="1" i="1" dirty="0"/>
              <a:t>Cuida de la socialización, desarrollo e instrucción de</a:t>
            </a:r>
            <a:r>
              <a:rPr lang="es-MX" sz="1400" dirty="0"/>
              <a:t> sus miembros.</a:t>
            </a:r>
          </a:p>
          <a:p>
            <a:pPr marL="355600" indent="-355600" algn="just">
              <a:spcBef>
                <a:spcPct val="50000"/>
              </a:spcBef>
              <a:buClr>
                <a:schemeClr val="accent2"/>
              </a:buClr>
              <a:buSzPct val="115000"/>
              <a:buFont typeface="Wingdings" pitchFamily="2" charset="2"/>
              <a:buChar char="þ"/>
            </a:pPr>
            <a:r>
              <a:rPr lang="es-MX" sz="1400" dirty="0"/>
              <a:t>Cuenta con diferentes grupos que </a:t>
            </a:r>
            <a:r>
              <a:rPr lang="es-MX" sz="1400" b="1" i="1" dirty="0"/>
              <a:t>producen y distribuyen bienes y servicios</a:t>
            </a:r>
            <a:r>
              <a:rPr lang="es-MX" sz="1400" dirty="0"/>
              <a:t>, proporcionan educación y orden y seguridad públicas, entre otras funciones.</a:t>
            </a: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468312" y="811451"/>
            <a:ext cx="8207376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600" dirty="0"/>
              <a:t>La sociedad es la</a:t>
            </a:r>
            <a:r>
              <a:rPr lang="es-ES" sz="1600" b="1" i="1" dirty="0"/>
              <a:t> reunión de todos los seres humanos. </a:t>
            </a:r>
            <a:r>
              <a:rPr lang="es-ES" sz="1600" dirty="0"/>
              <a:t>Por ello,</a:t>
            </a:r>
            <a:r>
              <a:rPr lang="es-ES" sz="1600" b="1" i="1" dirty="0"/>
              <a:t> no podemos esperar de la sociedad más de lo que cada individuo aporta a ella. </a:t>
            </a:r>
            <a:r>
              <a:rPr lang="es-MX" sz="1600" dirty="0"/>
              <a:t>Tiene como</a:t>
            </a:r>
            <a:r>
              <a:rPr lang="es-MX" sz="1600" b="1" i="1" dirty="0"/>
              <a:t> finalidades principales </a:t>
            </a:r>
            <a:r>
              <a:rPr lang="es-MX" sz="1600" dirty="0"/>
              <a:t>el que sus</a:t>
            </a:r>
            <a:r>
              <a:rPr lang="es-MX" sz="1600" b="1" i="1" dirty="0"/>
              <a:t> integrantes se desempeñen de acuerdo a varias funciones cuyo objetivo el bienestar común.</a:t>
            </a:r>
            <a:r>
              <a:rPr lang="es-MX" sz="1600" dirty="0"/>
              <a:t>.</a:t>
            </a:r>
            <a:endParaRPr lang="es-ES" sz="1600" dirty="0"/>
          </a:p>
        </p:txBody>
      </p:sp>
      <p:pic>
        <p:nvPicPr>
          <p:cNvPr id="143375" name="Picture 15" descr="liderazgo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2416914"/>
            <a:ext cx="3261947" cy="2989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24</a:t>
            </a:fld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5508104" y="583212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>
                <a:hlinkClick r:id="rId3"/>
              </a:rPr>
              <a:t>http://www.youtube.com/watch?v=bpBn-LXl0VM</a:t>
            </a:r>
            <a:endParaRPr lang="es-MX" sz="1000" dirty="0"/>
          </a:p>
        </p:txBody>
      </p:sp>
      <p:sp>
        <p:nvSpPr>
          <p:cNvPr id="4" name="3 Rectángulo"/>
          <p:cNvSpPr/>
          <p:nvPr/>
        </p:nvSpPr>
        <p:spPr>
          <a:xfrm>
            <a:off x="5508104" y="5633176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/>
              <a:t>Material de apoyo.- ENTORNO </a:t>
            </a:r>
            <a:r>
              <a:rPr lang="es-MX" sz="1000" dirty="0"/>
              <a:t>CULTURAL Y SOCIAL</a:t>
            </a:r>
          </a:p>
        </p:txBody>
      </p:sp>
    </p:spTree>
    <p:extLst>
      <p:ext uri="{BB962C8B-B14F-4D97-AF65-F5344CB8AC3E}">
        <p14:creationId xmlns:p14="http://schemas.microsoft.com/office/powerpoint/2010/main" val="34112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4" name="Picture 4" descr="familia_vaca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1658492"/>
            <a:ext cx="2124335" cy="1720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55686" name="Rectangle 6"/>
          <p:cNvSpPr>
            <a:spLocks noChangeArrowheads="1"/>
          </p:cNvSpPr>
          <p:nvPr/>
        </p:nvSpPr>
        <p:spPr bwMode="auto">
          <a:xfrm>
            <a:off x="468313" y="372418"/>
            <a:ext cx="820737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2400" b="1" dirty="0"/>
              <a:t>LA ESTRUCTURA SOCIAL</a:t>
            </a:r>
          </a:p>
        </p:txBody>
      </p:sp>
      <p:sp>
        <p:nvSpPr>
          <p:cNvPr id="455689" name="Rectangle 9"/>
          <p:cNvSpPr>
            <a:spLocks noChangeArrowheads="1"/>
          </p:cNvSpPr>
          <p:nvPr/>
        </p:nvSpPr>
        <p:spPr bwMode="auto">
          <a:xfrm>
            <a:off x="468313" y="2453987"/>
            <a:ext cx="4103688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endParaRPr lang="es-ES" sz="1200" dirty="0"/>
          </a:p>
          <a:p>
            <a:pPr algn="just"/>
            <a:r>
              <a:rPr lang="es-ES" sz="1200" dirty="0"/>
              <a:t>La familia es </a:t>
            </a:r>
            <a:r>
              <a:rPr lang="es-ES" sz="1200" b="1" i="1" dirty="0"/>
              <a:t>donde la persona nace, crece, y se </a:t>
            </a:r>
            <a:r>
              <a:rPr lang="es-ES" sz="1200" dirty="0"/>
              <a:t>desarrolla las </a:t>
            </a:r>
            <a:r>
              <a:rPr lang="es-ES" sz="1200" b="1" i="1" dirty="0"/>
              <a:t>relaciones más profundas</a:t>
            </a:r>
            <a:r>
              <a:rPr lang="es-ES" sz="1200" dirty="0"/>
              <a:t>, </a:t>
            </a:r>
            <a:r>
              <a:rPr lang="es-ES" sz="1200" b="1" i="1" dirty="0"/>
              <a:t>significativas y permanentes de la vida</a:t>
            </a:r>
            <a:r>
              <a:rPr lang="es-ES" sz="1200" dirty="0"/>
              <a:t> y se </a:t>
            </a:r>
            <a:r>
              <a:rPr lang="es-ES" sz="1200" b="1" i="1" dirty="0"/>
              <a:t>asegura la continuidad de la especie humana</a:t>
            </a:r>
            <a:r>
              <a:rPr lang="es-ES" sz="1200" dirty="0"/>
              <a:t>.</a:t>
            </a:r>
          </a:p>
        </p:txBody>
      </p:sp>
      <p:sp>
        <p:nvSpPr>
          <p:cNvPr id="455690" name="Rectangle 10"/>
          <p:cNvSpPr>
            <a:spLocks noChangeArrowheads="1"/>
          </p:cNvSpPr>
          <p:nvPr/>
        </p:nvSpPr>
        <p:spPr bwMode="auto">
          <a:xfrm>
            <a:off x="3423245" y="4149080"/>
            <a:ext cx="525244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400" dirty="0" smtClean="0"/>
              <a:t>La </a:t>
            </a:r>
            <a:r>
              <a:rPr lang="es-ES" sz="1400" dirty="0"/>
              <a:t>economía es la responsable de la </a:t>
            </a:r>
            <a:r>
              <a:rPr lang="es-ES" sz="1400" b="1" i="1" dirty="0"/>
              <a:t>producción y distribución de los bienes</a:t>
            </a:r>
            <a:r>
              <a:rPr lang="es-ES" sz="1400" dirty="0"/>
              <a:t> </a:t>
            </a:r>
            <a:r>
              <a:rPr lang="es-ES" sz="1400" b="1" i="1" dirty="0"/>
              <a:t>y servicios requeridos por las sociedades</a:t>
            </a:r>
            <a:r>
              <a:rPr lang="es-ES" sz="1400" dirty="0"/>
              <a:t>.</a:t>
            </a:r>
          </a:p>
        </p:txBody>
      </p:sp>
      <p:sp>
        <p:nvSpPr>
          <p:cNvPr id="455692" name="Rectangle 12"/>
          <p:cNvSpPr>
            <a:spLocks noChangeArrowheads="1"/>
          </p:cNvSpPr>
          <p:nvPr/>
        </p:nvSpPr>
        <p:spPr bwMode="auto">
          <a:xfrm>
            <a:off x="468313" y="5589240"/>
            <a:ext cx="410368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200" dirty="0" smtClean="0"/>
              <a:t>Permite </a:t>
            </a:r>
            <a:r>
              <a:rPr lang="es-ES" sz="1200" b="1" i="1" dirty="0"/>
              <a:t>mantener informadas y actualizadas a las personas </a:t>
            </a:r>
            <a:r>
              <a:rPr lang="es-ES" sz="1200" dirty="0"/>
              <a:t>de la</a:t>
            </a:r>
            <a:r>
              <a:rPr lang="es-ES" sz="1200" b="1" i="1" dirty="0"/>
              <a:t> evolución de las sociedades, </a:t>
            </a:r>
            <a:r>
              <a:rPr lang="es-ES" sz="1200" dirty="0"/>
              <a:t>para que  tengan</a:t>
            </a:r>
            <a:r>
              <a:rPr lang="es-ES" sz="1200" b="1" i="1" dirty="0"/>
              <a:t> conciencia y como participar en ellas.</a:t>
            </a:r>
            <a:endParaRPr lang="es-ES" sz="1200" dirty="0"/>
          </a:p>
        </p:txBody>
      </p:sp>
      <p:pic>
        <p:nvPicPr>
          <p:cNvPr id="455693" name="Picture 13" descr="educacion_basica"/>
          <p:cNvPicPr>
            <a:picLocks noChangeAspect="1" noChangeArrowheads="1"/>
          </p:cNvPicPr>
          <p:nvPr/>
        </p:nvPicPr>
        <p:blipFill>
          <a:blip r:embed="rId3"/>
          <a:srcRect l="5183" t="4956" r="3790" b="3650"/>
          <a:stretch>
            <a:fillRect/>
          </a:stretch>
        </p:blipFill>
        <p:spPr bwMode="auto">
          <a:xfrm>
            <a:off x="5796136" y="4928841"/>
            <a:ext cx="2016125" cy="13953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55695" name="Rectangle 15"/>
          <p:cNvSpPr>
            <a:spLocks noChangeArrowheads="1"/>
          </p:cNvSpPr>
          <p:nvPr/>
        </p:nvSpPr>
        <p:spPr bwMode="auto">
          <a:xfrm>
            <a:off x="468312" y="908050"/>
            <a:ext cx="8207377" cy="8032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15000"/>
              </a:spcBef>
            </a:pPr>
            <a:r>
              <a:rPr lang="es-ES" sz="1400" b="1" i="1" dirty="0"/>
              <a:t>Para alcanzar sus objetivos, </a:t>
            </a:r>
            <a:r>
              <a:rPr lang="es-ES" sz="1400" dirty="0"/>
              <a:t>la sociedad ha diseñado una </a:t>
            </a:r>
            <a:r>
              <a:rPr lang="es-ES" sz="1400" b="1" i="1" dirty="0"/>
              <a:t>estructura que integra, ordena y coordina </a:t>
            </a:r>
            <a:r>
              <a:rPr lang="es-ES" sz="1400" dirty="0"/>
              <a:t>a todos</a:t>
            </a:r>
            <a:r>
              <a:rPr lang="es-ES" sz="1400" b="1" i="1" dirty="0"/>
              <a:t> sus miembros </a:t>
            </a:r>
            <a:r>
              <a:rPr lang="es-ES" sz="1400" dirty="0"/>
              <a:t>para que</a:t>
            </a:r>
            <a:r>
              <a:rPr lang="es-ES" sz="1400" b="1" i="1" dirty="0"/>
              <a:t> desempeñen </a:t>
            </a:r>
            <a:r>
              <a:rPr lang="es-ES" sz="1400" dirty="0"/>
              <a:t>las</a:t>
            </a:r>
            <a:r>
              <a:rPr lang="es-ES" sz="1400" b="1" i="1" dirty="0"/>
              <a:t> funciones necesarias</a:t>
            </a:r>
            <a:r>
              <a:rPr lang="es-ES" sz="1400" dirty="0"/>
              <a:t> para </a:t>
            </a:r>
            <a:r>
              <a:rPr lang="es-ES" sz="1400" b="1" i="1" dirty="0"/>
              <a:t>cumplir </a:t>
            </a:r>
            <a:r>
              <a:rPr lang="es-ES" sz="1400" dirty="0"/>
              <a:t>con las diversas</a:t>
            </a:r>
            <a:r>
              <a:rPr lang="es-ES" sz="1400" b="1" i="1" dirty="0"/>
              <a:t> finalidades sociales.</a:t>
            </a:r>
            <a:r>
              <a:rPr lang="es-ES" sz="1400" dirty="0"/>
              <a:t> </a:t>
            </a:r>
          </a:p>
        </p:txBody>
      </p:sp>
      <p:pic>
        <p:nvPicPr>
          <p:cNvPr id="455697" name="Picture 17" descr="globo-dinero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584" y="3379345"/>
            <a:ext cx="1816283" cy="153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468312" y="2002022"/>
            <a:ext cx="410368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LA FAMILIA: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419872" y="3712736"/>
            <a:ext cx="525581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/>
              <a:t>LA </a:t>
            </a:r>
            <a:r>
              <a:rPr lang="es-ES_tradnl" b="1" dirty="0" smtClean="0"/>
              <a:t>ECONOMÍA</a:t>
            </a:r>
            <a:r>
              <a:rPr lang="es-ES_tradnl" b="1" dirty="0"/>
              <a:t>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68313" y="5086350"/>
            <a:ext cx="410368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LA </a:t>
            </a:r>
            <a:r>
              <a:rPr lang="es-ES" b="1" dirty="0" smtClean="0"/>
              <a:t>EDUCACIÓN</a:t>
            </a:r>
            <a:r>
              <a:rPr lang="es-ES" b="1" dirty="0"/>
              <a:t>: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468313" y="836712"/>
            <a:ext cx="4319712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400" dirty="0" smtClean="0"/>
              <a:t>Engloba </a:t>
            </a:r>
            <a:r>
              <a:rPr lang="es-ES" sz="1400" dirty="0"/>
              <a:t>las</a:t>
            </a:r>
            <a:r>
              <a:rPr lang="es-ES" sz="1400" b="1" i="1" dirty="0"/>
              <a:t> actividades </a:t>
            </a:r>
            <a:r>
              <a:rPr lang="es-ES" sz="1400" dirty="0"/>
              <a:t>y las</a:t>
            </a:r>
            <a:r>
              <a:rPr lang="es-ES" sz="1400" b="1" i="1" dirty="0"/>
              <a:t> relaciones </a:t>
            </a:r>
            <a:r>
              <a:rPr lang="es-ES" sz="1400" dirty="0"/>
              <a:t>que</a:t>
            </a:r>
            <a:r>
              <a:rPr lang="es-ES" sz="1400" b="1" i="1" dirty="0"/>
              <a:t> establecen de convivencia de las personas y con otras sociedades </a:t>
            </a:r>
            <a:r>
              <a:rPr lang="es-ES" sz="1400" dirty="0"/>
              <a:t>proporcionando</a:t>
            </a:r>
            <a:r>
              <a:rPr lang="es-ES" sz="1400" b="1" i="1" dirty="0"/>
              <a:t> orden, salud, armonía y seguridad públicas </a:t>
            </a:r>
            <a:r>
              <a:rPr lang="es-ES" sz="1400" dirty="0"/>
              <a:t>principalmente</a:t>
            </a:r>
            <a:r>
              <a:rPr lang="es-ES" sz="1400" b="1" i="1" dirty="0"/>
              <a:t>.</a:t>
            </a:r>
          </a:p>
        </p:txBody>
      </p:sp>
      <p:pic>
        <p:nvPicPr>
          <p:cNvPr id="169990" name="Picture 6" descr="camara"/>
          <p:cNvPicPr>
            <a:picLocks noChangeAspect="1" noChangeArrowheads="1"/>
          </p:cNvPicPr>
          <p:nvPr/>
        </p:nvPicPr>
        <p:blipFill>
          <a:blip r:embed="rId2"/>
          <a:srcRect t="4587"/>
          <a:stretch>
            <a:fillRect/>
          </a:stretch>
        </p:blipFill>
        <p:spPr bwMode="auto">
          <a:xfrm>
            <a:off x="5148064" y="394256"/>
            <a:ext cx="2159000" cy="1512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4563276" y="2853513"/>
            <a:ext cx="4112414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400" dirty="0" smtClean="0"/>
              <a:t>Responde </a:t>
            </a:r>
            <a:r>
              <a:rPr lang="es-ES" sz="1400" dirty="0"/>
              <a:t>a la </a:t>
            </a:r>
            <a:r>
              <a:rPr lang="es-ES" sz="1400" b="1" i="1" dirty="0"/>
              <a:t>necesidad espiritual</a:t>
            </a:r>
            <a:r>
              <a:rPr lang="es-ES" sz="1400" dirty="0"/>
              <a:t> que tienen los seres humanos en </a:t>
            </a:r>
            <a:r>
              <a:rPr lang="es-ES" sz="1400" b="1" i="1" dirty="0"/>
              <a:t>su búsqueda de Dios o de aquellos principios que constituyan sus creencias</a:t>
            </a:r>
            <a:r>
              <a:rPr lang="es-ES" sz="1400" dirty="0"/>
              <a:t> que se expresa en diferentes prácticas religiosas.</a:t>
            </a:r>
          </a:p>
        </p:txBody>
      </p:sp>
      <p:pic>
        <p:nvPicPr>
          <p:cNvPr id="169998" name="Picture 14" descr="religion"/>
          <p:cNvPicPr>
            <a:picLocks noChangeAspect="1" noChangeArrowheads="1"/>
          </p:cNvPicPr>
          <p:nvPr/>
        </p:nvPicPr>
        <p:blipFill>
          <a:blip r:embed="rId3"/>
          <a:srcRect b="8661"/>
          <a:stretch>
            <a:fillRect/>
          </a:stretch>
        </p:blipFill>
        <p:spPr bwMode="auto">
          <a:xfrm>
            <a:off x="1390924" y="2007326"/>
            <a:ext cx="2348038" cy="1845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9999" name="Rectangle 15"/>
          <p:cNvSpPr>
            <a:spLocks noChangeArrowheads="1"/>
          </p:cNvSpPr>
          <p:nvPr/>
        </p:nvSpPr>
        <p:spPr bwMode="auto">
          <a:xfrm>
            <a:off x="468313" y="4869159"/>
            <a:ext cx="4328879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400" dirty="0" smtClean="0"/>
              <a:t>La </a:t>
            </a:r>
            <a:r>
              <a:rPr lang="es-ES" sz="1400" dirty="0"/>
              <a:t>dimensión recreativa </a:t>
            </a:r>
            <a:r>
              <a:rPr lang="es-ES" sz="1400" b="1" i="1" dirty="0"/>
              <a:t>comprende el conjunto de actividades por medio de las cuales las personas se divierten y salen de la corriente cotidiana</a:t>
            </a:r>
            <a:r>
              <a:rPr lang="es-ES" sz="1400" dirty="0"/>
              <a:t>, como escuchar música, ver televisión, practicar algún deporte o simplemente descansar.</a:t>
            </a:r>
          </a:p>
        </p:txBody>
      </p:sp>
      <p:pic>
        <p:nvPicPr>
          <p:cNvPr id="170001" name="Picture 17"/>
          <p:cNvPicPr>
            <a:picLocks noChangeAspect="1" noChangeArrowheads="1"/>
          </p:cNvPicPr>
          <p:nvPr/>
        </p:nvPicPr>
        <p:blipFill>
          <a:blip r:embed="rId4"/>
          <a:srcRect l="4625" t="5351" r="6541" b="5351"/>
          <a:stretch>
            <a:fillRect/>
          </a:stretch>
        </p:blipFill>
        <p:spPr bwMode="auto">
          <a:xfrm>
            <a:off x="5508104" y="4171203"/>
            <a:ext cx="2250231" cy="1800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Rectángulo"/>
          <p:cNvSpPr/>
          <p:nvPr/>
        </p:nvSpPr>
        <p:spPr>
          <a:xfrm>
            <a:off x="468312" y="394256"/>
            <a:ext cx="431971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LA </a:t>
            </a:r>
            <a:r>
              <a:rPr lang="es-ES" b="1" dirty="0" smtClean="0"/>
              <a:t>POLÍTICA</a:t>
            </a:r>
            <a:r>
              <a:rPr lang="es-ES" b="1" dirty="0"/>
              <a:t>: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572001" y="2330523"/>
            <a:ext cx="410368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LA </a:t>
            </a:r>
            <a:r>
              <a:rPr lang="es-ES" b="1" dirty="0" smtClean="0"/>
              <a:t>RELIGIÓN</a:t>
            </a:r>
            <a:r>
              <a:rPr lang="es-ES" b="1" dirty="0"/>
              <a:t>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68313" y="4276946"/>
            <a:ext cx="431971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/>
              <a:t>LA </a:t>
            </a:r>
            <a:r>
              <a:rPr lang="es-ES_tradnl" b="1" dirty="0" smtClean="0"/>
              <a:t>RECREACIÓN</a:t>
            </a:r>
            <a:r>
              <a:rPr lang="es-ES_tradnl" b="1" dirty="0"/>
              <a:t>: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35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468313" y="4394875"/>
            <a:ext cx="8207375" cy="1600438"/>
          </a:xfrm>
          <a:prstGeom prst="rect">
            <a:avLst/>
          </a:prstGeom>
          <a:gradFill rotWithShape="1">
            <a:gsLst>
              <a:gs pos="0">
                <a:srgbClr val="FF66FF">
                  <a:alpha val="60001"/>
                </a:srgbClr>
              </a:gs>
              <a:gs pos="100000">
                <a:srgbClr val="FF9999">
                  <a:alpha val="60001"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s-ES" sz="1600" dirty="0"/>
              <a:t>El </a:t>
            </a:r>
            <a:r>
              <a:rPr lang="es-ES" sz="1600" b="1" i="1" dirty="0"/>
              <a:t>papel o rol de cada individuo</a:t>
            </a:r>
            <a:r>
              <a:rPr lang="es-ES" sz="1600" dirty="0"/>
              <a:t> es esencial y </a:t>
            </a:r>
            <a:r>
              <a:rPr lang="es-ES" sz="1600" b="1" i="1" dirty="0"/>
              <a:t>determina lo que la sociedad puede hacer por cada uno de sus miembros</a:t>
            </a:r>
            <a:r>
              <a:rPr lang="es-ES" sz="1600" dirty="0"/>
              <a:t>. Cuanto </a:t>
            </a:r>
            <a:r>
              <a:rPr lang="es-ES" sz="1600" b="1" i="1" dirty="0"/>
              <a:t>más el individuo recibe en educación, patrimonio, salud y bienestar, más responsabilidad</a:t>
            </a:r>
            <a:r>
              <a:rPr lang="es-ES" sz="1600" dirty="0"/>
              <a:t> </a:t>
            </a:r>
            <a:r>
              <a:rPr lang="es-ES" sz="1600" b="1" i="1" dirty="0"/>
              <a:t>tiene en colaborar</a:t>
            </a:r>
            <a:r>
              <a:rPr lang="es-ES" sz="1600" dirty="0"/>
              <a:t> con la </a:t>
            </a:r>
            <a:r>
              <a:rPr lang="es-ES" sz="1600" b="1" i="1" dirty="0"/>
              <a:t>sociedad</a:t>
            </a:r>
            <a:r>
              <a:rPr lang="es-ES" sz="1600" dirty="0"/>
              <a:t>. 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b="1" i="1" dirty="0"/>
              <a:t>La importancia y predominio de ciertos papeles sociales son el fundamento y la respuesta a las finalidades y orientan sentido de las sociedades en su conjunto</a:t>
            </a:r>
            <a:r>
              <a:rPr lang="es-ES" b="1" i="1" dirty="0"/>
              <a:t>.</a:t>
            </a:r>
            <a:r>
              <a:rPr lang="es-ES" dirty="0"/>
              <a:t>	</a:t>
            </a:r>
          </a:p>
        </p:txBody>
      </p:sp>
      <p:sp>
        <p:nvSpPr>
          <p:cNvPr id="456729" name="Rectangle 25"/>
          <p:cNvSpPr>
            <a:spLocks noChangeArrowheads="1"/>
          </p:cNvSpPr>
          <p:nvPr/>
        </p:nvSpPr>
        <p:spPr bwMode="auto">
          <a:xfrm>
            <a:off x="466725" y="1149106"/>
            <a:ext cx="4969371" cy="28931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400" b="1" i="1" dirty="0"/>
              <a:t>Las funciones sociales se cumplen a través del ejercicio de uno o varios papeles.</a:t>
            </a:r>
          </a:p>
          <a:p>
            <a:pPr algn="just"/>
            <a:endParaRPr lang="es-ES" sz="1400" b="1" i="1" dirty="0"/>
          </a:p>
          <a:p>
            <a:pPr algn="just"/>
            <a:r>
              <a:rPr lang="es-ES" sz="1400" b="1" i="1" dirty="0"/>
              <a:t>El papel establece</a:t>
            </a:r>
            <a:r>
              <a:rPr lang="es-ES" sz="1400" dirty="0"/>
              <a:t> las </a:t>
            </a:r>
            <a:r>
              <a:rPr lang="es-ES" sz="1400" b="1" i="1" dirty="0"/>
              <a:t>funciones, obligaciones y facilidades</a:t>
            </a:r>
            <a:r>
              <a:rPr lang="es-ES" sz="1400" dirty="0"/>
              <a:t> y </a:t>
            </a:r>
            <a:r>
              <a:rPr lang="es-ES" sz="1400" b="1" i="1" dirty="0"/>
              <a:t>la relación</a:t>
            </a:r>
            <a:r>
              <a:rPr lang="es-ES" sz="1400" dirty="0"/>
              <a:t> con otras personas, papeles y funciones, y se basa en</a:t>
            </a:r>
            <a:r>
              <a:rPr lang="es-ES" sz="1400" b="1" i="1" dirty="0"/>
              <a:t> determinadas normas, expectativas y tiene su valor moral</a:t>
            </a:r>
            <a:r>
              <a:rPr lang="es-ES" sz="1400" dirty="0"/>
              <a:t>. 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dirty="0"/>
              <a:t>Estos papeles </a:t>
            </a:r>
            <a:r>
              <a:rPr lang="es-ES" sz="1400" b="1" i="1" dirty="0"/>
              <a:t>van evolucionando de </a:t>
            </a:r>
            <a:r>
              <a:rPr lang="es-ES" sz="1400" b="1" i="1" dirty="0" smtClean="0"/>
              <a:t>acuerdo </a:t>
            </a:r>
            <a:r>
              <a:rPr lang="es-ES" sz="1400" b="1" i="1" dirty="0"/>
              <a:t>con los cambios </a:t>
            </a:r>
            <a:r>
              <a:rPr lang="es-ES" sz="1400" dirty="0"/>
              <a:t>que el propio</a:t>
            </a:r>
            <a:r>
              <a:rPr lang="es-ES" sz="1400" b="1" i="1" dirty="0"/>
              <a:t> entorno social y el entorno natural produzcan. </a:t>
            </a:r>
            <a:r>
              <a:rPr lang="es-ES" sz="1400" dirty="0"/>
              <a:t>Cada</a:t>
            </a:r>
            <a:r>
              <a:rPr lang="es-ES" sz="1400" b="1" i="1" dirty="0"/>
              <a:t> persona desempeña simultáneamente</a:t>
            </a:r>
            <a:r>
              <a:rPr lang="es-ES" sz="1400" dirty="0"/>
              <a:t> </a:t>
            </a:r>
            <a:r>
              <a:rPr lang="es-ES" sz="1400" b="1" i="1" dirty="0"/>
              <a:t>varios papeles</a:t>
            </a:r>
            <a:r>
              <a:rPr lang="es-ES" sz="1400" dirty="0"/>
              <a:t> y </a:t>
            </a:r>
            <a:r>
              <a:rPr lang="es-ES" sz="1400" b="1" i="1" dirty="0"/>
              <a:t>uno ellos es el más importante para él</a:t>
            </a:r>
            <a:r>
              <a:rPr lang="es-ES" sz="1400" dirty="0"/>
              <a:t>. (</a:t>
            </a:r>
            <a:r>
              <a:rPr lang="es-ES" sz="1400" dirty="0" err="1"/>
              <a:t>Ejem</a:t>
            </a:r>
            <a:r>
              <a:rPr lang="es-ES" sz="1400" dirty="0"/>
              <a:t>. Padre, maestro, estudiante, funcionario, profesionista, etc.) y por tanto es </a:t>
            </a:r>
            <a:r>
              <a:rPr lang="es-ES" sz="1400" b="1" i="1" dirty="0"/>
              <a:t>identificado y evaluado</a:t>
            </a:r>
            <a:r>
              <a:rPr lang="es-ES" sz="1400" dirty="0"/>
              <a:t> por su </a:t>
            </a:r>
            <a:r>
              <a:rPr lang="es-ES" sz="1400" b="1" i="1" dirty="0"/>
              <a:t>desempeño</a:t>
            </a:r>
            <a:r>
              <a:rPr lang="es-ES" sz="1400" dirty="0"/>
              <a:t>.</a:t>
            </a:r>
          </a:p>
        </p:txBody>
      </p:sp>
      <p:sp>
        <p:nvSpPr>
          <p:cNvPr id="456730" name="Rectangle 26"/>
          <p:cNvSpPr>
            <a:spLocks noChangeArrowheads="1"/>
          </p:cNvSpPr>
          <p:nvPr/>
        </p:nvSpPr>
        <p:spPr bwMode="auto">
          <a:xfrm>
            <a:off x="433511" y="404664"/>
            <a:ext cx="8242177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2400" b="1" dirty="0"/>
              <a:t>LA FUNCIONES SOCIALES</a:t>
            </a:r>
            <a:endParaRPr lang="es-ES" sz="2000" dirty="0"/>
          </a:p>
        </p:txBody>
      </p:sp>
      <p:pic>
        <p:nvPicPr>
          <p:cNvPr id="2050" name="Picture 2" descr="http://www.muypymes.com/wp-content/uploads/2011/08/Funciones-Community-Manager-500x40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51" y="1147856"/>
            <a:ext cx="3260899" cy="26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20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468313" y="950118"/>
            <a:ext cx="8411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s-ES" sz="1400" dirty="0"/>
              <a:t>La </a:t>
            </a:r>
            <a:r>
              <a:rPr lang="es-ES" sz="1400" b="1" i="1" dirty="0"/>
              <a:t>solidaridad es el principal principio estructural de toda sociedad.</a:t>
            </a:r>
          </a:p>
        </p:txBody>
      </p:sp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468312" y="2239820"/>
            <a:ext cx="4018809" cy="1976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dirty="0"/>
              <a:t>La solidaridad </a:t>
            </a:r>
            <a:r>
              <a:rPr lang="es-ES" sz="1400" b="1" i="1" dirty="0"/>
              <a:t>nace del ser humano y se dirige hacia el ser humano</a:t>
            </a:r>
            <a:r>
              <a:rPr lang="es-ES" sz="1400" dirty="0"/>
              <a:t>. Es una relación de justicia: porque </a:t>
            </a:r>
            <a:r>
              <a:rPr lang="es-ES" sz="1400" b="1" i="1" dirty="0"/>
              <a:t>todos vivimos en una sociedad</a:t>
            </a:r>
            <a:r>
              <a:rPr lang="es-ES" sz="1400" dirty="0"/>
              <a:t>; porque </a:t>
            </a:r>
            <a:r>
              <a:rPr lang="es-ES" sz="1400" b="1" i="1" dirty="0"/>
              <a:t>todos necesitamos de todos</a:t>
            </a:r>
            <a:r>
              <a:rPr lang="es-ES" sz="1400" dirty="0"/>
              <a:t>, porque </a:t>
            </a:r>
            <a:r>
              <a:rPr lang="es-ES" sz="1400" b="1" i="1" dirty="0"/>
              <a:t>somos seres humanos, iguales en dignidad y derechos</a:t>
            </a:r>
            <a:r>
              <a:rPr lang="es-ES" sz="1400" dirty="0"/>
              <a:t>. La solidaridad </a:t>
            </a:r>
            <a:r>
              <a:rPr lang="es-ES" sz="1400" b="1" i="1" dirty="0"/>
              <a:t>es justa porque los bienes de la tierra están destinados al bien común, al bien de todos y cada uno de los hombres.</a:t>
            </a: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468313" y="300980"/>
            <a:ext cx="8207375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2400" b="1" dirty="0"/>
              <a:t>LA SOLIDARIDAD Y EL BIEN COMÚN</a:t>
            </a: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468313" y="4500698"/>
            <a:ext cx="4032001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400" dirty="0"/>
              <a:t>El</a:t>
            </a:r>
            <a:r>
              <a:rPr lang="es-ES" sz="1400" b="1" i="1" dirty="0"/>
              <a:t> bien común</a:t>
            </a:r>
            <a:r>
              <a:rPr lang="es-ES" sz="1400" dirty="0"/>
              <a:t> es el </a:t>
            </a:r>
            <a:r>
              <a:rPr lang="es-ES" sz="1400" b="1" i="1" dirty="0"/>
              <a:t>conjunto de condiciones de la vida social que permiten que cada uno de sus miembros</a:t>
            </a:r>
            <a:r>
              <a:rPr lang="es-ES" sz="1400" dirty="0"/>
              <a:t> </a:t>
            </a:r>
            <a:r>
              <a:rPr lang="es-ES" sz="1400" b="1" i="1" dirty="0"/>
              <a:t>alcancen de manera más fácil e íntegra la perfección que les corresponde</a:t>
            </a:r>
            <a:r>
              <a:rPr lang="es-ES" sz="1400" dirty="0"/>
              <a:t>. </a:t>
            </a:r>
            <a:r>
              <a:rPr lang="es-ES" sz="1400" b="1" i="1" dirty="0"/>
              <a:t>Es el fin común por el cual los integrantes de una sociedad se han constituido y relacionado en ella.</a:t>
            </a:r>
          </a:p>
        </p:txBody>
      </p:sp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468313" y="1484784"/>
            <a:ext cx="8207376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s-ES" sz="1400" b="1" i="1" dirty="0"/>
              <a:t>La Solidaridad es un sentimiento y un valor por los que las personas se reconocen unidas, compartiendo las mismas obligaciones, intereses o ideales.</a:t>
            </a:r>
            <a:endParaRPr lang="es-ES" sz="1400" dirty="0"/>
          </a:p>
        </p:txBody>
      </p:sp>
      <p:pic>
        <p:nvPicPr>
          <p:cNvPr id="148489" name="Picture 9" descr="Equi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964" y="2905638"/>
            <a:ext cx="1368425" cy="122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849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3827" y="4056575"/>
            <a:ext cx="1368425" cy="1223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8492" name="Picture 12" descr="solidaridad0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5414" y="2904050"/>
            <a:ext cx="1366838" cy="115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8493" name="Picture 13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3985138"/>
            <a:ext cx="1655763" cy="136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16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51521" y="101244"/>
            <a:ext cx="8641654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1600" b="1" dirty="0">
                <a:latin typeface="Arial Narrow" panose="020B0606020202030204" pitchFamily="34" charset="0"/>
              </a:rPr>
              <a:t>AUTO EVALUACIÓN </a:t>
            </a:r>
            <a:r>
              <a:rPr lang="es-MX" sz="1600" b="1" dirty="0" smtClean="0">
                <a:latin typeface="Arial Narrow" panose="020B0606020202030204" pitchFamily="34" charset="0"/>
              </a:rPr>
              <a:t>3.1.4 </a:t>
            </a:r>
            <a:r>
              <a:rPr lang="es-MX" sz="1600" b="1" dirty="0">
                <a:latin typeface="Arial Narrow" panose="020B0606020202030204" pitchFamily="34" charset="0"/>
              </a:rPr>
              <a:t>LOS PAPELES SOCIALES. </a:t>
            </a:r>
          </a:p>
        </p:txBody>
      </p:sp>
      <p:sp>
        <p:nvSpPr>
          <p:cNvPr id="330755" name="Rectangle 3"/>
          <p:cNvSpPr>
            <a:spLocks noChangeArrowheads="1"/>
          </p:cNvSpPr>
          <p:nvPr/>
        </p:nvSpPr>
        <p:spPr bwMode="auto">
          <a:xfrm>
            <a:off x="64654" y="484367"/>
            <a:ext cx="89718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s-MX" sz="1400" dirty="0">
                <a:latin typeface="Arial Narrow" panose="020B0606020202030204" pitchFamily="34" charset="0"/>
              </a:rPr>
              <a:t>Conteste</a:t>
            </a:r>
            <a:r>
              <a:rPr lang="es-MX" sz="1200" dirty="0">
                <a:latin typeface="Arial Narrow" panose="020B0606020202030204" pitchFamily="34" charset="0"/>
              </a:rPr>
              <a:t> en forma individual, concreta y libre las siguientes preguntas. Sus respuestas son confidenciales y le sirven para reflexionar sobre su persona.</a:t>
            </a:r>
            <a:endParaRPr lang="es-ES" sz="1200" dirty="0">
              <a:latin typeface="Arial Narrow" panose="020B0606020202030204" pitchFamily="34" charset="0"/>
            </a:endParaRP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251521" y="836712"/>
            <a:ext cx="8641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s-ES" sz="1200" dirty="0">
                <a:latin typeface="Arial Narrow" panose="020B0606020202030204" pitchFamily="34" charset="0"/>
              </a:rPr>
              <a:t>1.	Defina en sus palabras el concepto de sociedad. (No más de diez palabras).</a:t>
            </a:r>
          </a:p>
        </p:txBody>
      </p:sp>
      <p:graphicFrame>
        <p:nvGraphicFramePr>
          <p:cNvPr id="33075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81682"/>
              </p:ext>
            </p:extLst>
          </p:nvPr>
        </p:nvGraphicFramePr>
        <p:xfrm>
          <a:off x="251521" y="1196752"/>
          <a:ext cx="8641654" cy="822960"/>
        </p:xfrm>
        <a:graphic>
          <a:graphicData uri="http://schemas.openxmlformats.org/drawingml/2006/table">
            <a:tbl>
              <a:tblPr/>
              <a:tblGrid>
                <a:gridCol w="8641654"/>
              </a:tblGrid>
              <a:tr h="209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251521" y="1988840"/>
            <a:ext cx="8641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s-ES" sz="1200" dirty="0">
                <a:latin typeface="Arial Narrow" panose="020B0606020202030204" pitchFamily="34" charset="0"/>
              </a:rPr>
              <a:t>2.	A continuación se describen siete diferentes papeles sociales. Lea cuidadosamente cada uno de ellos, y numérelos del 1 al 7, de acuerdo a la importancia y a la práctica que usted hace de ellos:</a:t>
            </a:r>
          </a:p>
        </p:txBody>
      </p:sp>
      <p:graphicFrame>
        <p:nvGraphicFramePr>
          <p:cNvPr id="330800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377977"/>
              </p:ext>
            </p:extLst>
          </p:nvPr>
        </p:nvGraphicFramePr>
        <p:xfrm>
          <a:off x="251521" y="2492896"/>
          <a:ext cx="8641654" cy="3297489"/>
        </p:xfrm>
        <a:graphic>
          <a:graphicData uri="http://schemas.openxmlformats.org/drawingml/2006/table">
            <a:tbl>
              <a:tblPr/>
              <a:tblGrid>
                <a:gridCol w="7991689"/>
                <a:gridCol w="649965"/>
              </a:tblGrid>
              <a:tr h="361502">
                <a:tc>
                  <a:txBody>
                    <a:bodyPr/>
                    <a:lstStyle/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DESCRIPCIÓN DEL PAPEL SOCIAL 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Orden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12438"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A.  Como hijo, hija o en su caso como padre o madre o cabeza de una familia dando el ejemplo de vivir conforme a los más altos valores sociales y humanos. 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502"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B.  Como estudiante de una profesión aprovechando la oportunidad de lograr un mayor desarrollo personal y de apoyo a la familia y a la comunidad.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438"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C. Como parte activa de la sociedad, colaborando en la obtención y distribución del bien común, respetando a los demás y aportando lo mejor de si mismo como persona.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502"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D.  Como miembro activo de una iglesia, respetando sus creencias religiosas y las de los demás y actuando conforme a la doctrina de su religión.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103"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E. Como ciudadano al comportarse e interactuar con los demás miembros de la sociedad de acuerdo a las normas legales y a las buenas costumbres y hábitos de la comunidad,  municipio, estado y  país donde vive..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438">
                <a:tc>
                  <a:txBody>
                    <a:bodyPr/>
                    <a:lstStyle/>
                    <a:p>
                      <a:pPr marL="266700" marR="0" lvl="0" indent="-2667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F. Como empleado, funcionario, trabajador o funcionario, que a través de desempeñar una trabajo productivo y honesto, contribuye al bien común y a la localidad de vida material de la sociedad.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438"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G. Como sujeto activo generacional al aprender y transmitir experiencias permanentemente, no solo a través de las instituciones educativas, sino como base y resultado del desarrollo mismo de las personas.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29</a:t>
            </a:fld>
            <a:endParaRPr lang="es-MX"/>
          </a:p>
        </p:txBody>
      </p:sp>
      <p:sp>
        <p:nvSpPr>
          <p:cNvPr id="10" name="Rectangle 269"/>
          <p:cNvSpPr>
            <a:spLocks noChangeArrowheads="1"/>
          </p:cNvSpPr>
          <p:nvPr/>
        </p:nvSpPr>
        <p:spPr bwMode="auto">
          <a:xfrm>
            <a:off x="251520" y="5949280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02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C7F96-03E5-4557-90E6-51068344B7A9}" type="slidenum">
              <a:rPr lang="es-MX" smtClean="0"/>
              <a:t>3</a:t>
            </a:fld>
            <a:endParaRPr lang="es-MX"/>
          </a:p>
        </p:txBody>
      </p:sp>
      <p:pic>
        <p:nvPicPr>
          <p:cNvPr id="5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45" y="321341"/>
            <a:ext cx="5400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075405"/>
              </p:ext>
            </p:extLst>
          </p:nvPr>
        </p:nvGraphicFramePr>
        <p:xfrm>
          <a:off x="1168400" y="1530633"/>
          <a:ext cx="6840000" cy="464788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5399"/>
                <a:gridCol w="5718929"/>
                <a:gridCol w="765672"/>
              </a:tblGrid>
              <a:tr h="295275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INDICE</a:t>
                      </a:r>
                    </a:p>
                  </a:txBody>
                  <a:tcPr marL="44450" marR="44450" marT="0" marB="0" anchor="ctr"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CONTENIDO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No. Diapositiva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 EVALUACIÓN 3.1.5   Inteligencia Racional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CAPÍTULO 3.2   Creatividad e Innovación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 EVALUACIÓN 3.2.1   Test de Creatividad de Torrance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CAPÍTULO 3.3   Cambio y Desarrollo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 EVALUACIÓN 3.3.1   Capacidad de Cambio y Actualización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ANEXO   Plan de Vida y Carrera personal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CAPÍTULO 3.4   Desarrollo </a:t>
                      </a:r>
                      <a:r>
                        <a:rPr lang="es-MX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Profesional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 EVALUACIÓN 3.4.1   Test del Emprendedor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CAPÍTULO 3.5   Detección de Oportunidades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CAPÍTULO 3.6   Ética Profesional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2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94" name="Text Box 18"/>
          <p:cNvSpPr txBox="1">
            <a:spLocks noChangeArrowheads="1"/>
          </p:cNvSpPr>
          <p:nvPr/>
        </p:nvSpPr>
        <p:spPr bwMode="auto">
          <a:xfrm>
            <a:off x="251520" y="692696"/>
            <a:ext cx="86409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9263" indent="-449263" algn="just"/>
            <a:r>
              <a:rPr lang="es-ES" sz="1600" dirty="0">
                <a:latin typeface="Arial Narrow" panose="020B0606020202030204" pitchFamily="34" charset="0"/>
              </a:rPr>
              <a:t>3.	De las siguientes orientaciones de la sociedad ordene en orden de importancia del 1 al 4 el predominio de las mismas en la comunidad y los grupo sociales con los que convive y en los que interactúa: </a:t>
            </a:r>
          </a:p>
        </p:txBody>
      </p:sp>
      <p:graphicFrame>
        <p:nvGraphicFramePr>
          <p:cNvPr id="331817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258401"/>
              </p:ext>
            </p:extLst>
          </p:nvPr>
        </p:nvGraphicFramePr>
        <p:xfrm>
          <a:off x="251520" y="1396553"/>
          <a:ext cx="8640959" cy="1924631"/>
        </p:xfrm>
        <a:graphic>
          <a:graphicData uri="http://schemas.openxmlformats.org/drawingml/2006/table">
            <a:tbl>
              <a:tblPr/>
              <a:tblGrid>
                <a:gridCol w="7986245"/>
                <a:gridCol w="654714"/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DESCRIPCIÓN DE LA ORIENTACIÓN SOCIAL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Orden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363538" marR="0" lvl="0" indent="-3635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A.  Son grupos sociales y comunidades donde el estatus y el reconocimiento a las personas por razones económicas son las principales. Quién tiene más propiedades o bienes o el mejor trabajo o posición funcional se considera el más importante.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363538" marR="0" lvl="0" indent="-3635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B.  Son grupos sociales y comunidades donde la armonía y la convivencia familiar, el respeto a los ancianos, el matrimonio, y los demás aspectos familiares son los principales para reconocerle un mérito a las personas.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831">
                <a:tc>
                  <a:txBody>
                    <a:bodyPr/>
                    <a:lstStyle/>
                    <a:p>
                      <a:pPr marL="363538" marR="0" lvl="0" indent="-3635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C.  Son grupos y comunidades sociales donde el relacionarse con autoridades de cualquier nivel, el desempeñar un puesto público o político, o el ser parte de grupos políticos, constituyen las bases de reconocimiento a las personas.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363538" marR="0" lvl="0" indent="-3635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D.  Son grupos y comunidades sociales donde la observancia y práctica estricta de las creencias religiosas constituye la fuente más importante de reconocimiento al valor de las personas.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1842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852497"/>
              </p:ext>
            </p:extLst>
          </p:nvPr>
        </p:nvGraphicFramePr>
        <p:xfrm>
          <a:off x="221642" y="4065240"/>
          <a:ext cx="8640958" cy="1524000"/>
        </p:xfrm>
        <a:graphic>
          <a:graphicData uri="http://schemas.openxmlformats.org/drawingml/2006/table">
            <a:tbl>
              <a:tblPr/>
              <a:tblGrid>
                <a:gridCol w="8640958"/>
              </a:tblGrid>
              <a:tr h="296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7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1841" name="Text Box 65"/>
          <p:cNvSpPr txBox="1">
            <a:spLocks noChangeArrowheads="1"/>
          </p:cNvSpPr>
          <p:nvPr/>
        </p:nvSpPr>
        <p:spPr bwMode="auto">
          <a:xfrm>
            <a:off x="251520" y="3429000"/>
            <a:ext cx="86409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4500" indent="-444500" algn="just"/>
            <a:r>
              <a:rPr lang="es-ES" sz="1600" dirty="0" smtClean="0">
                <a:latin typeface="Arial Narrow" panose="020B0606020202030204" pitchFamily="34" charset="0"/>
              </a:rPr>
              <a:t>4</a:t>
            </a:r>
            <a:r>
              <a:rPr lang="es-ES" sz="1600" dirty="0">
                <a:latin typeface="Arial Narrow" panose="020B0606020202030204" pitchFamily="34" charset="0"/>
              </a:rPr>
              <a:t>.	</a:t>
            </a:r>
            <a:r>
              <a:rPr lang="es-ES" sz="1600" dirty="0" smtClean="0">
                <a:latin typeface="Arial Narrow" panose="020B0606020202030204" pitchFamily="34" charset="0"/>
              </a:rPr>
              <a:t>En general cómo </a:t>
            </a:r>
            <a:r>
              <a:rPr lang="es-ES" sz="1600" dirty="0">
                <a:latin typeface="Arial Narrow" panose="020B0606020202030204" pitchFamily="34" charset="0"/>
              </a:rPr>
              <a:t>califica </a:t>
            </a:r>
            <a:r>
              <a:rPr lang="es-ES" sz="1600" dirty="0" smtClean="0">
                <a:latin typeface="Arial Narrow" panose="020B0606020202030204" pitchFamily="34" charset="0"/>
              </a:rPr>
              <a:t>el grado </a:t>
            </a:r>
            <a:r>
              <a:rPr lang="es-ES" sz="1600" dirty="0">
                <a:latin typeface="Arial Narrow" panose="020B0606020202030204" pitchFamily="34" charset="0"/>
              </a:rPr>
              <a:t>de solidaridad (alto, medio o bajo) en los grupo sociales con los que convive y con los que interactúa, y porque </a:t>
            </a:r>
            <a:r>
              <a:rPr lang="es-ES" sz="1600" dirty="0" smtClean="0">
                <a:latin typeface="Arial Narrow" panose="020B0606020202030204" pitchFamily="34" charset="0"/>
              </a:rPr>
              <a:t>razones:</a:t>
            </a:r>
            <a:endParaRPr lang="es-ES" sz="1600" dirty="0">
              <a:latin typeface="Arial Narrow" panose="020B060602020203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30</a:t>
            </a:fld>
            <a:endParaRPr lang="es-MX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1521" y="210126"/>
            <a:ext cx="8641654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1600" b="1" dirty="0">
                <a:latin typeface="Arial Narrow" panose="020B0606020202030204" pitchFamily="34" charset="0"/>
              </a:rPr>
              <a:t>AUTO EVALUACIÓN </a:t>
            </a:r>
            <a:r>
              <a:rPr lang="es-MX" sz="1600" b="1" dirty="0" smtClean="0">
                <a:latin typeface="Arial Narrow" panose="020B0606020202030204" pitchFamily="34" charset="0"/>
              </a:rPr>
              <a:t>3.1.4 LOS </a:t>
            </a:r>
            <a:r>
              <a:rPr lang="es-MX" sz="1600" b="1" dirty="0">
                <a:latin typeface="Arial Narrow" panose="020B0606020202030204" pitchFamily="34" charset="0"/>
              </a:rPr>
              <a:t>PAPELES </a:t>
            </a:r>
            <a:r>
              <a:rPr lang="es-MX" sz="1600" b="1" dirty="0" smtClean="0">
                <a:latin typeface="Arial Narrow" panose="020B0606020202030204" pitchFamily="34" charset="0"/>
              </a:rPr>
              <a:t>SOCIALES</a:t>
            </a:r>
            <a:r>
              <a:rPr lang="es-MX" sz="1600" b="1" dirty="0">
                <a:latin typeface="Arial Narrow" panose="020B0606020202030204" pitchFamily="34" charset="0"/>
              </a:rPr>
              <a:t>. Continuación</a:t>
            </a:r>
            <a:endParaRPr lang="es-MX" sz="1600" b="1" dirty="0" smtClean="0">
              <a:latin typeface="Arial Narrow" panose="020B0606020202030204" pitchFamily="34" charset="0"/>
            </a:endParaRPr>
          </a:p>
        </p:txBody>
      </p:sp>
      <p:sp>
        <p:nvSpPr>
          <p:cNvPr id="9" name="Rectangle 269"/>
          <p:cNvSpPr>
            <a:spLocks noChangeArrowheads="1"/>
          </p:cNvSpPr>
          <p:nvPr/>
        </p:nvSpPr>
        <p:spPr bwMode="auto">
          <a:xfrm>
            <a:off x="251520" y="5949280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88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Text Box 2"/>
          <p:cNvSpPr txBox="1">
            <a:spLocks noChangeArrowheads="1"/>
          </p:cNvSpPr>
          <p:nvPr/>
        </p:nvSpPr>
        <p:spPr bwMode="auto">
          <a:xfrm>
            <a:off x="468312" y="1556792"/>
            <a:ext cx="5254873" cy="107721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600" dirty="0" smtClean="0"/>
              <a:t>Es </a:t>
            </a:r>
            <a:r>
              <a:rPr lang="es-ES" sz="1600" dirty="0"/>
              <a:t>la </a:t>
            </a:r>
            <a:r>
              <a:rPr lang="es-ES" sz="1600" b="1" i="1" dirty="0"/>
              <a:t>capacidad de entender, asimilar, elaborar y procesar información y utilizarla para resolver problemas</a:t>
            </a:r>
            <a:r>
              <a:rPr lang="es-ES" sz="1600" dirty="0"/>
              <a:t>. </a:t>
            </a:r>
            <a:r>
              <a:rPr lang="es-ES" sz="1600" b="1" i="1" dirty="0"/>
              <a:t>No es</a:t>
            </a:r>
            <a:r>
              <a:rPr lang="es-ES" sz="1600" dirty="0"/>
              <a:t> una cualidad </a:t>
            </a:r>
            <a:r>
              <a:rPr lang="es-ES" sz="1600" b="1" i="1" dirty="0"/>
              <a:t>únicamente humana</a:t>
            </a:r>
            <a:r>
              <a:rPr lang="es-ES" sz="1600" dirty="0"/>
              <a:t>. En mayor o menor medida, todos los seres vivos la tienen.</a:t>
            </a:r>
          </a:p>
        </p:txBody>
      </p:sp>
      <p:sp>
        <p:nvSpPr>
          <p:cNvPr id="662531" name="Text Box 3"/>
          <p:cNvSpPr txBox="1">
            <a:spLocks noChangeArrowheads="1"/>
          </p:cNvSpPr>
          <p:nvPr/>
        </p:nvSpPr>
        <p:spPr bwMode="auto">
          <a:xfrm>
            <a:off x="468313" y="541338"/>
            <a:ext cx="8207375" cy="46166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 dirty="0" smtClean="0"/>
              <a:t> </a:t>
            </a:r>
            <a:r>
              <a:rPr lang="es-ES" sz="2400" b="1" dirty="0"/>
              <a:t>INTELIGENCIA RACIONAL</a:t>
            </a:r>
          </a:p>
        </p:txBody>
      </p:sp>
      <p:sp>
        <p:nvSpPr>
          <p:cNvPr id="662532" name="Text Box 4"/>
          <p:cNvSpPr txBox="1">
            <a:spLocks noChangeArrowheads="1"/>
          </p:cNvSpPr>
          <p:nvPr/>
        </p:nvSpPr>
        <p:spPr bwMode="auto">
          <a:xfrm>
            <a:off x="468312" y="2924944"/>
            <a:ext cx="5254874" cy="1495794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s-ES" sz="1600" dirty="0"/>
              <a:t>Muchas veces la inteligencia racional </a:t>
            </a:r>
            <a:r>
              <a:rPr lang="es-ES" sz="1600" b="1" i="1" dirty="0"/>
              <a:t>suele confundirse con la astucia,</a:t>
            </a:r>
            <a:r>
              <a:rPr lang="es-ES" sz="1600" dirty="0"/>
              <a:t> cualidad que un individuo pueda desarrollar y que lo distingue de otros por su habilidad o fuerza. Tampoco </a:t>
            </a:r>
            <a:r>
              <a:rPr lang="es-ES" sz="1600" b="1" i="1" dirty="0"/>
              <a:t>debe confundirse</a:t>
            </a:r>
            <a:r>
              <a:rPr lang="es-ES" sz="1600" dirty="0"/>
              <a:t> con la </a:t>
            </a:r>
            <a:r>
              <a:rPr lang="es-ES" sz="1600" b="1" i="1" dirty="0"/>
              <a:t>sabiduría, </a:t>
            </a:r>
            <a:r>
              <a:rPr lang="es-ES" sz="1600" dirty="0"/>
              <a:t>entendiendo ésta como la </a:t>
            </a:r>
            <a:r>
              <a:rPr lang="es-ES" sz="1600" b="1" i="1" dirty="0"/>
              <a:t>habilidad desarrollada con la experiencia, el entendimiento y la reflexión para practicar un buen juicio</a:t>
            </a:r>
            <a:r>
              <a:rPr lang="es-ES" sz="1600" dirty="0"/>
              <a:t>.</a:t>
            </a:r>
            <a:r>
              <a:rPr lang="es-ES" sz="1600" b="1" i="1" dirty="0"/>
              <a:t> </a:t>
            </a:r>
            <a:endParaRPr lang="es-MX" sz="1600" b="1" i="1" dirty="0"/>
          </a:p>
        </p:txBody>
      </p:sp>
      <p:pic>
        <p:nvPicPr>
          <p:cNvPr id="2050" name="Picture 2" descr="http://www.psicologia-uniroma4.it/lab/psicofisiologia/index.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692132"/>
            <a:ext cx="2650425" cy="3681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8312" y="4653136"/>
            <a:ext cx="5255815" cy="10279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s-MX" sz="1600" dirty="0"/>
              <a:t>La inteligencia racional</a:t>
            </a:r>
            <a:r>
              <a:rPr lang="es-MX" sz="1600" b="1" i="1" dirty="0"/>
              <a:t> responde a procesos eminentemente mentales y se mide </a:t>
            </a:r>
            <a:r>
              <a:rPr lang="es-MX" sz="1600" dirty="0"/>
              <a:t>a través de</a:t>
            </a:r>
            <a:r>
              <a:rPr lang="es-MX" sz="1600" b="1" i="1" dirty="0"/>
              <a:t> pruebas o “test” psicométricos </a:t>
            </a:r>
            <a:r>
              <a:rPr lang="es-MX" sz="1600" dirty="0"/>
              <a:t>que se derivan  de un indicador conocido como </a:t>
            </a:r>
            <a:r>
              <a:rPr lang="es-MX" sz="1600" b="1" i="1" dirty="0"/>
              <a:t>el coeficiente de IQ .</a:t>
            </a:r>
            <a:endParaRPr lang="es-ES" sz="16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580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ChangeArrowheads="1"/>
          </p:cNvSpPr>
          <p:nvPr/>
        </p:nvSpPr>
        <p:spPr bwMode="auto">
          <a:xfrm>
            <a:off x="495847" y="3271134"/>
            <a:ext cx="8137525" cy="1089529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ES" sz="1400" dirty="0"/>
              <a:t>La </a:t>
            </a:r>
            <a:r>
              <a:rPr lang="es-ES" sz="1400" b="1" i="1" dirty="0"/>
              <a:t>inteligencia no tiene límites</a:t>
            </a:r>
            <a:r>
              <a:rPr lang="es-ES" sz="1400" dirty="0"/>
              <a:t>. Puede ser integrada de forma más óptima si </a:t>
            </a:r>
            <a:r>
              <a:rPr lang="es-ES" sz="1400" b="1" i="1" dirty="0"/>
              <a:t>el individuo reconoce sus limitaciones y busca superarlas</a:t>
            </a:r>
            <a:r>
              <a:rPr lang="es-ES" sz="1400" dirty="0"/>
              <a:t> </a:t>
            </a:r>
            <a:r>
              <a:rPr lang="es-ES" sz="1400" b="1" i="1" dirty="0"/>
              <a:t>buscando las condiciones que permitan integrar con mayor éxito los procesos mentales</a:t>
            </a:r>
            <a:r>
              <a:rPr lang="es-ES" sz="1400" dirty="0"/>
              <a:t>. </a:t>
            </a:r>
          </a:p>
          <a:p>
            <a:pPr algn="just">
              <a:lnSpc>
                <a:spcPct val="90000"/>
              </a:lnSpc>
            </a:pPr>
            <a:endParaRPr lang="es-ES" sz="1400" dirty="0"/>
          </a:p>
          <a:p>
            <a:pPr algn="just">
              <a:lnSpc>
                <a:spcPct val="90000"/>
              </a:lnSpc>
            </a:pPr>
            <a:r>
              <a:rPr lang="es-ES" sz="1600" b="1" dirty="0"/>
              <a:t>Algunas de estas </a:t>
            </a:r>
            <a:r>
              <a:rPr lang="es-ES" sz="1600" b="1" i="1" dirty="0"/>
              <a:t>condiciones</a:t>
            </a:r>
            <a:r>
              <a:rPr lang="es-ES" sz="1600" b="1" dirty="0"/>
              <a:t> pueden ser:</a:t>
            </a:r>
          </a:p>
        </p:txBody>
      </p:sp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503800" y="1351570"/>
            <a:ext cx="5220726" cy="674031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s-ES" sz="1400" dirty="0"/>
              <a:t>A la persona que tiene </a:t>
            </a:r>
            <a:r>
              <a:rPr lang="es-ES" sz="1400" b="1" i="1" dirty="0"/>
              <a:t>capacidad de focalizarse en un aspecto de entorno, demostrando habilidades superiores frente a otros</a:t>
            </a:r>
            <a:r>
              <a:rPr lang="es-ES" sz="1400" dirty="0"/>
              <a:t> en un tema, se le define como </a:t>
            </a:r>
            <a:r>
              <a:rPr lang="es-ES" sz="1400" b="1" i="1" dirty="0"/>
              <a:t>talentosa.</a:t>
            </a:r>
          </a:p>
        </p:txBody>
      </p:sp>
      <p:sp>
        <p:nvSpPr>
          <p:cNvPr id="663556" name="Text Box 4"/>
          <p:cNvSpPr txBox="1">
            <a:spLocks noChangeArrowheads="1"/>
          </p:cNvSpPr>
          <p:nvPr/>
        </p:nvSpPr>
        <p:spPr bwMode="auto">
          <a:xfrm>
            <a:off x="503800" y="2211082"/>
            <a:ext cx="5220726" cy="674031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s-ES" sz="1400" dirty="0"/>
              <a:t>A la persona que </a:t>
            </a:r>
            <a:r>
              <a:rPr lang="es-ES" sz="1400" b="1" i="1" dirty="0"/>
              <a:t>no logra analizar y reaccionar correctamente ante los elementos de su entorno</a:t>
            </a:r>
            <a:r>
              <a:rPr lang="es-ES" sz="1400" dirty="0"/>
              <a:t> puede considerársele como la </a:t>
            </a:r>
            <a:r>
              <a:rPr lang="es-ES" sz="1400" b="1" i="1" dirty="0"/>
              <a:t>menos apta ante el medio</a:t>
            </a:r>
            <a:r>
              <a:rPr lang="es-ES" sz="1400" dirty="0"/>
              <a:t>, y por lo tanto candidato a su extinción.</a:t>
            </a:r>
          </a:p>
        </p:txBody>
      </p:sp>
      <p:sp>
        <p:nvSpPr>
          <p:cNvPr id="663557" name="Text Box 5"/>
          <p:cNvSpPr txBox="1">
            <a:spLocks noChangeArrowheads="1"/>
          </p:cNvSpPr>
          <p:nvPr/>
        </p:nvSpPr>
        <p:spPr bwMode="auto">
          <a:xfrm>
            <a:off x="495847" y="264453"/>
            <a:ext cx="5220726" cy="86793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s-ES" sz="1400" dirty="0"/>
              <a:t>A la persona que </a:t>
            </a:r>
            <a:r>
              <a:rPr lang="es-ES" sz="1400" b="1" i="1" dirty="0"/>
              <a:t>enfoca su inteligencia en uno o más ámbitos del saber, discierne, descubre, interpreta, sintetiza y crea interrelaciones en dicho ámbito</a:t>
            </a:r>
            <a:r>
              <a:rPr lang="es-ES" sz="1400" dirty="0"/>
              <a:t>, llegando a ampliar las fronteras del conocimiento, se le define como un </a:t>
            </a:r>
            <a:r>
              <a:rPr lang="es-ES" sz="1400" b="1" i="1" dirty="0"/>
              <a:t>genio.</a:t>
            </a:r>
          </a:p>
        </p:txBody>
      </p:sp>
      <p:sp>
        <p:nvSpPr>
          <p:cNvPr id="3" name="2 Documento"/>
          <p:cNvSpPr/>
          <p:nvPr/>
        </p:nvSpPr>
        <p:spPr>
          <a:xfrm>
            <a:off x="538932" y="4509120"/>
            <a:ext cx="8137524" cy="1800200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Courier New" pitchFamily="49" charset="0"/>
              <a:buChar char="o"/>
            </a:pP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2267744" y="4595644"/>
            <a:ext cx="4157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/>
              <a:t>Medio ambiente natural</a:t>
            </a:r>
          </a:p>
          <a:p>
            <a:pPr algn="ctr"/>
            <a:r>
              <a:rPr lang="es-ES" sz="1600" b="1" dirty="0"/>
              <a:t>Emociones</a:t>
            </a:r>
          </a:p>
          <a:p>
            <a:pPr algn="ctr"/>
            <a:r>
              <a:rPr lang="es-ES" sz="1600" b="1" dirty="0"/>
              <a:t>Factores alimentarios</a:t>
            </a:r>
          </a:p>
          <a:p>
            <a:pPr algn="ctr"/>
            <a:r>
              <a:rPr lang="es-ES" sz="1600" b="1" dirty="0"/>
              <a:t>Factores hereditarios</a:t>
            </a:r>
          </a:p>
          <a:p>
            <a:pPr algn="ctr"/>
            <a:r>
              <a:rPr lang="es-ES" sz="1600" b="1" dirty="0"/>
              <a:t>Educación</a:t>
            </a:r>
          </a:p>
          <a:p>
            <a:pPr algn="ctr"/>
            <a:r>
              <a:rPr lang="es-ES" sz="1600" b="1" dirty="0"/>
              <a:t>Medio sociocultural</a:t>
            </a:r>
            <a:endParaRPr lang="es-E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1747" r="4288" b="3602"/>
          <a:stretch/>
        </p:blipFill>
        <p:spPr bwMode="auto">
          <a:xfrm>
            <a:off x="5942235" y="259080"/>
            <a:ext cx="1623048" cy="1766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812">
            <a:off x="7202361" y="1500255"/>
            <a:ext cx="1507815" cy="142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48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83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394067"/>
              </p:ext>
            </p:extLst>
          </p:nvPr>
        </p:nvGraphicFramePr>
        <p:xfrm>
          <a:off x="250825" y="1359929"/>
          <a:ext cx="8642352" cy="4585167"/>
        </p:xfrm>
        <a:graphic>
          <a:graphicData uri="http://schemas.openxmlformats.org/drawingml/2006/table">
            <a:tbl>
              <a:tblPr/>
              <a:tblGrid>
                <a:gridCol w="519198"/>
                <a:gridCol w="1268421"/>
                <a:gridCol w="1266778"/>
                <a:gridCol w="1266779"/>
                <a:gridCol w="1789262"/>
                <a:gridCol w="1265957"/>
                <a:gridCol w="1265957"/>
              </a:tblGrid>
              <a:tr h="70102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TÉRMINO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s-ES_tradnl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</a:t>
                      </a: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RELACIONADO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¿POR QUÉ?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Flauta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Arpa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Piano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Violoncello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Rugido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Graznido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Ronquido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Mugido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Dentífrico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Shampoo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Fijador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Crema de enjuague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210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160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98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d)25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Carbono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níquel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Magnesio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Cobre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Octubre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Noviembre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Diciembre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Enero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Laura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Luis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Patricia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Andrea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México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Guatemala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Brasil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Italia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a)Coloso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(Rodas)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Acrópolis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(Atenas)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Pirámides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(Egipto)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Faro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( Alejandría)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Venus de Milo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Maja Desnuda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Gioconda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Venus del Espejo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11.-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Pistola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Escopeta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Navaja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Rifle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Japón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Haití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Francia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Hawai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13.-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Poker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Dominó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Carta blanca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Solitario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SimSun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814" name="Rectangle 121"/>
          <p:cNvSpPr>
            <a:spLocks noChangeArrowheads="1"/>
          </p:cNvSpPr>
          <p:nvPr/>
        </p:nvSpPr>
        <p:spPr bwMode="auto">
          <a:xfrm>
            <a:off x="250825" y="836712"/>
            <a:ext cx="8642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"/>
              </a:spcBef>
              <a:buFontTx/>
              <a:buAutoNum type="arabicPeriod"/>
            </a:pPr>
            <a:r>
              <a:rPr lang="es-MX" altLang="zh-CN" sz="1400" dirty="0">
                <a:latin typeface="Arial Narrow" panose="020B0606020202030204" pitchFamily="34" charset="0"/>
                <a:ea typeface="SimSun" pitchFamily="2" charset="-122"/>
              </a:rPr>
              <a:t>Se presenta a continuación 25 series de 4 términos cada una, en cada serie indique la letra correspondiente al término que </a:t>
            </a:r>
            <a:r>
              <a:rPr lang="es-MX" altLang="zh-CN" sz="1400" b="1" u="sng" dirty="0">
                <a:latin typeface="Arial Narrow" panose="020B0606020202030204" pitchFamily="34" charset="0"/>
                <a:ea typeface="SimSun" pitchFamily="2" charset="-122"/>
              </a:rPr>
              <a:t>NO</a:t>
            </a:r>
            <a:r>
              <a:rPr lang="es-MX" altLang="zh-CN" sz="1400" dirty="0">
                <a:latin typeface="Arial Narrow" panose="020B0606020202030204" pitchFamily="34" charset="0"/>
                <a:ea typeface="SimSun" pitchFamily="2" charset="-122"/>
              </a:rPr>
              <a:t> está relacionado con los otros tres, y escriba por qué.</a:t>
            </a:r>
          </a:p>
        </p:txBody>
      </p:sp>
      <p:sp>
        <p:nvSpPr>
          <p:cNvPr id="29815" name="Rectangle 122"/>
          <p:cNvSpPr>
            <a:spLocks noChangeArrowheads="1"/>
          </p:cNvSpPr>
          <p:nvPr/>
        </p:nvSpPr>
        <p:spPr bwMode="auto">
          <a:xfrm>
            <a:off x="250825" y="260648"/>
            <a:ext cx="8642350" cy="336550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AUTO 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EVALUACIÓN </a:t>
            </a:r>
            <a:r>
              <a:rPr lang="es-MX" sz="1600" b="1" dirty="0" smtClean="0">
                <a:latin typeface="Arial Narrow" panose="020B0606020202030204" pitchFamily="34" charset="0"/>
              </a:rPr>
              <a:t>3.1.5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 </a:t>
            </a:r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INTELIGENCIA RACIONAL</a:t>
            </a:r>
            <a:endParaRPr lang="es-ES" sz="1600" b="1" dirty="0">
              <a:latin typeface="Arial Narrow" panose="020B0606020202030204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33</a:t>
            </a:fld>
            <a:endParaRPr lang="es-MX" dirty="0"/>
          </a:p>
        </p:txBody>
      </p:sp>
      <p:sp>
        <p:nvSpPr>
          <p:cNvPr id="7" name="Rectangle 269"/>
          <p:cNvSpPr>
            <a:spLocks noChangeArrowheads="1"/>
          </p:cNvSpPr>
          <p:nvPr/>
        </p:nvSpPr>
        <p:spPr bwMode="auto">
          <a:xfrm>
            <a:off x="251520" y="5949280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81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954" name="Group 3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157129"/>
              </p:ext>
            </p:extLst>
          </p:nvPr>
        </p:nvGraphicFramePr>
        <p:xfrm>
          <a:off x="251521" y="567016"/>
          <a:ext cx="8640958" cy="4092913"/>
        </p:xfrm>
        <a:graphic>
          <a:graphicData uri="http://schemas.openxmlformats.org/drawingml/2006/table">
            <a:tbl>
              <a:tblPr/>
              <a:tblGrid>
                <a:gridCol w="519115"/>
                <a:gridCol w="1118723"/>
                <a:gridCol w="1414425"/>
                <a:gridCol w="1790617"/>
                <a:gridCol w="1416065"/>
                <a:gridCol w="1191006"/>
                <a:gridCol w="1191007"/>
              </a:tblGrid>
              <a:tr h="54908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TÉRMINO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s-ES_tradnl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</a:t>
                      </a:r>
                      <a:r>
                        <a:rPr kumimoji="0" 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RELACIONADO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¿POR QUÉ?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14.-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Cedro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Caoba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Tulipán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Pino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15.-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Águila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Halcón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Paloma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Búho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16.-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Tiburón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Delfín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Barracuda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Sardina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17.-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China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Estados Unidos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Alemania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Venezuela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18.-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Cocodrilo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Camaleón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Culebra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Perro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19.-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Urano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Júpiter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Saturno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Andrómeda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20.-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Oro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Plata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Cobre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Mercurio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21.-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Aurora boreal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Orión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Pegaso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Andrómeda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22.- 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Nitrógeno 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Bromo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Oxigeno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Helio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23.-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Picasso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Mozart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Frida Kahlo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d)Leonardo Da Vinci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24.-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a) Frontal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Femur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Occipital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Parietal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25.-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29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b) 47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c) 27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d) 59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4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Total puntos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4" name="Rectangle 76"/>
          <p:cNvSpPr>
            <a:spLocks noChangeArrowheads="1"/>
          </p:cNvSpPr>
          <p:nvPr/>
        </p:nvSpPr>
        <p:spPr bwMode="auto">
          <a:xfrm>
            <a:off x="281401" y="66110"/>
            <a:ext cx="861108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AUTO 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EVALUACIÓN </a:t>
            </a:r>
            <a:r>
              <a:rPr lang="es-MX" sz="1600" b="1" dirty="0" smtClean="0">
                <a:latin typeface="Arial Narrow" panose="020B0606020202030204" pitchFamily="34" charset="0"/>
              </a:rPr>
              <a:t>3.1.5</a:t>
            </a:r>
            <a:r>
              <a:rPr lang="es-MX" altLang="zh-CN" sz="1600" b="1" dirty="0" smtClean="0">
                <a:latin typeface="Arial Narrow" panose="020B0606020202030204" pitchFamily="34" charset="0"/>
                <a:ea typeface="SimSun" pitchFamily="2" charset="-122"/>
              </a:rPr>
              <a:t> : </a:t>
            </a:r>
            <a:r>
              <a:rPr lang="es-MX" altLang="zh-CN" sz="1600" b="1" dirty="0">
                <a:latin typeface="Arial Narrow" panose="020B0606020202030204" pitchFamily="34" charset="0"/>
                <a:ea typeface="SimSun" pitchFamily="2" charset="-122"/>
              </a:rPr>
              <a:t>INTELIGENCIA RACIONAL. </a:t>
            </a:r>
            <a:r>
              <a:rPr lang="es-MX" altLang="zh-CN" sz="1600" b="1" i="1" dirty="0">
                <a:latin typeface="Arial Narrow" panose="020B0606020202030204" pitchFamily="34" charset="0"/>
                <a:ea typeface="SimSun" pitchFamily="2" charset="-122"/>
              </a:rPr>
              <a:t>Continuación </a:t>
            </a:r>
            <a:r>
              <a:rPr lang="es-MX" altLang="zh-CN" sz="1600" b="1" i="1" dirty="0">
                <a:latin typeface="+mn-lt"/>
                <a:ea typeface="SimSun" pitchFamily="2" charset="-122"/>
              </a:rPr>
              <a:t>…</a:t>
            </a:r>
            <a:endParaRPr lang="es-ES" sz="1600" b="1" i="1" dirty="0">
              <a:latin typeface="+mn-lt"/>
            </a:endParaRPr>
          </a:p>
        </p:txBody>
      </p:sp>
      <p:sp>
        <p:nvSpPr>
          <p:cNvPr id="30835" name="Rectangle 78"/>
          <p:cNvSpPr>
            <a:spLocks noChangeArrowheads="1"/>
          </p:cNvSpPr>
          <p:nvPr/>
        </p:nvSpPr>
        <p:spPr bwMode="auto">
          <a:xfrm>
            <a:off x="281401" y="5013176"/>
            <a:ext cx="4536379" cy="67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Por cada respuesta incorrecta - 0 puntos</a:t>
            </a:r>
          </a:p>
          <a:p>
            <a:pPr>
              <a:lnSpc>
                <a:spcPct val="11500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Por cada respuesta correcta, sin acertar el por qué - 1 punto</a:t>
            </a:r>
          </a:p>
          <a:p>
            <a:pPr>
              <a:lnSpc>
                <a:spcPct val="11500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Por cada respuesta correcta, acertando el por qué - 3 puntos</a:t>
            </a:r>
          </a:p>
        </p:txBody>
      </p:sp>
      <p:graphicFrame>
        <p:nvGraphicFramePr>
          <p:cNvPr id="195951" name="Group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872009"/>
              </p:ext>
            </p:extLst>
          </p:nvPr>
        </p:nvGraphicFramePr>
        <p:xfrm>
          <a:off x="6444605" y="4653134"/>
          <a:ext cx="2303859" cy="1656186"/>
        </p:xfrm>
        <a:graphic>
          <a:graphicData uri="http://schemas.openxmlformats.org/drawingml/2006/table">
            <a:tbl>
              <a:tblPr/>
              <a:tblGrid>
                <a:gridCol w="577023"/>
                <a:gridCol w="1726836"/>
              </a:tblGrid>
              <a:tr h="236598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– 75</a:t>
                      </a:r>
                    </a:p>
                  </a:txBody>
                  <a:tcPr marT="45715" marB="45715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Extraordinariamente dotado</a:t>
                      </a:r>
                    </a:p>
                  </a:txBody>
                  <a:tcPr marT="45715" marB="45715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– 70</a:t>
                      </a:r>
                    </a:p>
                  </a:txBody>
                  <a:tcPr marT="45715" marB="45715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superior a lo normal</a:t>
                      </a:r>
                    </a:p>
                  </a:txBody>
                  <a:tcPr marT="45715" marB="45715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– 60</a:t>
                      </a:r>
                    </a:p>
                  </a:txBody>
                  <a:tcPr marT="45715" marB="45715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T="45715" marB="45715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– 50</a:t>
                      </a:r>
                    </a:p>
                  </a:txBody>
                  <a:tcPr marT="45715" marB="45715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encima de la media</a:t>
                      </a:r>
                    </a:p>
                  </a:txBody>
                  <a:tcPr marT="45715" marB="45715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40</a:t>
                      </a:r>
                    </a:p>
                  </a:txBody>
                  <a:tcPr marT="45715" marB="45715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Dentro de la media</a:t>
                      </a:r>
                    </a:p>
                  </a:txBody>
                  <a:tcPr marT="45715" marB="45715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– 30</a:t>
                      </a:r>
                    </a:p>
                  </a:txBody>
                  <a:tcPr marT="45715" marB="45715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por debajo de la media</a:t>
                      </a:r>
                    </a:p>
                  </a:txBody>
                  <a:tcPr marT="45715" marB="45715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0 -15</a:t>
                      </a:r>
                    </a:p>
                  </a:txBody>
                  <a:tcPr marT="45715" marB="45715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 dotado de lo normal</a:t>
                      </a:r>
                    </a:p>
                  </a:txBody>
                  <a:tcPr marT="45715" marB="45715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52" name="Text Box 284"/>
          <p:cNvSpPr txBox="1">
            <a:spLocks noChangeArrowheads="1"/>
          </p:cNvSpPr>
          <p:nvPr/>
        </p:nvSpPr>
        <p:spPr bwMode="auto">
          <a:xfrm>
            <a:off x="5724128" y="5456257"/>
            <a:ext cx="7301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Puntaje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34</a:t>
            </a:fld>
            <a:endParaRPr lang="es-MX"/>
          </a:p>
        </p:txBody>
      </p:sp>
      <p:sp>
        <p:nvSpPr>
          <p:cNvPr id="9" name="Rectangle 269"/>
          <p:cNvSpPr>
            <a:spLocks noChangeArrowheads="1"/>
          </p:cNvSpPr>
          <p:nvPr/>
        </p:nvSpPr>
        <p:spPr bwMode="auto">
          <a:xfrm>
            <a:off x="251520" y="6021288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6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79134" y="4797152"/>
            <a:ext cx="7929562" cy="1169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CAPÍTULO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3.2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CREATIVIDAD e innovación 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628800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35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48680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1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recursosdeautoayuda.com/wp-content/uploads/2012/10/creatividad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28092"/>
            <a:ext cx="2959911" cy="362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68085" y="4437112"/>
            <a:ext cx="468052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latin typeface="Arial" pitchFamily="34" charset="0"/>
                <a:cs typeface="Arial" pitchFamily="34" charset="0"/>
              </a:rPr>
              <a:t>*Es la capacidad para combinar ideas o sistemas de una manera original o para establecer asociaciones poco comunes entre las ideas. 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5576" y="2348880"/>
            <a:ext cx="4278358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latin typeface="Arial" pitchFamily="34" charset="0"/>
                <a:cs typeface="Arial" pitchFamily="34" charset="0"/>
              </a:rPr>
              <a:t>*Es la capacidad de producir respuestas poco comunes, con validez social, innovadoras tecnológicas, etc. Se considera un factor de desarrollo personal.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389415" y="692696"/>
            <a:ext cx="4355231" cy="76944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MX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CREATIVIDAD</a:t>
            </a:r>
            <a:endParaRPr lang="es-MX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roadway" pitchFamily="82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2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13"/>
          <p:cNvSpPr txBox="1">
            <a:spLocks noChangeArrowheads="1"/>
          </p:cNvSpPr>
          <p:nvPr/>
        </p:nvSpPr>
        <p:spPr bwMode="auto">
          <a:xfrm>
            <a:off x="395536" y="388987"/>
            <a:ext cx="8247249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400" b="1" dirty="0">
                <a:latin typeface="+mn-lt"/>
                <a:ea typeface="Verdana" pitchFamily="34" charset="0"/>
                <a:cs typeface="Verdana" pitchFamily="34" charset="0"/>
              </a:rPr>
              <a:t>El proceso creativo </a:t>
            </a:r>
            <a:r>
              <a:rPr lang="es-ES" sz="2400" dirty="0">
                <a:latin typeface="+mn-lt"/>
                <a:ea typeface="Verdana" pitchFamily="34" charset="0"/>
                <a:cs typeface="Verdana" pitchFamily="34" charset="0"/>
              </a:rPr>
              <a:t>implica inventiva y un pensamiento artístico e inspirado. Se caracteriza por la originalidad y la imaginación.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078866951"/>
              </p:ext>
            </p:extLst>
          </p:nvPr>
        </p:nvGraphicFramePr>
        <p:xfrm>
          <a:off x="761746" y="1412776"/>
          <a:ext cx="7620508" cy="4943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92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9246315"/>
              </p:ext>
            </p:extLst>
          </p:nvPr>
        </p:nvGraphicFramePr>
        <p:xfrm>
          <a:off x="60176" y="9087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5508104" y="3573016"/>
            <a:ext cx="2520280" cy="2667248"/>
            <a:chOff x="2844800" y="1828800"/>
            <a:chExt cx="2235200" cy="2235200"/>
          </a:xfrm>
          <a:solidFill>
            <a:schemeClr val="accent4">
              <a:lumMod val="75000"/>
            </a:schemeClr>
          </a:solidFill>
        </p:grpSpPr>
        <p:sp>
          <p:nvSpPr>
            <p:cNvPr id="5" name="4 Forma"/>
            <p:cNvSpPr/>
            <p:nvPr/>
          </p:nvSpPr>
          <p:spPr>
            <a:xfrm>
              <a:off x="2844800" y="1828800"/>
              <a:ext cx="2235200" cy="2235200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orma 4"/>
            <p:cNvSpPr/>
            <p:nvPr/>
          </p:nvSpPr>
          <p:spPr>
            <a:xfrm>
              <a:off x="3294175" y="2352385"/>
              <a:ext cx="1336450" cy="11489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200" b="1" kern="1200" dirty="0" smtClean="0"/>
                <a:t>4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200" b="1" kern="1200" dirty="0" smtClean="0"/>
                <a:t>VERIFICACIÓN</a:t>
              </a:r>
              <a:endParaRPr lang="es-MX" sz="1200" b="1" kern="1200" dirty="0"/>
            </a:p>
          </p:txBody>
        </p:sp>
      </p:grpSp>
      <p:sp>
        <p:nvSpPr>
          <p:cNvPr id="10" name="9 Flecha circular"/>
          <p:cNvSpPr/>
          <p:nvPr/>
        </p:nvSpPr>
        <p:spPr>
          <a:xfrm rot="861272" flipV="1">
            <a:off x="3956632" y="4546214"/>
            <a:ext cx="1994291" cy="1188000"/>
          </a:xfrm>
          <a:prstGeom prst="circularArrow">
            <a:avLst>
              <a:gd name="adj1" fmla="val 12566"/>
              <a:gd name="adj2" fmla="val 997505"/>
              <a:gd name="adj3" fmla="val 19562868"/>
              <a:gd name="adj4" fmla="val 10800000"/>
              <a:gd name="adj5" fmla="val 174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68314" y="381000"/>
            <a:ext cx="820737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FASES DEL PROCESO CREATIVO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067944" y="1124744"/>
            <a:ext cx="4104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/>
              <a:t>Inicia con el estudio de una necesidad o de un problema. Analizando la situación y reuniendo todos los datos posibles. Se buscan posibles soluciones.</a:t>
            </a:r>
            <a:endParaRPr lang="es-ES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539552" y="3697287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/>
              <a:t>Inicia el periodo de relajamiento y distracción.</a:t>
            </a:r>
            <a:endParaRPr lang="es-ES" sz="1400" b="1" dirty="0"/>
          </a:p>
        </p:txBody>
      </p:sp>
      <p:sp>
        <p:nvSpPr>
          <p:cNvPr id="14" name="13 Rectángulo"/>
          <p:cNvSpPr/>
          <p:nvPr/>
        </p:nvSpPr>
        <p:spPr>
          <a:xfrm>
            <a:off x="840451" y="4581128"/>
            <a:ext cx="27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/>
              <a:t>Es el nacimiento de una nueva idea.</a:t>
            </a:r>
            <a:endParaRPr lang="es-ES" sz="1400" b="1" dirty="0"/>
          </a:p>
        </p:txBody>
      </p:sp>
      <p:sp>
        <p:nvSpPr>
          <p:cNvPr id="15" name="14 Rectángulo"/>
          <p:cNvSpPr/>
          <p:nvPr/>
        </p:nvSpPr>
        <p:spPr>
          <a:xfrm>
            <a:off x="2267744" y="5805264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/>
              <a:t>Implica la evaluación y verificación de la idea o del producto creativo.</a:t>
            </a:r>
            <a:endParaRPr lang="es-ES" sz="1400" b="1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77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8313" y="1198563"/>
            <a:ext cx="8207375" cy="503872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Ser curioso: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Hacerte preguntas como: “¿qué pasaría si…?”, “¿por qué?”, “me pregunto si…” para hacer volar la imaginación.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Ver problemas como algo interesante y aceptable: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Las personas creativas ven un problema como algo normal, un reto fascinante por superar.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Enfrentar retos: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Encarar problemas.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Descontento positivo: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Notar que algo está mal para poder mejorarlo.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Optimismo: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No hay problema que no se pueda solucionar.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Evitar Juzgar: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Recuerda que las ideas “más locas” suelen ser las mejores. 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Ver obstáculos como un vehículo para la mejora y la solución</a:t>
            </a:r>
            <a:endParaRPr lang="es-ES" b="1" dirty="0">
              <a:cs typeface="Arial" charset="0"/>
            </a:endParaRP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Perseverancia: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Recuerda que el que persevera alcanza.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Imaginación flexible: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Capacidad de darle muchas vueltas a las ideas, para solucionar un problema.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8313" y="541338"/>
            <a:ext cx="8207375" cy="46166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400" b="1" dirty="0">
                <a:cs typeface="Arial" charset="0"/>
              </a:rPr>
              <a:t>ACTITUDES DE PERSONAS ALTAMENTE CREATIVAS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78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C7F96-03E5-4557-90E6-51068344B7A9}" type="slidenum">
              <a:rPr lang="es-MX" smtClean="0"/>
              <a:t>4</a:t>
            </a:fld>
            <a:endParaRPr lang="es-MX"/>
          </a:p>
        </p:txBody>
      </p:sp>
      <p:pic>
        <p:nvPicPr>
          <p:cNvPr id="5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45" y="321341"/>
            <a:ext cx="5400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23219"/>
              </p:ext>
            </p:extLst>
          </p:nvPr>
        </p:nvGraphicFramePr>
        <p:xfrm>
          <a:off x="1259632" y="1412776"/>
          <a:ext cx="6840001" cy="268570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5400"/>
                <a:gridCol w="5718929"/>
                <a:gridCol w="765672"/>
              </a:tblGrid>
              <a:tr h="383238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INDICE</a:t>
                      </a:r>
                    </a:p>
                  </a:txBody>
                  <a:tcPr marL="44450" marR="44450" marT="0" marB="0" anchor="ctr"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1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CONTENIDO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No. Diapositiva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CAPÍTULO 3.7   Mercadotecnia Personal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 EVALUACIÓN 3.7.1   Aptitudes Personales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CAPÍTULO 3.8   </a:t>
                      </a:r>
                      <a:r>
                        <a:rPr lang="es-MX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Curriculum</a:t>
                      </a: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 Entrevista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ANEXO   Fundamentos Legales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Formato de Concentración de </a:t>
                      </a:r>
                      <a:r>
                        <a:rPr lang="es-MX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 </a:t>
                      </a:r>
                      <a:r>
                        <a:rPr lang="es-MX" sz="2000" i="1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FCR</a:t>
                      </a:r>
                      <a:endParaRPr lang="es-MX" sz="12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s-MX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7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9" y="613280"/>
            <a:ext cx="8519723" cy="5336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50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 flipH="1">
            <a:off x="251520" y="1412776"/>
            <a:ext cx="4827787" cy="2738410"/>
          </a:xfrm>
          <a:prstGeom prst="cloudCallout">
            <a:avLst>
              <a:gd name="adj1" fmla="val -57063"/>
              <a:gd name="adj2" fmla="val 8946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395536" y="2001556"/>
            <a:ext cx="46185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"En los momentos de crisis</a:t>
            </a:r>
          </a:p>
          <a:p>
            <a:pPr algn="ctr"/>
            <a:r>
              <a:rPr lang="es-MX" sz="2400" b="1" dirty="0"/>
              <a:t>sólo la creatividad es más</a:t>
            </a:r>
          </a:p>
          <a:p>
            <a:pPr algn="ctr"/>
            <a:r>
              <a:rPr lang="es-MX" sz="2400" b="1" dirty="0"/>
              <a:t>importante que el</a:t>
            </a:r>
          </a:p>
          <a:p>
            <a:pPr algn="ctr"/>
            <a:r>
              <a:rPr lang="es-MX" sz="2400" b="1" dirty="0"/>
              <a:t>conocimiento</a:t>
            </a:r>
            <a:r>
              <a:rPr lang="es-MX" sz="2400" b="1" dirty="0" smtClean="0"/>
              <a:t>.“</a:t>
            </a:r>
          </a:p>
          <a:p>
            <a:pPr algn="ctr"/>
            <a:r>
              <a:rPr lang="es-MX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</a:t>
            </a:r>
            <a:endParaRPr lang="es-MX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https://upload.wikimedia.org/wikipedia/commons/thumb/d/d3/Albert_Einstein_Head.jpg/220px-Albert_Einstein_Hea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30" y="1268760"/>
            <a:ext cx="2808312" cy="3650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3 Rectángulo"/>
          <p:cNvSpPr/>
          <p:nvPr/>
        </p:nvSpPr>
        <p:spPr>
          <a:xfrm>
            <a:off x="5847003" y="5036957"/>
            <a:ext cx="2379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Albert Einstein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4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4" t="51558" r="30923" b="2133"/>
          <a:stretch/>
        </p:blipFill>
        <p:spPr bwMode="auto">
          <a:xfrm>
            <a:off x="2971799" y="3265621"/>
            <a:ext cx="3200401" cy="2708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8312" y="1810617"/>
            <a:ext cx="820737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Unir estos nueve puntos con solo cuatro líneas rectas sin interrupción sin levantar el lápiz del papel, de forma que cada uno de los puntos solo sea tocado una vez. </a:t>
            </a:r>
          </a:p>
          <a:p>
            <a:pPr algn="ctr"/>
            <a:r>
              <a:rPr lang="es-MX" b="1" dirty="0" smtClean="0"/>
              <a:t>No esta permitido volver sobre la misma línea.</a:t>
            </a:r>
          </a:p>
          <a:p>
            <a:pPr algn="ctr"/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22"/>
          <a:stretch/>
        </p:blipFill>
        <p:spPr bwMode="auto">
          <a:xfrm>
            <a:off x="827584" y="404664"/>
            <a:ext cx="8112001" cy="110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8312" y="6093295"/>
            <a:ext cx="52879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3"/>
              </a:rPr>
              <a:t>http://www.youtube.com/watch?v=o_QTFPdnrjY</a:t>
            </a:r>
            <a:endParaRPr lang="es-MX" sz="1000" dirty="0"/>
          </a:p>
        </p:txBody>
      </p:sp>
      <p:sp>
        <p:nvSpPr>
          <p:cNvPr id="7" name="6 Rectángulo"/>
          <p:cNvSpPr/>
          <p:nvPr/>
        </p:nvSpPr>
        <p:spPr>
          <a:xfrm>
            <a:off x="468312" y="595049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/>
              <a:t>Material de apoyo.- </a:t>
            </a:r>
            <a:r>
              <a:rPr lang="es-MX" sz="1000" dirty="0" smtClean="0"/>
              <a:t>¿de </a:t>
            </a:r>
            <a:r>
              <a:rPr lang="es-MX" sz="1000" dirty="0"/>
              <a:t>donde vienen las buenas ideas? 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82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1.bp.blogspot.com/_-TdZi6ofUyA/THhDqY9BtfI/AAAAAAAAAAU/aispOFz9znE/S748/team+puzzl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91737"/>
            <a:ext cx="5857598" cy="357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76056" y="2073232"/>
            <a:ext cx="3240000" cy="1631216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2000" dirty="0" smtClean="0">
                <a:latin typeface="+mn-lt"/>
              </a:rPr>
              <a:t>se </a:t>
            </a:r>
            <a:r>
              <a:rPr lang="es-ES" sz="2000" dirty="0">
                <a:latin typeface="+mn-lt"/>
              </a:rPr>
              <a:t>entiende como un proceso consistente en </a:t>
            </a:r>
            <a:r>
              <a:rPr lang="es-ES" sz="2000" b="1" i="1" dirty="0">
                <a:latin typeface="+mn-lt"/>
              </a:rPr>
              <a:t>convertir un problema o necesidad en una solución, una idea creativa</a:t>
            </a:r>
            <a:r>
              <a:rPr lang="es-ES" sz="2000" dirty="0">
                <a:latin typeface="+mn-lt"/>
              </a:rPr>
              <a:t>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907704" y="620688"/>
            <a:ext cx="3394071" cy="646331"/>
          </a:xfrm>
          <a:prstGeom prst="rect">
            <a:avLst/>
          </a:prstGeom>
          <a:ln>
            <a:noFill/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LA</a:t>
            </a: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INNOVACIÓN</a:t>
            </a:r>
            <a:r>
              <a:rPr lang="es-E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s-MX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31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8313" y="1165824"/>
            <a:ext cx="8207375" cy="4912114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Persistencia.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Se requiere fe, trabajo duro y centrarse en la visión futura para hacer que suceda. 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Evitar las inhibiciones personales.</a:t>
            </a:r>
            <a:r>
              <a:rPr lang="es-ES" dirty="0">
                <a:cs typeface="Arial" charset="0"/>
              </a:rPr>
              <a:t> Necesita liberarse de las restricciones y de los miedos personales. 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Arriesgarse, equivocarse.</a:t>
            </a:r>
            <a:r>
              <a:rPr lang="es-ES" dirty="0">
                <a:cs typeface="Arial" charset="0"/>
              </a:rPr>
              <a:t> Asume la aparición de ideas fallidas en el proceso de aprendizaje. Trata los errores como experimentos no como fallos. 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Escaparse.</a:t>
            </a:r>
            <a:r>
              <a:rPr lang="es-ES" b="1" dirty="0">
                <a:cs typeface="Arial" charset="0"/>
              </a:rPr>
              <a:t> </a:t>
            </a:r>
            <a:r>
              <a:rPr lang="es-ES" dirty="0">
                <a:cs typeface="Arial" charset="0"/>
              </a:rPr>
              <a:t>Cada persona tiene formas diferentes de conectarse con su creatividad.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Escribir sus ideas.</a:t>
            </a:r>
            <a:r>
              <a:rPr lang="es-ES" dirty="0">
                <a:cs typeface="Arial" charset="0"/>
              </a:rPr>
              <a:t> Método para capturar sus pensamientos, pensar sobre el papel, dejar a un lado sus inhibiciones y comenzar el proceso creativo.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Encontrar patrones y crear combinaciones.</a:t>
            </a:r>
            <a:r>
              <a:rPr lang="es-ES" dirty="0">
                <a:cs typeface="Arial" charset="0"/>
              </a:rPr>
              <a:t> Las ideas vienen de otras ideas. Incremente su exposición a nuevas ideas. </a:t>
            </a:r>
          </a:p>
          <a:p>
            <a:pPr marL="342900" indent="-342900" algn="just">
              <a:lnSpc>
                <a:spcPct val="130000"/>
              </a:lnSpc>
              <a:spcBef>
                <a:spcPct val="30000"/>
              </a:spcBef>
              <a:buFontTx/>
              <a:buAutoNum type="arabicPeriod"/>
            </a:pPr>
            <a:r>
              <a:rPr lang="es-ES" b="1" i="1" dirty="0">
                <a:cs typeface="Arial" charset="0"/>
              </a:rPr>
              <a:t>Diversidad.</a:t>
            </a:r>
            <a:r>
              <a:rPr lang="es-ES" dirty="0">
                <a:cs typeface="Arial" charset="0"/>
              </a:rPr>
              <a:t> Practique el arte de ver las cosas de otra manera.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8313" y="333375"/>
            <a:ext cx="8207375" cy="46166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>
                <a:cs typeface="Arial" charset="0"/>
              </a:rPr>
              <a:t>LOS 7 HÁBITOS DE LA GENTE ALTAMENTE INNOVADORA.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00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7510" y="395379"/>
            <a:ext cx="395449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SzPct val="130000"/>
              <a:buFont typeface="Arial" pitchFamily="34" charset="0"/>
              <a:buChar char="•"/>
            </a:pPr>
            <a:r>
              <a:rPr lang="es-MX" b="1" i="1" dirty="0" smtClean="0"/>
              <a:t>Innovar </a:t>
            </a:r>
            <a:r>
              <a:rPr lang="es-MX" b="1" i="1" dirty="0"/>
              <a:t>te permite crecer personal y profesionalmente </a:t>
            </a:r>
            <a:r>
              <a:rPr lang="es-MX" dirty="0"/>
              <a:t>(hacer </a:t>
            </a:r>
            <a:r>
              <a:rPr lang="es-MX" dirty="0" smtClean="0"/>
              <a:t>cosas nuevas</a:t>
            </a:r>
            <a:r>
              <a:rPr lang="es-MX" dirty="0"/>
              <a:t>, afrontar nuevos retos</a:t>
            </a:r>
            <a:r>
              <a:rPr lang="es-MX" dirty="0" smtClean="0"/>
              <a:t>..).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4932040" y="5085184"/>
            <a:ext cx="349556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SzPct val="130000"/>
              <a:buFont typeface="Arial" pitchFamily="34" charset="0"/>
              <a:buChar char="•"/>
            </a:pPr>
            <a:r>
              <a:rPr lang="es-MX" b="1" i="1" dirty="0">
                <a:solidFill>
                  <a:schemeClr val="dk1"/>
                </a:solidFill>
              </a:rPr>
              <a:t>La innovación cada vez se valora más en el mundo empresarial.</a:t>
            </a:r>
          </a:p>
        </p:txBody>
      </p:sp>
      <p:pic>
        <p:nvPicPr>
          <p:cNvPr id="4" name="Picture 6" descr="http://1.bp.blogspot.com/-WfLxHiURkDA/URMDEE1017I/AAAAAAAAAAg/IjKwWgXzWjI/s1600/innovac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63" y="1700808"/>
            <a:ext cx="4464496" cy="3077279"/>
          </a:xfrm>
          <a:prstGeom prst="roundRect">
            <a:avLst>
              <a:gd name="adj" fmla="val 8594"/>
            </a:avLst>
          </a:prstGeom>
          <a:extLst/>
        </p:spPr>
      </p:pic>
      <p:sp>
        <p:nvSpPr>
          <p:cNvPr id="6" name="5 Rectángulo"/>
          <p:cNvSpPr/>
          <p:nvPr/>
        </p:nvSpPr>
        <p:spPr>
          <a:xfrm>
            <a:off x="423831" y="6101426"/>
            <a:ext cx="50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4"/>
              </a:rPr>
              <a:t>http://www.youtube.com/watch?v=GLRgWcNymcI</a:t>
            </a:r>
            <a:endParaRPr lang="es-MX" sz="1000" dirty="0"/>
          </a:p>
        </p:txBody>
      </p:sp>
      <p:sp>
        <p:nvSpPr>
          <p:cNvPr id="7" name="6 Rectángulo"/>
          <p:cNvSpPr/>
          <p:nvPr/>
        </p:nvSpPr>
        <p:spPr>
          <a:xfrm>
            <a:off x="503936" y="593453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/>
              <a:t>Material de apoyo.- </a:t>
            </a:r>
            <a:r>
              <a:rPr lang="es-MX" sz="1000" dirty="0" smtClean="0"/>
              <a:t>¿Qué es la innovación? </a:t>
            </a:r>
            <a:endParaRPr lang="es-MX" sz="1000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8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1805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598639"/>
              </p:ext>
            </p:extLst>
          </p:nvPr>
        </p:nvGraphicFramePr>
        <p:xfrm>
          <a:off x="251520" y="1484785"/>
          <a:ext cx="8640962" cy="4176626"/>
        </p:xfrm>
        <a:graphic>
          <a:graphicData uri="http://schemas.openxmlformats.org/drawingml/2006/table">
            <a:tbl>
              <a:tblPr/>
              <a:tblGrid>
                <a:gridCol w="475681"/>
                <a:gridCol w="4046789"/>
                <a:gridCol w="823698"/>
                <a:gridCol w="823699"/>
                <a:gridCol w="823698"/>
                <a:gridCol w="823699"/>
                <a:gridCol w="823698"/>
              </a:tblGrid>
              <a:tr h="58746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La última vez que recuerdo…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 ME ACUERDO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HACE MÁS DE UN AÑO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 ALGÚN MOMENTO DEL ÚLTI-MO AÑO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EL MES PASADO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OCU-RRE CON FRECUEN-CIA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1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diciéndome: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“TU NUNCA HABIAS PENSADO O HECHO ESO”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diciéndome: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¿QUE CAMBIE MI RUTINA SIN UNA RAZÓN PARTICULAR MAS QUE EL HABER QUERIDO HACER OTRAS COSAS?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diciéndome: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 REACOMMODE LAS COSAS DE MI CUARTO, DE MI OFICINA, DE MI CASILLERO O DE MI MESA DE NOCHE SÓLO POR DIVERSIÓN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3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que me estaba diciendo: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“ESO NO SE PUEDE HACER” O “ESO NO TIENE ARREGLO” O “NO VALE LA PENA, DÉJALO ASÍ”, PERO YO NO LE HICE CASO Y SEGUÍ INTENTÁNDOLO.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que me estaba diciendo: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 LUCHE POR UNA CAUSA, UNA IDEA, O UN IDEAL.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que me estaba diciendo: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 ESTUVE EQUIVOCADO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que me estaba diciendo: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“ESTAS EQUIVOCADO” PORQUE INTENTABA ALGO NUEVO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629" name="Rectangle 75"/>
          <p:cNvSpPr>
            <a:spLocks noChangeArrowheads="1"/>
          </p:cNvSpPr>
          <p:nvPr/>
        </p:nvSpPr>
        <p:spPr bwMode="auto">
          <a:xfrm>
            <a:off x="251520" y="260648"/>
            <a:ext cx="864096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1600" b="1" dirty="0" smtClean="0">
                <a:latin typeface="Arial Narrow" panose="020B0606020202030204" pitchFamily="34" charset="0"/>
              </a:rPr>
              <a:t>AUTOEVALUACIÓN 3.2.1: </a:t>
            </a:r>
            <a:r>
              <a:rPr lang="es-MX" sz="1600" b="1" dirty="0">
                <a:latin typeface="Arial Narrow" panose="020B0606020202030204" pitchFamily="34" charset="0"/>
              </a:rPr>
              <a:t>TEST  DE CREATIVIDAD DE TORRANCE</a:t>
            </a:r>
            <a:endParaRPr lang="es-ES" sz="1600" dirty="0">
              <a:latin typeface="Arial Narrow" panose="020B0606020202030204" pitchFamily="34" charset="0"/>
            </a:endParaRPr>
          </a:p>
        </p:txBody>
      </p:sp>
      <p:sp>
        <p:nvSpPr>
          <p:cNvPr id="23630" name="Rectangle 76"/>
          <p:cNvSpPr>
            <a:spLocks noChangeArrowheads="1"/>
          </p:cNvSpPr>
          <p:nvPr/>
        </p:nvSpPr>
        <p:spPr bwMode="auto">
          <a:xfrm>
            <a:off x="251520" y="739989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s-MX" sz="1200" dirty="0">
                <a:latin typeface="Arial Narrow" pitchFamily="34" charset="0"/>
              </a:rPr>
              <a:t>LEA CUIDADOSAMENTE CADA UNA DE LAS SIGUIENTES ACEPCIONES, Y MARQUE CON UNA </a:t>
            </a:r>
            <a:r>
              <a:rPr lang="es-MX" sz="1200" dirty="0" smtClean="0">
                <a:latin typeface="Arial Narrow" pitchFamily="34" charset="0"/>
              </a:rPr>
              <a:t>“X” </a:t>
            </a:r>
            <a:r>
              <a:rPr lang="es-MX" sz="1200" dirty="0">
                <a:latin typeface="Arial Narrow" pitchFamily="34" charset="0"/>
              </a:rPr>
              <a:t>EN AQUELLA COLUMNA QUE CORRESPONDA MAS A SU MANERA DE PENSAR. AL FINAL SUME LAS RESPUESTAS DE CADA COLUMNA, MULTIPLÍQUELAS POR LAS CANTIDADES QUE SE SEÑALAN EN CADA COLUMNA, Y </a:t>
            </a:r>
            <a:r>
              <a:rPr lang="es-MX" sz="1200" dirty="0" smtClean="0">
                <a:latin typeface="Arial Narrow" pitchFamily="34" charset="0"/>
              </a:rPr>
              <a:t>OBTENGA </a:t>
            </a:r>
            <a:r>
              <a:rPr lang="es-MX" sz="1200" dirty="0">
                <a:latin typeface="Arial Narrow" pitchFamily="34" charset="0"/>
              </a:rPr>
              <a:t>EL TOTAL GENERAL.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46</a:t>
            </a:fld>
            <a:endParaRPr lang="es-MX"/>
          </a:p>
        </p:txBody>
      </p:sp>
      <p:sp>
        <p:nvSpPr>
          <p:cNvPr id="7" name="Rectangle 269"/>
          <p:cNvSpPr>
            <a:spLocks noChangeArrowheads="1"/>
          </p:cNvSpPr>
          <p:nvPr/>
        </p:nvSpPr>
        <p:spPr bwMode="auto">
          <a:xfrm>
            <a:off x="281400" y="5949280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67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2860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487411"/>
              </p:ext>
            </p:extLst>
          </p:nvPr>
        </p:nvGraphicFramePr>
        <p:xfrm>
          <a:off x="281400" y="620713"/>
          <a:ext cx="8611079" cy="2955958"/>
        </p:xfrm>
        <a:graphic>
          <a:graphicData uri="http://schemas.openxmlformats.org/drawingml/2006/table">
            <a:tbl>
              <a:tblPr/>
              <a:tblGrid>
                <a:gridCol w="474037"/>
                <a:gridCol w="4032795"/>
                <a:gridCol w="409553"/>
                <a:gridCol w="411296"/>
                <a:gridCol w="409554"/>
                <a:gridCol w="411296"/>
                <a:gridCol w="409553"/>
                <a:gridCol w="411296"/>
                <a:gridCol w="409554"/>
                <a:gridCol w="411296"/>
                <a:gridCol w="409553"/>
                <a:gridCol w="411296"/>
              </a:tblGrid>
              <a:tr h="63994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La última vez que recuerdo…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 ME ACUERDO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HACE MÁS DE UN AÑO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 ALGÚN MOMENTO DEL ÚLTI-MO AÑO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EL MES PASADO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 OCU-RRE CON FRECUEN-CIA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26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que me estaba diciendo: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 HICE ALGO QUE ME PUSO NERVIOSO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89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9.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que me estaba diciendo: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 HICE ALGO QUE ME CAUSO TEMOR Y AL MISMO TIEMPO EMOCIÓN Y ALEGRÍA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26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10.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alguien que me estaba diciendo: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 SALÍ DE UN APRIETO QUE ME TENÍA EN EL LIMBO.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37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SUME CADA COLUMNA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9615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LOS RESULTADOS ANTERIORES MULTIPLÍQUELOS POR LAS CANTIDADES EN CADA CUADRO.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788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SUME LAS CANTIDASES PARCIALES ANTERIORES Y OBTENGA EL TOTAL GENERAL.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*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42859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534573"/>
              </p:ext>
            </p:extLst>
          </p:nvPr>
        </p:nvGraphicFramePr>
        <p:xfrm>
          <a:off x="251520" y="3717032"/>
          <a:ext cx="8640960" cy="1729006"/>
        </p:xfrm>
        <a:graphic>
          <a:graphicData uri="http://schemas.openxmlformats.org/drawingml/2006/table">
            <a:tbl>
              <a:tblPr/>
              <a:tblGrid>
                <a:gridCol w="1347528"/>
                <a:gridCol w="7293432"/>
              </a:tblGrid>
              <a:tr h="1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INTERPRETACIÓN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1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MENOS DE 15 PUNTOS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SACA DE LA CABEZA TANTAS PREOCUPACIONES. HAZ COSAS NUEVAS, TUS IDEAS VALEN.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ENTRE 15 Y 25 PUNTOS 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TIENES POTENCIAL PERO TUS RUTINAS NECESITAN AGITARSE, NO LE TEMAS AL CAMBIO.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ENTRE 26 Y 35 PUNTOS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TE DIIRIGES AL ÉXITO, TEN CUIDADO CON LAS TRAMPAS, NO TE DEJES ENCASILLAR, LUCHA POR TUS CONVICCIONES.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ENTRE 36 Y 50 PUNTOS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DEFINITIVAMENTE TIENES POTENCIAL CREATIVO, DESARRÓLLALO, ROMPER TANTAS REGLAS Y CONVENCIONALISMOS TE DARÁ BUENOS FRUTOS.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67" name="Rectangle 88"/>
          <p:cNvSpPr>
            <a:spLocks noChangeArrowheads="1"/>
          </p:cNvSpPr>
          <p:nvPr/>
        </p:nvSpPr>
        <p:spPr bwMode="auto">
          <a:xfrm>
            <a:off x="251520" y="5661248"/>
            <a:ext cx="86409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MX" sz="1000" dirty="0">
                <a:latin typeface="Arial Narrow" pitchFamily="34" charset="0"/>
              </a:rPr>
              <a:t>RECUERDE QUE LA PRESENTE AUTOEVALUACIÓN </a:t>
            </a:r>
            <a:r>
              <a:rPr lang="es-MX" sz="1000" b="1" dirty="0">
                <a:latin typeface="Arial Narrow" pitchFamily="34" charset="0"/>
              </a:rPr>
              <a:t>NO</a:t>
            </a:r>
            <a:r>
              <a:rPr lang="es-MX" sz="1000" dirty="0">
                <a:latin typeface="Arial Narrow" pitchFamily="34" charset="0"/>
              </a:rPr>
              <a:t> CONSTITUYE UN DIAGNÓSTICO O JUICIO ESPECÍFICO, SINO SOLO ES UNA ORIENTACIÓN QUE INVITA A LA REFLEXIÓN PERSONAL.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47</a:t>
            </a:fld>
            <a:endParaRPr lang="es-MX"/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auto">
          <a:xfrm>
            <a:off x="281400" y="188640"/>
            <a:ext cx="861108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1600" b="1" dirty="0" smtClean="0">
                <a:latin typeface="Arial Narrow" panose="020B0606020202030204" pitchFamily="34" charset="0"/>
              </a:rPr>
              <a:t>AUTOEVALUACIÓN 3.2.1: </a:t>
            </a:r>
            <a:r>
              <a:rPr lang="es-MX" sz="1600" b="1" dirty="0">
                <a:latin typeface="Arial Narrow" panose="020B0606020202030204" pitchFamily="34" charset="0"/>
              </a:rPr>
              <a:t>TEST  DE CREATIVIDAD DE </a:t>
            </a:r>
            <a:r>
              <a:rPr lang="es-MX" sz="1600" b="1" dirty="0" smtClean="0">
                <a:latin typeface="Arial Narrow" panose="020B0606020202030204" pitchFamily="34" charset="0"/>
              </a:rPr>
              <a:t>TORRANCE. </a:t>
            </a:r>
            <a:r>
              <a:rPr lang="es-MX" sz="1600" b="1" i="1" dirty="0" smtClean="0">
                <a:latin typeface="Arial Narrow" panose="020B0606020202030204" pitchFamily="34" charset="0"/>
              </a:rPr>
              <a:t>Continuación…</a:t>
            </a:r>
            <a:endParaRPr lang="es-ES" sz="1600" i="1" dirty="0">
              <a:latin typeface="Arial Narrow" panose="020B0606020202030204" pitchFamily="34" charset="0"/>
            </a:endParaRPr>
          </a:p>
        </p:txBody>
      </p:sp>
      <p:sp>
        <p:nvSpPr>
          <p:cNvPr id="9" name="Rectangle 269"/>
          <p:cNvSpPr>
            <a:spLocks noChangeArrowheads="1"/>
          </p:cNvSpPr>
          <p:nvPr/>
        </p:nvSpPr>
        <p:spPr bwMode="auto">
          <a:xfrm>
            <a:off x="251520" y="6021288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24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07219" y="4973554"/>
            <a:ext cx="7929562" cy="1169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Capitulo 3.3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Cambio y DESARROLLO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5606" name="Group 5"/>
          <p:cNvGrpSpPr>
            <a:grpSpLocks/>
          </p:cNvGrpSpPr>
          <p:nvPr/>
        </p:nvGrpSpPr>
        <p:grpSpPr bwMode="auto">
          <a:xfrm>
            <a:off x="2753672" y="305602"/>
            <a:ext cx="3817631" cy="747134"/>
            <a:chOff x="1882" y="981"/>
            <a:chExt cx="2722" cy="635"/>
          </a:xfrm>
          <a:effectLst/>
        </p:grpSpPr>
        <p:pic>
          <p:nvPicPr>
            <p:cNvPr id="25607" name="Picture 6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681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1224"/>
              <a:ext cx="2042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 descr="C:\Users\Conchi\Pictures\328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26069" r="13279" b="24563"/>
          <a:stretch/>
        </p:blipFill>
        <p:spPr bwMode="auto">
          <a:xfrm>
            <a:off x="2339752" y="1556792"/>
            <a:ext cx="423155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05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utp.ac.pa/documentos/2012/imagen/Actualizacion-Sitios-We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455265" cy="6125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 rot="20321889">
            <a:off x="3030048" y="2993648"/>
            <a:ext cx="2552049" cy="126188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s-MX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s-MX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Cambio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77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79134" y="4797152"/>
            <a:ext cx="7929562" cy="1169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CAPÍTULO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3.1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EL SER HUMANO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interno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628800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48680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8313" y="869811"/>
            <a:ext cx="820737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b="1" i="1" dirty="0" smtClean="0"/>
              <a:t>La </a:t>
            </a:r>
            <a:r>
              <a:rPr lang="es-MX" sz="1600" b="1" i="1" dirty="0"/>
              <a:t>actualización </a:t>
            </a:r>
            <a:r>
              <a:rPr lang="es-MX" sz="1600" dirty="0"/>
              <a:t>es muy importante, ya que </a:t>
            </a:r>
            <a:r>
              <a:rPr lang="es-MX" sz="1600" b="1" i="1" dirty="0"/>
              <a:t>te </a:t>
            </a:r>
            <a:r>
              <a:rPr lang="es-MX" sz="1600" b="1" i="1" dirty="0" smtClean="0"/>
              <a:t>permite </a:t>
            </a:r>
            <a:r>
              <a:rPr lang="es-MX" sz="1600" b="1" i="1" dirty="0"/>
              <a:t>pensar </a:t>
            </a:r>
            <a:r>
              <a:rPr lang="es-MX" sz="1600" dirty="0"/>
              <a:t>y </a:t>
            </a:r>
            <a:r>
              <a:rPr lang="es-MX" sz="1600" b="1" i="1" dirty="0"/>
              <a:t>actuar con competitividad, ser un verdadero profesional en la materia,</a:t>
            </a:r>
            <a:r>
              <a:rPr lang="es-MX" sz="1600" dirty="0"/>
              <a:t> y darte las últimas herramientas para que tu labor se realice con las máximas oportunidades de desempeño y de éxito.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68312" y="2413338"/>
            <a:ext cx="4103688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Independientemente de la carrera profesional que hayas elegido </a:t>
            </a:r>
            <a:r>
              <a:rPr lang="es-MX" sz="1600" dirty="0"/>
              <a:t>o el método seleccionado para desarrollarte y realizar tu misión en la vida, todas sin distinción están sujetas de un importante grado de </a:t>
            </a:r>
            <a:r>
              <a:rPr lang="es-MX" sz="1600" b="1" dirty="0"/>
              <a:t>actualización de los conocimientos</a:t>
            </a:r>
            <a:r>
              <a:rPr lang="es-MX" sz="1600" dirty="0"/>
              <a:t>, de </a:t>
            </a:r>
            <a:r>
              <a:rPr lang="es-MX" sz="1600" b="1" i="1" dirty="0"/>
              <a:t>sus prácticas, técnicas, formas de actuar y de realizar cada vez mejor la </a:t>
            </a:r>
            <a:r>
              <a:rPr lang="es-MX" sz="1600" b="1" i="1" dirty="0" smtClean="0"/>
              <a:t>labor.</a:t>
            </a:r>
            <a:endParaRPr lang="es-MX" sz="1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120"/>
          <a:stretch/>
        </p:blipFill>
        <p:spPr bwMode="auto">
          <a:xfrm>
            <a:off x="5148065" y="1853502"/>
            <a:ext cx="2952327" cy="307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8313" y="5157192"/>
            <a:ext cx="8207375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P</a:t>
            </a:r>
            <a:r>
              <a:rPr lang="es-MX" sz="1600" dirty="0" smtClean="0"/>
              <a:t>ara </a:t>
            </a:r>
            <a:r>
              <a:rPr lang="es-MX" sz="1600" dirty="0"/>
              <a:t>tener éxito profesional, necesitamos algo más que actualizar nuestros conocimientos, también es imprescindible </a:t>
            </a:r>
            <a:r>
              <a:rPr lang="es-MX" sz="1600" b="1" i="1" dirty="0"/>
              <a:t>desarrollar nuestras competencias </a:t>
            </a:r>
            <a:r>
              <a:rPr lang="es-MX" sz="1600" dirty="0"/>
              <a:t>y mantenerlas alineadas a las necesidades del rol y del entorno organizacional, desde la integración de nuestra vida profesional y personal. 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50</a:t>
            </a:fld>
            <a:endParaRPr lang="es-MX"/>
          </a:p>
        </p:txBody>
      </p:sp>
      <p:sp>
        <p:nvSpPr>
          <p:cNvPr id="2" name="1 CuadroTexto"/>
          <p:cNvSpPr txBox="1"/>
          <p:nvPr/>
        </p:nvSpPr>
        <p:spPr>
          <a:xfrm>
            <a:off x="468313" y="188640"/>
            <a:ext cx="813613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ACTUALIZACIÓN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426990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68312" y="548680"/>
            <a:ext cx="82073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¿</a:t>
            </a:r>
            <a:r>
              <a:rPr lang="es-MX" sz="2400" b="1" dirty="0" smtClean="0"/>
              <a:t>Porqué debemos actualizarnos?</a:t>
            </a:r>
            <a:endParaRPr lang="es-MX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468312" y="1268760"/>
            <a:ext cx="820737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/>
              <a:t>Las </a:t>
            </a:r>
            <a:r>
              <a:rPr lang="es-MX" dirty="0"/>
              <a:t>empresas requieren de </a:t>
            </a:r>
            <a:r>
              <a:rPr lang="es-MX" b="1" i="1" dirty="0"/>
              <a:t>profesionales integrales </a:t>
            </a:r>
            <a:r>
              <a:rPr lang="es-MX" dirty="0"/>
              <a:t>con visión de futuro, con </a:t>
            </a:r>
            <a:r>
              <a:rPr lang="es-MX" dirty="0" smtClean="0"/>
              <a:t>cualidades, </a:t>
            </a:r>
            <a:r>
              <a:rPr lang="es-MX" dirty="0"/>
              <a:t>habilidades, destrezas y conocimientos integrales que se adapten a la cultura corporativa.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8312" y="2420888"/>
            <a:ext cx="485926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Ya </a:t>
            </a:r>
            <a:r>
              <a:rPr lang="es-MX" b="1" i="1" dirty="0"/>
              <a:t>no es suficiente certificar que estudiaste </a:t>
            </a:r>
            <a:r>
              <a:rPr lang="es-MX" b="1" i="1" dirty="0" smtClean="0"/>
              <a:t>una carrera universitaria</a:t>
            </a:r>
            <a:r>
              <a:rPr lang="es-MX" dirty="0" smtClean="0"/>
              <a:t>, esta </a:t>
            </a:r>
            <a:r>
              <a:rPr lang="es-MX" dirty="0"/>
              <a:t>es </a:t>
            </a:r>
            <a:r>
              <a:rPr lang="es-MX" dirty="0" smtClean="0"/>
              <a:t>una </a:t>
            </a:r>
            <a:r>
              <a:rPr lang="es-MX" dirty="0"/>
              <a:t>característica que poseen miles de jóvenes.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68312" y="3645024"/>
            <a:ext cx="482376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Por ello, se hace </a:t>
            </a:r>
            <a:r>
              <a:rPr lang="es-MX" b="1" i="1" dirty="0"/>
              <a:t>necesario capacitarse y actualizarse continuamente para diferenciarse </a:t>
            </a:r>
            <a:r>
              <a:rPr lang="es-MX" dirty="0"/>
              <a:t>y ser atractivo a la </a:t>
            </a:r>
            <a:r>
              <a:rPr lang="es-MX" dirty="0" smtClean="0"/>
              <a:t>empresa.</a:t>
            </a:r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468312" y="5025950"/>
            <a:ext cx="820737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En la misma forma en que las organizaciones de hoy deben reinventarse a sí mismas </a:t>
            </a:r>
            <a:r>
              <a:rPr lang="es-MX" b="1" i="1" dirty="0"/>
              <a:t>para adaptarse a los rápidos cambios </a:t>
            </a:r>
            <a:r>
              <a:rPr lang="es-MX" dirty="0"/>
              <a:t>en forma exitosa, </a:t>
            </a:r>
            <a:r>
              <a:rPr lang="es-MX" b="1" i="1" dirty="0"/>
              <a:t>usted también debe transformarse a sí mismo si desea lograr una carrera saludable y </a:t>
            </a:r>
            <a:r>
              <a:rPr lang="es-MX" b="1" i="1" dirty="0" smtClean="0"/>
              <a:t>próspera.</a:t>
            </a:r>
            <a:endParaRPr lang="es-MX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2276872"/>
            <a:ext cx="316860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8313" y="2289646"/>
            <a:ext cx="460851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El </a:t>
            </a:r>
            <a:r>
              <a:rPr lang="es-MX" b="1" i="1" dirty="0"/>
              <a:t>cambio es inevitable. Es parte de la vida</a:t>
            </a:r>
            <a:r>
              <a:rPr lang="es-MX" dirty="0"/>
              <a:t>. Si vences el miedo, tu futuro puede ser maravilloso.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9081" y="982469"/>
            <a:ext cx="820737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i="1" dirty="0" smtClean="0"/>
              <a:t>Cambiar</a:t>
            </a:r>
            <a:r>
              <a:rPr lang="es-MX" dirty="0" smtClean="0"/>
              <a:t> </a:t>
            </a:r>
            <a:r>
              <a:rPr lang="es-MX" dirty="0"/>
              <a:t>significa </a:t>
            </a:r>
            <a:r>
              <a:rPr lang="es-MX" b="1" i="1" dirty="0"/>
              <a:t>modificar nuestra conducta o forma de pensar ante una nueva situación.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68312" y="3645024"/>
            <a:ext cx="46085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Estemos conscientes o no, queramos aceptarlo o no, </a:t>
            </a:r>
            <a:r>
              <a:rPr lang="es-MX" b="1" i="1" dirty="0"/>
              <a:t>las cosas y la gente cambian</a:t>
            </a:r>
            <a:r>
              <a:rPr lang="es-MX" b="1" i="1" dirty="0" smtClean="0"/>
              <a:t>.</a:t>
            </a:r>
            <a:endParaRPr lang="es-MX" b="1" i="1" dirty="0"/>
          </a:p>
        </p:txBody>
      </p:sp>
      <p:sp>
        <p:nvSpPr>
          <p:cNvPr id="5" name="4 Rectángulo"/>
          <p:cNvSpPr/>
          <p:nvPr/>
        </p:nvSpPr>
        <p:spPr>
          <a:xfrm>
            <a:off x="468312" y="4748951"/>
            <a:ext cx="4608513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Ante estos cambios, nuestra forma "normal" de reaccionar (a la que estamos acostumbrados) ya no nos es útil, por lo que </a:t>
            </a:r>
            <a:r>
              <a:rPr lang="es-MX" b="1" i="1" dirty="0"/>
              <a:t>necesitamos buscar una nueva opción</a:t>
            </a:r>
            <a:r>
              <a:rPr lang="es-MX" b="1" i="1" dirty="0" smtClean="0"/>
              <a:t>.</a:t>
            </a:r>
            <a:endParaRPr lang="es-MX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7" y="1734042"/>
            <a:ext cx="2952328" cy="227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7" y="4051869"/>
            <a:ext cx="3024337" cy="204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52</a:t>
            </a:fld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2613432" y="188640"/>
            <a:ext cx="432048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¿QUÉ ES EL CAMBIO?</a:t>
            </a:r>
            <a:endParaRPr lang="es-MX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45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611560" y="3385908"/>
            <a:ext cx="5185047" cy="224676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es-ES" sz="1400" dirty="0">
                <a:cs typeface="Arial" pitchFamily="34" charset="0"/>
              </a:rPr>
              <a:t>Para que el </a:t>
            </a:r>
            <a:r>
              <a:rPr lang="es-ES" sz="1400" b="1" i="1" dirty="0">
                <a:cs typeface="Arial" pitchFamily="34" charset="0"/>
              </a:rPr>
              <a:t>cambio sea efectivo</a:t>
            </a:r>
            <a:r>
              <a:rPr lang="es-ES" sz="1400" dirty="0">
                <a:cs typeface="Arial" pitchFamily="34" charset="0"/>
              </a:rPr>
              <a:t> se requiere que </a:t>
            </a:r>
            <a:r>
              <a:rPr lang="es-ES" sz="1400" dirty="0" smtClean="0">
                <a:cs typeface="Arial" pitchFamily="34" charset="0"/>
              </a:rPr>
              <a:t>éste </a:t>
            </a:r>
            <a:r>
              <a:rPr lang="es-ES" sz="1400" dirty="0">
                <a:cs typeface="Arial" pitchFamily="34" charset="0"/>
              </a:rPr>
              <a:t>se desarrolle </a:t>
            </a:r>
            <a:r>
              <a:rPr lang="es-ES" sz="1400" b="1" i="1" dirty="0">
                <a:cs typeface="Arial" pitchFamily="34" charset="0"/>
              </a:rPr>
              <a:t>estratégicamente</a:t>
            </a:r>
            <a:r>
              <a:rPr lang="es-ES" sz="1400" dirty="0">
                <a:cs typeface="Arial" pitchFamily="34" charset="0"/>
              </a:rPr>
              <a:t>, que sea planeado y programado en su ejecución, </a:t>
            </a:r>
            <a:r>
              <a:rPr lang="es-ES" sz="1400" b="1" i="1" dirty="0">
                <a:cs typeface="Arial" pitchFamily="34" charset="0"/>
              </a:rPr>
              <a:t>permitiendo así evaluación y medición de resultados.</a:t>
            </a:r>
            <a:endParaRPr lang="es-ES" sz="1400" dirty="0">
              <a:cs typeface="Times New Roman" pitchFamily="18" charset="0"/>
            </a:endParaRPr>
          </a:p>
          <a:p>
            <a:pPr algn="just" eaLnBrk="0" hangingPunct="0"/>
            <a:endParaRPr lang="es-ES" sz="1400" dirty="0">
              <a:cs typeface="Times New Roman" pitchFamily="18" charset="0"/>
            </a:endParaRPr>
          </a:p>
          <a:p>
            <a:pPr algn="just" eaLnBrk="0" hangingPunct="0"/>
            <a:r>
              <a:rPr lang="es-ES" sz="1400" dirty="0">
                <a:cs typeface="Arial" pitchFamily="34" charset="0"/>
              </a:rPr>
              <a:t>El </a:t>
            </a:r>
            <a:r>
              <a:rPr lang="es-ES" sz="1400" b="1" i="1" dirty="0">
                <a:cs typeface="Arial" pitchFamily="34" charset="0"/>
              </a:rPr>
              <a:t>cambio planeado</a:t>
            </a:r>
            <a:r>
              <a:rPr lang="es-ES" sz="1400" dirty="0">
                <a:cs typeface="Arial" pitchFamily="34" charset="0"/>
              </a:rPr>
              <a:t> es una herramienta que al operar los propósitos del cambio permita verificar su </a:t>
            </a:r>
            <a:r>
              <a:rPr lang="es-ES" sz="1400" b="1" i="1" dirty="0">
                <a:cs typeface="Arial" pitchFamily="34" charset="0"/>
              </a:rPr>
              <a:t>realismo y limitaciones</a:t>
            </a:r>
            <a:r>
              <a:rPr lang="es-ES" sz="1400" dirty="0">
                <a:cs typeface="Arial" pitchFamily="34" charset="0"/>
              </a:rPr>
              <a:t> y así mismo lo facilite.</a:t>
            </a:r>
            <a:endParaRPr lang="es-ES" sz="1400" dirty="0">
              <a:cs typeface="Times New Roman" pitchFamily="18" charset="0"/>
            </a:endParaRPr>
          </a:p>
          <a:p>
            <a:pPr algn="just" eaLnBrk="0" hangingPunct="0"/>
            <a:r>
              <a:rPr lang="es-ES" sz="1400" dirty="0">
                <a:cs typeface="Arial" pitchFamily="34" charset="0"/>
              </a:rPr>
              <a:t> </a:t>
            </a:r>
            <a:endParaRPr lang="es-ES" sz="1400" dirty="0">
              <a:cs typeface="Times New Roman" pitchFamily="18" charset="0"/>
            </a:endParaRPr>
          </a:p>
          <a:p>
            <a:pPr algn="just" eaLnBrk="0" hangingPunct="0"/>
            <a:r>
              <a:rPr lang="es-MX" sz="1400" dirty="0">
                <a:cs typeface="Arial" pitchFamily="34" charset="0"/>
              </a:rPr>
              <a:t>Para </a:t>
            </a:r>
            <a:r>
              <a:rPr lang="es-MX" sz="1400" b="1" i="1" dirty="0">
                <a:cs typeface="Arial" pitchFamily="34" charset="0"/>
              </a:rPr>
              <a:t>lograrlo</a:t>
            </a:r>
            <a:r>
              <a:rPr lang="es-MX" sz="1400" dirty="0">
                <a:cs typeface="Arial" pitchFamily="34" charset="0"/>
              </a:rPr>
              <a:t> es necesario estar </a:t>
            </a:r>
            <a:r>
              <a:rPr lang="es-MX" sz="1400" b="1" i="1" dirty="0">
                <a:cs typeface="Arial" pitchFamily="34" charset="0"/>
              </a:rPr>
              <a:t>informado y actualizado constantemente</a:t>
            </a:r>
            <a:r>
              <a:rPr lang="es-MX" sz="1400" dirty="0">
                <a:cs typeface="Arial" pitchFamily="34" charset="0"/>
              </a:rPr>
              <a:t>, adelantándose al futuro en la medida de lo posible.</a:t>
            </a:r>
            <a:endParaRPr lang="es-ES" sz="1400" dirty="0"/>
          </a:p>
        </p:txBody>
      </p:sp>
      <p:graphicFrame>
        <p:nvGraphicFramePr>
          <p:cNvPr id="35337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117410"/>
              </p:ext>
            </p:extLst>
          </p:nvPr>
        </p:nvGraphicFramePr>
        <p:xfrm>
          <a:off x="613419" y="1196752"/>
          <a:ext cx="2374900" cy="140181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74900"/>
              </a:tblGrid>
              <a:tr h="335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Fase 1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0" marB="45710" horzOverflow="overflow"/>
                </a:tc>
              </a:tr>
              <a:tr h="1066558">
                <a:tc>
                  <a:txBody>
                    <a:bodyPr/>
                    <a:lstStyle/>
                    <a:p>
                      <a:pPr marL="87313" marR="0" lvl="0" indent="-873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Tx/>
                        <a:buChar char="•"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Renuncia a algo familiar</a:t>
                      </a:r>
                    </a:p>
                    <a:p>
                      <a:pPr marL="87313" marR="0" lvl="0" indent="-873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Tx/>
                        <a:buChar char="•"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 tiene inseguridad, angustia.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0" marB="45710" anchor="ctr" horzOverflow="overflow"/>
                </a:tc>
              </a:tr>
            </a:tbl>
          </a:graphicData>
        </a:graphic>
      </p:graphicFrame>
      <p:sp>
        <p:nvSpPr>
          <p:cNvPr id="25612" name="Line 49"/>
          <p:cNvSpPr>
            <a:spLocks noChangeShapeType="1"/>
          </p:cNvSpPr>
          <p:nvPr/>
        </p:nvSpPr>
        <p:spPr bwMode="auto">
          <a:xfrm>
            <a:off x="2988319" y="1917477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graphicFrame>
        <p:nvGraphicFramePr>
          <p:cNvPr id="353373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89316"/>
              </p:ext>
            </p:extLst>
          </p:nvPr>
        </p:nvGraphicFramePr>
        <p:xfrm>
          <a:off x="3496582" y="1215774"/>
          <a:ext cx="2305050" cy="140340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05050"/>
              </a:tblGrid>
              <a:tr h="335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Fase 2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0" marB="45710" horzOverflow="overflow"/>
                </a:tc>
              </a:tr>
              <a:tr h="1068146">
                <a:tc>
                  <a:txBody>
                    <a:bodyPr/>
                    <a:lstStyle/>
                    <a:p>
                      <a:pPr marL="174625" marR="0" lvl="0" indent="-1746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Tx/>
                        <a:buChar char="•"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 exploran opciones.</a:t>
                      </a:r>
                      <a:endParaRPr kumimoji="0" lang="es-MX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174625" marR="0" lvl="0" indent="-1746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Tx/>
                        <a:buChar char="•"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 siente incomodidad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0" marB="45710" anchor="ctr" horzOverflow="overflow"/>
                </a:tc>
              </a:tr>
            </a:tbl>
          </a:graphicData>
        </a:graphic>
      </p:graphicFrame>
      <p:sp>
        <p:nvSpPr>
          <p:cNvPr id="25621" name="Line 58"/>
          <p:cNvSpPr>
            <a:spLocks noChangeShapeType="1"/>
          </p:cNvSpPr>
          <p:nvPr/>
        </p:nvSpPr>
        <p:spPr bwMode="auto">
          <a:xfrm>
            <a:off x="5796607" y="1917477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graphicFrame>
        <p:nvGraphicFramePr>
          <p:cNvPr id="353374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744727"/>
              </p:ext>
            </p:extLst>
          </p:nvPr>
        </p:nvGraphicFramePr>
        <p:xfrm>
          <a:off x="6226819" y="1196752"/>
          <a:ext cx="2233613" cy="140181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233613"/>
              </a:tblGrid>
              <a:tr h="335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Fase 3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0" marB="45710" horzOverflow="overflow"/>
                </a:tc>
              </a:tr>
              <a:tr h="1066558">
                <a:tc>
                  <a:txBody>
                    <a:bodyPr/>
                    <a:lstStyle/>
                    <a:p>
                      <a:pPr marL="174625" marR="0" lvl="0" indent="-1746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Tx/>
                        <a:buChar char="•"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 crea el compromiso</a:t>
                      </a:r>
                      <a:endParaRPr kumimoji="0" lang="es-E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174625" marR="0" lvl="0" indent="-1746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Tx/>
                        <a:buChar char="•"/>
                        <a:tabLst/>
                      </a:pPr>
                      <a:r>
                        <a:rPr kumimoji="0" lang="es-ES_tradn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 acepta la nueva identidad.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0" marB="45710" horzOverflow="overflow"/>
                </a:tc>
              </a:tr>
            </a:tbl>
          </a:graphicData>
        </a:graphic>
      </p:graphicFrame>
      <p:sp>
        <p:nvSpPr>
          <p:cNvPr id="25630" name="Rectangle 67"/>
          <p:cNvSpPr>
            <a:spLocks noChangeArrowheads="1"/>
          </p:cNvSpPr>
          <p:nvPr/>
        </p:nvSpPr>
        <p:spPr bwMode="auto">
          <a:xfrm>
            <a:off x="683567" y="404813"/>
            <a:ext cx="7776865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/>
              <a:t>FASES DE LA TRANSICIÓN DEL CAMBIO</a:t>
            </a:r>
            <a:endParaRPr lang="es-ES" sz="2400" dirty="0"/>
          </a:p>
        </p:txBody>
      </p:sp>
      <p:pic>
        <p:nvPicPr>
          <p:cNvPr id="25631" name="Picture 7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47" y="3087058"/>
            <a:ext cx="2488180" cy="2746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38605" y="6092527"/>
            <a:ext cx="26452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>
                <a:hlinkClick r:id="rId4"/>
              </a:rPr>
              <a:t>http://www.youtube.com/watch?v=P2iIXc-iePs</a:t>
            </a:r>
            <a:endParaRPr lang="es-MX" sz="1000" dirty="0"/>
          </a:p>
        </p:txBody>
      </p:sp>
      <p:sp>
        <p:nvSpPr>
          <p:cNvPr id="4" name="3 Rectángulo"/>
          <p:cNvSpPr/>
          <p:nvPr/>
        </p:nvSpPr>
        <p:spPr>
          <a:xfrm>
            <a:off x="438605" y="595086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/>
              <a:t>Material de apoyo</a:t>
            </a:r>
            <a:r>
              <a:rPr lang="es-MX" sz="1000" dirty="0" smtClean="0"/>
              <a:t>.-todo cambio es bueno.</a:t>
            </a:r>
            <a:endParaRPr lang="es-MX" sz="10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22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8313" y="332656"/>
            <a:ext cx="813593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/>
              <a:t>Cada persona responde de manera distinta </a:t>
            </a:r>
            <a:r>
              <a:rPr lang="es-MX" sz="2400" dirty="0" smtClean="0"/>
              <a:t>ante </a:t>
            </a:r>
            <a:r>
              <a:rPr lang="es-MX" sz="2400" dirty="0"/>
              <a:t>los cambios.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68313" y="1124744"/>
            <a:ext cx="813593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Ante el cambio, podemos:</a:t>
            </a:r>
            <a:endParaRPr lang="es-MX" sz="2400" dirty="0"/>
          </a:p>
        </p:txBody>
      </p:sp>
      <p:sp>
        <p:nvSpPr>
          <p:cNvPr id="4" name="3 Rectángulo"/>
          <p:cNvSpPr/>
          <p:nvPr/>
        </p:nvSpPr>
        <p:spPr>
          <a:xfrm>
            <a:off x="470992" y="5734715"/>
            <a:ext cx="3956157" cy="50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 2" pitchFamily="18" charset="2"/>
              <a:buChar char=""/>
            </a:pPr>
            <a:r>
              <a:rPr lang="es-MX" b="1" i="1" dirty="0" smtClean="0"/>
              <a:t>Aceptarlo </a:t>
            </a:r>
            <a:r>
              <a:rPr lang="es-MX" b="1" i="1" dirty="0"/>
              <a:t>con una visión positiva</a:t>
            </a:r>
            <a:r>
              <a:rPr lang="es-MX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45" y="1709996"/>
            <a:ext cx="1461118" cy="149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7"/>
          <a:stretch/>
        </p:blipFill>
        <p:spPr bwMode="auto">
          <a:xfrm>
            <a:off x="6136624" y="4005064"/>
            <a:ext cx="1440160" cy="1486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7"/>
          <a:stretch/>
        </p:blipFill>
        <p:spPr bwMode="auto">
          <a:xfrm>
            <a:off x="1602082" y="4191496"/>
            <a:ext cx="1693979" cy="1543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68312" y="3202861"/>
            <a:ext cx="4031680" cy="50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 2" pitchFamily="18" charset="2"/>
              <a:buChar char=""/>
            </a:pPr>
            <a:r>
              <a:rPr lang="es-MX" b="1" i="1" dirty="0" smtClean="0"/>
              <a:t>Resistirnos </a:t>
            </a:r>
            <a:r>
              <a:rPr lang="es-MX" dirty="0" smtClean="0"/>
              <a:t>abiertamente, atacándolo</a:t>
            </a:r>
            <a:r>
              <a:rPr lang="es-MX" dirty="0"/>
              <a:t>.</a:t>
            </a:r>
            <a:endParaRPr lang="es-MX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4843223" y="3177272"/>
            <a:ext cx="376102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 2" pitchFamily="18" charset="2"/>
              <a:buChar char=""/>
            </a:pPr>
            <a:r>
              <a:rPr lang="es-MX" b="1" i="1" dirty="0"/>
              <a:t>Aceptarlo aparentemente</a:t>
            </a:r>
            <a:r>
              <a:rPr lang="es-MX" dirty="0"/>
              <a:t>, pero tratando de boicotearlo.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809605" y="5577720"/>
            <a:ext cx="379464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 2" pitchFamily="18" charset="2"/>
              <a:buChar char=""/>
            </a:pPr>
            <a:r>
              <a:rPr lang="es-MX" b="1" i="1" dirty="0"/>
              <a:t>Aceptarlo, pero con una actitud de víctimas</a:t>
            </a:r>
            <a:r>
              <a:rPr lang="es-MX" dirty="0"/>
              <a:t>, "sufriéndolo".</a:t>
            </a:r>
          </a:p>
        </p:txBody>
      </p:sp>
      <p:pic>
        <p:nvPicPr>
          <p:cNvPr id="1026" name="Picture 2" descr="http://us.123rf.com/400wm/400/400/stockyimages/stockyimages1205/stockyimages120500244/13739122-enojado-hombre-mayor-empresa-de-pie-con-los-punos-apretados-hs-contra-el-fondo-blanco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0"/>
          <a:stretch/>
        </p:blipFill>
        <p:spPr bwMode="auto">
          <a:xfrm>
            <a:off x="1281556" y="1628800"/>
            <a:ext cx="2122678" cy="1492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4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8313" y="476672"/>
            <a:ext cx="813593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Aun sin darnos cuenta, lo que vamos viviendo va modificando nuestro carácter.</a:t>
            </a:r>
            <a:br>
              <a:rPr lang="es-MX" dirty="0"/>
            </a:br>
            <a:r>
              <a:rPr lang="es-MX" dirty="0"/>
              <a:t>Algunos aspectos se fortalecen, otros se debilitan y surgen nuevas conductas, formas de pensar, etc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468313" y="5445224"/>
            <a:ext cx="813593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b="1" i="1" dirty="0"/>
              <a:t>Analiza tu forma de actuar en estos momentos y compárala con la de hace </a:t>
            </a:r>
            <a:r>
              <a:rPr lang="es-MX" b="1" i="1" dirty="0" smtClean="0"/>
              <a:t>5 </a:t>
            </a:r>
            <a:r>
              <a:rPr lang="es-MX" b="1" i="1" dirty="0"/>
              <a:t>o </a:t>
            </a:r>
            <a:r>
              <a:rPr lang="es-MX" b="1" i="1" dirty="0" smtClean="0"/>
              <a:t>10 </a:t>
            </a:r>
            <a:r>
              <a:rPr lang="es-MX" b="1" i="1" dirty="0"/>
              <a:t>años, seguramente notarás la diferencia en muchos </a:t>
            </a:r>
            <a:r>
              <a:rPr lang="es-MX" b="1" i="1" dirty="0" smtClean="0"/>
              <a:t>aspectos.</a:t>
            </a:r>
            <a:endParaRPr lang="es-MX" b="1" i="1" dirty="0"/>
          </a:p>
        </p:txBody>
      </p:sp>
      <p:sp>
        <p:nvSpPr>
          <p:cNvPr id="3" name="2 Llamada de nube"/>
          <p:cNvSpPr/>
          <p:nvPr/>
        </p:nvSpPr>
        <p:spPr>
          <a:xfrm>
            <a:off x="2993713" y="1484784"/>
            <a:ext cx="3312368" cy="2160240"/>
          </a:xfrm>
          <a:prstGeom prst="cloudCallout">
            <a:avLst>
              <a:gd name="adj1" fmla="val -90053"/>
              <a:gd name="adj2" fmla="val -21809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 NECESITO UN </a:t>
            </a:r>
          </a:p>
          <a:p>
            <a:pPr algn="ctr"/>
            <a:r>
              <a:rPr lang="es-MX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CAMBIO</a:t>
            </a:r>
            <a:endParaRPr lang="es-MX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100000" l="1498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7228"/>
            <a:ext cx="2016224" cy="302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16" y="2060848"/>
            <a:ext cx="2591968" cy="309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onector"/>
          <p:cNvSpPr/>
          <p:nvPr/>
        </p:nvSpPr>
        <p:spPr>
          <a:xfrm>
            <a:off x="6536599" y="1952538"/>
            <a:ext cx="288032" cy="288032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onector"/>
          <p:cNvSpPr/>
          <p:nvPr/>
        </p:nvSpPr>
        <p:spPr>
          <a:xfrm>
            <a:off x="6948264" y="2061444"/>
            <a:ext cx="288032" cy="215428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55</a:t>
            </a:fld>
            <a:endParaRPr lang="es-MX"/>
          </a:p>
        </p:txBody>
      </p:sp>
      <p:sp>
        <p:nvSpPr>
          <p:cNvPr id="10" name="5 Conector"/>
          <p:cNvSpPr/>
          <p:nvPr/>
        </p:nvSpPr>
        <p:spPr>
          <a:xfrm>
            <a:off x="7332128" y="2241762"/>
            <a:ext cx="120192" cy="107118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06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8313" y="620688"/>
            <a:ext cx="8207375" cy="461665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MIEDO AL CAMBIO</a:t>
            </a:r>
            <a:endParaRPr lang="es-MX" sz="24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68313" y="1907540"/>
            <a:ext cx="8207376" cy="369332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b="1" i="1" dirty="0" smtClean="0"/>
              <a:t>El cambio nos da miedo porque:</a:t>
            </a:r>
            <a:endParaRPr lang="es-MX" b="1" i="1" dirty="0"/>
          </a:p>
        </p:txBody>
      </p:sp>
      <p:sp>
        <p:nvSpPr>
          <p:cNvPr id="5" name="4 Rectángulo"/>
          <p:cNvSpPr/>
          <p:nvPr/>
        </p:nvSpPr>
        <p:spPr>
          <a:xfrm>
            <a:off x="468312" y="2563163"/>
            <a:ext cx="4527586" cy="646331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accent5">
                  <a:lumMod val="75000"/>
                </a:schemeClr>
              </a:buClr>
              <a:buSzPct val="120000"/>
              <a:buFont typeface="Wingdings 3" pitchFamily="18" charset="2"/>
              <a:buChar char="c"/>
            </a:pPr>
            <a:r>
              <a:rPr lang="es-MX" dirty="0"/>
              <a:t>No sabemos cómo manejar situaciones nuevas o diferentes.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8312" y="3356992"/>
            <a:ext cx="4532210" cy="646331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accent5">
                  <a:lumMod val="75000"/>
                </a:schemeClr>
              </a:buClr>
              <a:buSzPct val="120000"/>
              <a:buFont typeface="Wingdings 3" pitchFamily="18" charset="2"/>
              <a:buChar char="c"/>
            </a:pPr>
            <a:r>
              <a:rPr lang="es-MX" dirty="0"/>
              <a:t>Puede provocar algún tipo de pérdida, ya sea física, moral, emocional, etc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468313" y="4149079"/>
            <a:ext cx="4500950" cy="646331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accent5">
                  <a:lumMod val="75000"/>
                </a:schemeClr>
              </a:buClr>
              <a:buSzPct val="120000"/>
              <a:buFont typeface="Wingdings 3" pitchFamily="18" charset="2"/>
              <a:buChar char="c"/>
            </a:pPr>
            <a:r>
              <a:rPr lang="es-MX" dirty="0"/>
              <a:t>Podemos equivocarnos y ser criticados por los demás y/o por nosotros mismos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468312" y="5048040"/>
            <a:ext cx="4527585" cy="646331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accent5">
                  <a:lumMod val="75000"/>
                </a:schemeClr>
              </a:buClr>
              <a:buSzPct val="120000"/>
              <a:buFont typeface="Wingdings 3" pitchFamily="18" charset="2"/>
              <a:buChar char="c"/>
            </a:pPr>
            <a:r>
              <a:rPr lang="es-MX" dirty="0"/>
              <a:t>La falta de control que sentimos. Esto generalmente nos angustia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73827"/>
            <a:ext cx="2304256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76" y="3739277"/>
            <a:ext cx="1738536" cy="21122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68313" y="1403484"/>
            <a:ext cx="8207376" cy="369332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El ser humano es un animal de costumbre y que suele temerle a los cambios. 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24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8312" y="548680"/>
            <a:ext cx="8207375" cy="461665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MANERAS DE ENFRENTAR EL CAMBIO</a:t>
            </a:r>
            <a:endParaRPr lang="es-MX" sz="2000" b="1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8313" y="4869160"/>
            <a:ext cx="3455368" cy="1077218"/>
          </a:xfrm>
          <a:prstGeom prst="rect">
            <a:avLst/>
          </a:prstGeom>
          <a:solidFill>
            <a:srgbClr val="ABFFFF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b="1" i="1" dirty="0" smtClean="0"/>
              <a:t>*Lo </a:t>
            </a:r>
            <a:r>
              <a:rPr lang="es-MX" sz="1600" b="1" i="1" dirty="0"/>
              <a:t>importante es no tenerle miedo y modificar </a:t>
            </a:r>
            <a:r>
              <a:rPr lang="es-MX" sz="1600" b="1" i="1" dirty="0" smtClean="0"/>
              <a:t>las ideas y creencias falsas y nuestra forma de pensar equivocada, </a:t>
            </a:r>
            <a:r>
              <a:rPr lang="es-MX" sz="1600" b="1" i="1" dirty="0"/>
              <a:t>que han mantenido ese miedo</a:t>
            </a:r>
            <a:r>
              <a:rPr lang="es-MX" sz="1600" b="1" i="1" dirty="0" smtClean="0"/>
              <a:t>.</a:t>
            </a:r>
            <a:endParaRPr lang="es-MX" sz="1600" b="1" i="1" dirty="0"/>
          </a:p>
        </p:txBody>
      </p:sp>
      <p:sp>
        <p:nvSpPr>
          <p:cNvPr id="4" name="3 Rectángulo"/>
          <p:cNvSpPr/>
          <p:nvPr/>
        </p:nvSpPr>
        <p:spPr>
          <a:xfrm>
            <a:off x="468313" y="1628800"/>
            <a:ext cx="3455586" cy="830997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*Cuando </a:t>
            </a:r>
            <a:r>
              <a:rPr lang="es-MX" sz="1600" dirty="0"/>
              <a:t>nos sentimos seguros y capaces, vemos el cambio </a:t>
            </a:r>
            <a:r>
              <a:rPr lang="es-MX" sz="1600" b="1" i="1" dirty="0"/>
              <a:t>como un reto o una motivación positiva.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8313" y="2636911"/>
            <a:ext cx="3446989" cy="864096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*Cuando </a:t>
            </a:r>
            <a:r>
              <a:rPr lang="es-MX" sz="1600" dirty="0"/>
              <a:t>nos sentimos incapaces o poco valiosos, el cambio </a:t>
            </a:r>
            <a:r>
              <a:rPr lang="es-MX" sz="1600" b="1" i="1" dirty="0"/>
              <a:t>nos disgusta e incluso nos asusta</a:t>
            </a:r>
            <a:r>
              <a:rPr lang="es-MX" sz="1600" b="1" i="1" dirty="0" smtClean="0"/>
              <a:t>.</a:t>
            </a:r>
            <a:endParaRPr lang="es-MX" sz="1600" b="1" i="1" dirty="0"/>
          </a:p>
        </p:txBody>
      </p:sp>
      <p:sp>
        <p:nvSpPr>
          <p:cNvPr id="7" name="6 Rectángulo"/>
          <p:cNvSpPr/>
          <p:nvPr/>
        </p:nvSpPr>
        <p:spPr>
          <a:xfrm>
            <a:off x="468313" y="3645024"/>
            <a:ext cx="3455368" cy="1077218"/>
          </a:xfrm>
          <a:prstGeom prst="rect">
            <a:avLst/>
          </a:prstGeom>
          <a:solidFill>
            <a:srgbClr val="ABFFFF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*Siempre </a:t>
            </a:r>
            <a:r>
              <a:rPr lang="es-MX" sz="1600" dirty="0"/>
              <a:t>podemos </a:t>
            </a:r>
            <a:r>
              <a:rPr lang="es-MX" sz="1600" b="1" i="1" dirty="0"/>
              <a:t>aprender a enfrentarlo de manera positiva, aprendiendo de él y mejorando nuestra vida.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58695"/>
            <a:ext cx="3570316" cy="2596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74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7618" y="0"/>
            <a:ext cx="9180512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772816"/>
            <a:ext cx="5981700" cy="2846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3526">
            <a:off x="2970" y="182197"/>
            <a:ext cx="269682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190">
            <a:off x="5724128" y="332656"/>
            <a:ext cx="291756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65104"/>
            <a:ext cx="2420812" cy="2189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541">
            <a:off x="176994" y="4493899"/>
            <a:ext cx="3569990" cy="1991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48" b="89881" l="23810" r="86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99392"/>
            <a:ext cx="5040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48" b="89881" l="23810" r="86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149080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011" l="12800" r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75371"/>
            <a:ext cx="936104" cy="68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663659" cy="48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651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55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548680"/>
            <a:ext cx="820891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+mj-lt"/>
              </a:rPr>
              <a:t>EL CAMBIO ORGANIZACIONAL ES:</a:t>
            </a:r>
            <a:endParaRPr lang="es-MX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467544" y="1268760"/>
            <a:ext cx="4320480" cy="14773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*La </a:t>
            </a:r>
            <a:r>
              <a:rPr lang="es-MX" b="1" dirty="0"/>
              <a:t>capacidad de adaptación de las organizaciones a las diferentes transformaciones que sufra el medio ambiente interno o externo, mediante el aprendizaje.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67544" y="2927266"/>
            <a:ext cx="4320480" cy="8617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*El </a:t>
            </a:r>
            <a:r>
              <a:rPr lang="es-MX" sz="1600" b="1" i="1" dirty="0"/>
              <a:t>conjunto de variaciones de orden estructural que sufren las organizaciones y que se traducen en un nuevo comportamiento organizacional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1026" name="Picture 2" descr="http://blog.areaw3.com/wp-content/uploads/2013/05/cambio-guillo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35" y="1484784"/>
            <a:ext cx="3557653" cy="3785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59</a:t>
            </a:fld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468312" y="4005064"/>
            <a:ext cx="4319587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El CAMBIO es un proceso que implica la </a:t>
            </a:r>
            <a:r>
              <a:rPr lang="es-MX" sz="1600" b="1" i="1" dirty="0"/>
              <a:t>unión de todos los procesos y actividades que se utilizan para ayudar a una organización a adaptarse o adoptar nuevas actitudes, tecnologías, ambiente, estructura y personal.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68313" y="5652537"/>
            <a:ext cx="820737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Es importante que para que se lleve a cabo el cambio en una empresa haya un compromiso por parte de la administración y de los </a:t>
            </a:r>
            <a:r>
              <a:rPr lang="es-MX" sz="1600" dirty="0" smtClean="0"/>
              <a:t>empleados.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82334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8313" y="655638"/>
            <a:ext cx="8207375" cy="3968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2000" b="1" dirty="0" smtClean="0"/>
              <a:t>EL </a:t>
            </a:r>
            <a:r>
              <a:rPr lang="es-MX" sz="2000" b="1" dirty="0"/>
              <a:t>SER HUMANO INDIVIDUAL 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8313" y="1605666"/>
            <a:ext cx="8207375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MX" dirty="0"/>
              <a:t>Cada </a:t>
            </a:r>
            <a:r>
              <a:rPr lang="es-MX" b="1" i="1" dirty="0"/>
              <a:t>ser humano siendo único, es una unidad integral</a:t>
            </a:r>
            <a:r>
              <a:rPr lang="es-MX" dirty="0"/>
              <a:t> compuesta a su vez p</a:t>
            </a:r>
            <a:r>
              <a:rPr lang="es-MX" b="1" i="1" dirty="0"/>
              <a:t>or diferentes sistemas</a:t>
            </a:r>
            <a:r>
              <a:rPr lang="es-MX" dirty="0"/>
              <a:t>.  A su vez es </a:t>
            </a:r>
            <a:r>
              <a:rPr lang="es-MX" b="1" i="1" dirty="0"/>
              <a:t>unidad integral de otras unidades constituidas por sistemas,</a:t>
            </a:r>
            <a:r>
              <a:rPr lang="es-MX" dirty="0"/>
              <a:t> como es la </a:t>
            </a:r>
            <a:r>
              <a:rPr lang="es-MX" b="1" i="1" dirty="0"/>
              <a:t>sociedad, el medio ambiente, la Tierra, el Universo, que se conjuntan en DIOS o en un principio u origen en que se crea.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8313" y="3492586"/>
            <a:ext cx="5255815" cy="138499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MX" dirty="0"/>
              <a:t>El hombre es </a:t>
            </a:r>
            <a:r>
              <a:rPr lang="es-MX" b="1" i="1" dirty="0"/>
              <a:t>único</a:t>
            </a:r>
            <a:r>
              <a:rPr lang="es-MX" dirty="0"/>
              <a:t> como </a:t>
            </a:r>
            <a:r>
              <a:rPr lang="es-MX" b="1" i="1" dirty="0"/>
              <a:t>individuo</a:t>
            </a:r>
            <a:r>
              <a:rPr lang="es-MX" dirty="0"/>
              <a:t> y </a:t>
            </a:r>
            <a:r>
              <a:rPr lang="es-MX" b="1" i="1" dirty="0"/>
              <a:t>social</a:t>
            </a:r>
            <a:r>
              <a:rPr lang="es-MX" dirty="0"/>
              <a:t> al </a:t>
            </a:r>
            <a:r>
              <a:rPr lang="es-MX" b="1" i="1" dirty="0"/>
              <a:t>convivir</a:t>
            </a:r>
            <a:r>
              <a:rPr lang="es-MX" dirty="0"/>
              <a:t> con otros individuos.</a:t>
            </a:r>
          </a:p>
          <a:p>
            <a:pPr algn="just"/>
            <a:endParaRPr lang="es-MX" sz="1200" dirty="0"/>
          </a:p>
          <a:p>
            <a:pPr algn="just"/>
            <a:r>
              <a:rPr lang="es-MX" dirty="0"/>
              <a:t>Como </a:t>
            </a:r>
            <a:r>
              <a:rPr lang="es-MX" b="1" i="1" dirty="0"/>
              <a:t>individuo</a:t>
            </a:r>
            <a:r>
              <a:rPr lang="es-MX" dirty="0"/>
              <a:t> y como </a:t>
            </a:r>
            <a:r>
              <a:rPr lang="es-MX" b="1" i="1" dirty="0"/>
              <a:t>ser social</a:t>
            </a:r>
            <a:r>
              <a:rPr lang="es-MX" dirty="0"/>
              <a:t>, constituye la </a:t>
            </a:r>
            <a:r>
              <a:rPr lang="es-MX" b="1" i="1" dirty="0"/>
              <a:t>fuente y el destino</a:t>
            </a:r>
            <a:r>
              <a:rPr lang="es-MX" dirty="0"/>
              <a:t> de todo el </a:t>
            </a:r>
            <a:r>
              <a:rPr lang="es-MX" b="1" i="1" dirty="0"/>
              <a:t>accionar humano.</a:t>
            </a:r>
            <a:endParaRPr lang="es-ES" b="1" i="1" dirty="0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081337" y="3163731"/>
            <a:ext cx="2594351" cy="2281493"/>
            <a:chOff x="1610" y="845"/>
            <a:chExt cx="2820" cy="2626"/>
          </a:xfrm>
        </p:grpSpPr>
        <p:pic>
          <p:nvPicPr>
            <p:cNvPr id="6" name="Picture 13" descr="idh004"/>
            <p:cNvPicPr>
              <a:picLocks noChangeAspect="1" noChangeArrowheads="1"/>
            </p:cNvPicPr>
            <p:nvPr/>
          </p:nvPicPr>
          <p:blipFill>
            <a:blip r:embed="rId2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845"/>
              <a:ext cx="2820" cy="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14"/>
            <p:cNvSpPr>
              <a:spLocks noChangeArrowheads="1"/>
            </p:cNvSpPr>
            <p:nvPr/>
          </p:nvSpPr>
          <p:spPr bwMode="auto">
            <a:xfrm>
              <a:off x="3062" y="845"/>
              <a:ext cx="1270" cy="1179"/>
            </a:xfrm>
            <a:prstGeom prst="ellipse">
              <a:avLst/>
            </a:prstGeom>
            <a:gradFill rotWithShape="1">
              <a:gsLst>
                <a:gs pos="0">
                  <a:srgbClr val="FFF2D9"/>
                </a:gs>
                <a:gs pos="100000">
                  <a:srgbClr val="FFE9B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072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76056" y="62068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49" name="48 Diagrama"/>
          <p:cNvGraphicFramePr/>
          <p:nvPr>
            <p:extLst>
              <p:ext uri="{D42A27DB-BD31-4B8C-83A1-F6EECF244321}">
                <p14:modId xmlns:p14="http://schemas.microsoft.com/office/powerpoint/2010/main" val="803188443"/>
              </p:ext>
            </p:extLst>
          </p:nvPr>
        </p:nvGraphicFramePr>
        <p:xfrm>
          <a:off x="0" y="153841"/>
          <a:ext cx="8892480" cy="622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25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8313" y="476672"/>
            <a:ext cx="8207375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LOS CAMBIOS SE ORIGINAN POR LA INTERACCIÓN DE FUERZAS, ÉSTAS SE CLASIFICAN EN:</a:t>
            </a:r>
            <a:endParaRPr lang="es-MX" sz="2400" dirty="0"/>
          </a:p>
        </p:txBody>
      </p:sp>
      <p:sp>
        <p:nvSpPr>
          <p:cNvPr id="5" name="4 Rectángulo"/>
          <p:cNvSpPr/>
          <p:nvPr/>
        </p:nvSpPr>
        <p:spPr>
          <a:xfrm>
            <a:off x="468313" y="4077072"/>
            <a:ext cx="8207375" cy="18004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000" b="1" dirty="0">
                <a:cs typeface="Arial" pitchFamily="34" charset="0"/>
              </a:rPr>
              <a:t>Externas: </a:t>
            </a:r>
            <a:endParaRPr lang="es-MX" sz="2000" b="1" dirty="0" smtClean="0">
              <a:cs typeface="Arial" pitchFamily="34" charset="0"/>
            </a:endParaRPr>
          </a:p>
          <a:p>
            <a:pPr algn="just"/>
            <a:endParaRPr lang="es-MX" sz="1100" b="1" dirty="0">
              <a:cs typeface="Arial" pitchFamily="34" charset="0"/>
            </a:endParaRPr>
          </a:p>
          <a:p>
            <a:pPr algn="just"/>
            <a:r>
              <a:rPr lang="es-MX" sz="1600" dirty="0" smtClean="0">
                <a:cs typeface="Arial" pitchFamily="34" charset="0"/>
              </a:rPr>
              <a:t>Son </a:t>
            </a:r>
            <a:r>
              <a:rPr lang="es-MX" sz="1600" dirty="0">
                <a:cs typeface="Arial" pitchFamily="34" charset="0"/>
              </a:rPr>
              <a:t>aquellas que provienen de afuera de la organización, creando la necesidad de cambios de orden interno, son muestras de esta </a:t>
            </a:r>
            <a:r>
              <a:rPr lang="es-MX" sz="1600" dirty="0" smtClean="0">
                <a:cs typeface="Tahoma" pitchFamily="34" charset="0"/>
              </a:rPr>
              <a:t>fuerza.</a:t>
            </a:r>
          </a:p>
          <a:p>
            <a:pPr algn="just"/>
            <a:endParaRPr lang="es-MX" sz="1600" dirty="0">
              <a:cs typeface="Tahoma" pitchFamily="34" charset="0"/>
            </a:endParaRPr>
          </a:p>
          <a:p>
            <a:pPr algn="just"/>
            <a:r>
              <a:rPr lang="es-MX" sz="1600" i="1" dirty="0" smtClean="0">
                <a:cs typeface="Tahoma" pitchFamily="34" charset="0"/>
              </a:rPr>
              <a:t>Ejemplo</a:t>
            </a:r>
            <a:r>
              <a:rPr lang="es-MX" sz="1600" i="1" dirty="0" smtClean="0">
                <a:cs typeface="Arial" pitchFamily="34" charset="0"/>
              </a:rPr>
              <a:t>: </a:t>
            </a:r>
            <a:r>
              <a:rPr lang="es-MX" sz="1600" i="1" dirty="0">
                <a:cs typeface="Arial" pitchFamily="34" charset="0"/>
              </a:rPr>
              <a:t>Los decretos gubernamentales, las </a:t>
            </a:r>
            <a:r>
              <a:rPr lang="es-MX" sz="1600" i="1" dirty="0">
                <a:cs typeface="Tahoma" pitchFamily="34" charset="0"/>
              </a:rPr>
              <a:t>normas</a:t>
            </a:r>
            <a:r>
              <a:rPr lang="es-MX" sz="1600" i="1" dirty="0">
                <a:cs typeface="Arial" pitchFamily="34" charset="0"/>
              </a:rPr>
              <a:t> de </a:t>
            </a:r>
            <a:r>
              <a:rPr lang="es-MX" sz="1600" i="1" dirty="0">
                <a:cs typeface="Tahoma" pitchFamily="34" charset="0"/>
              </a:rPr>
              <a:t>calidad</a:t>
            </a:r>
            <a:r>
              <a:rPr lang="es-MX" sz="1600" i="1" dirty="0">
                <a:cs typeface="Arial" pitchFamily="34" charset="0"/>
              </a:rPr>
              <a:t>, limitaciones en el </a:t>
            </a:r>
            <a:r>
              <a:rPr lang="es-MX" sz="1600" i="1" dirty="0">
                <a:cs typeface="Tahoma" pitchFamily="34" charset="0"/>
              </a:rPr>
              <a:t>ambiente</a:t>
            </a:r>
            <a:r>
              <a:rPr lang="es-MX" sz="1600" i="1" dirty="0">
                <a:cs typeface="Arial" pitchFamily="34" charset="0"/>
              </a:rPr>
              <a:t> tanto físico como económico</a:t>
            </a:r>
            <a:r>
              <a:rPr lang="es-MX" sz="1600" i="1" dirty="0" smtClean="0">
                <a:cs typeface="Arial" pitchFamily="34" charset="0"/>
              </a:rPr>
              <a:t>.</a:t>
            </a:r>
            <a:endParaRPr lang="es-MX" i="1" dirty="0"/>
          </a:p>
        </p:txBody>
      </p:sp>
      <p:sp>
        <p:nvSpPr>
          <p:cNvPr id="6" name="5 Rectángulo"/>
          <p:cNvSpPr/>
          <p:nvPr/>
        </p:nvSpPr>
        <p:spPr>
          <a:xfrm>
            <a:off x="468313" y="1700808"/>
            <a:ext cx="8207375" cy="21236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dirty="0">
                <a:cs typeface="Arial" pitchFamily="34" charset="0"/>
              </a:rPr>
              <a:t>Internas: </a:t>
            </a:r>
            <a:endParaRPr lang="es-MX" sz="2000" b="1" dirty="0" smtClean="0"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MX" sz="1100" b="1" dirty="0"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1600" dirty="0">
                <a:cs typeface="Arial" pitchFamily="34" charset="0"/>
              </a:rPr>
              <a:t>S</a:t>
            </a:r>
            <a:r>
              <a:rPr lang="es-MX" sz="1600" dirty="0" smtClean="0">
                <a:cs typeface="Arial" pitchFamily="34" charset="0"/>
              </a:rPr>
              <a:t>on </a:t>
            </a:r>
            <a:r>
              <a:rPr lang="es-MX" sz="1600" dirty="0">
                <a:cs typeface="Arial" pitchFamily="34" charset="0"/>
              </a:rPr>
              <a:t>aquellas que provienen de dentro de la organización, surgen del </a:t>
            </a:r>
            <a:r>
              <a:rPr lang="es-MX" sz="1600" dirty="0">
                <a:cs typeface="Tahoma" pitchFamily="34" charset="0"/>
              </a:rPr>
              <a:t>análisis</a:t>
            </a:r>
            <a:r>
              <a:rPr lang="es-MX" sz="1600" dirty="0">
                <a:cs typeface="Arial" pitchFamily="34" charset="0"/>
              </a:rPr>
              <a:t> del </a:t>
            </a:r>
            <a:r>
              <a:rPr lang="es-MX" sz="1600" dirty="0">
                <a:cs typeface="Tahoma" pitchFamily="34" charset="0"/>
              </a:rPr>
              <a:t>comportamiento</a:t>
            </a:r>
            <a:r>
              <a:rPr lang="es-MX" sz="1600" dirty="0">
                <a:cs typeface="Arial" pitchFamily="34" charset="0"/>
              </a:rPr>
              <a:t> organizacional y se presentan como alternativas de solución, representando condiciones de </a:t>
            </a:r>
            <a:r>
              <a:rPr lang="es-MX" sz="1600" dirty="0">
                <a:cs typeface="Tahoma" pitchFamily="34" charset="0"/>
              </a:rPr>
              <a:t>equilibrio</a:t>
            </a:r>
            <a:r>
              <a:rPr lang="es-MX" sz="1600" dirty="0">
                <a:cs typeface="Arial" pitchFamily="34" charset="0"/>
              </a:rPr>
              <a:t>, creando la necesidad de cambio de orden estructural</a:t>
            </a:r>
            <a:r>
              <a:rPr lang="es-MX" sz="1600" dirty="0" smtClean="0">
                <a:cs typeface="Arial" pitchFamily="34" charset="0"/>
              </a:rPr>
              <a:t>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MX" sz="1600" dirty="0"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1600" i="1" dirty="0" smtClean="0">
                <a:cs typeface="Arial" pitchFamily="34" charset="0"/>
              </a:rPr>
              <a:t>Ejemplo: </a:t>
            </a:r>
            <a:r>
              <a:rPr lang="es-MX" sz="1600" i="1" dirty="0">
                <a:cs typeface="Arial" pitchFamily="34" charset="0"/>
              </a:rPr>
              <a:t>las adecuaciones tecnológicas, cambio de </a:t>
            </a:r>
            <a:r>
              <a:rPr lang="es-MX" sz="1600" i="1" dirty="0">
                <a:cs typeface="Tahoma" pitchFamily="34" charset="0"/>
              </a:rPr>
              <a:t>estrategias</a:t>
            </a:r>
            <a:r>
              <a:rPr lang="es-MX" sz="1600" i="1" dirty="0">
                <a:cs typeface="Arial" pitchFamily="34" charset="0"/>
              </a:rPr>
              <a:t> metodológicas, cambios de directivas, etc.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16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8313" y="415907"/>
            <a:ext cx="8207375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/>
              <a:t>LAS FUERZAS EXTERNAS E INTERNAS PARA EL </a:t>
            </a:r>
            <a:r>
              <a:rPr lang="es-MX" sz="2400" b="1" dirty="0" smtClean="0"/>
              <a:t>CAMBIO</a:t>
            </a:r>
            <a:endParaRPr lang="es-MX" sz="2400" dirty="0"/>
          </a:p>
        </p:txBody>
      </p:sp>
      <p:pic>
        <p:nvPicPr>
          <p:cNvPr id="5122" name="Picture 2" descr="http://www.monografias.com/trabajos13/cborgdef/Image8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38" y="1493306"/>
            <a:ext cx="6397432" cy="43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8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0414" y="404664"/>
            <a:ext cx="8225274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Para tratar cualquier proceso de cambio, es necesario manejar muy integradamente aspectos técnicos y aspectos humanos, ya que sin la capacidad para tratar los aspectos humanos, el proceso de aceptación y adopción del cambio resulta mucho más dificultoso. En el gráfico siguiente presentamos una selección de temas que pueden formar parte de un enfoque de trabajo integrado</a:t>
            </a:r>
            <a:r>
              <a:rPr lang="es-MX" dirty="0" smtClean="0"/>
              <a:t>:</a:t>
            </a:r>
            <a:endParaRPr lang="es-MX" dirty="0"/>
          </a:p>
        </p:txBody>
      </p:sp>
      <p:pic>
        <p:nvPicPr>
          <p:cNvPr id="2050" name="Picture 2" descr="http://www.monografias.com/trabajos13/cborgdef/Image8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58165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80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251521" y="243771"/>
            <a:ext cx="8568952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600" b="1" dirty="0">
                <a:latin typeface="Arial Narrow" panose="020B0606020202030204" pitchFamily="34" charset="0"/>
                <a:cs typeface="Arial" pitchFamily="34" charset="0"/>
              </a:rPr>
              <a:t>AUTO </a:t>
            </a:r>
            <a:r>
              <a:rPr lang="es-ES" sz="1600" b="1" dirty="0" smtClean="0">
                <a:latin typeface="Arial Narrow" panose="020B0606020202030204" pitchFamily="34" charset="0"/>
                <a:cs typeface="Arial" pitchFamily="34" charset="0"/>
              </a:rPr>
              <a:t>EVALUACIÓN: 3.3.1 </a:t>
            </a:r>
            <a:r>
              <a:rPr lang="es-ES" sz="1600" b="1" dirty="0">
                <a:latin typeface="Arial Narrow" panose="020B0606020202030204" pitchFamily="34" charset="0"/>
                <a:cs typeface="Arial" pitchFamily="34" charset="0"/>
              </a:rPr>
              <a:t>CAPACIDAD DE CAMBIO Y ACTUALIZACIÓN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251522" y="764704"/>
            <a:ext cx="864095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s-ES" sz="1100" dirty="0">
                <a:latin typeface="Arial Narrow" pitchFamily="34" charset="0"/>
              </a:rPr>
              <a:t>EL SIGUIENTE CUESTIONARIO TIENE POR OBJETO QUE USTED EVALÚE LA CONSULTA QUE HACE DE DIFERENTES MEDIOS Y FUENTES DE INFORMACIÓN SOBRE DIFERENTES TEMAS Y CONOCIMIENTOS QUE RESULTAN ÚTILES PARA EL DESARROLLO DE SU VIDA PERSONAL Y PROFESIONAL. ESTA DIVIDIDO EN TRES GRUPOS:</a:t>
            </a: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251522" y="1438275"/>
            <a:ext cx="864095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61950" indent="-276225" algn="just"/>
            <a:r>
              <a:rPr lang="es-ES" sz="1100" dirty="0">
                <a:latin typeface="Arial Narrow" pitchFamily="34" charset="0"/>
              </a:rPr>
              <a:t>1.0.- TEMAS RELATIVOS A SU PROFESIÓN O TRABAJO, Y QUE FUNDAMENTALMENTE SON CONOCIMIENTOS Y EXPERIENCIAS QUE ENRIQUECEN LA PRÁCTICA DE SU PROFESIÓN Y QUE LE ACTUALIZAN EN SU DESEMPEÑO.</a:t>
            </a:r>
          </a:p>
          <a:p>
            <a:pPr marL="536575" indent="-450850" algn="just"/>
            <a:endParaRPr lang="es-ES" sz="1100" dirty="0">
              <a:latin typeface="Arial Narrow" pitchFamily="34" charset="0"/>
            </a:endParaRPr>
          </a:p>
          <a:p>
            <a:pPr marL="361950" indent="-276225" algn="just"/>
            <a:r>
              <a:rPr lang="es-ES" sz="1100" dirty="0">
                <a:latin typeface="Arial Narrow" pitchFamily="34" charset="0"/>
              </a:rPr>
              <a:t>2.0.- TEMAS QUE COMPLEMENTAN SU CULTURAL PERSONAL AL PROPORCIONARLE CONOCIMIENTOS Y EXPERIENCIAS IMPORTANTES PARA SU DESARROLLO PERSONAL Y SOCIAL.</a:t>
            </a:r>
          </a:p>
          <a:p>
            <a:pPr marL="536575" indent="-450850" algn="just"/>
            <a:endParaRPr lang="es-ES" sz="1100" dirty="0">
              <a:latin typeface="Arial Narrow" pitchFamily="34" charset="0"/>
            </a:endParaRPr>
          </a:p>
          <a:p>
            <a:pPr marL="536575" indent="-450850" algn="just"/>
            <a:r>
              <a:rPr lang="es-ES" sz="1100" dirty="0">
                <a:latin typeface="Arial Narrow" pitchFamily="34" charset="0"/>
              </a:rPr>
              <a:t>3.0.- TEMAS ADICIONALES QUE LE PROPORCIONAN ENTRETENIMIENTO Y DIVERSIÓN.</a:t>
            </a: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251522" y="2780928"/>
            <a:ext cx="864095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s-ES" sz="1100" dirty="0">
                <a:latin typeface="Arial Narrow" pitchFamily="34" charset="0"/>
              </a:rPr>
              <a:t>SIGA LAS SIGUIENTES INSTRUCCIONES</a:t>
            </a:r>
            <a:r>
              <a:rPr lang="es-ES" sz="1200" dirty="0"/>
              <a:t>:</a:t>
            </a: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251521" y="3007985"/>
            <a:ext cx="86409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61938" indent="-261938" algn="just"/>
            <a:r>
              <a:rPr lang="es-ES" sz="1100" b="1" dirty="0">
                <a:latin typeface="Arial Narrow" pitchFamily="34" charset="0"/>
              </a:rPr>
              <a:t>A.- LEA CADA RENGLÓN Y MARQUE CON UNA “X” LA FRECUENCIA EN LA QUE CONSULTA LAS FUENTES ENUNCIADAS</a:t>
            </a:r>
            <a:r>
              <a:rPr lang="es-ES" sz="1200" b="1" dirty="0">
                <a:latin typeface="Arial Narrow" pitchFamily="34" charset="0"/>
              </a:rPr>
              <a:t>.</a:t>
            </a:r>
          </a:p>
        </p:txBody>
      </p:sp>
      <p:graphicFrame>
        <p:nvGraphicFramePr>
          <p:cNvPr id="28758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5919"/>
              </p:ext>
            </p:extLst>
          </p:nvPr>
        </p:nvGraphicFramePr>
        <p:xfrm>
          <a:off x="251519" y="3385532"/>
          <a:ext cx="8640960" cy="24917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3644"/>
                <a:gridCol w="4521473"/>
                <a:gridCol w="912335"/>
                <a:gridCol w="910586"/>
                <a:gridCol w="912335"/>
                <a:gridCol w="910587"/>
              </a:tblGrid>
              <a:tr h="157128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FUENTES DE INFORMACIÓN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MARQUE CON UNA “X” CON QUE FRECUENCIA LOS CONSULTA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1405"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FRECUEN-TEMENTE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OCASIO-NALMENTE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CUANDO NECESITO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NUNCA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28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1.0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CONSULTA EN TEMAS RELATIVOS A SU PROFESIÓN Y/O TRABAJO: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4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1.1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LIBROS, REVISTAS, APUNTES Y PUBLICACIONES 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188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INTERNET 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188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1.3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PERIÓDICOS, REVISTAS Y PUBLICACIONES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188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1.4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OTRAS PERSONAS Y PROFESIONISTAS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188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1.5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MUSEOS, BIBLIOTECAS Y OTRAS FUENTES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188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1.6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EVENTOS, CONFERENCIAS, JUNTAS, ETC.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64</a:t>
            </a:fld>
            <a:endParaRPr lang="es-MX"/>
          </a:p>
        </p:txBody>
      </p:sp>
      <p:sp>
        <p:nvSpPr>
          <p:cNvPr id="9" name="Rectangle 269"/>
          <p:cNvSpPr>
            <a:spLocks noChangeArrowheads="1"/>
          </p:cNvSpPr>
          <p:nvPr/>
        </p:nvSpPr>
        <p:spPr bwMode="auto">
          <a:xfrm>
            <a:off x="251520" y="6021288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553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56" name="Group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78438"/>
              </p:ext>
            </p:extLst>
          </p:nvPr>
        </p:nvGraphicFramePr>
        <p:xfrm>
          <a:off x="251520" y="1772816"/>
          <a:ext cx="8611080" cy="37960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85358"/>
                <a:gridCol w="4636872"/>
                <a:gridCol w="872212"/>
                <a:gridCol w="872213"/>
                <a:gridCol w="872212"/>
                <a:gridCol w="872213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2.0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CONSULTA EN TEMAS HISTÓRICOS, POLÍTICOS, SOCIALES, ECONÓMICOS, CULTURALES Y DEMÁS RELATIVOS.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2.1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LIBROS, REVISTAS, APUNTES Y PUBLICACIONES 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2.2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INTERNET 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2.3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PERIÓDICOS, REVISTAS Y PUBLICACIONES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2.4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OTRAS PERSONAS Y PROFESIONISTAS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2.5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MUSEOS, BIBLIOTECAS Y OTRAS FUENTES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2.6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EVENTOS, CONFERENCIAS, JUNTAS, ETC.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CONSULTA EN TEMAS CONVENCIONALES TALES COMO ESPECTÁCULOS, PELÍCULAS, TELECOMEDIAS, MEDIO ARTÍSTICO Y DEPORTIVO, Y DEMÁS RELATIVOS.</a:t>
                      </a:r>
                      <a:endParaRPr kumimoji="0" lang="es-E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3.1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LIBROS, REVISTAS, APUNTES Y PUBLICACIONES 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3.2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INTERNET 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3.3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PERIÓDICOS, REVISTAS Y PUBLICACIONES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3.4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OTRAS PERSONAS Y PROFESIONISTAS</a:t>
                      </a:r>
                      <a:endParaRPr kumimoji="0" lang="es-E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3.5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MUSEOS, BIBLIOTECAS Y OTRAS FUENTES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3.6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5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 EVENTOS, CONFERENCIAS, REUNIONES, ETC.</a:t>
                      </a:r>
                      <a:endParaRPr kumimoji="0" lang="es-E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29827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61218"/>
              </p:ext>
            </p:extLst>
          </p:nvPr>
        </p:nvGraphicFramePr>
        <p:xfrm>
          <a:off x="251520" y="980728"/>
          <a:ext cx="8611080" cy="60864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22231"/>
                <a:gridCol w="872212"/>
                <a:gridCol w="872213"/>
                <a:gridCol w="870421"/>
                <a:gridCol w="874003"/>
              </a:tblGrid>
              <a:tr h="2428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FUENTES DE INFORMACIÓN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MARQUE CON UNA “X” CON QUE FRECUENCIA LOS CONSULTA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35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FRECUEN-TEMENTE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OCASIO-NALMENTE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CUANDO NECESITO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NUNCA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821" name="Rectangle 125"/>
          <p:cNvSpPr>
            <a:spLocks noChangeArrowheads="1"/>
          </p:cNvSpPr>
          <p:nvPr/>
        </p:nvSpPr>
        <p:spPr bwMode="auto">
          <a:xfrm>
            <a:off x="251520" y="332656"/>
            <a:ext cx="861108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600" b="1" dirty="0">
                <a:latin typeface="Arial Narrow" panose="020B0606020202030204" pitchFamily="34" charset="0"/>
              </a:rPr>
              <a:t>AUTO </a:t>
            </a:r>
            <a:r>
              <a:rPr lang="es-ES" sz="1600" b="1" dirty="0" smtClean="0">
                <a:latin typeface="Arial Narrow" panose="020B0606020202030204" pitchFamily="34" charset="0"/>
              </a:rPr>
              <a:t>EVALUACIÓN</a:t>
            </a:r>
            <a:r>
              <a:rPr lang="es-ES" sz="1600" b="1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s-ES" sz="1600" b="1" dirty="0" smtClean="0">
                <a:latin typeface="Arial Narrow" panose="020B0606020202030204" pitchFamily="34" charset="0"/>
                <a:cs typeface="Arial" pitchFamily="34" charset="0"/>
              </a:rPr>
              <a:t>3.3.1 </a:t>
            </a:r>
            <a:r>
              <a:rPr lang="es-ES" sz="1600" b="1" dirty="0" smtClean="0">
                <a:latin typeface="Arial Narrow" panose="020B0606020202030204" pitchFamily="34" charset="0"/>
              </a:rPr>
              <a:t>: CAPACIDAD </a:t>
            </a:r>
            <a:r>
              <a:rPr lang="es-ES" sz="1600" b="1" dirty="0">
                <a:latin typeface="Arial Narrow" panose="020B0606020202030204" pitchFamily="34" charset="0"/>
              </a:rPr>
              <a:t>DE CAMBIO Y ACTUALIZACIÓN. </a:t>
            </a:r>
            <a:r>
              <a:rPr lang="es-ES" sz="1600" b="1" i="1" dirty="0">
                <a:latin typeface="Arial Narrow" panose="020B0606020202030204" pitchFamily="34" charset="0"/>
              </a:rPr>
              <a:t>Continuación... 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65</a:t>
            </a:fld>
            <a:endParaRPr lang="es-MX"/>
          </a:p>
        </p:txBody>
      </p:sp>
      <p:sp>
        <p:nvSpPr>
          <p:cNvPr id="6" name="Rectangle 269"/>
          <p:cNvSpPr>
            <a:spLocks noChangeArrowheads="1"/>
          </p:cNvSpPr>
          <p:nvPr/>
        </p:nvSpPr>
        <p:spPr bwMode="auto">
          <a:xfrm>
            <a:off x="251520" y="5877272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55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51520" y="772399"/>
            <a:ext cx="861107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80975" indent="-180975" algn="just"/>
            <a:r>
              <a:rPr lang="es-ES" sz="1200" b="1" dirty="0">
                <a:latin typeface="Arial Narrow" panose="020B0606020202030204" pitchFamily="34" charset="0"/>
              </a:rPr>
              <a:t>B.- </a:t>
            </a:r>
            <a:r>
              <a:rPr lang="es-ES" sz="1100" b="1" dirty="0">
                <a:latin typeface="Arial Narrow" panose="020B0606020202030204" pitchFamily="34" charset="0"/>
              </a:rPr>
              <a:t>EN EL SIGUIENTE CUADRO, SEÑALE CON UN CÍRCULO EL VALOR QUE CORRESPONDA A CADA RENGLÓN DEL CUESTIONARIO ANTERIOR. SUME LOS SUBTOTALES AL FINAL DE CADA GRUPO DE TEMAS Y SUME POSTERIORMENTE EL TOTAL GENERAL.</a:t>
            </a:r>
          </a:p>
        </p:txBody>
      </p:sp>
      <p:graphicFrame>
        <p:nvGraphicFramePr>
          <p:cNvPr id="30968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092439"/>
              </p:ext>
            </p:extLst>
          </p:nvPr>
        </p:nvGraphicFramePr>
        <p:xfrm>
          <a:off x="251520" y="1412776"/>
          <a:ext cx="8611079" cy="38096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82506"/>
                <a:gridCol w="757696"/>
                <a:gridCol w="802657"/>
                <a:gridCol w="805989"/>
                <a:gridCol w="800991"/>
                <a:gridCol w="977510"/>
                <a:gridCol w="870932"/>
                <a:gridCol w="870933"/>
                <a:gridCol w="870932"/>
                <a:gridCol w="870933"/>
              </a:tblGrid>
              <a:tr h="542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NÚMERO DE PREGUNTA</a:t>
                      </a: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FRECUEN-TEMENTE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OCASIO-NALMENTE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CUANDO NECESITO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NUNCA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NÚMERO DE PREGUNTA</a:t>
                      </a: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FRECUEN-TEMENTE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OCASIO-NALMENTE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CUANDO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NECESITO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NUNCA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1.0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TEMAS RELATIVOS   A SU PROFESIÓN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2.0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TEMAS CULTURALES, HISTÓRICOS, SOCIALES, ETC.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1.1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2.1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2.2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1.3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2.3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1.4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2.4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1.5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2.5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1.6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2.6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SUBTOTAL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SUBTOTAL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3.0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TEMAS DE DIVERSIÓN, ENTRETENIMIENTO, ETC.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3.1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3.5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3.2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3.6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3.3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SUBTOTAL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3.4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Rectangle 125"/>
          <p:cNvSpPr>
            <a:spLocks noChangeArrowheads="1"/>
          </p:cNvSpPr>
          <p:nvPr/>
        </p:nvSpPr>
        <p:spPr bwMode="auto">
          <a:xfrm>
            <a:off x="251520" y="260648"/>
            <a:ext cx="8611080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/>
              <a:t>AUTO </a:t>
            </a:r>
            <a:r>
              <a:rPr lang="es-ES" sz="1400" b="1" dirty="0" smtClean="0"/>
              <a:t>EVALUACIÓN</a:t>
            </a:r>
            <a:r>
              <a:rPr lang="es-ES" sz="1400" b="1" dirty="0">
                <a:cs typeface="Arial" pitchFamily="34" charset="0"/>
              </a:rPr>
              <a:t> </a:t>
            </a:r>
            <a:r>
              <a:rPr lang="es-ES" sz="1400" b="1" dirty="0" smtClean="0">
                <a:cs typeface="Arial" pitchFamily="34" charset="0"/>
              </a:rPr>
              <a:t>3.3.1 </a:t>
            </a:r>
            <a:r>
              <a:rPr lang="es-ES" sz="1400" b="1" dirty="0" smtClean="0"/>
              <a:t>: CAPACIDAD </a:t>
            </a:r>
            <a:r>
              <a:rPr lang="es-ES" sz="1400" b="1" dirty="0"/>
              <a:t>DE CAMBIO Y ACTUALIZACIÓN. </a:t>
            </a:r>
            <a:r>
              <a:rPr lang="es-ES" sz="1400" b="1" i="1" dirty="0"/>
              <a:t>Continuación... 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66</a:t>
            </a:fld>
            <a:endParaRPr lang="es-MX"/>
          </a:p>
        </p:txBody>
      </p:sp>
      <p:sp>
        <p:nvSpPr>
          <p:cNvPr id="6" name="Rectangle 269"/>
          <p:cNvSpPr>
            <a:spLocks noChangeArrowheads="1"/>
          </p:cNvSpPr>
          <p:nvPr/>
        </p:nvSpPr>
        <p:spPr bwMode="auto">
          <a:xfrm>
            <a:off x="251520" y="5888305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8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251520" y="2717701"/>
            <a:ext cx="861108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s-ES" sz="1200" b="1" dirty="0"/>
              <a:t>C.- INTERPRETACIÓN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251520" y="701576"/>
            <a:ext cx="861108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s-ES" sz="1200" dirty="0">
                <a:latin typeface="Arial Narrow" pitchFamily="34" charset="0"/>
              </a:rPr>
              <a:t>LLENE EL </a:t>
            </a:r>
            <a:r>
              <a:rPr lang="es-ES" sz="1200" dirty="0" smtClean="0">
                <a:latin typeface="Arial Narrow" pitchFamily="34" charset="0"/>
              </a:rPr>
              <a:t>SIGUIENTE </a:t>
            </a:r>
            <a:r>
              <a:rPr lang="es-ES" sz="1200" dirty="0">
                <a:latin typeface="Arial Narrow" pitchFamily="34" charset="0"/>
              </a:rPr>
              <a:t>CUADRO DE RESULTADOS</a:t>
            </a:r>
          </a:p>
        </p:txBody>
      </p:sp>
      <p:graphicFrame>
        <p:nvGraphicFramePr>
          <p:cNvPr id="31912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004679"/>
              </p:ext>
            </p:extLst>
          </p:nvPr>
        </p:nvGraphicFramePr>
        <p:xfrm>
          <a:off x="251521" y="1118633"/>
          <a:ext cx="8611078" cy="157946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386134"/>
                <a:gridCol w="844988"/>
                <a:gridCol w="927921"/>
                <a:gridCol w="849524"/>
                <a:gridCol w="772294"/>
                <a:gridCol w="830217"/>
              </a:tblGrid>
              <a:tr h="543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FUENTES DE INFORMACIÓN DE DIFERENTES TEMAS **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FRECUEN-TEMENTE**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OCASIO-NALMENTE**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CUANDO NECESITO**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NUNCA**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TOTALES**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4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SUBTOTAL 1.0. TEMAS RELATIVOS A LA PROFESIÓN Y/O TRABAJO 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  <a:tr h="2564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SUBTOTAL 2.0. TEMAS HISTÓRICOS, CULTURALES, SOCIALES, ETC.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  <a:tr h="2564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SUBTOTAL 3.0. TEMAS DE DIVERSIÓN, ENTRETENIMIENTO, ETC.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  <a:tr h="2564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 GENERAL**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**</a:t>
                      </a: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**</a:t>
                      </a: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**</a:t>
                      </a: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**</a:t>
                      </a:r>
                      <a:endParaRPr kumimoji="0" lang="es-MX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**</a:t>
                      </a:r>
                      <a:endParaRPr kumimoji="0" 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31911" name="Group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13837"/>
              </p:ext>
            </p:extLst>
          </p:nvPr>
        </p:nvGraphicFramePr>
        <p:xfrm>
          <a:off x="251520" y="3012817"/>
          <a:ext cx="8611079" cy="141915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33867"/>
                <a:gridCol w="685525"/>
                <a:gridCol w="685525"/>
                <a:gridCol w="5106162"/>
              </a:tblGrid>
              <a:tr h="24202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SUBTOTAL 1.0. TEMAS RELATIVOS A LA PROFESIÓN Y/O TRABAJO 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52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 MAYOR  A 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Y ACTUALIZANDO CONSTANTEMENTE DE SU PROFESIÓN, TANTO EN EL ÁMBITO NACIONAL COMO INTERNACIONAL.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452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 ESTA  ENTRE  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46-52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LIMITADA Y OCASIONALMENTE DE SU PROFESIÓN, PRINCIPALMENTE EN EL ÁMBITO NACIONAL Y LOCAL.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7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MENOR A 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46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PUNTOS. 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NO SE ESTA INFORMANDO Y NI ACTUALIZANDO ACERCA DE SU PROFESIÓN. 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31909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958448"/>
              </p:ext>
            </p:extLst>
          </p:nvPr>
        </p:nvGraphicFramePr>
        <p:xfrm>
          <a:off x="251520" y="4509120"/>
          <a:ext cx="8611079" cy="158417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33867"/>
                <a:gridCol w="685525"/>
                <a:gridCol w="685525"/>
                <a:gridCol w="5106162"/>
              </a:tblGrid>
              <a:tr h="25648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SUBTOTAL 2.0. TEMAS CULTURALES, HISTÓRICOS, SOCIALES, ECONÓMICOS, ETC.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431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 MAYOR  A 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42</a:t>
                      </a: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CONSTANTEMENTE ACERCA DE AQUELLOS ASPECTOS IMPORTANTES DE SU ÁMBITO Y MEDIO AMBIENTE SOCIAL Y DE DESARROLLO, NACIONAL E INTERNACIONAL.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922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 ESTA  ENTRE  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36-42</a:t>
                      </a: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LIMITADA Y OCASIONALMENTE DE SU ÁMBITO Y MEDIO AMBIENTE SOCIAL Y DE DESARROLLO, BÁSICAMENTE A NIVEL LOCAL Y NACIONAL.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922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MENOR A 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NO SE ESTA INFORMANDO, NI ACTUALIZANDO ACERCA DE SU ÁMBITO Y MEDIO AMBIENTE SOCIAL  Y DE DESARROLLO.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0" name="Rectangle 125"/>
          <p:cNvSpPr>
            <a:spLocks noChangeArrowheads="1"/>
          </p:cNvSpPr>
          <p:nvPr/>
        </p:nvSpPr>
        <p:spPr bwMode="auto">
          <a:xfrm>
            <a:off x="251520" y="240903"/>
            <a:ext cx="8611080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/>
              <a:t>AUTO </a:t>
            </a:r>
            <a:r>
              <a:rPr lang="es-ES" sz="1400" b="1" dirty="0" smtClean="0"/>
              <a:t>EVALUACIÓN</a:t>
            </a:r>
            <a:r>
              <a:rPr lang="es-ES" sz="1400" b="1" dirty="0">
                <a:cs typeface="Arial" pitchFamily="34" charset="0"/>
              </a:rPr>
              <a:t> </a:t>
            </a:r>
            <a:r>
              <a:rPr lang="es-ES" sz="1400" b="1" dirty="0" smtClean="0">
                <a:cs typeface="Arial" pitchFamily="34" charset="0"/>
              </a:rPr>
              <a:t>3.3.1 </a:t>
            </a:r>
            <a:r>
              <a:rPr lang="es-ES" sz="1400" b="1" dirty="0" smtClean="0"/>
              <a:t>: CAPACIDAD </a:t>
            </a:r>
            <a:r>
              <a:rPr lang="es-ES" sz="1400" b="1" dirty="0"/>
              <a:t>DE CAMBIO Y ACTUALIZACIÓN. </a:t>
            </a:r>
            <a:r>
              <a:rPr lang="es-ES" sz="1400" b="1" i="1" dirty="0"/>
              <a:t>Continuación... 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67</a:t>
            </a:fld>
            <a:endParaRPr lang="es-MX"/>
          </a:p>
        </p:txBody>
      </p:sp>
      <p:sp>
        <p:nvSpPr>
          <p:cNvPr id="9" name="Rectangle 269"/>
          <p:cNvSpPr>
            <a:spLocks noChangeArrowheads="1"/>
          </p:cNvSpPr>
          <p:nvPr/>
        </p:nvSpPr>
        <p:spPr bwMode="auto">
          <a:xfrm>
            <a:off x="251520" y="6032321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5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96" name="Group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077"/>
              </p:ext>
            </p:extLst>
          </p:nvPr>
        </p:nvGraphicFramePr>
        <p:xfrm>
          <a:off x="251520" y="968375"/>
          <a:ext cx="8640960" cy="155670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257223"/>
                <a:gridCol w="777583"/>
                <a:gridCol w="935504"/>
                <a:gridCol w="4670650"/>
              </a:tblGrid>
              <a:tr h="322263">
                <a:tc grid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SUBTOTAL 3.0. TEMAS DE ESPECTÁCULOS, PELÍCULAS, TELECOMEDIAS, ARTÍSTICOS Y DEPORTIVOS, Y DEMÁS RELATIVOS.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941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 MAYOR  A 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CONSTANTEMENTE ACERCA DE AQUELLOS ASPECTOS IMPORTANTES DE ENTRETENIMIENTO, DEPORTIVOS, ETC., A NIVEL NACIONAL E INTERNACIONAL.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 ESTA  ENTRE  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24-36</a:t>
                      </a: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LIMITADA Y OCASIONALMENTE ACERCA DE AQUELLOS ASPECTOS DE ENTRETENIMIENTO, DEPORTIVOS, ETC., A NIVEL BÁSICAMENTE LOCAL Y NACIONAL.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MENOR A 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NO SE ESTA INFORMANDO, NI ACTUALIZANDO ACERCA DE SU ÁMBITO Y MEDIO AMBIENTE SOCIAL Y DE DESARROLLO.</a:t>
                      </a:r>
                      <a:endParaRPr kumimoji="0" lang="es-E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32893" name="Group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690428"/>
              </p:ext>
            </p:extLst>
          </p:nvPr>
        </p:nvGraphicFramePr>
        <p:xfrm>
          <a:off x="251520" y="2708920"/>
          <a:ext cx="8640961" cy="143319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258491"/>
                <a:gridCol w="777430"/>
                <a:gridCol w="935318"/>
                <a:gridCol w="4669722"/>
              </a:tblGrid>
              <a:tr h="2444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TOTAL GENERAL. INFORMACIÓN INTEGRAL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 MAYOR  A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124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CONSTANTEMENTE ACERCA DE AQUELLOS ASPECTOS IMPORTANTES PARA SU DESARROLLO Y SUPERACIÓN INTEGRALES.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 ESTA  ENTRE 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106-124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SE ESTA INFORMANDO LIMITADA Y OCASIONALMENTE DE AQUELLOS ASPECTOS IMPORTANTES PARA SU DESARROLLO Y SUPERACIÓN INTEGRALES.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 SU RESULTADO ES MENOR A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106</a:t>
                      </a: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PUNTOS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USTED NO SE ESTA INFORMANDO Y NI ACTUALIZANDO ACERCA DE AQUELLOS ASPECTOS IMPORTANTES PARA SU DESARROLLO Y SUPERACIÓN INTEGRALES.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32892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476339"/>
              </p:ext>
            </p:extLst>
          </p:nvPr>
        </p:nvGraphicFramePr>
        <p:xfrm>
          <a:off x="251520" y="4365104"/>
          <a:ext cx="8640960" cy="169868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640960"/>
              </a:tblGrid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COMENTARIOS: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8" name="Rectangle 125"/>
          <p:cNvSpPr>
            <a:spLocks noChangeArrowheads="1"/>
          </p:cNvSpPr>
          <p:nvPr/>
        </p:nvSpPr>
        <p:spPr bwMode="auto">
          <a:xfrm>
            <a:off x="251520" y="369531"/>
            <a:ext cx="864096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600" b="1" dirty="0">
                <a:latin typeface="Arial Narrow" panose="020B0606020202030204" pitchFamily="34" charset="0"/>
              </a:rPr>
              <a:t>AUTO </a:t>
            </a:r>
            <a:r>
              <a:rPr lang="es-ES" sz="1600" b="1" dirty="0" smtClean="0">
                <a:latin typeface="Arial Narrow" panose="020B0606020202030204" pitchFamily="34" charset="0"/>
              </a:rPr>
              <a:t>EVALUACIÓN</a:t>
            </a:r>
            <a:r>
              <a:rPr lang="es-ES" sz="1600" b="1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s-ES" sz="1600" b="1" dirty="0" smtClean="0">
                <a:latin typeface="Arial Narrow" panose="020B0606020202030204" pitchFamily="34" charset="0"/>
                <a:cs typeface="Arial" pitchFamily="34" charset="0"/>
              </a:rPr>
              <a:t>3.3.1 </a:t>
            </a:r>
            <a:r>
              <a:rPr lang="es-ES" sz="1600" b="1" dirty="0" smtClean="0">
                <a:latin typeface="Arial Narrow" panose="020B0606020202030204" pitchFamily="34" charset="0"/>
              </a:rPr>
              <a:t>: CAPACIDAD </a:t>
            </a:r>
            <a:r>
              <a:rPr lang="es-ES" sz="1600" b="1" dirty="0">
                <a:latin typeface="Arial Narrow" panose="020B0606020202030204" pitchFamily="34" charset="0"/>
              </a:rPr>
              <a:t>DE CAMBIO Y ACTUALIZACIÓN. </a:t>
            </a:r>
            <a:r>
              <a:rPr lang="es-ES" sz="1600" b="1" i="1" dirty="0">
                <a:latin typeface="Arial Narrow" panose="020B0606020202030204" pitchFamily="34" charset="0"/>
              </a:rPr>
              <a:t>Continuación... 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68</a:t>
            </a:fld>
            <a:endParaRPr lang="es-MX"/>
          </a:p>
        </p:txBody>
      </p:sp>
      <p:sp>
        <p:nvSpPr>
          <p:cNvPr id="7" name="Rectangle 269"/>
          <p:cNvSpPr>
            <a:spLocks noChangeArrowheads="1"/>
          </p:cNvSpPr>
          <p:nvPr/>
        </p:nvSpPr>
        <p:spPr bwMode="auto">
          <a:xfrm>
            <a:off x="251520" y="6032321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34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07219" y="4653136"/>
            <a:ext cx="7929562" cy="11695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CAPÍTULO  3.4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PLAN DE VIDA Y CARRERA PERSONAL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69</a:t>
            </a:fld>
            <a:endParaRPr lang="es-MX"/>
          </a:p>
        </p:txBody>
      </p:sp>
      <p:pic>
        <p:nvPicPr>
          <p:cNvPr id="8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48680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412776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8312" y="188640"/>
            <a:ext cx="8208143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dirty="0"/>
              <a:t>EL SER HUMANO</a:t>
            </a:r>
            <a:endParaRPr lang="es-ES" sz="2400" b="1" dirty="0">
              <a:latin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8312" y="764704"/>
            <a:ext cx="820814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dirty="0"/>
              <a:t>E</a:t>
            </a:r>
            <a:r>
              <a:rPr lang="es-ES" sz="1600" dirty="0" smtClean="0"/>
              <a:t>s </a:t>
            </a:r>
            <a:r>
              <a:rPr lang="es-ES" sz="1600" dirty="0"/>
              <a:t>un ser integral; en él influyen </a:t>
            </a:r>
            <a:r>
              <a:rPr lang="es-ES" sz="1600" b="1" i="1" dirty="0"/>
              <a:t>características biológicas, psicológicas, sociales y espirituales.</a:t>
            </a:r>
            <a:r>
              <a:rPr lang="es-ES" sz="1600" dirty="0"/>
              <a:t> Está dotado de </a:t>
            </a:r>
            <a:r>
              <a:rPr lang="es-ES" sz="1600" b="1" i="1" dirty="0"/>
              <a:t>conciencia, inteligencia, voluntad, intencionalidad, afectividad y creatividad.</a:t>
            </a:r>
          </a:p>
        </p:txBody>
      </p:sp>
      <p:graphicFrame>
        <p:nvGraphicFramePr>
          <p:cNvPr id="5" name="Group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814412"/>
              </p:ext>
            </p:extLst>
          </p:nvPr>
        </p:nvGraphicFramePr>
        <p:xfrm>
          <a:off x="5488931" y="1655386"/>
          <a:ext cx="3168352" cy="2477780"/>
        </p:xfrm>
        <a:graphic>
          <a:graphicData uri="http://schemas.openxmlformats.org/drawingml/2006/table">
            <a:tbl>
              <a:tblPr/>
              <a:tblGrid>
                <a:gridCol w="585170"/>
                <a:gridCol w="2583182"/>
              </a:tblGrid>
              <a:tr h="45841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 SER HUMANO ES: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5" marR="914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70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 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CONSIGO MISMO.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08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 LA SOCIEDAD.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</a:tr>
              <a:tr h="524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 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 EL MEDIO AMBIENTE NATURAL.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/>
                    </a:solidFill>
                  </a:tcPr>
                </a:tc>
              </a:tr>
              <a:tr h="351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 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EL UNIVERSO.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CC"/>
                    </a:solidFill>
                  </a:tcPr>
                </a:tc>
              </a:tr>
              <a:tr h="5281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 DIOS O EL PRINCIPIO U ORIGEN EN QUE SE CREA.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8312" y="1655386"/>
            <a:ext cx="4823768" cy="36830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b="1" dirty="0" smtClean="0"/>
              <a:t>EL </a:t>
            </a:r>
            <a:r>
              <a:rPr lang="es-MX" b="1" dirty="0"/>
              <a:t>SER HUMANO INDIVIDUAL 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145314517"/>
              </p:ext>
            </p:extLst>
          </p:nvPr>
        </p:nvGraphicFramePr>
        <p:xfrm>
          <a:off x="478994" y="2420888"/>
          <a:ext cx="4777670" cy="291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31" descr="autoestima%2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1" y="3222859"/>
            <a:ext cx="745615" cy="668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¿Quién cuida de los líderes?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14" y="3175655"/>
            <a:ext cx="845618" cy="781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10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r="19955"/>
          <a:stretch>
            <a:fillRect/>
          </a:stretch>
        </p:blipFill>
        <p:spPr bwMode="auto">
          <a:xfrm>
            <a:off x="573206" y="3956705"/>
            <a:ext cx="576064" cy="71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3" descr="carita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2" r="1837"/>
          <a:stretch>
            <a:fillRect/>
          </a:stretch>
        </p:blipFill>
        <p:spPr bwMode="auto">
          <a:xfrm>
            <a:off x="4481840" y="3952489"/>
            <a:ext cx="674192" cy="80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Rectángulo"/>
          <p:cNvSpPr/>
          <p:nvPr/>
        </p:nvSpPr>
        <p:spPr>
          <a:xfrm>
            <a:off x="584032" y="214908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1100" b="1" dirty="0">
                <a:latin typeface="Arial" pitchFamily="34" charset="0"/>
              </a:rPr>
              <a:t>MENTE  - CUERPO  - CONCIENCIA - ESPIRITU</a:t>
            </a:r>
            <a:endParaRPr lang="es-ES" sz="1100" dirty="0">
              <a:latin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20080" y="544522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1100" b="1" dirty="0">
                <a:latin typeface="Arial" pitchFamily="34" charset="0"/>
              </a:rPr>
              <a:t>REALIDAD INTERNA – MEDIO AMBIENTE EXTERNO</a:t>
            </a:r>
            <a:endParaRPr lang="es-ES" sz="1100" dirty="0">
              <a:latin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580112" y="4429561"/>
            <a:ext cx="3077171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dirty="0"/>
              <a:t>El </a:t>
            </a:r>
            <a:r>
              <a:rPr lang="es-MX" sz="1400" b="1" i="1" dirty="0"/>
              <a:t>hombre </a:t>
            </a:r>
            <a:r>
              <a:rPr lang="es-MX" sz="1400" dirty="0"/>
              <a:t>ha </a:t>
            </a:r>
            <a:r>
              <a:rPr lang="es-MX" sz="1400" b="1" i="1" dirty="0"/>
              <a:t>creado nuevas formas de transformar su entorno</a:t>
            </a:r>
            <a:r>
              <a:rPr lang="es-MX" sz="1400" dirty="0"/>
              <a:t>, para preservar su salud,  divertirse y descansar,  transmitir la cultura, trabajar productivamente y en general </a:t>
            </a:r>
            <a:r>
              <a:rPr lang="es-MX" sz="1400" b="1" i="1" dirty="0"/>
              <a:t>para vivir </a:t>
            </a:r>
            <a:r>
              <a:rPr lang="es-MX" sz="1400" b="1" i="1" dirty="0" smtClean="0"/>
              <a:t>mejor.</a:t>
            </a:r>
            <a:endParaRPr lang="es-MX" sz="1400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7095-950E-43D0-832A-C80C349CFC93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76586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ChangeArrowheads="1"/>
          </p:cNvSpPr>
          <p:nvPr/>
        </p:nvSpPr>
        <p:spPr bwMode="auto">
          <a:xfrm>
            <a:off x="468313" y="692696"/>
            <a:ext cx="8207376" cy="2462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S" sz="1400" dirty="0">
                <a:latin typeface="+mn-lt"/>
              </a:rPr>
              <a:t>Tener un</a:t>
            </a:r>
            <a:r>
              <a:rPr lang="es-ES" sz="1400" b="1" dirty="0">
                <a:latin typeface="+mn-lt"/>
              </a:rPr>
              <a:t> plan de vida y carrera</a:t>
            </a:r>
            <a:r>
              <a:rPr lang="es-ES" sz="1400" dirty="0">
                <a:latin typeface="+mn-lt"/>
              </a:rPr>
              <a:t> es fundamental porque </a:t>
            </a:r>
            <a:r>
              <a:rPr lang="es-ES" sz="1400" b="1" dirty="0">
                <a:latin typeface="+mn-lt"/>
              </a:rPr>
              <a:t>denota el liderazgo de la persona y su voluntad de hacer que las cosas sucedan</a:t>
            </a:r>
            <a:r>
              <a:rPr lang="es-ES" sz="1400" dirty="0">
                <a:latin typeface="+mn-lt"/>
              </a:rPr>
              <a:t>. El </a:t>
            </a:r>
            <a:r>
              <a:rPr lang="es-ES" sz="1400" b="1" dirty="0">
                <a:latin typeface="+mn-lt"/>
              </a:rPr>
              <a:t>inicio de la vida profesional implica una serie de acontecimientos trascendentes</a:t>
            </a:r>
            <a:r>
              <a:rPr lang="es-ES" sz="1400" dirty="0">
                <a:latin typeface="+mn-lt"/>
              </a:rPr>
              <a:t>: nuevas responsabilidades, viajes, cambio de residencia, independencia económica de los padres, matrimonio, etc</a:t>
            </a:r>
            <a:r>
              <a:rPr lang="es-ES" sz="1400" dirty="0" smtClean="0">
                <a:latin typeface="+mn-lt"/>
              </a:rPr>
              <a:t>.</a:t>
            </a:r>
          </a:p>
          <a:p>
            <a:pPr algn="just"/>
            <a:endParaRPr lang="es-ES" sz="1400" dirty="0">
              <a:latin typeface="+mn-lt"/>
            </a:endParaRPr>
          </a:p>
          <a:p>
            <a:pPr algn="just"/>
            <a:r>
              <a:rPr lang="es-ES" sz="1400" dirty="0">
                <a:latin typeface="+mn-lt"/>
              </a:rPr>
              <a:t>Suceden tantas cosas importantes que es necesario </a:t>
            </a:r>
            <a:r>
              <a:rPr lang="es-ES" sz="1400" b="1" dirty="0">
                <a:latin typeface="+mn-lt"/>
              </a:rPr>
              <a:t>invertir tiempo en planear la vida</a:t>
            </a:r>
            <a:r>
              <a:rPr lang="es-ES" sz="1400" dirty="0">
                <a:latin typeface="+mn-lt"/>
              </a:rPr>
              <a:t>. Esto implica </a:t>
            </a:r>
            <a:r>
              <a:rPr lang="es-ES" sz="1400" b="1" dirty="0">
                <a:latin typeface="+mn-lt"/>
              </a:rPr>
              <a:t>reflexionar, definir y poner por escrito</a:t>
            </a:r>
            <a:r>
              <a:rPr lang="es-ES" sz="1400" dirty="0">
                <a:latin typeface="+mn-lt"/>
              </a:rPr>
              <a:t> las </a:t>
            </a:r>
            <a:r>
              <a:rPr lang="es-ES" sz="1400" b="1" dirty="0">
                <a:latin typeface="+mn-lt"/>
              </a:rPr>
              <a:t>metas personales en una visión de corto a mediano plazo,</a:t>
            </a:r>
            <a:r>
              <a:rPr lang="es-ES" sz="1400" dirty="0">
                <a:latin typeface="+mn-lt"/>
              </a:rPr>
              <a:t> para las áreas: </a:t>
            </a:r>
            <a:r>
              <a:rPr lang="es-ES" sz="1400" b="1" dirty="0">
                <a:latin typeface="+mn-lt"/>
              </a:rPr>
              <a:t>familiar, laboral, espiritual y salud</a:t>
            </a:r>
            <a:r>
              <a:rPr lang="es-ES" sz="1400" b="1" dirty="0" smtClean="0">
                <a:latin typeface="+mn-lt"/>
              </a:rPr>
              <a:t>.</a:t>
            </a:r>
          </a:p>
          <a:p>
            <a:pPr algn="just"/>
            <a:endParaRPr lang="es-ES" sz="1400" b="1" dirty="0">
              <a:latin typeface="+mn-lt"/>
            </a:endParaRPr>
          </a:p>
          <a:p>
            <a:pPr algn="just"/>
            <a:r>
              <a:rPr lang="es-ES" sz="1400" dirty="0">
                <a:latin typeface="+mn-lt"/>
              </a:rPr>
              <a:t>En este propósito, existen dos facetas: la primera supone </a:t>
            </a:r>
            <a:r>
              <a:rPr lang="es-ES" sz="1400" b="1" dirty="0">
                <a:latin typeface="+mn-lt"/>
              </a:rPr>
              <a:t>inventar y construir el futuro en la imaginación del individuo</a:t>
            </a:r>
            <a:r>
              <a:rPr lang="es-ES" sz="1400" dirty="0">
                <a:latin typeface="+mn-lt"/>
              </a:rPr>
              <a:t>, y la segunda </a:t>
            </a:r>
            <a:r>
              <a:rPr lang="es-ES" sz="1400" b="1" dirty="0">
                <a:latin typeface="+mn-lt"/>
              </a:rPr>
              <a:t>hacerlo realidad a través de metas específicas y un plan de acción concreto.</a:t>
            </a:r>
          </a:p>
        </p:txBody>
      </p:sp>
      <p:sp>
        <p:nvSpPr>
          <p:cNvPr id="820227" name="Text Box 3"/>
          <p:cNvSpPr txBox="1">
            <a:spLocks noChangeArrowheads="1"/>
          </p:cNvSpPr>
          <p:nvPr/>
        </p:nvSpPr>
        <p:spPr bwMode="auto">
          <a:xfrm>
            <a:off x="468313" y="3348281"/>
            <a:ext cx="388766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latin typeface="+mn-lt"/>
              </a:rPr>
              <a:t>Elementos a considerar al momento de elaborar tu plan de vida:</a:t>
            </a:r>
          </a:p>
        </p:txBody>
      </p:sp>
      <p:sp>
        <p:nvSpPr>
          <p:cNvPr id="820228" name="Text Box 4"/>
          <p:cNvSpPr txBox="1">
            <a:spLocks noChangeArrowheads="1"/>
          </p:cNvSpPr>
          <p:nvPr/>
        </p:nvSpPr>
        <p:spPr bwMode="auto">
          <a:xfrm>
            <a:off x="468312" y="4027476"/>
            <a:ext cx="3887664" cy="2209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3538" indent="-363538"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1600" b="1" dirty="0">
                <a:latin typeface="+mn-lt"/>
              </a:rPr>
              <a:t>Define tu misión personal</a:t>
            </a:r>
          </a:p>
          <a:p>
            <a:pPr marL="363538" indent="-363538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1600" b="1" dirty="0">
                <a:latin typeface="+mn-lt"/>
              </a:rPr>
              <a:t>Determina la visión de tu vida a través del tiempo</a:t>
            </a:r>
          </a:p>
          <a:p>
            <a:pPr marL="363538" indent="-363538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1600" b="1" dirty="0">
                <a:latin typeface="+mn-lt"/>
              </a:rPr>
              <a:t>Identifica tus valores o virtudes</a:t>
            </a:r>
          </a:p>
          <a:p>
            <a:pPr marL="363538" indent="-363538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1600" b="1" dirty="0">
                <a:latin typeface="+mn-lt"/>
              </a:rPr>
              <a:t>Reconoce tus fortalezas y limitaciones</a:t>
            </a:r>
          </a:p>
          <a:p>
            <a:pPr marL="363538" indent="-363538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1600" b="1" dirty="0">
                <a:latin typeface="+mn-lt"/>
              </a:rPr>
              <a:t>Establece metas o compromisos</a:t>
            </a:r>
          </a:p>
          <a:p>
            <a:pPr marL="363538" indent="-363538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1600" b="1" dirty="0">
                <a:latin typeface="+mn-lt"/>
              </a:rPr>
              <a:t>Acciones para obtener tus metas</a:t>
            </a:r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468313" y="116632"/>
            <a:ext cx="8207375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MX" sz="2400" b="1" dirty="0" smtClean="0">
                <a:latin typeface="+mn-lt"/>
              </a:rPr>
              <a:t>PLAN </a:t>
            </a:r>
            <a:r>
              <a:rPr lang="es-MX" sz="2400" b="1" dirty="0">
                <a:latin typeface="+mn-lt"/>
              </a:rPr>
              <a:t>DE VIDA Y CARRERA PERSONAL</a:t>
            </a:r>
            <a:endParaRPr lang="es-MX" sz="2400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90203"/>
            <a:ext cx="3888431" cy="2287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53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A1EA-B07A-4C7D-933C-0392D5BD41E0}" type="slidenum">
              <a:rPr lang="es-ES"/>
              <a:pPr/>
              <a:t>71</a:t>
            </a:fld>
            <a:endParaRPr lang="es-ES"/>
          </a:p>
        </p:txBody>
      </p:sp>
      <p:sp>
        <p:nvSpPr>
          <p:cNvPr id="815106" name="Rectangle 2"/>
          <p:cNvSpPr>
            <a:spLocks noChangeArrowheads="1"/>
          </p:cNvSpPr>
          <p:nvPr/>
        </p:nvSpPr>
        <p:spPr bwMode="auto">
          <a:xfrm>
            <a:off x="684212" y="783172"/>
            <a:ext cx="799147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s-ES" dirty="0" smtClean="0">
                <a:latin typeface="+mn-lt"/>
              </a:rPr>
              <a:t>Las </a:t>
            </a:r>
            <a:r>
              <a:rPr lang="es-ES" b="1" i="1" dirty="0">
                <a:latin typeface="+mn-lt"/>
              </a:rPr>
              <a:t>personas para poder planear su desarrollo requieren de definir su misión y su visión individuales</a:t>
            </a:r>
            <a:r>
              <a:rPr lang="es-ES" dirty="0">
                <a:latin typeface="+mn-lt"/>
              </a:rPr>
              <a:t>, que le dan fundamento y sentido a su existencia</a:t>
            </a:r>
            <a:r>
              <a:rPr lang="es-ES" dirty="0" smtClean="0">
                <a:latin typeface="+mn-lt"/>
              </a:rPr>
              <a:t>.</a:t>
            </a:r>
          </a:p>
        </p:txBody>
      </p:sp>
      <p:sp>
        <p:nvSpPr>
          <p:cNvPr id="815107" name="Rectangle 3"/>
          <p:cNvSpPr>
            <a:spLocks noChangeArrowheads="1"/>
          </p:cNvSpPr>
          <p:nvPr/>
        </p:nvSpPr>
        <p:spPr bwMode="auto">
          <a:xfrm>
            <a:off x="684212" y="1892439"/>
            <a:ext cx="7991475" cy="240065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spcBef>
                <a:spcPct val="50000"/>
              </a:spcBef>
              <a:tabLst>
                <a:tab pos="228600" algn="l"/>
              </a:tabLst>
            </a:pPr>
            <a:r>
              <a:rPr lang="es-ES" dirty="0">
                <a:latin typeface="+mn-lt"/>
              </a:rPr>
              <a:t>La </a:t>
            </a:r>
            <a:r>
              <a:rPr lang="es-ES" b="1" i="1" dirty="0">
                <a:latin typeface="+mn-lt"/>
              </a:rPr>
              <a:t>misión</a:t>
            </a:r>
            <a:r>
              <a:rPr lang="es-ES" dirty="0">
                <a:latin typeface="+mn-lt"/>
              </a:rPr>
              <a:t> constituye la </a:t>
            </a:r>
            <a:r>
              <a:rPr lang="es-ES" b="1" i="1" dirty="0">
                <a:latin typeface="+mn-lt"/>
              </a:rPr>
              <a:t>razón de existir de una persona</a:t>
            </a:r>
            <a:r>
              <a:rPr lang="es-ES" dirty="0">
                <a:latin typeface="+mn-lt"/>
              </a:rPr>
              <a:t>, una</a:t>
            </a:r>
            <a:r>
              <a:rPr lang="es-ES" b="1" i="1" dirty="0">
                <a:latin typeface="+mn-lt"/>
              </a:rPr>
              <a:t> familia</a:t>
            </a:r>
            <a:r>
              <a:rPr lang="es-ES" dirty="0">
                <a:latin typeface="+mn-lt"/>
              </a:rPr>
              <a:t> un </a:t>
            </a:r>
            <a:r>
              <a:rPr lang="es-ES" b="1" i="1" dirty="0">
                <a:latin typeface="+mn-lt"/>
              </a:rPr>
              <a:t>equipo</a:t>
            </a:r>
            <a:r>
              <a:rPr lang="es-ES" dirty="0">
                <a:latin typeface="+mn-lt"/>
              </a:rPr>
              <a:t> de </a:t>
            </a:r>
            <a:r>
              <a:rPr lang="es-ES" b="1" i="1" dirty="0">
                <a:latin typeface="+mn-lt"/>
              </a:rPr>
              <a:t>trabajo, una empresa, una organización, y en general de toda una sociedad</a:t>
            </a:r>
            <a:r>
              <a:rPr lang="es-ES" dirty="0">
                <a:latin typeface="+mn-lt"/>
              </a:rPr>
              <a:t>.</a:t>
            </a:r>
          </a:p>
          <a:p>
            <a:pPr algn="just">
              <a:tabLst>
                <a:tab pos="228600" algn="l"/>
              </a:tabLst>
            </a:pPr>
            <a:endParaRPr lang="es-ES" sz="1200" b="1" i="1" dirty="0">
              <a:latin typeface="+mn-lt"/>
            </a:endParaRPr>
          </a:p>
          <a:p>
            <a:pPr algn="just">
              <a:tabLst>
                <a:tab pos="228600" algn="l"/>
              </a:tabLst>
            </a:pPr>
            <a:r>
              <a:rPr lang="es-ES" b="1" i="1" dirty="0">
                <a:latin typeface="+mn-lt"/>
              </a:rPr>
              <a:t>Sin definir</a:t>
            </a:r>
            <a:r>
              <a:rPr lang="es-ES" dirty="0">
                <a:latin typeface="+mn-lt"/>
              </a:rPr>
              <a:t>  una misión el </a:t>
            </a:r>
            <a:r>
              <a:rPr lang="es-ES" b="1" i="1" dirty="0">
                <a:latin typeface="+mn-lt"/>
              </a:rPr>
              <a:t>esfuerzo realizado y las actitudes desempeñadas carecen de valor,</a:t>
            </a:r>
            <a:r>
              <a:rPr lang="es-ES" dirty="0">
                <a:latin typeface="+mn-lt"/>
              </a:rPr>
              <a:t> por que carecen de una razón para llevarse a cabo.</a:t>
            </a:r>
          </a:p>
          <a:p>
            <a:pPr algn="just">
              <a:tabLst>
                <a:tab pos="228600" algn="l"/>
              </a:tabLst>
            </a:pPr>
            <a:endParaRPr lang="es-ES" sz="1200" dirty="0">
              <a:latin typeface="+mn-lt"/>
            </a:endParaRPr>
          </a:p>
          <a:p>
            <a:pPr algn="just">
              <a:tabLst>
                <a:tab pos="228600" algn="l"/>
              </a:tabLst>
            </a:pPr>
            <a:r>
              <a:rPr lang="es-ES" dirty="0">
                <a:latin typeface="+mn-lt"/>
              </a:rPr>
              <a:t>La </a:t>
            </a:r>
            <a:r>
              <a:rPr lang="es-ES" b="1" i="1" dirty="0">
                <a:latin typeface="+mn-lt"/>
              </a:rPr>
              <a:t>misión</a:t>
            </a:r>
            <a:r>
              <a:rPr lang="es-ES" dirty="0">
                <a:latin typeface="+mn-lt"/>
              </a:rPr>
              <a:t> parte del </a:t>
            </a:r>
            <a:r>
              <a:rPr lang="es-ES" b="1" i="1" dirty="0">
                <a:latin typeface="+mn-lt"/>
              </a:rPr>
              <a:t>conocimiento que tiene la persona  de si misma y de lo que se es capaz de realizar y de alcanzar</a:t>
            </a:r>
            <a:r>
              <a:rPr lang="es-ES" dirty="0">
                <a:latin typeface="+mn-lt"/>
              </a:rPr>
              <a:t> y esto es lo que permite dar un sentido de desarrollo dirección a la existencia.</a:t>
            </a:r>
          </a:p>
        </p:txBody>
      </p:sp>
      <p:graphicFrame>
        <p:nvGraphicFramePr>
          <p:cNvPr id="815139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052982"/>
              </p:ext>
            </p:extLst>
          </p:nvPr>
        </p:nvGraphicFramePr>
        <p:xfrm>
          <a:off x="684213" y="4779992"/>
          <a:ext cx="7992243" cy="112776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7992243"/>
              </a:tblGrid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Escriba cual es su misión actual:</a:t>
                      </a:r>
                      <a:endParaRPr kumimoji="0" lang="es-MX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s-E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s-E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s-E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671748" y="188640"/>
            <a:ext cx="799147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s-ES" sz="2400" b="1" dirty="0"/>
              <a:t>LA MISIÓN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5147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6F95-A423-4AC4-A835-BD33E4B1C777}" type="slidenum">
              <a:rPr lang="es-ES"/>
              <a:pPr/>
              <a:t>72</a:t>
            </a:fld>
            <a:endParaRPr lang="es-ES"/>
          </a:p>
        </p:txBody>
      </p:sp>
      <p:sp>
        <p:nvSpPr>
          <p:cNvPr id="817155" name="Rectangle 3"/>
          <p:cNvSpPr>
            <a:spLocks noChangeArrowheads="1"/>
          </p:cNvSpPr>
          <p:nvPr/>
        </p:nvSpPr>
        <p:spPr bwMode="auto">
          <a:xfrm>
            <a:off x="611560" y="486718"/>
            <a:ext cx="8064128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2400" b="1" dirty="0">
                <a:latin typeface="+mn-lt"/>
              </a:rPr>
              <a:t>LA VISIÓN</a:t>
            </a:r>
            <a:r>
              <a:rPr lang="es-ES" sz="2400" dirty="0">
                <a:latin typeface="+mn-lt"/>
              </a:rPr>
              <a:t> </a:t>
            </a:r>
          </a:p>
        </p:txBody>
      </p:sp>
      <p:sp>
        <p:nvSpPr>
          <p:cNvPr id="817157" name="Rectangle 5"/>
          <p:cNvSpPr>
            <a:spLocks noChangeArrowheads="1"/>
          </p:cNvSpPr>
          <p:nvPr/>
        </p:nvSpPr>
        <p:spPr bwMode="auto">
          <a:xfrm>
            <a:off x="1704975" y="1739900"/>
            <a:ext cx="1393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MX"/>
          </a:p>
        </p:txBody>
      </p:sp>
      <p:graphicFrame>
        <p:nvGraphicFramePr>
          <p:cNvPr id="81719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206066"/>
              </p:ext>
            </p:extLst>
          </p:nvPr>
        </p:nvGraphicFramePr>
        <p:xfrm>
          <a:off x="611560" y="3717032"/>
          <a:ext cx="8064500" cy="119481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8064500"/>
              </a:tblGrid>
              <a:tr h="180975"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s-E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   Ser creíble, consistente y significar un reto de superación y avance.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177800" marR="0" lvl="0" indent="-177800" algn="just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s-E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   Ser congruente con el sistema de valores de la persona.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180975" marR="0" lvl="0" indent="-180975" algn="just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s-E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   Ser flexible, creativa y aportativa. 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s-E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   Expresar una dinámica creciente de desarrollo personal.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817169" name="Rectangle 17"/>
          <p:cNvSpPr>
            <a:spLocks noChangeArrowheads="1"/>
          </p:cNvSpPr>
          <p:nvPr/>
        </p:nvSpPr>
        <p:spPr bwMode="auto">
          <a:xfrm>
            <a:off x="611560" y="1119205"/>
            <a:ext cx="8064128" cy="24068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s-ES" dirty="0">
                <a:latin typeface="+mn-lt"/>
              </a:rPr>
              <a:t>La </a:t>
            </a:r>
            <a:r>
              <a:rPr lang="es-ES" b="1" i="1" dirty="0">
                <a:latin typeface="+mn-lt"/>
              </a:rPr>
              <a:t>visión es la representación</a:t>
            </a:r>
            <a:r>
              <a:rPr lang="es-ES" dirty="0">
                <a:latin typeface="+mn-lt"/>
              </a:rPr>
              <a:t> de cómo se </a:t>
            </a:r>
            <a:r>
              <a:rPr lang="es-ES" b="1" i="1" dirty="0">
                <a:latin typeface="+mn-lt"/>
              </a:rPr>
              <a:t>cree deba ser el futuro para la persona. </a:t>
            </a:r>
            <a:endParaRPr lang="es-ES" dirty="0">
              <a:latin typeface="+mn-lt"/>
            </a:endParaRPr>
          </a:p>
          <a:p>
            <a:pPr algn="just">
              <a:lnSpc>
                <a:spcPct val="95000"/>
              </a:lnSpc>
              <a:spcBef>
                <a:spcPct val="50000"/>
              </a:spcBef>
            </a:pPr>
            <a:r>
              <a:rPr lang="es-ES" sz="1600" dirty="0">
                <a:latin typeface="+mn-lt"/>
              </a:rPr>
              <a:t>Es una </a:t>
            </a:r>
            <a:r>
              <a:rPr lang="es-ES" sz="1600" b="1" i="1" dirty="0">
                <a:latin typeface="+mn-lt"/>
              </a:rPr>
              <a:t>consecuencia de los valores, convicciones y pretensiones</a:t>
            </a:r>
            <a:r>
              <a:rPr lang="es-ES" sz="1600" dirty="0">
                <a:latin typeface="+mn-lt"/>
              </a:rPr>
              <a:t> de las personas y de los equipos de trabajo. El que se </a:t>
            </a:r>
            <a:r>
              <a:rPr lang="es-ES" sz="1600" b="1" i="1" dirty="0">
                <a:latin typeface="+mn-lt"/>
              </a:rPr>
              <a:t>cuente con una visión, no significa necesariamente que se tenga una actitud y desempeño visionario</a:t>
            </a:r>
            <a:r>
              <a:rPr lang="es-ES" sz="1600" dirty="0">
                <a:latin typeface="+mn-lt"/>
              </a:rPr>
              <a:t>. </a:t>
            </a:r>
          </a:p>
          <a:p>
            <a:pPr algn="just">
              <a:lnSpc>
                <a:spcPct val="95000"/>
              </a:lnSpc>
              <a:spcBef>
                <a:spcPct val="50000"/>
              </a:spcBef>
            </a:pPr>
            <a:r>
              <a:rPr lang="es-ES" sz="1600" dirty="0">
                <a:latin typeface="+mn-lt"/>
              </a:rPr>
              <a:t>La visión puede considerar períodos de </a:t>
            </a:r>
            <a:r>
              <a:rPr lang="es-ES" sz="1600" b="1" i="1" dirty="0">
                <a:latin typeface="+mn-lt"/>
              </a:rPr>
              <a:t>corto, medio y largo plazo de la realidad</a:t>
            </a:r>
            <a:r>
              <a:rPr lang="es-ES" sz="1600" dirty="0">
                <a:latin typeface="+mn-lt"/>
              </a:rPr>
              <a:t> </a:t>
            </a:r>
            <a:r>
              <a:rPr lang="es-ES" sz="1600" b="1" i="1" dirty="0">
                <a:latin typeface="+mn-lt"/>
              </a:rPr>
              <a:t>que se desea alcanzar progresivamente</a:t>
            </a:r>
            <a:r>
              <a:rPr lang="es-ES" sz="1600" dirty="0">
                <a:latin typeface="+mn-lt"/>
              </a:rPr>
              <a:t> y deben considerar una previsión integradora de las acciones y objetivos a cumplir.</a:t>
            </a:r>
          </a:p>
          <a:p>
            <a:pPr algn="just">
              <a:lnSpc>
                <a:spcPct val="95000"/>
              </a:lnSpc>
              <a:spcBef>
                <a:spcPct val="50000"/>
              </a:spcBef>
            </a:pPr>
            <a:r>
              <a:rPr lang="es-MX" sz="1600" dirty="0">
                <a:latin typeface="+mn-lt"/>
              </a:rPr>
              <a:t>Debe ser:</a:t>
            </a:r>
            <a:endParaRPr lang="es-ES" sz="1200" dirty="0">
              <a:latin typeface="+mn-lt"/>
            </a:endParaRPr>
          </a:p>
        </p:txBody>
      </p:sp>
      <p:graphicFrame>
        <p:nvGraphicFramePr>
          <p:cNvPr id="817191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101221"/>
              </p:ext>
            </p:extLst>
          </p:nvPr>
        </p:nvGraphicFramePr>
        <p:xfrm>
          <a:off x="611188" y="5157788"/>
          <a:ext cx="8064500" cy="112776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8064500"/>
              </a:tblGrid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Escriba cual es su visión a los tres años de terminar su carrera profesional: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8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B547B-5388-4B10-9D1C-BD1D0243DC62}" type="slidenum">
              <a:rPr lang="es-ES"/>
              <a:pPr/>
              <a:t>73</a:t>
            </a:fld>
            <a:endParaRPr lang="es-ES"/>
          </a:p>
        </p:txBody>
      </p:sp>
      <p:sp>
        <p:nvSpPr>
          <p:cNvPr id="843778" name="Rectangle 2"/>
          <p:cNvSpPr>
            <a:spLocks noChangeArrowheads="1"/>
          </p:cNvSpPr>
          <p:nvPr/>
        </p:nvSpPr>
        <p:spPr bwMode="auto">
          <a:xfrm>
            <a:off x="468312" y="1468085"/>
            <a:ext cx="8207375" cy="22006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_tradnl" b="1" i="1" dirty="0">
                <a:latin typeface="+mn-lt"/>
              </a:rPr>
              <a:t>Determine que objetivos y propósitos, deben alcanzar o lograr</a:t>
            </a:r>
            <a:r>
              <a:rPr lang="es-ES_tradnl" dirty="0">
                <a:latin typeface="+mn-lt"/>
              </a:rPr>
              <a:t> </a:t>
            </a:r>
            <a:r>
              <a:rPr lang="es-ES_tradnl" i="1" dirty="0">
                <a:latin typeface="+mn-lt"/>
              </a:rPr>
              <a:t>para cumplir con su visión. Defina las metas, acciones, cambios y resultados que debe llevar a cabo tanto </a:t>
            </a:r>
            <a:r>
              <a:rPr lang="es-ES_tradnl" i="1" dirty="0" smtClean="0">
                <a:latin typeface="+mn-lt"/>
              </a:rPr>
              <a:t>simultánea </a:t>
            </a:r>
            <a:r>
              <a:rPr lang="es-ES_tradnl" i="1" dirty="0">
                <a:latin typeface="+mn-lt"/>
              </a:rPr>
              <a:t>como progresivamente y establezca los plazos </a:t>
            </a:r>
            <a:r>
              <a:rPr lang="es-ES_tradnl" i="1" dirty="0" smtClean="0">
                <a:latin typeface="+mn-lt"/>
              </a:rPr>
              <a:t>para efectuarlos</a:t>
            </a:r>
            <a:r>
              <a:rPr lang="es-ES_tradnl" i="1" dirty="0">
                <a:latin typeface="+mn-lt"/>
              </a:rPr>
              <a:t>.</a:t>
            </a:r>
          </a:p>
          <a:p>
            <a:pPr marL="542925" lvl="1"/>
            <a:r>
              <a:rPr lang="es-ES_tradnl" dirty="0" smtClean="0">
                <a:latin typeface="+mn-lt"/>
                <a:sym typeface="Wingdings 3" pitchFamily="18" charset="2"/>
              </a:rPr>
              <a:t> </a:t>
            </a:r>
            <a:r>
              <a:rPr lang="es-ES_tradnl" b="1" i="1" dirty="0">
                <a:latin typeface="+mn-lt"/>
              </a:rPr>
              <a:t>Inmediato</a:t>
            </a:r>
            <a:r>
              <a:rPr lang="es-ES_tradnl" dirty="0">
                <a:latin typeface="+mn-lt"/>
              </a:rPr>
              <a:t>: En el año en curso.</a:t>
            </a:r>
          </a:p>
          <a:p>
            <a:pPr marL="542925" lvl="1"/>
            <a:r>
              <a:rPr lang="es-ES_tradnl" dirty="0">
                <a:latin typeface="+mn-lt"/>
                <a:sym typeface="Wingdings 3" pitchFamily="18" charset="2"/>
              </a:rPr>
              <a:t> </a:t>
            </a:r>
            <a:r>
              <a:rPr lang="es-ES_tradnl" b="1" i="1" dirty="0">
                <a:latin typeface="+mn-lt"/>
              </a:rPr>
              <a:t>Corto plazo</a:t>
            </a:r>
            <a:r>
              <a:rPr lang="es-ES_tradnl" dirty="0">
                <a:latin typeface="+mn-lt"/>
              </a:rPr>
              <a:t>: Normalmente uno a dos años.</a:t>
            </a:r>
          </a:p>
          <a:p>
            <a:pPr marL="542925" lvl="1"/>
            <a:r>
              <a:rPr lang="es-ES_tradnl" dirty="0">
                <a:latin typeface="+mn-lt"/>
                <a:sym typeface="Wingdings 3" pitchFamily="18" charset="2"/>
              </a:rPr>
              <a:t> </a:t>
            </a:r>
            <a:r>
              <a:rPr lang="es-ES_tradnl" b="1" i="1" dirty="0">
                <a:latin typeface="+mn-lt"/>
              </a:rPr>
              <a:t>Mediano plazo</a:t>
            </a:r>
            <a:r>
              <a:rPr lang="es-ES_tradnl" dirty="0">
                <a:latin typeface="+mn-lt"/>
              </a:rPr>
              <a:t>: De tres a cinco años.</a:t>
            </a:r>
          </a:p>
          <a:p>
            <a:pPr marL="542925" lvl="1">
              <a:buFont typeface="Wingdings 3" pitchFamily="18" charset="2"/>
              <a:buChar char="}"/>
            </a:pPr>
            <a:r>
              <a:rPr lang="es-ES_tradnl" b="1" i="1" dirty="0">
                <a:latin typeface="+mn-lt"/>
              </a:rPr>
              <a:t>Largo plazo</a:t>
            </a:r>
            <a:r>
              <a:rPr lang="es-ES_tradnl" dirty="0">
                <a:latin typeface="+mn-lt"/>
              </a:rPr>
              <a:t>: De cinco a diez años y más de diez</a:t>
            </a:r>
            <a:r>
              <a:rPr lang="es-ES_tradnl" dirty="0" smtClean="0">
                <a:latin typeface="+mn-lt"/>
              </a:rPr>
              <a:t>.</a:t>
            </a:r>
          </a:p>
          <a:p>
            <a:pPr marL="542925" lvl="1"/>
            <a:endParaRPr lang="es-ES" sz="1100" dirty="0">
              <a:latin typeface="+mn-lt"/>
            </a:endParaRPr>
          </a:p>
        </p:txBody>
      </p:sp>
      <p:sp>
        <p:nvSpPr>
          <p:cNvPr id="843782" name="Rectangle 6"/>
          <p:cNvSpPr>
            <a:spLocks noChangeArrowheads="1"/>
          </p:cNvSpPr>
          <p:nvPr/>
        </p:nvSpPr>
        <p:spPr bwMode="auto">
          <a:xfrm>
            <a:off x="468312" y="573213"/>
            <a:ext cx="8207375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 dirty="0">
                <a:latin typeface="+mn-lt"/>
              </a:rPr>
              <a:t>OBJETIVOS Y </a:t>
            </a:r>
            <a:r>
              <a:rPr lang="es-ES_tradnl" sz="2400" b="1" dirty="0" smtClean="0">
                <a:latin typeface="+mn-lt"/>
              </a:rPr>
              <a:t>PROPÓSITOS </a:t>
            </a:r>
            <a:r>
              <a:rPr lang="es-ES_tradnl" sz="2400" b="1" dirty="0">
                <a:latin typeface="+mn-lt"/>
              </a:rPr>
              <a:t>A LOGRAR</a:t>
            </a:r>
            <a:endParaRPr lang="es-ES_tradnl" sz="2400" dirty="0"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8312" y="4056454"/>
            <a:ext cx="8207375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_tradnl" b="1" i="1" dirty="0" smtClean="0">
                <a:latin typeface="+mn-lt"/>
              </a:rPr>
              <a:t>No determine demasiados objetivos, propósitos, acciones o metas</a:t>
            </a:r>
            <a:r>
              <a:rPr lang="es-ES_tradnl" b="1" dirty="0" smtClean="0">
                <a:latin typeface="+mn-lt"/>
              </a:rPr>
              <a:t>.</a:t>
            </a:r>
            <a:r>
              <a:rPr lang="es-ES_tradnl" dirty="0" smtClean="0">
                <a:latin typeface="+mn-lt"/>
              </a:rPr>
              <a:t> Decida cuáles realmente son significativos para usted porque representan una superación real y lo acercan a su realización personal.</a:t>
            </a:r>
          </a:p>
          <a:p>
            <a:pPr algn="just"/>
            <a:r>
              <a:rPr lang="es-ES_tradnl" b="1" i="1" dirty="0" smtClean="0">
                <a:latin typeface="+mn-lt"/>
              </a:rPr>
              <a:t>Para cada objetivo o propósito, y sus acciones, metas, resultados, etc., elabore un pequeño programa</a:t>
            </a:r>
            <a:r>
              <a:rPr lang="es-ES_tradnl" dirty="0" smtClean="0">
                <a:latin typeface="+mn-lt"/>
              </a:rPr>
              <a:t>  que establezca al detalle posible como lograrlo, y que recursos y tiempos utilizar específicamente.</a:t>
            </a:r>
            <a:endParaRPr lang="es-MX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24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5295" name="Group 17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45122"/>
              </p:ext>
            </p:extLst>
          </p:nvPr>
        </p:nvGraphicFramePr>
        <p:xfrm>
          <a:off x="323850" y="908720"/>
          <a:ext cx="8489950" cy="1271016"/>
        </p:xfrm>
        <a:graphic>
          <a:graphicData uri="http://schemas.openxmlformats.org/drawingml/2006/table">
            <a:tbl>
              <a:tblPr/>
              <a:tblGrid>
                <a:gridCol w="503238"/>
                <a:gridCol w="3097212"/>
                <a:gridCol w="431800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CLAVE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PROPOSITOS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AÑO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2011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2012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2013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2014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1.0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LOGRAR UN PROMEDIO GENERAL DE LA CARRERA MÍNIMO DE 8.5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SEM.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2°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3°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4°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5°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6°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7°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8°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9°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10°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1.1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OBTENER UN PROMEDIO GENERAL MINIMO  EN LA CARRERA DE 8.5</a:t>
                      </a:r>
                      <a:endParaRPr kumimoji="0" lang="es-ES_tradn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8.0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8.5/8.3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8.5/83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9.0/85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9.0/8.6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9.0/8.7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9.0/8.7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9.0/8.8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9.0/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8.8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9.0/8.8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Tahoma" pitchFamily="34" charset="0"/>
                        </a:rPr>
                        <a:t>7.8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Tahoma" pitchFamily="34" charset="0"/>
                        </a:rPr>
                        <a:t>8.5/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Tahoma" pitchFamily="34" charset="0"/>
                        </a:rPr>
                        <a:t>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8.3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9.1/8.5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5450" name="Group 19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059575"/>
              </p:ext>
            </p:extLst>
          </p:nvPr>
        </p:nvGraphicFramePr>
        <p:xfrm>
          <a:off x="323850" y="2348880"/>
          <a:ext cx="8489950" cy="1078992"/>
        </p:xfrm>
        <a:graphic>
          <a:graphicData uri="http://schemas.openxmlformats.org/drawingml/2006/table">
            <a:tbl>
              <a:tblPr/>
              <a:tblGrid>
                <a:gridCol w="503238"/>
                <a:gridCol w="3097212"/>
                <a:gridCol w="431800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CLAVE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PROPOSITOS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AÑO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2011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2012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2013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2014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2.0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HABLAR Y ESCRIBIR INGLÉS AL 100%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SEM.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3°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4°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5°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6°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8°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9°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10°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2.1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INSCRIBIRSE, CURSAR Y PRESENTAR Y APROBAR EL EXAMEN AL MENOS CON UN 9.O DE PROMEDIO.</a:t>
                      </a:r>
                      <a:endParaRPr kumimoji="0" lang="es-ES_tradn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Wingdings" pitchFamily="2" charset="2"/>
                        </a:rPr>
                        <a:t>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Wingdings" pitchFamily="2" charset="2"/>
                        </a:rPr>
                        <a:t>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sym typeface="Wingdings" pitchFamily="2" charset="2"/>
                        </a:rPr>
                        <a:t>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9773" name="Group 2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41207"/>
              </p:ext>
            </p:extLst>
          </p:nvPr>
        </p:nvGraphicFramePr>
        <p:xfrm>
          <a:off x="323850" y="3645024"/>
          <a:ext cx="8489950" cy="2563368"/>
        </p:xfrm>
        <a:graphic>
          <a:graphicData uri="http://schemas.openxmlformats.org/drawingml/2006/table">
            <a:tbl>
              <a:tblPr/>
              <a:tblGrid>
                <a:gridCol w="503238"/>
                <a:gridCol w="3097212"/>
                <a:gridCol w="431800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  <a:gridCol w="3714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CLAVE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PROPOSITOS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AÑO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2010.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3.0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REALIZAR UN CURSO INTENSIVO DE INGLES EN CANADA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02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03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04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05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06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07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08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09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10</a:t>
                      </a:r>
                      <a:endParaRPr kumimoji="0" lang="es-E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11</a:t>
                      </a: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12</a:t>
                      </a:r>
                      <a:endParaRPr kumimoji="0" lang="es-E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3.1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AHORRAR UN MÍNIMO DE $ 70 DLS.,MENSUALES HASTA TOTALIZAR 840 dls. COMO BASE DE RESPALDO ECONOMICO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dls</a:t>
                      </a:r>
                      <a:endParaRPr kumimoji="0" lang="es-ES_tradnl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140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210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70/280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350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70/420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70/490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70/560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70/630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70/700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770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70/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Tahoma" pitchFamily="34" charset="0"/>
                        </a:rPr>
                        <a:t>840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</a:tr>
              <a:tr h="3619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Tahoma" pitchFamily="34" charset="0"/>
                        </a:rPr>
                        <a:t>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Tahoma" pitchFamily="34" charset="0"/>
                        </a:rPr>
                        <a:t>Dls</a:t>
                      </a: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Tahoma" pitchFamily="34" charset="0"/>
                        </a:rPr>
                        <a:t>75/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Tahoma" pitchFamily="34" charset="0"/>
                        </a:rPr>
                        <a:t>145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205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3.2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SOLICITAR INFORMACIÓN, ANALIZAR Y SELECCIONAR LA INSTITUCIÓN DONDE ESTUDIAR. TRAMITAR LA INSCRIPCIÓN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</a:tr>
              <a:tr h="22701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2825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3.3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GESTIONAR Y OBTENER  BECAS ESCOLARES Y DE APOYO EN VIATICOS Y TANSPORTE.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</a:tr>
              <a:tr h="21748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4861" name="Group 13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203504"/>
              </p:ext>
            </p:extLst>
          </p:nvPr>
        </p:nvGraphicFramePr>
        <p:xfrm>
          <a:off x="323850" y="260648"/>
          <a:ext cx="8496300" cy="518160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8496300"/>
              </a:tblGrid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EJEMPLOS DE OBJETIVOS / METAS / ACCIONES / PROPOSITOS PARA INTEGRAR AL FORMATO DE PLAN DE VIDA Y CARRERA DE MANERA PROGRAMADA EN FECHAS, PLAZOS Y RESULTADOS Y LOGROS.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2CAC-99B7-432E-A7F7-BD608834FB18}" type="slidenum">
              <a:rPr lang="es-ES" smtClean="0"/>
              <a:pPr/>
              <a:t>74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69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328" name="Group 6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63588"/>
              </p:ext>
            </p:extLst>
          </p:nvPr>
        </p:nvGraphicFramePr>
        <p:xfrm>
          <a:off x="323851" y="188640"/>
          <a:ext cx="8496301" cy="5893943"/>
        </p:xfrm>
        <a:graphic>
          <a:graphicData uri="http://schemas.openxmlformats.org/drawingml/2006/table">
            <a:tbl>
              <a:tblPr/>
              <a:tblGrid>
                <a:gridCol w="496639"/>
                <a:gridCol w="644373"/>
                <a:gridCol w="2514628"/>
                <a:gridCol w="427487"/>
                <a:gridCol w="735529"/>
                <a:gridCol w="735529"/>
                <a:gridCol w="735529"/>
                <a:gridCol w="735529"/>
                <a:gridCol w="735529"/>
                <a:gridCol w="735529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CLAVE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PROPOSITOS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AÑO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 2011 A 2016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INDEPENDIZARME Y FORMAR UNA EMPRESA PROPIA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2016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4.1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CONTRATARME Y TRABAJAR EN UNA EMPRESA RELACIONADA CONLA BIOTECNOLOGIA APLICADA, INICIALMENTE EN UN PUESTO OPERATIVO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ENERO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4.2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ASCENDER Y OCUPAR UN PUESTO DE JEFATURA DE LABORATORIO DE ANALISIS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ENERO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4.3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AHORRAR E INVERTIR A PLAZO MEDIO UN PROMEDIO ANUAL MAYOR A $ 20,000 HASTA TOTALIZAR UN MÍNIMO DE $ 110,000.00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$ 20,000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$ 20,000/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$ 40,000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$ 25,000/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$ 65,000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$ 25,000/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$ 80,000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$ 30,000/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$ 110,000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4.4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ESTUDIAR EN LÍNEA UNA ESPECIALIZACIÓN EN BIOTECNOLOGÍA APLICADA.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Wingdings 2" pitchFamily="18" charset="2"/>
                        </a:rPr>
                        <a:t>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4.5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PLANEAR EL INICIO DE LA EMPRESA PROPIA. REALIZAR LAS ESCRITURAS, ALTA FISCAL, SELECCIONAR PERSONAL, RENTAR Y EQUIPAR LAS INSTALACIONES.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SEPTIEMBRE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 DICIEMBRE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4.6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APERTURA E INICIO DE OPERACIONES DE LA EMPRESA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ENERO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A12B">
                        <a:alpha val="50000"/>
                      </a:srgbClr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393">
                        <a:alpha val="50000"/>
                      </a:srgbClr>
                    </a:solidFill>
                  </a:tcPr>
                </a:tc>
              </a:tr>
              <a:tr h="180975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09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COMENTARIOS: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2888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0975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2CAC-99B7-432E-A7F7-BD608834FB18}" type="slidenum">
              <a:rPr lang="es-ES" smtClean="0"/>
              <a:pPr/>
              <a:t>75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89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7112" name="Group 5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214171"/>
              </p:ext>
            </p:extLst>
          </p:nvPr>
        </p:nvGraphicFramePr>
        <p:xfrm>
          <a:off x="251519" y="188640"/>
          <a:ext cx="8611081" cy="246888"/>
        </p:xfrm>
        <a:graphic>
          <a:graphicData uri="http://schemas.openxmlformats.org/drawingml/2006/table">
            <a:tbl>
              <a:tblPr/>
              <a:tblGrid>
                <a:gridCol w="5983672"/>
                <a:gridCol w="1409437"/>
                <a:gridCol w="1217972"/>
              </a:tblGrid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PLAN DE VIDA Y CARRERA</a:t>
                      </a:r>
                      <a:endParaRPr kumimoji="0" lang="es-ES_trad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FECHA DE EMISIÓN</a:t>
                      </a:r>
                      <a:endParaRPr kumimoji="0" lang="es-ES_trad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7121" name="Group 5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61622"/>
              </p:ext>
            </p:extLst>
          </p:nvPr>
        </p:nvGraphicFramePr>
        <p:xfrm>
          <a:off x="251519" y="692696"/>
          <a:ext cx="8611080" cy="246888"/>
        </p:xfrm>
        <a:graphic>
          <a:graphicData uri="http://schemas.openxmlformats.org/drawingml/2006/table">
            <a:tbl>
              <a:tblPr/>
              <a:tblGrid>
                <a:gridCol w="1026507"/>
                <a:gridCol w="4957163"/>
                <a:gridCol w="802864"/>
                <a:gridCol w="608182"/>
                <a:gridCol w="608182"/>
                <a:gridCol w="608182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NOMBRE:</a:t>
                      </a:r>
                      <a:endParaRPr kumimoji="0" lang="es-ES_trad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HOJA: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7275" name="Group 6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2464"/>
              </p:ext>
            </p:extLst>
          </p:nvPr>
        </p:nvGraphicFramePr>
        <p:xfrm>
          <a:off x="251520" y="2060848"/>
          <a:ext cx="8640960" cy="786384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ESCRIBA CUAL ES SU VISIÓN A LOS CINCO AÑOS DE TERMINAR SU CARRERA PROFESIONAL: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7276" name="Group 6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29024"/>
              </p:ext>
            </p:extLst>
          </p:nvPr>
        </p:nvGraphicFramePr>
        <p:xfrm>
          <a:off x="251520" y="1124744"/>
          <a:ext cx="8611080" cy="786384"/>
        </p:xfrm>
        <a:graphic>
          <a:graphicData uri="http://schemas.openxmlformats.org/drawingml/2006/table">
            <a:tbl>
              <a:tblPr/>
              <a:tblGrid>
                <a:gridCol w="8611080"/>
              </a:tblGrid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ESCRIBA CUAL ES SU MISIÓN ACTUAL: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7273" name="Group 6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578704"/>
              </p:ext>
            </p:extLst>
          </p:nvPr>
        </p:nvGraphicFramePr>
        <p:xfrm>
          <a:off x="251516" y="2996952"/>
          <a:ext cx="8640967" cy="1463040"/>
        </p:xfrm>
        <a:graphic>
          <a:graphicData uri="http://schemas.openxmlformats.org/drawingml/2006/table">
            <a:tbl>
              <a:tblPr/>
              <a:tblGrid>
                <a:gridCol w="512189"/>
                <a:gridCol w="3152302"/>
                <a:gridCol w="439480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CLAVE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PROPÓSITOS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7274" name="Group 6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39108"/>
              </p:ext>
            </p:extLst>
          </p:nvPr>
        </p:nvGraphicFramePr>
        <p:xfrm>
          <a:off x="251517" y="4581128"/>
          <a:ext cx="8640968" cy="1463040"/>
        </p:xfrm>
        <a:graphic>
          <a:graphicData uri="http://schemas.openxmlformats.org/drawingml/2006/table">
            <a:tbl>
              <a:tblPr/>
              <a:tblGrid>
                <a:gridCol w="512189"/>
                <a:gridCol w="3152302"/>
                <a:gridCol w="439481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CLAVE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PROPÓSITOS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2CAC-99B7-432E-A7F7-BD608834FB18}" type="slidenum">
              <a:rPr lang="es-ES" smtClean="0"/>
              <a:pPr/>
              <a:t>76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95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560B-1DE6-41A0-B2C1-354498FEDF30}" type="slidenum">
              <a:rPr lang="es-ES"/>
              <a:pPr/>
              <a:t>77</a:t>
            </a:fld>
            <a:endParaRPr lang="es-ES"/>
          </a:p>
        </p:txBody>
      </p:sp>
      <p:graphicFrame>
        <p:nvGraphicFramePr>
          <p:cNvPr id="838050" name="Group 4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264801"/>
              </p:ext>
            </p:extLst>
          </p:nvPr>
        </p:nvGraphicFramePr>
        <p:xfrm>
          <a:off x="251521" y="476672"/>
          <a:ext cx="8640960" cy="246888"/>
        </p:xfrm>
        <a:graphic>
          <a:graphicData uri="http://schemas.openxmlformats.org/drawingml/2006/table">
            <a:tbl>
              <a:tblPr/>
              <a:tblGrid>
                <a:gridCol w="2197375"/>
                <a:gridCol w="1025225"/>
                <a:gridCol w="2781834"/>
                <a:gridCol w="805650"/>
                <a:gridCol w="610292"/>
                <a:gridCol w="610292"/>
                <a:gridCol w="610292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PLAN DE VIDA Y CARRERA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NOMBRE: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HOJA: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8621" name="Group 9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195355"/>
              </p:ext>
            </p:extLst>
          </p:nvPr>
        </p:nvGraphicFramePr>
        <p:xfrm>
          <a:off x="251517" y="917575"/>
          <a:ext cx="8640968" cy="2926080"/>
        </p:xfrm>
        <a:graphic>
          <a:graphicData uri="http://schemas.openxmlformats.org/drawingml/2006/table">
            <a:tbl>
              <a:tblPr/>
              <a:tblGrid>
                <a:gridCol w="512189"/>
                <a:gridCol w="3152302"/>
                <a:gridCol w="439481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  <a:gridCol w="378083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CLAVE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PROPÓSITOS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19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22701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2825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21748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622" name="Group 9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710741"/>
              </p:ext>
            </p:extLst>
          </p:nvPr>
        </p:nvGraphicFramePr>
        <p:xfrm>
          <a:off x="251523" y="4076700"/>
          <a:ext cx="8640956" cy="1828800"/>
        </p:xfrm>
        <a:graphic>
          <a:graphicData uri="http://schemas.openxmlformats.org/drawingml/2006/table">
            <a:tbl>
              <a:tblPr/>
              <a:tblGrid>
                <a:gridCol w="511813"/>
                <a:gridCol w="3164413"/>
                <a:gridCol w="438444"/>
                <a:gridCol w="754381"/>
                <a:gridCol w="754381"/>
                <a:gridCol w="754381"/>
                <a:gridCol w="754381"/>
                <a:gridCol w="754381"/>
                <a:gridCol w="754381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CLAVE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PROPÓSITOS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27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20637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460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26828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6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FDED-0342-4C42-A9CC-B9CAF3D411DC}" type="slidenum">
              <a:rPr lang="es-ES"/>
              <a:pPr/>
              <a:t>78</a:t>
            </a:fld>
            <a:endParaRPr lang="es-ES"/>
          </a:p>
        </p:txBody>
      </p:sp>
      <p:graphicFrame>
        <p:nvGraphicFramePr>
          <p:cNvPr id="842943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198201"/>
              </p:ext>
            </p:extLst>
          </p:nvPr>
        </p:nvGraphicFramePr>
        <p:xfrm>
          <a:off x="251521" y="733425"/>
          <a:ext cx="8640959" cy="5143500"/>
        </p:xfrm>
        <a:graphic>
          <a:graphicData uri="http://schemas.openxmlformats.org/drawingml/2006/table">
            <a:tbl>
              <a:tblPr/>
              <a:tblGrid>
                <a:gridCol w="509410"/>
                <a:gridCol w="660944"/>
                <a:gridCol w="2579294"/>
                <a:gridCol w="438480"/>
                <a:gridCol w="754443"/>
                <a:gridCol w="754443"/>
                <a:gridCol w="754443"/>
                <a:gridCol w="754443"/>
                <a:gridCol w="754443"/>
                <a:gridCol w="680616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CLAVE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OBJETIVOS / METAS / ACCIONES / PROPÓSITOS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AÑO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27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sym typeface="Wingdings 2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ME-TAS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ME-TAS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LO-GRO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80975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09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COMENTARIOS: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2888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2888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0975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42944" name="Group 1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294609"/>
              </p:ext>
            </p:extLst>
          </p:nvPr>
        </p:nvGraphicFramePr>
        <p:xfrm>
          <a:off x="251520" y="404813"/>
          <a:ext cx="8640960" cy="246888"/>
        </p:xfrm>
        <a:graphic>
          <a:graphicData uri="http://schemas.openxmlformats.org/drawingml/2006/table">
            <a:tbl>
              <a:tblPr/>
              <a:tblGrid>
                <a:gridCol w="2197292"/>
                <a:gridCol w="1025186"/>
                <a:gridCol w="2781729"/>
                <a:gridCol w="805619"/>
                <a:gridCol w="610269"/>
                <a:gridCol w="610269"/>
                <a:gridCol w="610596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PLAN DE VIDA Y CARRERA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NOMBRE: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HOJA: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6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679134" y="4581128"/>
            <a:ext cx="7929562" cy="11695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14" tIns="45706" rIns="91414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CAPÍTULO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3.5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Desarrollo profesional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79</a:t>
            </a:fld>
            <a:endParaRPr lang="es-MX"/>
          </a:p>
        </p:txBody>
      </p:sp>
      <p:pic>
        <p:nvPicPr>
          <p:cNvPr id="9" name="Picture 2" descr="\\Servidor\servidor 2011\General\CARPETA MAESTRA 2014\logoVA nueva ima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9" y="332656"/>
            <a:ext cx="5400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nchi\Pictures\328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187" r="10220" b="22010"/>
          <a:stretch/>
        </p:blipFill>
        <p:spPr bwMode="auto">
          <a:xfrm>
            <a:off x="2484438" y="1340768"/>
            <a:ext cx="396363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479425" y="260648"/>
            <a:ext cx="8207375" cy="10156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+mn-lt"/>
              </a:rPr>
              <a:t>Cada</a:t>
            </a:r>
            <a:r>
              <a:rPr lang="es-MX" sz="2000" b="1" i="1" dirty="0">
                <a:latin typeface="+mn-lt"/>
              </a:rPr>
              <a:t> persona</a:t>
            </a:r>
            <a:r>
              <a:rPr lang="es-MX" sz="2000" dirty="0">
                <a:latin typeface="+mn-lt"/>
              </a:rPr>
              <a:t> es el resultado del </a:t>
            </a:r>
            <a:r>
              <a:rPr lang="es-MX" sz="2000" b="1" i="1" dirty="0">
                <a:latin typeface="+mn-lt"/>
              </a:rPr>
              <a:t>devenir generacional</a:t>
            </a:r>
            <a:r>
              <a:rPr lang="es-MX" sz="2000" b="1" dirty="0">
                <a:latin typeface="+mn-lt"/>
              </a:rPr>
              <a:t>, </a:t>
            </a:r>
            <a:r>
              <a:rPr lang="es-MX" sz="2000" b="1" i="1" dirty="0">
                <a:latin typeface="+mn-lt"/>
              </a:rPr>
              <a:t>de lo convivido, de lo heredado, de lo aprendido, y de las características originales con las que ha nacido</a:t>
            </a:r>
            <a:r>
              <a:rPr lang="es-MX" sz="2000" b="1" dirty="0">
                <a:latin typeface="+mn-lt"/>
              </a:rPr>
              <a:t>.  </a:t>
            </a:r>
            <a:endParaRPr lang="es-MX" sz="20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90322463"/>
              </p:ext>
            </p:extLst>
          </p:nvPr>
        </p:nvGraphicFramePr>
        <p:xfrm>
          <a:off x="611560" y="954948"/>
          <a:ext cx="7992888" cy="506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7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1700808"/>
            <a:ext cx="849630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 smtClean="0"/>
              <a:t>El </a:t>
            </a:r>
            <a:r>
              <a:rPr lang="es-MX" sz="2000" b="1" i="1" dirty="0" smtClean="0"/>
              <a:t>desarrollo profesional </a:t>
            </a:r>
            <a:r>
              <a:rPr lang="es-MX" sz="2000" dirty="0" smtClean="0"/>
              <a:t>es </a:t>
            </a:r>
            <a:r>
              <a:rPr lang="es-MX" sz="2000" dirty="0"/>
              <a:t>fruto de la planeación de la carrera y comprende los </a:t>
            </a:r>
            <a:r>
              <a:rPr lang="es-MX" sz="2000" b="1" i="1" dirty="0"/>
              <a:t>aspectos que una persona enriquece o mejora con vista a lograr objetivos dentro de la organización</a:t>
            </a:r>
            <a:r>
              <a:rPr lang="es-MX" sz="2000" b="1" dirty="0"/>
              <a:t>.</a:t>
            </a:r>
            <a:r>
              <a:rPr lang="es-MX" sz="2000" dirty="0"/>
              <a:t> Se puede dar mediante esfuerzos individuales o por el apoyo de la empresa donde se labora</a:t>
            </a:r>
            <a:r>
              <a:rPr lang="es-MX" sz="2000" dirty="0" smtClean="0"/>
              <a:t>.</a:t>
            </a:r>
            <a:endParaRPr lang="es-MX" sz="2000" dirty="0"/>
          </a:p>
        </p:txBody>
      </p:sp>
      <p:sp>
        <p:nvSpPr>
          <p:cNvPr id="4" name="3 Rectángulo"/>
          <p:cNvSpPr/>
          <p:nvPr/>
        </p:nvSpPr>
        <p:spPr>
          <a:xfrm>
            <a:off x="2411760" y="640875"/>
            <a:ext cx="372210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400" b="1" dirty="0" smtClean="0"/>
              <a:t>DESARROLLO PROFESIONAL</a:t>
            </a:r>
            <a:endParaRPr lang="es-MX" sz="2400" b="1" dirty="0"/>
          </a:p>
        </p:txBody>
      </p:sp>
      <p:pic>
        <p:nvPicPr>
          <p:cNvPr id="1026" name="Picture 2" descr="http://www.femeval.es/departamentos/innovacioncoop/comunicacion/imagenesWeb/meta.bm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93" y="3212976"/>
            <a:ext cx="3545557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54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28" y="2288609"/>
            <a:ext cx="3366638" cy="257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23689" y="5013176"/>
            <a:ext cx="849662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/>
              <a:t>El desarrollo profesional es el </a:t>
            </a:r>
            <a:r>
              <a:rPr lang="es-MX" b="1" i="1" dirty="0"/>
              <a:t>proceso por el que las personas progresan a través </a:t>
            </a:r>
            <a:r>
              <a:rPr lang="es-MX" b="1" i="1" dirty="0" smtClean="0"/>
              <a:t>de una </a:t>
            </a:r>
            <a:r>
              <a:rPr lang="es-MX" b="1" i="1" dirty="0"/>
              <a:t>serie de etapas caracterizadas por distintas tareas de desarrollo, actividades y relaciones.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625573933"/>
              </p:ext>
            </p:extLst>
          </p:nvPr>
        </p:nvGraphicFramePr>
        <p:xfrm>
          <a:off x="1223628" y="395953"/>
          <a:ext cx="6804756" cy="166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81</a:t>
            </a:fld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251520" y="6110224"/>
            <a:ext cx="59766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8"/>
              </a:rPr>
              <a:t>http://www.youtube.com/watch?v=XWb9T7lQmQQ</a:t>
            </a:r>
            <a:endParaRPr lang="es-MX" sz="1000" dirty="0"/>
          </a:p>
        </p:txBody>
      </p:sp>
      <p:sp>
        <p:nvSpPr>
          <p:cNvPr id="7" name="6 Rectángulo"/>
          <p:cNvSpPr/>
          <p:nvPr/>
        </p:nvSpPr>
        <p:spPr>
          <a:xfrm>
            <a:off x="251520" y="599401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/>
              <a:t>Material de apoyo.- </a:t>
            </a:r>
            <a:r>
              <a:rPr lang="es-MX" sz="1000" dirty="0" smtClean="0"/>
              <a:t>Desarrollo profesional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2407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/>
          </p:nvPr>
        </p:nvGraphicFramePr>
        <p:xfrm>
          <a:off x="1715269" y="764704"/>
          <a:ext cx="648072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Rectángulo"/>
          <p:cNvSpPr/>
          <p:nvPr/>
        </p:nvSpPr>
        <p:spPr>
          <a:xfrm>
            <a:off x="323850" y="260648"/>
            <a:ext cx="84963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/>
              <a:t>La </a:t>
            </a:r>
            <a:r>
              <a:rPr lang="es-MX" sz="2000" b="1" i="1" dirty="0"/>
              <a:t>planificación del desarrollo profesional </a:t>
            </a:r>
            <a:r>
              <a:rPr lang="es-MX" sz="2000" dirty="0"/>
              <a:t>es el proceso por el que las personas</a:t>
            </a:r>
            <a:r>
              <a:rPr lang="es-MX" sz="2000" dirty="0" smtClean="0"/>
              <a:t>:</a:t>
            </a:r>
            <a:endParaRPr lang="es-MX" sz="20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82</a:t>
            </a:fld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323850" y="5067761"/>
            <a:ext cx="8496300" cy="116955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i="1" dirty="0" smtClean="0"/>
              <a:t>Triunfar en una carrera profesional </a:t>
            </a:r>
            <a:r>
              <a:rPr lang="es-MX" sz="1400" dirty="0" smtClean="0"/>
              <a:t>es el resultado de una mezcla de </a:t>
            </a:r>
            <a:r>
              <a:rPr lang="es-MX" sz="1400" b="1" i="1" dirty="0" smtClean="0"/>
              <a:t>esfuerzo, perseverancia y experiencia, entre otras cualidades.</a:t>
            </a:r>
          </a:p>
          <a:p>
            <a:pPr algn="just"/>
            <a:endParaRPr lang="es-MX" sz="1400" dirty="0" smtClean="0"/>
          </a:p>
          <a:p>
            <a:pPr algn="just"/>
            <a:r>
              <a:rPr lang="es-MX" sz="1400" dirty="0" smtClean="0"/>
              <a:t>Para estar resuelto a</a:t>
            </a:r>
            <a:r>
              <a:rPr lang="es-MX" sz="1400" b="1" i="1" dirty="0" smtClean="0"/>
              <a:t> triunfar y tener resultados exitosos</a:t>
            </a:r>
            <a:r>
              <a:rPr lang="es-MX" sz="1400" dirty="0" smtClean="0"/>
              <a:t>, además de alimentar esa actitud de progreso; </a:t>
            </a:r>
            <a:r>
              <a:rPr lang="es-MX" sz="1400" b="1" i="1" dirty="0" smtClean="0"/>
              <a:t>es necesario mantenerse alerta en el aquí y ahora, identificar estrategias y oportunidades para avanzar.</a:t>
            </a:r>
            <a:endParaRPr lang="es-MX" sz="1400" b="1" i="1" dirty="0"/>
          </a:p>
        </p:txBody>
      </p:sp>
    </p:spTree>
    <p:extLst>
      <p:ext uri="{BB962C8B-B14F-4D97-AF65-F5344CB8AC3E}">
        <p14:creationId xmlns:p14="http://schemas.microsoft.com/office/powerpoint/2010/main" val="36566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395288" y="116633"/>
            <a:ext cx="8424862" cy="6192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MX"/>
          </a:p>
        </p:txBody>
      </p:sp>
      <p:sp>
        <p:nvSpPr>
          <p:cNvPr id="230408" name="Rectangle 8"/>
          <p:cNvSpPr>
            <a:spLocks noChangeArrowheads="1"/>
          </p:cNvSpPr>
          <p:nvPr/>
        </p:nvSpPr>
        <p:spPr bwMode="auto">
          <a:xfrm>
            <a:off x="571472" y="627931"/>
            <a:ext cx="8064000" cy="514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endParaRPr lang="es-MX"/>
          </a:p>
        </p:txBody>
      </p:sp>
      <p:sp>
        <p:nvSpPr>
          <p:cNvPr id="230404" name="Line 4"/>
          <p:cNvSpPr>
            <a:spLocks noChangeShapeType="1"/>
          </p:cNvSpPr>
          <p:nvPr/>
        </p:nvSpPr>
        <p:spPr bwMode="auto">
          <a:xfrm>
            <a:off x="7467600" y="3752149"/>
            <a:ext cx="0" cy="268288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09" name="Rectangle 9"/>
          <p:cNvSpPr>
            <a:spLocks noChangeArrowheads="1"/>
          </p:cNvSpPr>
          <p:nvPr/>
        </p:nvSpPr>
        <p:spPr bwMode="auto">
          <a:xfrm>
            <a:off x="990585" y="2271005"/>
            <a:ext cx="1438275" cy="647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INDUCCIÓN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INTEGRACIÓN</a:t>
            </a:r>
            <a:endParaRPr lang="es-ES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0410" name="Rectangle 10"/>
          <p:cNvSpPr>
            <a:spLocks noChangeArrowheads="1"/>
          </p:cNvSpPr>
          <p:nvPr/>
        </p:nvSpPr>
        <p:spPr bwMode="auto">
          <a:xfrm>
            <a:off x="1835150" y="3487037"/>
            <a:ext cx="1577975" cy="6492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CAPACITACIÓN</a:t>
            </a:r>
          </a:p>
        </p:txBody>
      </p:sp>
      <p:sp>
        <p:nvSpPr>
          <p:cNvPr id="230411" name="Rectangle 11"/>
          <p:cNvSpPr>
            <a:spLocks noChangeArrowheads="1"/>
          </p:cNvSpPr>
          <p:nvPr/>
        </p:nvSpPr>
        <p:spPr bwMode="auto">
          <a:xfrm>
            <a:off x="3117950" y="4999924"/>
            <a:ext cx="3240000" cy="68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EMPLEADOS ADAPTADOS Y COMPETENTES 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CON HABILIDADES Y CONOCIMIENTOS 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ACTUALIZADOS, </a:t>
            </a:r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DE ALTO DESEMPEÑO</a:t>
            </a:r>
            <a:endParaRPr lang="es-ES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0412" name="Line 12"/>
          <p:cNvSpPr>
            <a:spLocks noChangeShapeType="1"/>
          </p:cNvSpPr>
          <p:nvPr/>
        </p:nvSpPr>
        <p:spPr bwMode="auto">
          <a:xfrm>
            <a:off x="7925090" y="1199435"/>
            <a:ext cx="432000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13" name="Line 13"/>
          <p:cNvSpPr>
            <a:spLocks noChangeShapeType="1"/>
          </p:cNvSpPr>
          <p:nvPr/>
        </p:nvSpPr>
        <p:spPr bwMode="auto">
          <a:xfrm>
            <a:off x="8358214" y="1199435"/>
            <a:ext cx="0" cy="6480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14" name="Line 14"/>
          <p:cNvSpPr>
            <a:spLocks noChangeShapeType="1"/>
          </p:cNvSpPr>
          <p:nvPr/>
        </p:nvSpPr>
        <p:spPr bwMode="auto">
          <a:xfrm>
            <a:off x="5072066" y="1199435"/>
            <a:ext cx="1295400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15" name="Line 15"/>
          <p:cNvSpPr>
            <a:spLocks noChangeShapeType="1"/>
          </p:cNvSpPr>
          <p:nvPr/>
        </p:nvSpPr>
        <p:spPr bwMode="auto">
          <a:xfrm flipH="1">
            <a:off x="1692275" y="1831274"/>
            <a:ext cx="6660000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16" name="Line 16"/>
          <p:cNvSpPr>
            <a:spLocks noChangeShapeType="1"/>
          </p:cNvSpPr>
          <p:nvPr/>
        </p:nvSpPr>
        <p:spPr bwMode="auto">
          <a:xfrm>
            <a:off x="7605713" y="26058813"/>
            <a:ext cx="0" cy="268287"/>
          </a:xfrm>
          <a:prstGeom prst="line">
            <a:avLst/>
          </a:prstGeom>
          <a:noFill/>
          <a:ln w="28575">
            <a:solidFill>
              <a:srgbClr val="4D4D4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17" name="Line 17"/>
          <p:cNvSpPr>
            <a:spLocks noChangeShapeType="1"/>
          </p:cNvSpPr>
          <p:nvPr/>
        </p:nvSpPr>
        <p:spPr bwMode="auto">
          <a:xfrm flipV="1">
            <a:off x="2411413" y="2623437"/>
            <a:ext cx="1152525" cy="0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18" name="Rectangle 18"/>
          <p:cNvSpPr>
            <a:spLocks noChangeArrowheads="1"/>
          </p:cNvSpPr>
          <p:nvPr/>
        </p:nvSpPr>
        <p:spPr bwMode="auto">
          <a:xfrm>
            <a:off x="3563938" y="2263074"/>
            <a:ext cx="1584325" cy="6492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MOTIVACIÓN</a:t>
            </a:r>
            <a:endParaRPr lang="es-ES" dirty="0"/>
          </a:p>
        </p:txBody>
      </p:sp>
      <p:sp>
        <p:nvSpPr>
          <p:cNvPr id="230419" name="Rectangle 19"/>
          <p:cNvSpPr>
            <a:spLocks noChangeArrowheads="1"/>
          </p:cNvSpPr>
          <p:nvPr/>
        </p:nvSpPr>
        <p:spPr bwMode="auto">
          <a:xfrm>
            <a:off x="4140200" y="3487037"/>
            <a:ext cx="1584325" cy="647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EVALUACIÓN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DEL DESEMPEÑO</a:t>
            </a:r>
            <a:endParaRPr lang="es-ES" dirty="0"/>
          </a:p>
        </p:txBody>
      </p:sp>
      <p:sp>
        <p:nvSpPr>
          <p:cNvPr id="230420" name="Rectangle 20"/>
          <p:cNvSpPr>
            <a:spLocks noChangeArrowheads="1"/>
          </p:cNvSpPr>
          <p:nvPr/>
        </p:nvSpPr>
        <p:spPr bwMode="auto">
          <a:xfrm>
            <a:off x="6011863" y="2263074"/>
            <a:ext cx="1508125" cy="647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_tradnl" sz="1400" b="1">
                <a:solidFill>
                  <a:schemeClr val="bg1"/>
                </a:solidFill>
                <a:latin typeface="Arial Narrow" pitchFamily="34" charset="0"/>
              </a:rPr>
              <a:t>REMUNERACIÓN</a:t>
            </a:r>
            <a:endParaRPr lang="es-ES"/>
          </a:p>
        </p:txBody>
      </p:sp>
      <p:sp>
        <p:nvSpPr>
          <p:cNvPr id="230421" name="Rectangle 21"/>
          <p:cNvSpPr>
            <a:spLocks noChangeArrowheads="1"/>
          </p:cNvSpPr>
          <p:nvPr/>
        </p:nvSpPr>
        <p:spPr bwMode="auto">
          <a:xfrm>
            <a:off x="6592888" y="3487037"/>
            <a:ext cx="1508125" cy="5762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_tradnl" sz="1400" b="1">
                <a:solidFill>
                  <a:schemeClr val="bg1"/>
                </a:solidFill>
                <a:latin typeface="Arial Narrow" pitchFamily="34" charset="0"/>
              </a:rPr>
              <a:t>DESARROLLO</a:t>
            </a:r>
            <a:endParaRPr lang="es-ES"/>
          </a:p>
        </p:txBody>
      </p:sp>
      <p:sp>
        <p:nvSpPr>
          <p:cNvPr id="230422" name="Rectangle 22"/>
          <p:cNvSpPr>
            <a:spLocks noChangeArrowheads="1"/>
          </p:cNvSpPr>
          <p:nvPr/>
        </p:nvSpPr>
        <p:spPr bwMode="auto">
          <a:xfrm>
            <a:off x="684213" y="4999924"/>
            <a:ext cx="1908000" cy="68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BUENAS RELACIONES 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Y CLIMA LABORAL</a:t>
            </a:r>
            <a:endParaRPr lang="es-ES" dirty="0"/>
          </a:p>
        </p:txBody>
      </p:sp>
      <p:sp>
        <p:nvSpPr>
          <p:cNvPr id="230423" name="AutoShape 23"/>
          <p:cNvSpPr>
            <a:spLocks noChangeArrowheads="1"/>
          </p:cNvSpPr>
          <p:nvPr/>
        </p:nvSpPr>
        <p:spPr bwMode="auto">
          <a:xfrm>
            <a:off x="2735796" y="5792657"/>
            <a:ext cx="3672408" cy="588671"/>
          </a:xfrm>
          <a:prstGeom prst="rightArrow">
            <a:avLst>
              <a:gd name="adj1" fmla="val 50000"/>
              <a:gd name="adj2" fmla="val 21369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s-ES_tradnl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DEL PROFESIONAL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424" name="Rectangle 24"/>
          <p:cNvSpPr>
            <a:spLocks noChangeArrowheads="1"/>
          </p:cNvSpPr>
          <p:nvPr/>
        </p:nvSpPr>
        <p:spPr bwMode="auto">
          <a:xfrm>
            <a:off x="6588125" y="4999924"/>
            <a:ext cx="1656000" cy="68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PRODUCTIVIDAD ,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COMPETITIVIDAD Y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RENTABI LIDAD</a:t>
            </a:r>
            <a:endParaRPr lang="es-ES" dirty="0"/>
          </a:p>
        </p:txBody>
      </p:sp>
      <p:sp>
        <p:nvSpPr>
          <p:cNvPr id="230425" name="Line 25"/>
          <p:cNvSpPr>
            <a:spLocks noChangeShapeType="1"/>
          </p:cNvSpPr>
          <p:nvPr/>
        </p:nvSpPr>
        <p:spPr bwMode="auto">
          <a:xfrm>
            <a:off x="2339975" y="1270873"/>
            <a:ext cx="1223963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27" name="Line 27"/>
          <p:cNvSpPr>
            <a:spLocks noChangeShapeType="1"/>
          </p:cNvSpPr>
          <p:nvPr/>
        </p:nvSpPr>
        <p:spPr bwMode="auto">
          <a:xfrm>
            <a:off x="1692275" y="1839005"/>
            <a:ext cx="0" cy="432000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28" name="Line 28"/>
          <p:cNvSpPr>
            <a:spLocks noChangeShapeType="1"/>
          </p:cNvSpPr>
          <p:nvPr/>
        </p:nvSpPr>
        <p:spPr bwMode="auto">
          <a:xfrm flipV="1">
            <a:off x="3419475" y="3775962"/>
            <a:ext cx="720725" cy="0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29" name="Line 29"/>
          <p:cNvSpPr>
            <a:spLocks noChangeShapeType="1"/>
          </p:cNvSpPr>
          <p:nvPr/>
        </p:nvSpPr>
        <p:spPr bwMode="auto">
          <a:xfrm flipV="1">
            <a:off x="5148263" y="2623437"/>
            <a:ext cx="792162" cy="0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0" name="Line 30"/>
          <p:cNvSpPr>
            <a:spLocks noChangeShapeType="1"/>
          </p:cNvSpPr>
          <p:nvPr/>
        </p:nvSpPr>
        <p:spPr bwMode="auto">
          <a:xfrm flipV="1">
            <a:off x="5724525" y="3775962"/>
            <a:ext cx="935038" cy="0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1" name="Line 31"/>
          <p:cNvSpPr>
            <a:spLocks noChangeShapeType="1"/>
          </p:cNvSpPr>
          <p:nvPr/>
        </p:nvSpPr>
        <p:spPr bwMode="auto">
          <a:xfrm>
            <a:off x="1692275" y="2983799"/>
            <a:ext cx="0" cy="1871663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2" name="Line 32"/>
          <p:cNvSpPr>
            <a:spLocks noChangeShapeType="1"/>
          </p:cNvSpPr>
          <p:nvPr/>
        </p:nvSpPr>
        <p:spPr bwMode="auto">
          <a:xfrm flipV="1">
            <a:off x="3851275" y="2912362"/>
            <a:ext cx="0" cy="863600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3" name="Line 33"/>
          <p:cNvSpPr>
            <a:spLocks noChangeShapeType="1"/>
          </p:cNvSpPr>
          <p:nvPr/>
        </p:nvSpPr>
        <p:spPr bwMode="auto">
          <a:xfrm flipV="1">
            <a:off x="6300788" y="2912362"/>
            <a:ext cx="0" cy="8636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5" name="Line 35"/>
          <p:cNvSpPr>
            <a:spLocks noChangeShapeType="1"/>
          </p:cNvSpPr>
          <p:nvPr/>
        </p:nvSpPr>
        <p:spPr bwMode="auto">
          <a:xfrm flipH="1">
            <a:off x="7380288" y="4136324"/>
            <a:ext cx="0" cy="719138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6" name="Line 36"/>
          <p:cNvSpPr>
            <a:spLocks noChangeShapeType="1"/>
          </p:cNvSpPr>
          <p:nvPr/>
        </p:nvSpPr>
        <p:spPr bwMode="auto">
          <a:xfrm>
            <a:off x="4932363" y="4136324"/>
            <a:ext cx="0" cy="719138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7" name="Line 37"/>
          <p:cNvSpPr>
            <a:spLocks noChangeShapeType="1"/>
          </p:cNvSpPr>
          <p:nvPr/>
        </p:nvSpPr>
        <p:spPr bwMode="auto">
          <a:xfrm>
            <a:off x="2484438" y="4207762"/>
            <a:ext cx="0" cy="647700"/>
          </a:xfrm>
          <a:prstGeom prst="lin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8" name="Line 38"/>
          <p:cNvSpPr>
            <a:spLocks noChangeShapeType="1"/>
          </p:cNvSpPr>
          <p:nvPr/>
        </p:nvSpPr>
        <p:spPr bwMode="auto">
          <a:xfrm>
            <a:off x="1547813" y="4855462"/>
            <a:ext cx="5976937" cy="0"/>
          </a:xfrm>
          <a:prstGeom prst="line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39" name="Line 39"/>
          <p:cNvSpPr>
            <a:spLocks noChangeShapeType="1"/>
          </p:cNvSpPr>
          <p:nvPr/>
        </p:nvSpPr>
        <p:spPr bwMode="auto">
          <a:xfrm>
            <a:off x="1547813" y="4855462"/>
            <a:ext cx="0" cy="144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40" name="Line 40"/>
          <p:cNvSpPr>
            <a:spLocks noChangeShapeType="1"/>
          </p:cNvSpPr>
          <p:nvPr/>
        </p:nvSpPr>
        <p:spPr bwMode="auto">
          <a:xfrm>
            <a:off x="4572000" y="4855462"/>
            <a:ext cx="0" cy="144462"/>
          </a:xfrm>
          <a:prstGeom prst="line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41" name="Line 41"/>
          <p:cNvSpPr>
            <a:spLocks noChangeShapeType="1"/>
          </p:cNvSpPr>
          <p:nvPr/>
        </p:nvSpPr>
        <p:spPr bwMode="auto">
          <a:xfrm>
            <a:off x="7524750" y="4855462"/>
            <a:ext cx="0" cy="144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42" name="Line 42"/>
          <p:cNvSpPr>
            <a:spLocks noChangeShapeType="1"/>
          </p:cNvSpPr>
          <p:nvPr/>
        </p:nvSpPr>
        <p:spPr bwMode="auto">
          <a:xfrm>
            <a:off x="3851275" y="3775962"/>
            <a:ext cx="0" cy="1079500"/>
          </a:xfrm>
          <a:prstGeom prst="line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43" name="Line 43"/>
          <p:cNvSpPr>
            <a:spLocks noChangeShapeType="1"/>
          </p:cNvSpPr>
          <p:nvPr/>
        </p:nvSpPr>
        <p:spPr bwMode="auto">
          <a:xfrm>
            <a:off x="6300788" y="3775962"/>
            <a:ext cx="0" cy="1079500"/>
          </a:xfrm>
          <a:prstGeom prst="line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30405" name="Rectangle 5"/>
          <p:cNvSpPr>
            <a:spLocks noChangeArrowheads="1"/>
          </p:cNvSpPr>
          <p:nvPr/>
        </p:nvSpPr>
        <p:spPr bwMode="auto">
          <a:xfrm>
            <a:off x="916860" y="913683"/>
            <a:ext cx="1512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Arial Narrow" pitchFamily="34" charset="0"/>
              </a:rPr>
              <a:t>REQUERIMIENTOS</a:t>
            </a:r>
          </a:p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Arial Narrow" pitchFamily="34" charset="0"/>
              </a:rPr>
              <a:t>DE PERSONAL</a:t>
            </a:r>
            <a:endParaRPr lang="es-ES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3563938" y="908625"/>
            <a:ext cx="1476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Narrow" pitchFamily="34" charset="0"/>
              </a:rPr>
              <a:t>RECLUTAMIENTO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EXTERNO E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INTERNO</a:t>
            </a:r>
            <a:endParaRPr lang="es-ES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0407" name="Rectangle 7"/>
          <p:cNvSpPr>
            <a:spLocks noChangeArrowheads="1"/>
          </p:cNvSpPr>
          <p:nvPr/>
        </p:nvSpPr>
        <p:spPr bwMode="auto">
          <a:xfrm>
            <a:off x="6372224" y="908625"/>
            <a:ext cx="1548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endParaRPr lang="es-ES" sz="14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Arial Narrow" pitchFamily="34" charset="0"/>
              </a:rPr>
              <a:t>SELECCIÓN </a:t>
            </a:r>
            <a:r>
              <a:rPr lang="es-ES_tradnl" sz="1400" b="1" dirty="0" smtClean="0">
                <a:solidFill>
                  <a:schemeClr val="bg1"/>
                </a:solidFill>
                <a:latin typeface="Arial Narrow" pitchFamily="34" charset="0"/>
              </a:rPr>
              <a:t>DE</a:t>
            </a:r>
            <a:endParaRPr lang="es-ES_tradnl" sz="14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 LOS MEJORES 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Arial Narrow" pitchFamily="34" charset="0"/>
              </a:rPr>
              <a:t>CANDIDATOS</a:t>
            </a:r>
          </a:p>
          <a:p>
            <a:pPr algn="ctr"/>
            <a:endParaRPr lang="es-ES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251520" y="140633"/>
            <a:ext cx="8698861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PROCESO DE DESARROLLO PROFESIONAL EN LAS ORGANIZACIONES</a:t>
            </a:r>
            <a:endParaRPr lang="es-ES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49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5730" y="260648"/>
            <a:ext cx="850441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DESARROLLO PROFESIONAL INDIVIDUAL</a:t>
            </a:r>
            <a:endParaRPr lang="es-MX" sz="24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323528" y="910461"/>
            <a:ext cx="849662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i="1" dirty="0" smtClean="0"/>
              <a:t>Se inicia en cada persona por su disposición a lograr metas y por la aceptación de responsabilidades que ello conlleva.</a:t>
            </a:r>
            <a:endParaRPr lang="es-MX" b="1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850" y="1907540"/>
            <a:ext cx="84963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Pueden emprenderse varios pasos, considerando posibles resultados: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323850" y="2852936"/>
            <a:ext cx="5112246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i="1" dirty="0" smtClean="0"/>
              <a:t>Obtención de mejores niveles de desempeño: </a:t>
            </a:r>
            <a:r>
              <a:rPr lang="es-MX" dirty="0" smtClean="0"/>
              <a:t>Es la forma más segura de lograr promociones y reconocimiento en el trabajo.</a:t>
            </a:r>
            <a:endParaRPr lang="es-MX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4" y="2348880"/>
            <a:ext cx="309562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15731" y="4460919"/>
            <a:ext cx="5112246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i="1" dirty="0" smtClean="0"/>
              <a:t>Oportunidades de progreso: </a:t>
            </a:r>
            <a:r>
              <a:rPr lang="es-MX" dirty="0" smtClean="0"/>
              <a:t>La experiencia en nuevos puestos y la obtención de nuevos conocimientos y habilidades constituyen vehículos para el crecimiento personal. 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00" y="4221088"/>
            <a:ext cx="310445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53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1423809"/>
            <a:ext cx="4896048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más estrecha con quienes toman decisiones:</a:t>
            </a:r>
            <a:r>
              <a:rPr lang="es-MX" dirty="0" smtClean="0"/>
              <a:t> Al ser mejor conocidos por la personas que efectúa promociones y transferencia, aumentan sus posibilidades de desarrollo.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3463840"/>
            <a:ext cx="4896048" cy="14773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Renuncias: </a:t>
            </a:r>
            <a:r>
              <a:rPr lang="es-MX" dirty="0" smtClean="0"/>
              <a:t>cuando el empleado considera que existen mejores oportunidades en otra organización posiblemente se vea obligado a renunciar, algunos cambian de compañía como parte de una estrategia consistente.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795536"/>
            <a:ext cx="2857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287999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85</a:t>
            </a:fld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251272" y="6093295"/>
            <a:ext cx="54726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hlinkClick r:id="rId4"/>
              </a:rPr>
              <a:t>http://www.youtube.com/watch?v=n-w5IG3URWw</a:t>
            </a:r>
            <a:endParaRPr lang="es-MX" sz="1000" dirty="0"/>
          </a:p>
        </p:txBody>
      </p:sp>
      <p:sp>
        <p:nvSpPr>
          <p:cNvPr id="8" name="7 Rectángulo"/>
          <p:cNvSpPr/>
          <p:nvPr/>
        </p:nvSpPr>
        <p:spPr>
          <a:xfrm>
            <a:off x="262990" y="594789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/>
              <a:t>Material de apoyo.- Actitudes para el desarrollo personal</a:t>
            </a:r>
          </a:p>
        </p:txBody>
      </p:sp>
    </p:spTree>
    <p:extLst>
      <p:ext uri="{BB962C8B-B14F-4D97-AF65-F5344CB8AC3E}">
        <p14:creationId xmlns:p14="http://schemas.microsoft.com/office/powerpoint/2010/main" val="2831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80364" y="395372"/>
            <a:ext cx="669674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OBSTÁCULOS PARA EL </a:t>
            </a:r>
            <a:r>
              <a:rPr lang="es-MX" sz="2400" b="1" dirty="0"/>
              <a:t>DESARROLLO PROFESIONAL</a:t>
            </a:r>
            <a:endParaRPr lang="es-MX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77337" y="1034733"/>
            <a:ext cx="206241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MX" dirty="0" smtClean="0">
                <a:solidFill>
                  <a:srgbClr val="0033CC"/>
                </a:solidFill>
              </a:rPr>
              <a:t>Falta de tiempo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98354" y="4725144"/>
            <a:ext cx="204139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srgbClr val="0033CC"/>
                </a:solidFill>
              </a:rPr>
              <a:t>Pereza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83288" y="3554432"/>
            <a:ext cx="205646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srgbClr val="0033CC"/>
                </a:solidFill>
              </a:rPr>
              <a:t>Falta de apoyo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83070" y="2132856"/>
            <a:ext cx="205668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srgbClr val="0033CC"/>
                </a:solidFill>
              </a:rPr>
              <a:t>Falta de dinero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23849" y="1404065"/>
            <a:ext cx="54006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Administrar </a:t>
            </a:r>
            <a:r>
              <a:rPr lang="es-MX" sz="1600" dirty="0" smtClean="0"/>
              <a:t>el </a:t>
            </a:r>
            <a:r>
              <a:rPr lang="es-MX" sz="1600" dirty="0"/>
              <a:t>tiempo efectivamente </a:t>
            </a:r>
            <a:r>
              <a:rPr lang="es-MX" sz="1600" dirty="0" smtClean="0"/>
              <a:t>es </a:t>
            </a:r>
            <a:r>
              <a:rPr lang="es-MX" sz="1600" dirty="0"/>
              <a:t>una cuestión de saber identificar las prioridades basados en las metas.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23528" y="2564904"/>
            <a:ext cx="540099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Puede privar de </a:t>
            </a:r>
            <a:r>
              <a:rPr lang="es-MX" sz="1600" dirty="0"/>
              <a:t>ciertas </a:t>
            </a:r>
            <a:r>
              <a:rPr lang="es-MX" sz="1600" dirty="0" smtClean="0"/>
              <a:t>opciones. </a:t>
            </a:r>
            <a:r>
              <a:rPr lang="es-MX" sz="1600" dirty="0"/>
              <a:t>Desarrollar la creatividad para acceder a recursos no tradicionales es una necesidad en tiempos económicos difíciles</a:t>
            </a:r>
            <a:r>
              <a:rPr lang="es-MX" sz="1600" dirty="0" smtClean="0"/>
              <a:t>.</a:t>
            </a:r>
            <a:endParaRPr lang="es-MX" sz="1600" dirty="0"/>
          </a:p>
        </p:txBody>
      </p:sp>
      <p:sp>
        <p:nvSpPr>
          <p:cNvPr id="12" name="11 Rectángulo"/>
          <p:cNvSpPr/>
          <p:nvPr/>
        </p:nvSpPr>
        <p:spPr>
          <a:xfrm>
            <a:off x="323528" y="3933056"/>
            <a:ext cx="540099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Pedir </a:t>
            </a:r>
            <a:r>
              <a:rPr lang="es-MX" sz="1600" dirty="0"/>
              <a:t>a otras personas </a:t>
            </a:r>
            <a:r>
              <a:rPr lang="es-MX" sz="1600" dirty="0" smtClean="0"/>
              <a:t>apoyo </a:t>
            </a:r>
            <a:r>
              <a:rPr lang="es-MX" sz="1600" dirty="0"/>
              <a:t>en nuestros planes implica capacidad para pedir en forma efectiva.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23850" y="5094476"/>
            <a:ext cx="537517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El </a:t>
            </a:r>
            <a:r>
              <a:rPr lang="es-MX" sz="1600" dirty="0"/>
              <a:t>problema es que la motivación no es lo suficientemente grande como para que en el momento de tomar la decisión </a:t>
            </a:r>
            <a:r>
              <a:rPr lang="es-MX" sz="1600" dirty="0" smtClean="0"/>
              <a:t>se elija </a:t>
            </a:r>
            <a:r>
              <a:rPr lang="es-MX" sz="1600" dirty="0"/>
              <a:t>no hacer algo que nos </a:t>
            </a:r>
            <a:r>
              <a:rPr lang="es-MX" sz="1600" dirty="0" smtClean="0"/>
              <a:t>permita </a:t>
            </a:r>
            <a:r>
              <a:rPr lang="es-MX" sz="1600" dirty="0"/>
              <a:t>alcanzar nuestra meta.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99134"/>
            <a:ext cx="2807990" cy="4491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22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3340" y="1088392"/>
            <a:ext cx="5040238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b="1" u="sng" dirty="0" smtClean="0"/>
              <a:t>Tu </a:t>
            </a:r>
            <a:r>
              <a:rPr lang="es-MX" b="1" u="sng" dirty="0"/>
              <a:t>misión </a:t>
            </a:r>
            <a:r>
              <a:rPr lang="es-MX" b="1" u="sng" dirty="0" smtClean="0"/>
              <a:t>profesional</a:t>
            </a:r>
          </a:p>
          <a:p>
            <a:pPr algn="just"/>
            <a:endParaRPr lang="es-MX" sz="1400" b="1" dirty="0"/>
          </a:p>
          <a:p>
            <a:pPr algn="just"/>
            <a:r>
              <a:rPr lang="es-MX" sz="1600" dirty="0" smtClean="0"/>
              <a:t>Es </a:t>
            </a:r>
            <a:r>
              <a:rPr lang="es-MX" sz="1600" dirty="0"/>
              <a:t>necesario </a:t>
            </a:r>
            <a:r>
              <a:rPr lang="es-MX" sz="1600" dirty="0" smtClean="0"/>
              <a:t>que tengas </a:t>
            </a:r>
            <a:r>
              <a:rPr lang="es-MX" sz="1600" dirty="0"/>
              <a:t>claro </a:t>
            </a:r>
            <a:r>
              <a:rPr lang="es-MX" sz="1600" b="1" i="1" dirty="0"/>
              <a:t>quién eres, qué haces y por qué lo haces;</a:t>
            </a:r>
            <a:r>
              <a:rPr lang="es-MX" sz="1600" i="1" dirty="0"/>
              <a:t> </a:t>
            </a:r>
            <a:r>
              <a:rPr lang="es-MX" sz="1600" dirty="0"/>
              <a:t>pero sobre todo cuál es </a:t>
            </a:r>
            <a:r>
              <a:rPr lang="es-MX" sz="1600" dirty="0" smtClean="0"/>
              <a:t>aquella </a:t>
            </a:r>
            <a:r>
              <a:rPr lang="es-MX" sz="1600" b="1" i="1" dirty="0" smtClean="0"/>
              <a:t>cualidad </a:t>
            </a:r>
            <a:r>
              <a:rPr lang="es-MX" sz="1600" b="1" i="1" dirty="0"/>
              <a:t>que te diferencia de los demás.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54314" y="5540914"/>
            <a:ext cx="849630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i="1" dirty="0"/>
              <a:t>Si te conoces a ti mismo, tienes mayores probabilidades de triunfar.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93340" y="2912997"/>
            <a:ext cx="5040238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Redacta un párrafo que defina </a:t>
            </a:r>
            <a:r>
              <a:rPr lang="es-MX" sz="1600" dirty="0" smtClean="0"/>
              <a:t>aquellas interrogantes.</a:t>
            </a:r>
          </a:p>
          <a:p>
            <a:pPr algn="just"/>
            <a:endParaRPr lang="es-MX" sz="1100" dirty="0"/>
          </a:p>
          <a:p>
            <a:pPr algn="just"/>
            <a:r>
              <a:rPr lang="es-MX" sz="1600" i="1" dirty="0" smtClean="0"/>
              <a:t>Ejemplo:</a:t>
            </a:r>
          </a:p>
          <a:p>
            <a:pPr algn="just"/>
            <a:r>
              <a:rPr lang="es-MX" sz="1600" i="1" dirty="0" smtClean="0"/>
              <a:t>“</a:t>
            </a:r>
            <a:r>
              <a:rPr lang="es-MX" sz="1600" i="1" dirty="0"/>
              <a:t>Soy </a:t>
            </a:r>
            <a:r>
              <a:rPr lang="es-MX" sz="1600" i="1" dirty="0" smtClean="0"/>
              <a:t>José Martínez, </a:t>
            </a:r>
            <a:r>
              <a:rPr lang="es-MX" sz="1600" i="1" dirty="0"/>
              <a:t>especialista en comunicación organizacional. </a:t>
            </a:r>
            <a:r>
              <a:rPr lang="es-MX" sz="1600" i="1" dirty="0" smtClean="0"/>
              <a:t>Tengo un </a:t>
            </a:r>
            <a:r>
              <a:rPr lang="es-MX" sz="1600" i="1" dirty="0"/>
              <a:t>alto sentido de responsabilidad. Diagnostico, diseño, produzco y evalúo </a:t>
            </a:r>
            <a:r>
              <a:rPr lang="es-MX" sz="1600" i="1" dirty="0" smtClean="0"/>
              <a:t>planes de </a:t>
            </a:r>
            <a:r>
              <a:rPr lang="es-MX" sz="1600" i="1" dirty="0"/>
              <a:t>comunicación para mejorar la productividad de las instituciones.”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500"/>
            <a:ext cx="2952328" cy="2952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Llamada de nube"/>
          <p:cNvSpPr/>
          <p:nvPr/>
        </p:nvSpPr>
        <p:spPr>
          <a:xfrm>
            <a:off x="5724128" y="188640"/>
            <a:ext cx="2808312" cy="1368152"/>
          </a:xfrm>
          <a:prstGeom prst="cloudCallout">
            <a:avLst>
              <a:gd name="adj1" fmla="val 6188"/>
              <a:gd name="adj2" fmla="val 11900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</a:t>
            </a:r>
            <a:r>
              <a:rPr lang="es-MX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QUIÉN SOY?</a:t>
            </a:r>
            <a:endParaRPr lang="es-MX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90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850" y="5157192"/>
            <a:ext cx="849662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b="1" i="1" dirty="0" smtClean="0"/>
              <a:t>Si </a:t>
            </a:r>
            <a:r>
              <a:rPr lang="es-MX" sz="1600" b="1" i="1" dirty="0"/>
              <a:t>ya tienes bien definido quién eres, qué es lo que eres capaz de hacer y a </a:t>
            </a:r>
            <a:r>
              <a:rPr lang="es-MX" sz="1600" b="1" i="1" dirty="0" smtClean="0"/>
              <a:t>dónde quieres </a:t>
            </a:r>
            <a:r>
              <a:rPr lang="es-MX" sz="1600" b="1" i="1" dirty="0"/>
              <a:t>llegar, sólo te resta pensar en un puesto que pueda cumplir con tus expectativas </a:t>
            </a:r>
            <a:r>
              <a:rPr lang="es-MX" sz="1600" b="1" i="1" dirty="0" smtClean="0"/>
              <a:t>e identificar </a:t>
            </a:r>
            <a:r>
              <a:rPr lang="es-MX" sz="1600" b="1" i="1" dirty="0"/>
              <a:t>aquellas instituciones en las que te interese laborar y en las que tengas </a:t>
            </a:r>
            <a:r>
              <a:rPr lang="es-MX" sz="1600" b="1" i="1" dirty="0" smtClean="0"/>
              <a:t>algo que </a:t>
            </a:r>
            <a:r>
              <a:rPr lang="es-MX" sz="1600" b="1" i="1" dirty="0"/>
              <a:t>aportar.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30746" y="1988840"/>
            <a:ext cx="5184254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MX" sz="1600" b="1" i="1" dirty="0" smtClean="0"/>
              <a:t>Personalidad</a:t>
            </a:r>
            <a:r>
              <a:rPr lang="es-MX" sz="1600" dirty="0"/>
              <a:t>, en este rubro entran rasgos de carácter, fortalezas, </a:t>
            </a:r>
            <a:r>
              <a:rPr lang="es-MX" sz="1600" dirty="0" smtClean="0"/>
              <a:t>debilidades, conocimientos </a:t>
            </a:r>
            <a:r>
              <a:rPr lang="es-MX" sz="1600" dirty="0"/>
              <a:t>y competencias </a:t>
            </a:r>
            <a:r>
              <a:rPr lang="es-MX" sz="1600" dirty="0" smtClean="0"/>
              <a:t>profesionales;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b="1" i="1" dirty="0" smtClean="0"/>
              <a:t>Visión</a:t>
            </a:r>
            <a:r>
              <a:rPr lang="es-MX" sz="1600" dirty="0"/>
              <a:t>, lo que </a:t>
            </a:r>
            <a:r>
              <a:rPr lang="es-MX" sz="1600" dirty="0" smtClean="0"/>
              <a:t>se quiere </a:t>
            </a:r>
            <a:r>
              <a:rPr lang="es-MX" sz="1600" dirty="0"/>
              <a:t>lograr en un futuro, </a:t>
            </a:r>
            <a:r>
              <a:rPr lang="es-MX" sz="1600" dirty="0" smtClean="0"/>
              <a:t>sus </a:t>
            </a:r>
            <a:r>
              <a:rPr lang="es-MX" sz="1600" dirty="0"/>
              <a:t>expectativas;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1600" dirty="0"/>
              <a:t>L</a:t>
            </a:r>
            <a:r>
              <a:rPr lang="es-MX" sz="1600" dirty="0" smtClean="0"/>
              <a:t>as </a:t>
            </a:r>
            <a:r>
              <a:rPr lang="es-MX" sz="1600" b="1" i="1" dirty="0"/>
              <a:t>necesidades de la institución </a:t>
            </a:r>
            <a:r>
              <a:rPr lang="es-MX" sz="1600" dirty="0"/>
              <a:t>donde </a:t>
            </a:r>
            <a:r>
              <a:rPr lang="es-MX" sz="1600" dirty="0" smtClean="0"/>
              <a:t>se desea </a:t>
            </a:r>
            <a:r>
              <a:rPr lang="es-MX" sz="1600" dirty="0"/>
              <a:t>laborar;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850" y="4222829"/>
            <a:ext cx="84963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/>
              <a:t>Estos aspectos deben estar en armonía. </a:t>
            </a:r>
            <a:r>
              <a:rPr lang="es-MX" sz="1600" dirty="0" smtClean="0"/>
              <a:t>Se debe tomar </a:t>
            </a:r>
            <a:r>
              <a:rPr lang="es-MX" sz="1600" dirty="0"/>
              <a:t>en cuenta a la hora de buscar </a:t>
            </a:r>
            <a:r>
              <a:rPr lang="es-MX" sz="1600" dirty="0" smtClean="0"/>
              <a:t>trabajo, pues </a:t>
            </a:r>
            <a:r>
              <a:rPr lang="es-MX" sz="1600" dirty="0"/>
              <a:t>de esta armonía depende el buen desempeño profesional.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67918" y="476672"/>
            <a:ext cx="252408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MX" sz="2400" b="1" dirty="0" smtClean="0"/>
              <a:t>EL TRABAJO IDEAL</a:t>
            </a:r>
            <a:endParaRPr lang="es-MX" sz="2400" b="1" dirty="0"/>
          </a:p>
        </p:txBody>
      </p:sp>
      <p:sp>
        <p:nvSpPr>
          <p:cNvPr id="6" name="5 Rectángulo"/>
          <p:cNvSpPr/>
          <p:nvPr/>
        </p:nvSpPr>
        <p:spPr>
          <a:xfrm>
            <a:off x="323850" y="1187460"/>
            <a:ext cx="849662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dirty="0" smtClean="0"/>
              <a:t>Es </a:t>
            </a:r>
            <a:r>
              <a:rPr lang="es-MX" sz="1600" dirty="0"/>
              <a:t>aquél que vaya de acuerdo con </a:t>
            </a:r>
            <a:r>
              <a:rPr lang="es-MX" sz="1600" b="1" i="1" dirty="0"/>
              <a:t>tres aspectos fundamentales</a:t>
            </a:r>
            <a:r>
              <a:rPr lang="es-MX" sz="1600" dirty="0"/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3448"/>
            <a:ext cx="2508910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274526-26DC-41F0-9934-74C2701C56EC}" type="slidenum">
              <a:rPr lang="es-MX" smtClean="0"/>
              <a:t>88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53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467544" y="1484784"/>
            <a:ext cx="8208144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El emprender una acción productiva </a:t>
            </a:r>
            <a:r>
              <a:rPr lang="es-MX" sz="1400" dirty="0"/>
              <a:t>es una cultura que involucra una </a:t>
            </a:r>
            <a:r>
              <a:rPr lang="es-MX" sz="1400" b="1" i="1" dirty="0" smtClean="0"/>
              <a:t>manera </a:t>
            </a:r>
            <a:r>
              <a:rPr lang="es-MX" sz="1400" b="1" i="1" dirty="0"/>
              <a:t>de pensar y actuar</a:t>
            </a:r>
            <a:r>
              <a:rPr lang="es-MX" sz="1400" i="1" dirty="0"/>
              <a:t>, </a:t>
            </a:r>
            <a:r>
              <a:rPr lang="es-MX" sz="1400" b="1" i="1" dirty="0"/>
              <a:t>orientada hacia la creación de </a:t>
            </a:r>
            <a:r>
              <a:rPr lang="es-MX" sz="1400" b="1" i="1" dirty="0" smtClean="0"/>
              <a:t>riqueza</a:t>
            </a:r>
            <a:r>
              <a:rPr lang="es-MX" sz="1400" i="1" dirty="0"/>
              <a:t>,</a:t>
            </a:r>
            <a:r>
              <a:rPr lang="es-MX" sz="1400" dirty="0"/>
              <a:t> a través del </a:t>
            </a:r>
            <a:r>
              <a:rPr lang="es-MX" sz="1400" b="1" i="1" dirty="0"/>
              <a:t>aprovechamiento de oportunidades</a:t>
            </a:r>
            <a:r>
              <a:rPr lang="es-MX" sz="1400" dirty="0"/>
              <a:t>, </a:t>
            </a:r>
            <a:r>
              <a:rPr lang="es-MX" sz="1400" dirty="0" smtClean="0"/>
              <a:t>del desarrollo </a:t>
            </a:r>
            <a:r>
              <a:rPr lang="es-MX" sz="1400" dirty="0"/>
              <a:t>de una </a:t>
            </a:r>
            <a:r>
              <a:rPr lang="es-MX" sz="1400" b="1" i="1" dirty="0"/>
              <a:t>visión global</a:t>
            </a:r>
            <a:r>
              <a:rPr lang="es-MX" sz="1400" dirty="0"/>
              <a:t>, de un </a:t>
            </a:r>
            <a:r>
              <a:rPr lang="es-MX" sz="1400" b="1" i="1" dirty="0"/>
              <a:t>liderazgo equilibrado </a:t>
            </a:r>
            <a:r>
              <a:rPr lang="es-MX" sz="1400" dirty="0"/>
              <a:t>y de la gestión  de un </a:t>
            </a:r>
            <a:r>
              <a:rPr lang="es-MX" sz="1400" b="1" i="1" dirty="0"/>
              <a:t>riesgo calculado</a:t>
            </a:r>
            <a:r>
              <a:rPr lang="es-MX" sz="1400" dirty="0"/>
              <a:t>, cuyo resultado </a:t>
            </a:r>
            <a:r>
              <a:rPr lang="es-MX" sz="1400" dirty="0" smtClean="0"/>
              <a:t>es </a:t>
            </a:r>
            <a:r>
              <a:rPr lang="es-MX" sz="1400" dirty="0"/>
              <a:t>la </a:t>
            </a:r>
            <a:r>
              <a:rPr lang="es-MX" sz="1400" b="1" i="1" dirty="0"/>
              <a:t>creación de valor</a:t>
            </a:r>
            <a:r>
              <a:rPr lang="es-MX" sz="1400" b="1" dirty="0"/>
              <a:t> </a:t>
            </a:r>
            <a:r>
              <a:rPr lang="es-MX" sz="1400" dirty="0"/>
              <a:t>que beneficia a los emprendedores, la </a:t>
            </a:r>
            <a:r>
              <a:rPr lang="es-MX" sz="1400" dirty="0" smtClean="0"/>
              <a:t>empresa</a:t>
            </a:r>
            <a:r>
              <a:rPr lang="es-MX" sz="1400" dirty="0"/>
              <a:t>, la sociedad y la economía en su conjunto.</a:t>
            </a:r>
            <a:r>
              <a:rPr lang="es-MX" sz="1400" dirty="0" smtClean="0">
                <a:effectLst/>
              </a:rPr>
              <a:t> </a:t>
            </a:r>
            <a:endParaRPr lang="es-MX" sz="1400" dirty="0"/>
          </a:p>
        </p:txBody>
      </p:sp>
      <p:sp>
        <p:nvSpPr>
          <p:cNvPr id="2" name="1 CuadroTexto"/>
          <p:cNvSpPr txBox="1"/>
          <p:nvPr/>
        </p:nvSpPr>
        <p:spPr>
          <a:xfrm>
            <a:off x="467544" y="507798"/>
            <a:ext cx="820814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EMPRENDER</a:t>
            </a:r>
            <a:endParaRPr lang="es-MX" sz="2400" b="1" dirty="0"/>
          </a:p>
        </p:txBody>
      </p:sp>
      <p:pic>
        <p:nvPicPr>
          <p:cNvPr id="5" name="il_fi" descr="http://isakib.com/wp-content/uploads/2010/10/entrepreneur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6186" r="3560" b="8740"/>
          <a:stretch/>
        </p:blipFill>
        <p:spPr bwMode="auto">
          <a:xfrm>
            <a:off x="2121194" y="2772164"/>
            <a:ext cx="4901609" cy="2860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89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8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8312" y="1412776"/>
            <a:ext cx="3095576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b="1" i="1" dirty="0"/>
              <a:t>Los principios y postulados básicos que guían las creencias, actitudes y comportamiento de las personas</a:t>
            </a:r>
            <a:endParaRPr lang="es-MX" sz="1400" dirty="0"/>
          </a:p>
        </p:txBody>
      </p:sp>
      <p:sp>
        <p:nvSpPr>
          <p:cNvPr id="3" name="2 Rectángulo"/>
          <p:cNvSpPr/>
          <p:nvPr/>
        </p:nvSpPr>
        <p:spPr>
          <a:xfrm>
            <a:off x="468312" y="276617"/>
            <a:ext cx="8207376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2000" b="1" dirty="0"/>
              <a:t>LOS VALORES HUMANOS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68313" y="980804"/>
            <a:ext cx="31675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/>
              <a:t>Los valores se definen </a:t>
            </a:r>
            <a:r>
              <a:rPr lang="es-ES" dirty="0" smtClean="0"/>
              <a:t>como:</a:t>
            </a:r>
            <a:endParaRPr lang="es-MX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9" y="1040320"/>
            <a:ext cx="2342729" cy="16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Group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795122"/>
              </p:ext>
            </p:extLst>
          </p:nvPr>
        </p:nvGraphicFramePr>
        <p:xfrm>
          <a:off x="3491880" y="957173"/>
          <a:ext cx="2880320" cy="1819092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2880320"/>
              </a:tblGrid>
              <a:tr h="262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EJEMPLOS DE VALORES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262542">
                <a:tc>
                  <a:txBody>
                    <a:bodyPr/>
                    <a:lstStyle/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®"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 2" pitchFamily="18" charset="2"/>
                        </a:rPr>
                        <a:t>HONESTIDAD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 2" pitchFamily="18" charset="2"/>
                      </a:endParaRPr>
                    </a:p>
                  </a:txBody>
                  <a:tcPr anchor="ctr" horzOverflow="overflow"/>
                </a:tc>
              </a:tr>
              <a:tr h="262542">
                <a:tc>
                  <a:txBody>
                    <a:bodyPr/>
                    <a:lstStyle/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®"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 2" pitchFamily="18" charset="2"/>
                        </a:rPr>
                        <a:t>RESPETO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 2" pitchFamily="18" charset="2"/>
                      </a:endParaRPr>
                    </a:p>
                  </a:txBody>
                  <a:tcPr anchor="ctr" horzOverflow="overflow"/>
                </a:tc>
              </a:tr>
              <a:tr h="262542">
                <a:tc>
                  <a:txBody>
                    <a:bodyPr/>
                    <a:lstStyle/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®"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 2" pitchFamily="18" charset="2"/>
                        </a:rPr>
                        <a:t>LEALTAD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 2" pitchFamily="18" charset="2"/>
                      </a:endParaRPr>
                    </a:p>
                  </a:txBody>
                  <a:tcPr anchor="ctr" horzOverflow="overflow"/>
                </a:tc>
              </a:tr>
              <a:tr h="262542">
                <a:tc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®"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 2" pitchFamily="18" charset="2"/>
                        </a:rPr>
                        <a:t> COMPROMISO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 2" pitchFamily="18" charset="2"/>
                      </a:endParaRPr>
                    </a:p>
                  </a:txBody>
                  <a:tcPr anchor="ctr" horzOverflow="overflow"/>
                </a:tc>
              </a:tr>
              <a:tr h="207723">
                <a:tc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®"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 2" pitchFamily="18" charset="2"/>
                        </a:rPr>
                        <a:t> JUSTICIA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 2" pitchFamily="18" charset="2"/>
                      </a:endParaRPr>
                    </a:p>
                  </a:txBody>
                  <a:tcPr anchor="ctr" horzOverflow="overflow"/>
                </a:tc>
              </a:tr>
              <a:tr h="262542">
                <a:tc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®"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 2" pitchFamily="18" charset="2"/>
                        </a:rPr>
                        <a:t> HONOR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 2" pitchFamily="18" charset="2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468313" y="2815808"/>
            <a:ext cx="820737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latin typeface="+mn-lt"/>
                <a:cs typeface="Arial" pitchFamily="34" charset="0"/>
              </a:rPr>
              <a:t>EFECTOS DE LOS VALORES DE LA VIDA DEL SER HUMANO</a:t>
            </a:r>
            <a:endParaRPr lang="es-ES" b="1" dirty="0">
              <a:latin typeface="+mn-lt"/>
              <a:cs typeface="Arial" pitchFamily="34" charset="0"/>
            </a:endParaRPr>
          </a:p>
        </p:txBody>
      </p:sp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4868596" y="5949280"/>
            <a:ext cx="1645802" cy="4725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800" b="1" dirty="0" smtClean="0"/>
              <a:t>Sustentan la relación con los amigos</a:t>
            </a:r>
            <a:endParaRPr lang="es-ES" sz="800" dirty="0"/>
          </a:p>
        </p:txBody>
      </p:sp>
      <p:graphicFrame>
        <p:nvGraphicFramePr>
          <p:cNvPr id="28" name="27 Diagrama"/>
          <p:cNvGraphicFramePr/>
          <p:nvPr>
            <p:extLst>
              <p:ext uri="{D42A27DB-BD31-4B8C-83A1-F6EECF244321}">
                <p14:modId xmlns:p14="http://schemas.microsoft.com/office/powerpoint/2010/main" val="1837001635"/>
              </p:ext>
            </p:extLst>
          </p:nvPr>
        </p:nvGraphicFramePr>
        <p:xfrm>
          <a:off x="2034156" y="3223091"/>
          <a:ext cx="5130132" cy="306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2411760" y="3217744"/>
            <a:ext cx="2096557" cy="5653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1000" b="1" dirty="0"/>
              <a:t>Conforman </a:t>
            </a:r>
            <a:r>
              <a:rPr lang="es-ES_tradnl" sz="1000" b="1" dirty="0" smtClean="0"/>
              <a:t>sus creencias</a:t>
            </a:r>
            <a:endParaRPr lang="es-ES" sz="1000" b="1" dirty="0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2859816" y="3573988"/>
            <a:ext cx="1795183" cy="293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r>
              <a:rPr lang="es-ES_tradnl" sz="900" b="1" dirty="0"/>
              <a:t>Dirigen su conducta</a:t>
            </a:r>
            <a:endParaRPr lang="es-ES" sz="900" b="1" dirty="0"/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1840004" y="5054208"/>
            <a:ext cx="1736162" cy="493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800" b="1" dirty="0"/>
              <a:t>Fundamentan sus metas y sus decisiones</a:t>
            </a:r>
            <a:endParaRPr lang="es-ES" sz="800" b="1" dirty="0"/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1658762" y="5317892"/>
            <a:ext cx="2098646" cy="4396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800" b="1" dirty="0"/>
              <a:t>Le dan </a:t>
            </a:r>
            <a:r>
              <a:rPr lang="es-ES_tradnl" sz="800" b="1" dirty="0" smtClean="0"/>
              <a:t>criterios para evaluar y  evaluarse</a:t>
            </a:r>
            <a:endParaRPr lang="es-ES" sz="800" b="1" dirty="0"/>
          </a:p>
        </p:txBody>
      </p:sp>
      <p:sp>
        <p:nvSpPr>
          <p:cNvPr id="33" name="Text Box 47"/>
          <p:cNvSpPr txBox="1">
            <a:spLocks noChangeArrowheads="1"/>
          </p:cNvSpPr>
          <p:nvPr/>
        </p:nvSpPr>
        <p:spPr bwMode="auto">
          <a:xfrm>
            <a:off x="5196408" y="3867399"/>
            <a:ext cx="2150877" cy="3772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900" b="1" dirty="0"/>
              <a:t>Orientan e iluminan su camino</a:t>
            </a:r>
            <a:endParaRPr lang="es-ES" sz="900" b="1" dirty="0"/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5414379" y="4056020"/>
            <a:ext cx="1909569" cy="3881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900" b="1" dirty="0"/>
              <a:t>Definen su identidad</a:t>
            </a:r>
            <a:endParaRPr lang="es-ES" sz="900" b="1" dirty="0"/>
          </a:p>
        </p:txBody>
      </p:sp>
      <p:sp>
        <p:nvSpPr>
          <p:cNvPr id="35" name="Text Box 49"/>
          <p:cNvSpPr txBox="1">
            <a:spLocks noChangeArrowheads="1"/>
          </p:cNvSpPr>
          <p:nvPr/>
        </p:nvSpPr>
        <p:spPr bwMode="auto">
          <a:xfrm>
            <a:off x="5054745" y="5445224"/>
            <a:ext cx="2037535" cy="492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900" b="1" dirty="0"/>
              <a:t>Le dan </a:t>
            </a:r>
            <a:r>
              <a:rPr lang="es-ES_tradnl" sz="900" b="1" dirty="0" smtClean="0"/>
              <a:t>sentido a </a:t>
            </a:r>
            <a:r>
              <a:rPr lang="es-ES_tradnl" sz="900" b="1" dirty="0"/>
              <a:t>su vida</a:t>
            </a:r>
            <a:endParaRPr lang="es-ES" sz="900" b="1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</a:t>
            </a:fld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422085" y="6072608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00" dirty="0">
                <a:hlinkClick r:id="rId8"/>
              </a:rPr>
              <a:t>http://www.youtube.com/watch?v=LncgX5NKpGE</a:t>
            </a:r>
            <a:endParaRPr lang="es-MX" sz="1000" dirty="0"/>
          </a:p>
        </p:txBody>
      </p:sp>
      <p:sp>
        <p:nvSpPr>
          <p:cNvPr id="8" name="7 Rectángulo"/>
          <p:cNvSpPr/>
          <p:nvPr/>
        </p:nvSpPr>
        <p:spPr>
          <a:xfrm>
            <a:off x="438786" y="5847075"/>
            <a:ext cx="25170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/>
              <a:t>Material de apoyo.- 5 </a:t>
            </a:r>
            <a:r>
              <a:rPr lang="es-MX" sz="1000" dirty="0"/>
              <a:t>Comerciales Reflexivos</a:t>
            </a:r>
          </a:p>
        </p:txBody>
      </p:sp>
    </p:spTree>
    <p:extLst>
      <p:ext uri="{BB962C8B-B14F-4D97-AF65-F5344CB8AC3E}">
        <p14:creationId xmlns:p14="http://schemas.microsoft.com/office/powerpoint/2010/main" val="362640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68313" y="866391"/>
            <a:ext cx="5687863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Las </a:t>
            </a:r>
            <a:r>
              <a:rPr lang="es-MX" sz="1400" b="1" i="1" dirty="0"/>
              <a:t>oportunidades </a:t>
            </a:r>
            <a:r>
              <a:rPr lang="es-MX" sz="1400" b="1" i="1" dirty="0" smtClean="0"/>
              <a:t>laborales </a:t>
            </a:r>
            <a:r>
              <a:rPr lang="es-MX" sz="1400" b="1" i="1" dirty="0"/>
              <a:t>son muy escasas </a:t>
            </a:r>
            <a:r>
              <a:rPr lang="es-MX" sz="1400" dirty="0"/>
              <a:t>frente a su amplia demanda. Los  altos  niveles  de  </a:t>
            </a:r>
            <a:r>
              <a:rPr lang="es-MX" sz="1400" dirty="0" smtClean="0"/>
              <a:t>desempleo </a:t>
            </a:r>
            <a:r>
              <a:rPr lang="es-MX" sz="1400" dirty="0"/>
              <a:t>registrados en los últimos años han permitido  </a:t>
            </a:r>
            <a:r>
              <a:rPr lang="es-MX" sz="1400" dirty="0" smtClean="0"/>
              <a:t>vislumbrar  </a:t>
            </a:r>
            <a:r>
              <a:rPr lang="es-MX" sz="1400" b="1" i="1" dirty="0"/>
              <a:t>nuevas  </a:t>
            </a:r>
            <a:r>
              <a:rPr lang="es-MX" sz="1400" b="1" i="1" dirty="0" smtClean="0"/>
              <a:t>alternativas </a:t>
            </a:r>
            <a:r>
              <a:rPr lang="es-MX" sz="1400" b="1" i="1" dirty="0"/>
              <a:t>para la generación </a:t>
            </a:r>
            <a:r>
              <a:rPr lang="es-MX" sz="1400" b="1" i="1" dirty="0" smtClean="0"/>
              <a:t>de </a:t>
            </a:r>
            <a:r>
              <a:rPr lang="es-MX" sz="1400" b="1" i="1" dirty="0"/>
              <a:t>empleo</a:t>
            </a:r>
            <a:r>
              <a:rPr lang="es-MX" sz="1400" dirty="0"/>
              <a:t>, entre ellas se destaca  el </a:t>
            </a:r>
            <a:r>
              <a:rPr lang="es-MX" sz="1400" b="1" i="1" dirty="0"/>
              <a:t>apoyo al fomento </a:t>
            </a:r>
            <a:r>
              <a:rPr lang="es-MX" sz="1400" b="1" i="1" dirty="0" smtClean="0"/>
              <a:t>de </a:t>
            </a:r>
            <a:r>
              <a:rPr lang="es-MX" sz="1400" b="1" i="1" dirty="0"/>
              <a:t>la cultura de </a:t>
            </a:r>
            <a:r>
              <a:rPr lang="es-MX" sz="1400" b="1" i="1" dirty="0" smtClean="0"/>
              <a:t>emprender</a:t>
            </a:r>
            <a:r>
              <a:rPr lang="es-MX" sz="1400" i="1" dirty="0" smtClean="0"/>
              <a:t> </a:t>
            </a:r>
            <a:r>
              <a:rPr lang="es-MX" sz="1400" dirty="0"/>
              <a:t>orientada a propiciar un ambiente </a:t>
            </a:r>
            <a:r>
              <a:rPr lang="es-MX" sz="1400" dirty="0" smtClean="0"/>
              <a:t>favorable </a:t>
            </a:r>
            <a:r>
              <a:rPr lang="es-MX" sz="1400" dirty="0"/>
              <a:t>hacia la creación de </a:t>
            </a:r>
            <a:r>
              <a:rPr lang="es-MX" sz="1400" dirty="0" smtClean="0"/>
              <a:t>empresas.  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 smtClean="0"/>
              <a:t>En </a:t>
            </a:r>
            <a:r>
              <a:rPr lang="es-MX" sz="1400" dirty="0"/>
              <a:t>varios países del mundo </a:t>
            </a:r>
            <a:r>
              <a:rPr lang="es-MX" sz="1400" dirty="0" smtClean="0"/>
              <a:t>el emprender </a:t>
            </a:r>
            <a:r>
              <a:rPr lang="es-MX" sz="1400" dirty="0"/>
              <a:t>ha </a:t>
            </a:r>
            <a:r>
              <a:rPr lang="es-MX" sz="1400" dirty="0" smtClean="0"/>
              <a:t>contribuido </a:t>
            </a:r>
            <a:r>
              <a:rPr lang="es-MX" sz="1400" dirty="0"/>
              <a:t>de manera decidida a </a:t>
            </a:r>
            <a:r>
              <a:rPr lang="es-MX" sz="1400" b="1" i="1" dirty="0"/>
              <a:t>superar el estancamiento de la economía</a:t>
            </a:r>
            <a:r>
              <a:rPr lang="es-MX" sz="1400" b="1" dirty="0"/>
              <a:t> </a:t>
            </a:r>
            <a:r>
              <a:rPr lang="es-MX" sz="1400" dirty="0"/>
              <a:t>y </a:t>
            </a:r>
            <a:r>
              <a:rPr lang="es-MX" sz="1400" dirty="0" smtClean="0"/>
              <a:t>confrontar </a:t>
            </a:r>
            <a:r>
              <a:rPr lang="es-MX" sz="1400" dirty="0"/>
              <a:t>de manera estructural el problema de desempleo.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8312" y="241484"/>
            <a:ext cx="820737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¿Por qué emprender?</a:t>
            </a:r>
            <a:endParaRPr lang="es-MX" sz="24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6300190" y="908719"/>
            <a:ext cx="2375497" cy="110799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100" dirty="0" smtClean="0">
                <a:solidFill>
                  <a:schemeClr val="bg1"/>
                </a:solidFill>
              </a:rPr>
              <a:t>Estados Unidos es el país que tiene más incubadoras de empresas en el mundo con 1,000, y el factor de éxito más alto. De cada 1,000 empresas incubadas, el 60% sobrevive y se convierte en empresas exitosas.</a:t>
            </a:r>
            <a:endParaRPr lang="es-MX" sz="11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t3.gstatic.com/images?q=tbn:ANd9GcQFyEmeHRMzZnlF8jaDt3LCo5igbFe1drM81n8ISq2s-ExC9dg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54" y="2200031"/>
            <a:ext cx="1735128" cy="1300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6" name="5 CuadroTexto"/>
          <p:cNvSpPr txBox="1"/>
          <p:nvPr/>
        </p:nvSpPr>
        <p:spPr>
          <a:xfrm>
            <a:off x="468313" y="3100328"/>
            <a:ext cx="568786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VENTAJAS DEL EMPRENDER</a:t>
            </a:r>
            <a:endParaRPr lang="es-MX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68313" y="3631664"/>
            <a:ext cx="8207376" cy="246221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de proyectar </a:t>
            </a:r>
            <a:r>
              <a:rPr lang="es-MX" sz="1400" b="1" i="1" dirty="0"/>
              <a:t>objetivos y logros</a:t>
            </a:r>
            <a:r>
              <a:rPr lang="es-MX" sz="1400" i="1" dirty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b="1" i="1" dirty="0" smtClean="0"/>
              <a:t>Independencia</a:t>
            </a:r>
            <a:r>
              <a:rPr lang="es-MX" sz="1400" dirty="0" smtClean="0"/>
              <a:t> </a:t>
            </a:r>
            <a:r>
              <a:rPr lang="es-MX" sz="1400" dirty="0"/>
              <a:t>económica y </a:t>
            </a:r>
            <a:r>
              <a:rPr lang="es-MX" sz="1400" b="1" i="1" dirty="0"/>
              <a:t>libertad</a:t>
            </a:r>
            <a:r>
              <a:rPr lang="es-MX" sz="1400" dirty="0"/>
              <a:t> de horarios. </a:t>
            </a:r>
            <a:endParaRPr lang="es-MX" sz="1400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b="1" i="1" dirty="0" smtClean="0"/>
              <a:t>Aprovechamiento</a:t>
            </a:r>
            <a:r>
              <a:rPr lang="es-MX" sz="1400" dirty="0" smtClean="0"/>
              <a:t> </a:t>
            </a:r>
            <a:r>
              <a:rPr lang="es-MX" sz="1400" dirty="0"/>
              <a:t>de los frutos de tu esfuerzo y sacrificio.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</a:t>
            </a:r>
            <a:r>
              <a:rPr lang="es-MX" sz="1400" dirty="0"/>
              <a:t>de disfrutar los </a:t>
            </a:r>
            <a:r>
              <a:rPr lang="es-MX" sz="1400" b="1" i="1" dirty="0"/>
              <a:t>logros obtenidos</a:t>
            </a:r>
            <a:r>
              <a:rPr lang="es-MX" sz="1400" dirty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</a:t>
            </a:r>
            <a:r>
              <a:rPr lang="es-MX" sz="1400" dirty="0"/>
              <a:t>de generar tus </a:t>
            </a:r>
            <a:r>
              <a:rPr lang="es-MX" sz="1400" b="1" i="1" dirty="0"/>
              <a:t>propios ingresos</a:t>
            </a:r>
            <a:r>
              <a:rPr lang="es-MX" sz="1400" i="1" dirty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</a:t>
            </a:r>
            <a:r>
              <a:rPr lang="es-MX" sz="1400" dirty="0"/>
              <a:t>de mayor y más </a:t>
            </a:r>
            <a:r>
              <a:rPr lang="es-MX" sz="1400" dirty="0" smtClean="0"/>
              <a:t>rápido </a:t>
            </a:r>
            <a:r>
              <a:rPr lang="es-MX" sz="1400" b="1" i="1" dirty="0" smtClean="0"/>
              <a:t>crecimiento  </a:t>
            </a:r>
            <a:r>
              <a:rPr lang="es-MX" sz="1400" b="1" i="1" dirty="0"/>
              <a:t>económico personal.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</a:t>
            </a:r>
            <a:r>
              <a:rPr lang="es-MX" sz="1400" dirty="0"/>
              <a:t>de trabajar y </a:t>
            </a:r>
            <a:r>
              <a:rPr lang="es-MX" sz="1400" b="1" i="1" dirty="0"/>
              <a:t>hacer las cosas a tu manera</a:t>
            </a:r>
            <a:r>
              <a:rPr lang="es-MX" sz="1400" b="1" i="1" dirty="0" smtClean="0"/>
              <a:t>.</a:t>
            </a:r>
            <a:endParaRPr lang="es-MX" sz="1400" b="1" i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</a:t>
            </a:r>
            <a:r>
              <a:rPr lang="es-MX" sz="1400" dirty="0"/>
              <a:t>de trabajar </a:t>
            </a:r>
            <a:r>
              <a:rPr lang="es-MX" sz="1400" dirty="0" smtClean="0"/>
              <a:t>como </a:t>
            </a:r>
            <a:r>
              <a:rPr lang="es-MX" sz="1400" dirty="0"/>
              <a:t>y </a:t>
            </a:r>
            <a:r>
              <a:rPr lang="es-MX" sz="1400" b="1" i="1" dirty="0"/>
              <a:t>donde te gusta.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</a:t>
            </a:r>
            <a:r>
              <a:rPr lang="es-MX" sz="1400" dirty="0"/>
              <a:t>de </a:t>
            </a:r>
            <a:r>
              <a:rPr lang="es-MX" sz="1400" b="1" i="1" dirty="0"/>
              <a:t>dejar una herencia (empresa) </a:t>
            </a:r>
            <a:r>
              <a:rPr lang="es-MX" sz="1400" dirty="0"/>
              <a:t>a tu </a:t>
            </a:r>
            <a:r>
              <a:rPr lang="es-MX" sz="1400" dirty="0" smtClean="0"/>
              <a:t>descendencia</a:t>
            </a:r>
            <a:r>
              <a:rPr lang="es-MX" sz="1400" dirty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Posibilidad </a:t>
            </a:r>
            <a:r>
              <a:rPr lang="es-MX" sz="1400" dirty="0"/>
              <a:t>de </a:t>
            </a:r>
            <a:r>
              <a:rPr lang="es-MX" sz="1400" b="1" i="1" dirty="0"/>
              <a:t>planificar tus </a:t>
            </a:r>
            <a:r>
              <a:rPr lang="es-MX" sz="1400" b="1" i="1" dirty="0" smtClean="0"/>
              <a:t>descansos </a:t>
            </a:r>
            <a:r>
              <a:rPr lang="es-MX" sz="1400" dirty="0" smtClean="0"/>
              <a:t>(vacaciones</a:t>
            </a:r>
            <a:r>
              <a:rPr lang="es-MX" sz="1400" dirty="0"/>
              <a:t>, tiempo libre, etc.) de acuerdo a tus necesidades.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MX" sz="1400" dirty="0" smtClean="0"/>
              <a:t>Desarrollo </a:t>
            </a:r>
            <a:r>
              <a:rPr lang="es-MX" sz="1400" dirty="0"/>
              <a:t>y crecimiento personal de acuerdo a tus </a:t>
            </a:r>
            <a:r>
              <a:rPr lang="es-MX" sz="1400" b="1" i="1" dirty="0" smtClean="0"/>
              <a:t>necesidades </a:t>
            </a:r>
            <a:r>
              <a:rPr lang="es-MX" sz="1400" b="1" i="1" dirty="0"/>
              <a:t>y sueños</a:t>
            </a:r>
            <a:r>
              <a:rPr lang="es-MX" sz="1400" dirty="0" smtClean="0"/>
              <a:t>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90</a:t>
            </a:fld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89040"/>
            <a:ext cx="1766609" cy="15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10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8313" y="1052736"/>
            <a:ext cx="4046882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/>
              <a:t>Soñar es la primera de una serie de motivaciones que conducen </a:t>
            </a:r>
            <a:r>
              <a:rPr lang="es-MX" sz="1200" dirty="0" smtClean="0"/>
              <a:t>a ser emprendedor; </a:t>
            </a:r>
          </a:p>
          <a:p>
            <a:pPr marL="171450" indent="-171450" algn="just">
              <a:buFont typeface="Calibri" pitchFamily="34" charset="0"/>
              <a:buChar char="–"/>
            </a:pPr>
            <a:r>
              <a:rPr lang="es-MX" sz="1200" dirty="0" smtClean="0"/>
              <a:t>soñar </a:t>
            </a:r>
            <a:r>
              <a:rPr lang="es-MX" sz="1200" dirty="0"/>
              <a:t>con la </a:t>
            </a:r>
            <a:r>
              <a:rPr lang="es-MX" sz="1200" b="1" i="1" dirty="0"/>
              <a:t>independencia</a:t>
            </a:r>
            <a:r>
              <a:rPr lang="es-MX" sz="1200" i="1" dirty="0" smtClean="0"/>
              <a:t>,</a:t>
            </a:r>
          </a:p>
          <a:p>
            <a:pPr marL="171450" indent="-171450" algn="just">
              <a:buFont typeface="Calibri" pitchFamily="34" charset="0"/>
              <a:buChar char="–"/>
            </a:pPr>
            <a:r>
              <a:rPr lang="es-MX" sz="1200" dirty="0" smtClean="0"/>
              <a:t>soñar </a:t>
            </a:r>
            <a:r>
              <a:rPr lang="es-MX" sz="1200" dirty="0"/>
              <a:t>que se dispone </a:t>
            </a:r>
            <a:r>
              <a:rPr lang="es-MX" sz="1200" dirty="0" smtClean="0"/>
              <a:t>de </a:t>
            </a:r>
            <a:r>
              <a:rPr lang="es-MX" sz="1200" b="1" i="1" dirty="0"/>
              <a:t>muchos  recursos</a:t>
            </a:r>
            <a:r>
              <a:rPr lang="es-MX" sz="1200" i="1" dirty="0" smtClean="0"/>
              <a:t>,</a:t>
            </a:r>
          </a:p>
          <a:p>
            <a:pPr marL="171450" indent="-171450" algn="just">
              <a:buFont typeface="Calibri" pitchFamily="34" charset="0"/>
              <a:buChar char="–"/>
            </a:pPr>
            <a:r>
              <a:rPr lang="es-MX" sz="1200" dirty="0" smtClean="0"/>
              <a:t>soñar </a:t>
            </a:r>
            <a:r>
              <a:rPr lang="es-MX" sz="1200" dirty="0"/>
              <a:t>con </a:t>
            </a:r>
            <a:r>
              <a:rPr lang="es-MX" sz="1200" b="1" i="1" dirty="0"/>
              <a:t>ser exitoso </a:t>
            </a:r>
            <a:r>
              <a:rPr lang="es-MX" sz="1200" i="1" dirty="0"/>
              <a:t>y </a:t>
            </a:r>
            <a:r>
              <a:rPr lang="es-MX" sz="1200" b="1" i="1" dirty="0"/>
              <a:t>construir grandes proyectos</a:t>
            </a:r>
            <a:r>
              <a:rPr lang="es-MX" sz="1200" dirty="0"/>
              <a:t> que trasciendan al mundo</a:t>
            </a:r>
            <a:r>
              <a:rPr lang="es-MX" sz="1200" dirty="0" smtClean="0"/>
              <a:t>.</a:t>
            </a:r>
          </a:p>
          <a:p>
            <a:pPr algn="just"/>
            <a:r>
              <a:rPr lang="es-MX" sz="1200" dirty="0" smtClean="0"/>
              <a:t>Soñar </a:t>
            </a:r>
            <a:r>
              <a:rPr lang="es-MX" sz="1200" dirty="0"/>
              <a:t>es el primer síntoma de </a:t>
            </a:r>
            <a:r>
              <a:rPr lang="es-MX" sz="1200" dirty="0" smtClean="0"/>
              <a:t>la persona </a:t>
            </a:r>
            <a:r>
              <a:rPr lang="es-MX" sz="1200" dirty="0"/>
              <a:t>que puede llegar con mayor facilidad al éxito empresarial</a:t>
            </a:r>
            <a:r>
              <a:rPr lang="es-MX" sz="1200" dirty="0" smtClean="0"/>
              <a:t>.</a:t>
            </a:r>
            <a:endParaRPr lang="es-MX" sz="1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68313" y="3059668"/>
            <a:ext cx="404240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s-MX" b="1" dirty="0"/>
              <a:t>¿Por qué no todos logran lo que sueñan</a:t>
            </a:r>
            <a:r>
              <a:rPr lang="es-MX" b="1" dirty="0" smtClean="0"/>
              <a:t>?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451554" y="3645024"/>
            <a:ext cx="2123302" cy="24929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/>
              <a:t>Si bien convertirse en empresario </a:t>
            </a:r>
            <a:r>
              <a:rPr lang="es-MX" sz="1200" dirty="0" smtClean="0"/>
              <a:t>es </a:t>
            </a:r>
            <a:r>
              <a:rPr lang="es-MX" sz="1200" dirty="0"/>
              <a:t>un sueño  personal, para lograrlo se requiere </a:t>
            </a:r>
            <a:r>
              <a:rPr lang="es-MX" sz="1200" b="1" i="1" dirty="0"/>
              <a:t>mentalidad emprendedora</a:t>
            </a:r>
            <a:r>
              <a:rPr lang="es-MX" sz="1200" i="1" dirty="0"/>
              <a:t>,</a:t>
            </a:r>
            <a:r>
              <a:rPr lang="es-MX" sz="1200" dirty="0"/>
              <a:t> es decir, saber combinar, entre otros </a:t>
            </a:r>
            <a:r>
              <a:rPr lang="es-MX" sz="1200" dirty="0" smtClean="0"/>
              <a:t>factores</a:t>
            </a:r>
            <a:r>
              <a:rPr lang="es-MX" sz="1200" dirty="0"/>
              <a:t>, el </a:t>
            </a:r>
            <a:r>
              <a:rPr lang="es-MX" sz="1200" b="1" i="1" dirty="0"/>
              <a:t>talento y el trabajo</a:t>
            </a:r>
            <a:r>
              <a:rPr lang="es-MX" sz="1200" i="1" dirty="0"/>
              <a:t> </a:t>
            </a:r>
            <a:r>
              <a:rPr lang="es-MX" sz="1200" dirty="0"/>
              <a:t>para transformar su destino. Un buen ejercicio </a:t>
            </a:r>
            <a:r>
              <a:rPr lang="es-MX" sz="1200" dirty="0" smtClean="0"/>
              <a:t>consiste </a:t>
            </a:r>
            <a:r>
              <a:rPr lang="es-MX" sz="1200" dirty="0"/>
              <a:t>en cerrar los ojos y </a:t>
            </a:r>
            <a:r>
              <a:rPr lang="es-MX" sz="1200" b="1" i="1" dirty="0"/>
              <a:t>proyectarse</a:t>
            </a:r>
            <a:r>
              <a:rPr lang="es-MX" sz="1200" i="1" dirty="0"/>
              <a:t> </a:t>
            </a:r>
            <a:r>
              <a:rPr lang="es-MX" sz="1200" dirty="0"/>
              <a:t>durante unos minutos, por lo menos cinco años hacia </a:t>
            </a:r>
            <a:r>
              <a:rPr lang="es-MX" sz="1200" dirty="0" smtClean="0"/>
              <a:t>adelante.</a:t>
            </a:r>
            <a:endParaRPr lang="es-MX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68313" y="332656"/>
            <a:ext cx="404240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El ser emprendedor empieza con un sueño</a:t>
            </a:r>
            <a:endParaRPr lang="es-MX" b="1" dirty="0"/>
          </a:p>
        </p:txBody>
      </p:sp>
      <p:pic>
        <p:nvPicPr>
          <p:cNvPr id="8" name="7 Imagen" descr="http://www.negociosinnovadoresrevista.com/wp-content/uploads/2010/12/constancia-emprendedor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82902"/>
            <a:ext cx="1866946" cy="248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4647379" y="517902"/>
            <a:ext cx="402830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Pero ¿qué es el </a:t>
            </a:r>
            <a:r>
              <a:rPr lang="es-MX" sz="2000" b="1" dirty="0" smtClean="0"/>
              <a:t>ser emprendedor?</a:t>
            </a:r>
            <a:endParaRPr lang="es-MX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647379" y="1052736"/>
            <a:ext cx="402830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/>
              <a:t>Se podría definir como la </a:t>
            </a:r>
            <a:r>
              <a:rPr lang="es-MX" sz="1200" b="1" i="1" dirty="0"/>
              <a:t>iniciativa</a:t>
            </a:r>
            <a:r>
              <a:rPr lang="es-MX" sz="1200" dirty="0"/>
              <a:t> de un individuo para </a:t>
            </a:r>
            <a:r>
              <a:rPr lang="es-MX" sz="1200" b="1" i="1" dirty="0"/>
              <a:t>desarrollar un </a:t>
            </a:r>
            <a:r>
              <a:rPr lang="es-MX" sz="1200" b="1" i="1" dirty="0" smtClean="0"/>
              <a:t>modelo </a:t>
            </a:r>
            <a:r>
              <a:rPr lang="es-MX" sz="1200" b="1" i="1" dirty="0"/>
              <a:t>de negocios o una idea </a:t>
            </a:r>
            <a:r>
              <a:rPr lang="es-MX" sz="1200" dirty="0"/>
              <a:t>en particular que </a:t>
            </a:r>
            <a:r>
              <a:rPr lang="es-MX" sz="1200" b="1" i="1" dirty="0"/>
              <a:t>genere ingresos</a:t>
            </a:r>
            <a:r>
              <a:rPr lang="es-MX" sz="1200" i="1" dirty="0"/>
              <a:t>,</a:t>
            </a:r>
            <a:r>
              <a:rPr lang="es-MX" sz="1200" dirty="0"/>
              <a:t> es decir la </a:t>
            </a:r>
            <a:r>
              <a:rPr lang="es-MX" sz="1200" dirty="0" smtClean="0"/>
              <a:t>concentración </a:t>
            </a:r>
            <a:r>
              <a:rPr lang="es-MX" sz="1200" dirty="0"/>
              <a:t>de esfuerzos para crear una empresa</a:t>
            </a:r>
            <a:r>
              <a:rPr lang="es-MX" sz="1200" dirty="0" smtClean="0"/>
              <a:t>.</a:t>
            </a:r>
            <a:endParaRPr lang="es-MX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66739" y="1981289"/>
            <a:ext cx="4008949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El </a:t>
            </a:r>
            <a:r>
              <a:rPr lang="es-MX" sz="1200" dirty="0"/>
              <a:t>emprendedor es una persona que </a:t>
            </a:r>
            <a:r>
              <a:rPr lang="es-MX" sz="1200" b="1" i="1" dirty="0"/>
              <a:t>organiza y dirige</a:t>
            </a:r>
            <a:r>
              <a:rPr lang="es-MX" sz="1200" dirty="0"/>
              <a:t> un negocio, </a:t>
            </a:r>
            <a:r>
              <a:rPr lang="es-MX" sz="1200" b="1" i="1" dirty="0" smtClean="0"/>
              <a:t>asumiendo </a:t>
            </a:r>
            <a:r>
              <a:rPr lang="es-MX" sz="1200" b="1" i="1" dirty="0"/>
              <a:t>los riesgos </a:t>
            </a:r>
            <a:r>
              <a:rPr lang="es-MX" sz="1200" dirty="0"/>
              <a:t>con la esperanza  de </a:t>
            </a:r>
            <a:r>
              <a:rPr lang="es-MX" sz="1200" b="1" i="1" dirty="0"/>
              <a:t>lograr utilidades</a:t>
            </a:r>
            <a:r>
              <a:rPr lang="es-MX" sz="1200" dirty="0"/>
              <a:t>. Para poder dirigir su propio negocio </a:t>
            </a:r>
            <a:r>
              <a:rPr lang="es-MX" sz="1200" dirty="0" smtClean="0"/>
              <a:t>debe  </a:t>
            </a:r>
            <a:r>
              <a:rPr lang="es-MX" sz="1200" dirty="0"/>
              <a:t>considerar </a:t>
            </a:r>
            <a:r>
              <a:rPr lang="es-MX" sz="1200" dirty="0" smtClean="0"/>
              <a:t>sus </a:t>
            </a:r>
            <a:r>
              <a:rPr lang="es-MX" sz="1200" b="1" i="1" dirty="0"/>
              <a:t>características </a:t>
            </a:r>
            <a:r>
              <a:rPr lang="es-MX" sz="1200" b="1" i="1" dirty="0" smtClean="0"/>
              <a:t>personales</a:t>
            </a:r>
            <a:r>
              <a:rPr lang="es-MX" sz="1200" b="1" dirty="0" smtClean="0"/>
              <a:t> </a:t>
            </a:r>
            <a:r>
              <a:rPr lang="es-MX" sz="1200" dirty="0"/>
              <a:t>para impulsar un proyecto.</a:t>
            </a:r>
          </a:p>
        </p:txBody>
      </p:sp>
      <p:pic>
        <p:nvPicPr>
          <p:cNvPr id="11" name="10 Imagen" descr="http://www.amaliorey.com/wp-content/uploads/2010/05/emprendedor-atrevete-y-salta-ries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33123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4526-26DC-41F0-9934-74C2701C56EC}" type="slidenum">
              <a:rPr lang="es-MX" smtClean="0"/>
              <a:t>92</a:t>
            </a:fld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323850" y="1124744"/>
            <a:ext cx="3960118" cy="50353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0850" indent="-4508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Perseverante</a:t>
            </a:r>
            <a:endParaRPr lang="es-MX" dirty="0"/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Seguro </a:t>
            </a:r>
            <a:r>
              <a:rPr lang="es-MX" b="1" i="1" dirty="0"/>
              <a:t>de sí </a:t>
            </a:r>
            <a:r>
              <a:rPr lang="es-MX" b="1" i="1" dirty="0" smtClean="0"/>
              <a:t>mismo</a:t>
            </a:r>
            <a:endParaRPr lang="es-MX" dirty="0"/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Decidido </a:t>
            </a:r>
            <a:r>
              <a:rPr lang="es-MX" b="1" i="1" dirty="0"/>
              <a:t>a asumir </a:t>
            </a:r>
            <a:r>
              <a:rPr lang="es-MX" b="1" i="1" dirty="0" smtClean="0"/>
              <a:t>riesgos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Optimista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Adaptable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Tomador </a:t>
            </a:r>
            <a:r>
              <a:rPr lang="es-MX" b="1" i="1" dirty="0"/>
              <a:t>de </a:t>
            </a:r>
            <a:r>
              <a:rPr lang="es-MX" b="1" i="1" dirty="0" smtClean="0"/>
              <a:t>Decisiones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Creativo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Entusiasta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Disciplinado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Innovador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Responsable</a:t>
            </a:r>
          </a:p>
          <a:p>
            <a:pPr marL="449263" indent="-449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MX" b="1" i="1" dirty="0" smtClean="0"/>
              <a:t>Independiente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CARACTERÍSTICAS PERSONALES QUE DEBE POSEER EL EMPRENDEDOR</a:t>
            </a:r>
            <a:endParaRPr lang="es-MX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816424" cy="503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7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8312" y="476672"/>
            <a:ext cx="8207375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5 CONSEJOS PARA EMPRENDEDORES</a:t>
            </a:r>
            <a:endParaRPr lang="es-MX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468312" y="1268760"/>
            <a:ext cx="62072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sz="1400" dirty="0"/>
              <a:t>Los </a:t>
            </a:r>
            <a:r>
              <a:rPr lang="es-MX" sz="1400" b="1" i="1" dirty="0"/>
              <a:t>mentores</a:t>
            </a:r>
            <a:r>
              <a:rPr lang="es-MX" sz="1400" dirty="0"/>
              <a:t> son particularmente efectivos para jóvenes emprendedores </a:t>
            </a:r>
            <a:r>
              <a:rPr lang="es-MX" sz="1400" b="1" i="1" dirty="0"/>
              <a:t>sin experiencia</a:t>
            </a:r>
            <a:r>
              <a:rPr lang="es-MX" sz="1400" dirty="0"/>
              <a:t>, que necesitan de </a:t>
            </a:r>
            <a:r>
              <a:rPr lang="es-MX" sz="1400" b="1" i="1" dirty="0"/>
              <a:t>guía y consejos</a:t>
            </a:r>
            <a:r>
              <a:rPr lang="es-MX" sz="1400" dirty="0"/>
              <a:t>. Ellos pueden ayudarte a desarrollar una mejor comprensión acerca de los </a:t>
            </a:r>
            <a:r>
              <a:rPr lang="es-MX" sz="1400" b="1" i="1" dirty="0"/>
              <a:t>riesgos y retos </a:t>
            </a:r>
            <a:r>
              <a:rPr lang="es-MX" sz="1400" dirty="0"/>
              <a:t>a los que puedes enfrentarte</a:t>
            </a:r>
            <a:r>
              <a:rPr lang="es-MX" sz="1400" dirty="0" smtClean="0"/>
              <a:t>.</a:t>
            </a:r>
          </a:p>
          <a:p>
            <a:pPr marL="285750" indent="-285750" algn="just">
              <a:buFont typeface="+mj-lt"/>
              <a:buAutoNum type="arabicPeriod"/>
            </a:pPr>
            <a:endParaRPr lang="es-MX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s-MX" sz="1400" dirty="0"/>
              <a:t>No temas a darle un giro radical a tu negocio. Los más exitosos emprendedores jóvenes son los que buscan lo </a:t>
            </a:r>
            <a:r>
              <a:rPr lang="es-MX" sz="1400" b="1" i="1" dirty="0"/>
              <a:t>inusual y romper esquemas</a:t>
            </a:r>
            <a:r>
              <a:rPr lang="es-MX" sz="1400" i="1" dirty="0" smtClean="0"/>
              <a:t>.</a:t>
            </a:r>
          </a:p>
          <a:p>
            <a:pPr marL="285750" indent="-285750" algn="just">
              <a:buFont typeface="+mj-lt"/>
              <a:buAutoNum type="arabicPeriod"/>
            </a:pPr>
            <a:endParaRPr lang="es-MX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s-MX" sz="1400" dirty="0"/>
              <a:t>Recuerda que no puedes romper reglas. Sólo porque eres un emprendedor joven, no te </a:t>
            </a:r>
            <a:r>
              <a:rPr lang="es-MX" sz="1400" dirty="0" smtClean="0"/>
              <a:t>exenta </a:t>
            </a:r>
            <a:r>
              <a:rPr lang="es-MX" sz="1400" dirty="0"/>
              <a:t>de </a:t>
            </a:r>
            <a:r>
              <a:rPr lang="es-MX" sz="1400" b="1" i="1" dirty="0"/>
              <a:t>registrar tu negocio</a:t>
            </a:r>
            <a:r>
              <a:rPr lang="es-MX" sz="1400" i="1" dirty="0"/>
              <a:t>, </a:t>
            </a:r>
            <a:r>
              <a:rPr lang="es-MX" sz="1400" b="1" i="1" dirty="0"/>
              <a:t>pagar impuestos </a:t>
            </a:r>
            <a:r>
              <a:rPr lang="es-MX" sz="1400" i="1" dirty="0"/>
              <a:t>y </a:t>
            </a:r>
            <a:r>
              <a:rPr lang="es-MX" sz="1400" b="1" i="1" dirty="0"/>
              <a:t>llevar todo en regla</a:t>
            </a:r>
            <a:r>
              <a:rPr lang="es-MX" sz="1400" i="1" dirty="0" smtClean="0"/>
              <a:t>.</a:t>
            </a:r>
            <a:endParaRPr lang="es-MX" sz="1400" i="1" dirty="0"/>
          </a:p>
        </p:txBody>
      </p:sp>
      <p:pic>
        <p:nvPicPr>
          <p:cNvPr id="5" name="4 Imagen" descr="http://creautec.bitacoras.com/img/emprendedor-granaj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944" y="1228447"/>
            <a:ext cx="1581150" cy="176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l_fi" descr="http://managementhelp.org/blogs/business-planning/files/entrepreneur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24" y="2996952"/>
            <a:ext cx="1581148" cy="15121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68311" y="3772778"/>
            <a:ext cx="62072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es-MX" sz="1400" dirty="0"/>
              <a:t>Si eres estudiante, no olvides que tienes una gran cantidad de </a:t>
            </a:r>
            <a:r>
              <a:rPr lang="es-MX" sz="1400" b="1" i="1" dirty="0"/>
              <a:t>recursos</a:t>
            </a:r>
            <a:r>
              <a:rPr lang="es-MX" sz="1400" b="1" dirty="0"/>
              <a:t> </a:t>
            </a:r>
            <a:r>
              <a:rPr lang="es-MX" sz="1400" dirty="0"/>
              <a:t>a tu disposición. Puedes usar las bibliotecas para tener mucho </a:t>
            </a:r>
            <a:r>
              <a:rPr lang="es-MX" sz="1400" b="1" i="1" dirty="0"/>
              <a:t>más conocimiento </a:t>
            </a:r>
            <a:r>
              <a:rPr lang="es-MX" sz="1400" dirty="0"/>
              <a:t>y ventaja</a:t>
            </a:r>
            <a:r>
              <a:rPr lang="es-MX" sz="1400" dirty="0" smtClean="0"/>
              <a:t>.</a:t>
            </a:r>
          </a:p>
          <a:p>
            <a:pPr marL="285750" indent="-285750" algn="just">
              <a:buFont typeface="+mj-lt"/>
              <a:buAutoNum type="arabicPeriod" startAt="4"/>
            </a:pPr>
            <a:endParaRPr lang="es-MX" sz="1400" dirty="0"/>
          </a:p>
          <a:p>
            <a:pPr marL="342900" indent="-342900" algn="just">
              <a:buFont typeface="+mj-lt"/>
              <a:buAutoNum type="arabicPeriod" startAt="4"/>
            </a:pPr>
            <a:r>
              <a:rPr lang="es-MX" sz="1400" dirty="0"/>
              <a:t>Es importante que te mantengas seguro de </a:t>
            </a:r>
            <a:r>
              <a:rPr lang="es-MX" sz="1400" i="1" dirty="0"/>
              <a:t>tus </a:t>
            </a:r>
            <a:r>
              <a:rPr lang="es-MX" sz="1400" b="1" i="1" dirty="0"/>
              <a:t>propias habilidades</a:t>
            </a:r>
            <a:r>
              <a:rPr lang="es-MX" sz="1400" dirty="0"/>
              <a:t>, a pesar de los </a:t>
            </a:r>
            <a:r>
              <a:rPr lang="es-MX" sz="1400" b="1" i="1" dirty="0"/>
              <a:t>obstáculos</a:t>
            </a:r>
            <a:r>
              <a:rPr lang="es-MX" sz="1400" dirty="0"/>
              <a:t> que llegues a encarar. Jóvenes emprendedores pueden perder la confianza y darse por vencidos si no tienen el apoyo suficiente.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68311" y="5637252"/>
            <a:ext cx="8207378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s-ES" sz="1600" i="1" dirty="0">
                <a:solidFill>
                  <a:schemeClr val="bg1"/>
                </a:solidFill>
                <a:latin typeface="Century Schoolbook" pitchFamily="18" charset="0"/>
              </a:rPr>
              <a:t>Tanto si piensas que puedes, como si piensas que no puedes, estás en lo cierto."</a:t>
            </a:r>
            <a:endParaRPr lang="es-MX" sz="1600" i="1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latin typeface="Century Schoolbook" pitchFamily="18" charset="0"/>
              </a:rPr>
              <a:t>Henry Ford</a:t>
            </a:r>
            <a:endParaRPr lang="es-MX" sz="16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11" name="Picture 8" descr="http://tejedoresdesuenos.com.mx/wp-content/uploads/2011/06/goog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22" y="4751442"/>
            <a:ext cx="1581150" cy="8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8313" y="398085"/>
            <a:ext cx="410368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La idea de </a:t>
            </a:r>
            <a:r>
              <a:rPr lang="es-MX" sz="2000" b="1" dirty="0" smtClean="0"/>
              <a:t>negocio</a:t>
            </a:r>
            <a:endParaRPr lang="es-MX" sz="2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8313" y="1097786"/>
            <a:ext cx="2336846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Una </a:t>
            </a:r>
            <a:r>
              <a:rPr lang="es-MX" sz="1200" dirty="0"/>
              <a:t>idea de negocio se genera cuando una persona relaciona su </a:t>
            </a:r>
            <a:r>
              <a:rPr lang="es-MX" sz="1200" b="1" i="1" dirty="0"/>
              <a:t>capacidad </a:t>
            </a:r>
            <a:r>
              <a:rPr lang="es-MX" sz="1200" b="1" i="1" dirty="0" smtClean="0"/>
              <a:t>imaginativa </a:t>
            </a:r>
            <a:r>
              <a:rPr lang="es-MX" sz="1200" b="1" i="1" dirty="0"/>
              <a:t>y creativa</a:t>
            </a:r>
            <a:r>
              <a:rPr lang="es-MX" sz="1200" b="1" dirty="0"/>
              <a:t> </a:t>
            </a:r>
            <a:r>
              <a:rPr lang="es-MX" sz="1200" dirty="0"/>
              <a:t>a una </a:t>
            </a:r>
            <a:r>
              <a:rPr lang="es-MX" sz="1200" b="1" i="1" dirty="0"/>
              <a:t>perspectiva de negocio</a:t>
            </a:r>
            <a:r>
              <a:rPr lang="es-MX" sz="1200" dirty="0"/>
              <a:t>. De esta manera empieza a asociar su idea a </a:t>
            </a:r>
            <a:r>
              <a:rPr lang="es-MX" sz="1200" b="1" i="1" dirty="0"/>
              <a:t>recursos, mercados, contactos, tecnologías</a:t>
            </a:r>
            <a:r>
              <a:rPr lang="es-MX" sz="1200" i="1" dirty="0"/>
              <a:t>,</a:t>
            </a:r>
            <a:r>
              <a:rPr lang="es-MX" sz="1200" dirty="0"/>
              <a:t> etc., con la firme </a:t>
            </a:r>
            <a:r>
              <a:rPr lang="es-MX" sz="1200" dirty="0" smtClean="0"/>
              <a:t>intencionalidad de </a:t>
            </a:r>
            <a:r>
              <a:rPr lang="es-MX" sz="1200" dirty="0"/>
              <a:t>materializar un </a:t>
            </a:r>
            <a:r>
              <a:rPr lang="es-MX" sz="1200" b="1" i="1" dirty="0"/>
              <a:t>negocio productivo</a:t>
            </a:r>
            <a:r>
              <a:rPr lang="es-MX" sz="1200" dirty="0"/>
              <a:t>.</a:t>
            </a:r>
            <a:r>
              <a:rPr lang="es-MX" sz="1200" dirty="0" smtClean="0">
                <a:effectLst/>
              </a:rPr>
              <a:t>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81468" y="377937"/>
            <a:ext cx="399422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800" b="1"/>
            </a:lvl1pPr>
          </a:lstStyle>
          <a:p>
            <a:pPr algn="ctr"/>
            <a:r>
              <a:rPr lang="es-MX" sz="2000" dirty="0"/>
              <a:t>La </a:t>
            </a:r>
            <a:r>
              <a:rPr lang="es-MX" sz="2000" dirty="0" smtClean="0"/>
              <a:t>oportunidad </a:t>
            </a:r>
            <a:r>
              <a:rPr lang="es-MX" sz="2000" dirty="0"/>
              <a:t>de negocio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724660" y="1025033"/>
            <a:ext cx="395102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Es </a:t>
            </a:r>
            <a:r>
              <a:rPr lang="es-MX" sz="1200" dirty="0"/>
              <a:t>la generación de </a:t>
            </a:r>
            <a:r>
              <a:rPr lang="es-MX" sz="1200" b="1" i="1" dirty="0"/>
              <a:t>una idea de negocio </a:t>
            </a:r>
            <a:r>
              <a:rPr lang="es-MX" sz="1200" dirty="0"/>
              <a:t>a partir de la observación de las </a:t>
            </a:r>
            <a:r>
              <a:rPr lang="es-MX" sz="1200" b="1" i="1" dirty="0"/>
              <a:t>necesidades de los </a:t>
            </a:r>
            <a:r>
              <a:rPr lang="es-MX" sz="1200" b="1" i="1" dirty="0" smtClean="0"/>
              <a:t>potenciales</a:t>
            </a:r>
            <a:r>
              <a:rPr lang="es-MX" sz="1200" b="1" dirty="0" smtClean="0"/>
              <a:t> </a:t>
            </a:r>
            <a:r>
              <a:rPr lang="es-MX" sz="1200" dirty="0" smtClean="0"/>
              <a:t>clientes</a:t>
            </a:r>
            <a:r>
              <a:rPr lang="es-MX" sz="1200" dirty="0"/>
              <a:t>, mediante  la identificación de </a:t>
            </a:r>
            <a:r>
              <a:rPr lang="es-MX" sz="1200" b="1" i="1" dirty="0"/>
              <a:t>ventajas competitivas</a:t>
            </a:r>
            <a:r>
              <a:rPr lang="es-MX" sz="1200" i="1" dirty="0"/>
              <a:t>, </a:t>
            </a:r>
            <a:r>
              <a:rPr lang="es-MX" sz="1200" b="1" i="1" dirty="0"/>
              <a:t>nichos de mercados especiales</a:t>
            </a:r>
            <a:r>
              <a:rPr lang="es-MX" sz="1200" dirty="0"/>
              <a:t>, el reconocimiento de un </a:t>
            </a:r>
            <a:r>
              <a:rPr lang="es-MX" sz="1200" b="1" i="1" dirty="0"/>
              <a:t>momento oportuno </a:t>
            </a:r>
            <a:r>
              <a:rPr lang="es-MX" sz="1200" dirty="0"/>
              <a:t>y de la forma apropiada, la visualización de los recursos físicos y materiales necesarios y el impulso del emprendedor, que hagan realidad esa oportunidad que se presenta</a:t>
            </a:r>
            <a:r>
              <a:rPr lang="es-MX" sz="1200" dirty="0" smtClean="0"/>
              <a:t>.</a:t>
            </a:r>
            <a:endParaRPr lang="es-MX" sz="1200" dirty="0"/>
          </a:p>
        </p:txBody>
      </p:sp>
      <p:pic>
        <p:nvPicPr>
          <p:cNvPr id="7170" name="Picture 2" descr="http://culturewav.es/system/images/535612/original/biz_2520-_2520Coca-Cola_logo5.jpg?12876021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" b="456"/>
          <a:stretch/>
        </p:blipFill>
        <p:spPr bwMode="auto">
          <a:xfrm>
            <a:off x="2834052" y="1186105"/>
            <a:ext cx="1847416" cy="1678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8313" y="3429000"/>
            <a:ext cx="8207375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</a:rPr>
              <a:t>Reglas para buscar ideas de </a:t>
            </a:r>
            <a:r>
              <a:rPr lang="es-MX" sz="2000" b="1" dirty="0" smtClean="0">
                <a:solidFill>
                  <a:schemeClr val="bg1"/>
                </a:solidFill>
              </a:rPr>
              <a:t>negocio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8313" y="3933056"/>
            <a:ext cx="5687863" cy="21236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dirty="0"/>
              <a:t>Libere su </a:t>
            </a:r>
            <a:r>
              <a:rPr lang="es-MX" sz="1200" b="1" i="1" dirty="0"/>
              <a:t>imaginación</a:t>
            </a:r>
            <a:r>
              <a:rPr lang="es-MX" sz="1200" i="1" dirty="0"/>
              <a:t>.</a:t>
            </a:r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dirty="0" smtClean="0"/>
              <a:t>Busque </a:t>
            </a:r>
            <a:r>
              <a:rPr lang="es-MX" sz="1200" b="1" i="1" dirty="0"/>
              <a:t>muchas ideas</a:t>
            </a:r>
            <a:r>
              <a:rPr lang="es-MX" sz="1200" dirty="0"/>
              <a:t>.</a:t>
            </a:r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dirty="0" smtClean="0"/>
              <a:t>Busque </a:t>
            </a:r>
            <a:r>
              <a:rPr lang="es-MX" sz="1200" b="1" i="1" dirty="0"/>
              <a:t>ideas novedosas.</a:t>
            </a:r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b="1" i="1" dirty="0" smtClean="0"/>
              <a:t>Analice</a:t>
            </a:r>
            <a:r>
              <a:rPr lang="es-MX" sz="1200" dirty="0" smtClean="0"/>
              <a:t> </a:t>
            </a:r>
            <a:r>
              <a:rPr lang="es-MX" sz="1200" dirty="0"/>
              <a:t>las ideas.</a:t>
            </a:r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dirty="0" smtClean="0"/>
              <a:t>La idea  </a:t>
            </a:r>
            <a:r>
              <a:rPr lang="es-MX" sz="1200" dirty="0"/>
              <a:t>debe  ser  </a:t>
            </a:r>
            <a:r>
              <a:rPr lang="es-MX" sz="1200" b="1" i="1" dirty="0"/>
              <a:t>oportuna</a:t>
            </a:r>
            <a:r>
              <a:rPr lang="es-MX" sz="1200" dirty="0"/>
              <a:t>,  que  surja  y se </a:t>
            </a:r>
            <a:r>
              <a:rPr lang="es-MX" sz="1200" b="1" i="1" dirty="0"/>
              <a:t>mantenga</a:t>
            </a:r>
            <a:r>
              <a:rPr lang="es-MX" sz="1200" i="1" dirty="0"/>
              <a:t>.</a:t>
            </a:r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dirty="0" smtClean="0"/>
              <a:t>Las </a:t>
            </a:r>
            <a:r>
              <a:rPr lang="es-MX" sz="1200" dirty="0"/>
              <a:t>ideas del bien o servicio deben </a:t>
            </a:r>
            <a:r>
              <a:rPr lang="es-MX" sz="1200" dirty="0" smtClean="0"/>
              <a:t>concebirse como una </a:t>
            </a:r>
            <a:r>
              <a:rPr lang="es-MX" sz="1200" b="1" i="1" dirty="0" smtClean="0"/>
              <a:t>propuesta </a:t>
            </a:r>
            <a:r>
              <a:rPr lang="es-MX" sz="1200" b="1" i="1" dirty="0"/>
              <a:t>de valor </a:t>
            </a:r>
            <a:r>
              <a:rPr lang="es-MX" sz="1200" dirty="0"/>
              <a:t>para satisfacer en mayor medida </a:t>
            </a:r>
            <a:r>
              <a:rPr lang="es-MX" sz="1200" dirty="0" smtClean="0"/>
              <a:t>las </a:t>
            </a:r>
            <a:r>
              <a:rPr lang="es-MX" sz="1200" b="1" i="1" dirty="0" smtClean="0"/>
              <a:t>necesidades</a:t>
            </a:r>
            <a:r>
              <a:rPr lang="es-MX" sz="1200" dirty="0" smtClean="0"/>
              <a:t> </a:t>
            </a:r>
            <a:r>
              <a:rPr lang="es-MX" sz="1200" dirty="0"/>
              <a:t>de los clientes.</a:t>
            </a:r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b="1" i="1" dirty="0" smtClean="0"/>
              <a:t>Defina</a:t>
            </a:r>
            <a:r>
              <a:rPr lang="es-MX" sz="1200" dirty="0" smtClean="0"/>
              <a:t> </a:t>
            </a:r>
            <a:r>
              <a:rPr lang="es-MX" sz="1200" dirty="0"/>
              <a:t>claramente </a:t>
            </a:r>
            <a:r>
              <a:rPr lang="es-MX" sz="1200" b="1" i="1" dirty="0" smtClean="0"/>
              <a:t>los </a:t>
            </a:r>
            <a:r>
              <a:rPr lang="es-MX" sz="1200" b="1" i="1" dirty="0"/>
              <a:t>bienes y/o servicios </a:t>
            </a:r>
            <a:r>
              <a:rPr lang="es-MX" sz="1200" dirty="0"/>
              <a:t>a ofrecer </a:t>
            </a:r>
            <a:r>
              <a:rPr lang="es-MX" sz="1200" b="1" i="1" dirty="0" smtClean="0"/>
              <a:t>imaginando sus características y atributos.</a:t>
            </a:r>
            <a:endParaRPr lang="es-MX" sz="1200" i="1" dirty="0"/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dirty="0" smtClean="0"/>
              <a:t>Identifique </a:t>
            </a:r>
            <a:r>
              <a:rPr lang="es-MX" sz="1200" dirty="0"/>
              <a:t>los </a:t>
            </a:r>
            <a:r>
              <a:rPr lang="es-MX" sz="1200" b="1" i="1" dirty="0"/>
              <a:t>segmentos de mercado </a:t>
            </a:r>
            <a:r>
              <a:rPr lang="es-MX" sz="1200" dirty="0"/>
              <a:t>que pretende atender.</a:t>
            </a:r>
          </a:p>
          <a:p>
            <a:pPr marL="342900" indent="-342900" algn="just">
              <a:buClr>
                <a:srgbClr val="0000CC"/>
              </a:buClr>
              <a:buFont typeface="Wingdings" pitchFamily="2" charset="2"/>
              <a:buChar char="ü"/>
            </a:pPr>
            <a:r>
              <a:rPr lang="es-MX" sz="1200" dirty="0" smtClean="0"/>
              <a:t>Relacione </a:t>
            </a:r>
            <a:r>
              <a:rPr lang="es-MX" sz="1200" dirty="0"/>
              <a:t>su </a:t>
            </a:r>
            <a:r>
              <a:rPr lang="es-MX" sz="1200" b="1" i="1" dirty="0"/>
              <a:t>formación y experiencia</a:t>
            </a:r>
            <a:r>
              <a:rPr lang="es-MX" sz="1200" b="1" dirty="0"/>
              <a:t> </a:t>
            </a:r>
            <a:r>
              <a:rPr lang="es-MX" sz="1200" dirty="0"/>
              <a:t>con las ideas de negocio</a:t>
            </a:r>
            <a:r>
              <a:rPr lang="es-MX" sz="1200" dirty="0" smtClean="0"/>
              <a:t>.</a:t>
            </a:r>
            <a:endParaRPr lang="es-MX" sz="1200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94</a:t>
            </a:fld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2353444" cy="205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4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8312" y="980728"/>
            <a:ext cx="820737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En el escenario de una economía </a:t>
            </a:r>
            <a:r>
              <a:rPr lang="es-MX" sz="1600" dirty="0" smtClean="0"/>
              <a:t>de </a:t>
            </a:r>
            <a:r>
              <a:rPr lang="es-MX" sz="1600" dirty="0"/>
              <a:t>mercado </a:t>
            </a:r>
            <a:r>
              <a:rPr lang="es-MX" sz="1600" b="1" i="1" dirty="0" smtClean="0"/>
              <a:t>existen </a:t>
            </a:r>
            <a:r>
              <a:rPr lang="es-MX" sz="1600" b="1" i="1" dirty="0"/>
              <a:t>varias fuentes de ideas para nuevos negocios</a:t>
            </a:r>
            <a:r>
              <a:rPr lang="es-MX" sz="1600" dirty="0"/>
              <a:t>. Las más frecuentes son</a:t>
            </a:r>
            <a:r>
              <a:rPr lang="es-MX" sz="1600" dirty="0" smtClean="0"/>
              <a:t>:</a:t>
            </a:r>
            <a:endParaRPr lang="es-MX" sz="1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8312" y="1746225"/>
            <a:ext cx="8207376" cy="2031325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32000" indent="-342900" algn="just">
              <a:buFont typeface="+mj-lt"/>
              <a:buAutoNum type="arabicPeriod"/>
            </a:pPr>
            <a:r>
              <a:rPr lang="es-MX" sz="1400" dirty="0" smtClean="0"/>
              <a:t>La identificación de </a:t>
            </a:r>
            <a:r>
              <a:rPr lang="es-MX" sz="1400" b="1" i="1" dirty="0"/>
              <a:t>necesidades o demanda</a:t>
            </a:r>
            <a:r>
              <a:rPr lang="es-MX" sz="1400" i="1" dirty="0"/>
              <a:t> </a:t>
            </a:r>
            <a:r>
              <a:rPr lang="es-MX" sz="1400" dirty="0"/>
              <a:t>de los consumidores </a:t>
            </a:r>
            <a:r>
              <a:rPr lang="es-MX" sz="1400" b="1" i="1" dirty="0"/>
              <a:t>no </a:t>
            </a:r>
            <a:r>
              <a:rPr lang="es-MX" sz="1400" b="1" i="1" dirty="0" smtClean="0"/>
              <a:t>satisfechos.</a:t>
            </a:r>
          </a:p>
          <a:p>
            <a:pPr marL="432000" indent="-342900" algn="just">
              <a:buFont typeface="+mj-lt"/>
              <a:buAutoNum type="arabicPeriod"/>
            </a:pPr>
            <a:endParaRPr lang="es-MX" sz="1400" b="1" dirty="0" smtClean="0"/>
          </a:p>
          <a:p>
            <a:pPr marL="432000" indent="-342900" algn="just">
              <a:buFont typeface="+mj-lt"/>
              <a:buAutoNum type="arabicPeriod"/>
            </a:pPr>
            <a:r>
              <a:rPr lang="es-MX" sz="1400" dirty="0"/>
              <a:t>La </a:t>
            </a:r>
            <a:r>
              <a:rPr lang="es-MX" sz="1400" b="1" i="1" dirty="0" smtClean="0"/>
              <a:t>invención</a:t>
            </a:r>
            <a:r>
              <a:rPr lang="es-MX" sz="1400" dirty="0" smtClean="0"/>
              <a:t> o </a:t>
            </a:r>
            <a:r>
              <a:rPr lang="es-MX" sz="1400" b="1" i="1" dirty="0" smtClean="0"/>
              <a:t>innovación</a:t>
            </a:r>
            <a:r>
              <a:rPr lang="es-MX" sz="1400" i="1" dirty="0" smtClean="0"/>
              <a:t> </a:t>
            </a:r>
            <a:r>
              <a:rPr lang="es-MX" sz="1400" dirty="0"/>
              <a:t>de un </a:t>
            </a:r>
            <a:r>
              <a:rPr lang="es-MX" sz="1400" dirty="0" smtClean="0"/>
              <a:t>bien o servicio.</a:t>
            </a:r>
          </a:p>
          <a:p>
            <a:pPr marL="432000" indent="-342900" algn="just">
              <a:buFont typeface="+mj-lt"/>
              <a:buAutoNum type="arabicPeriod"/>
            </a:pPr>
            <a:endParaRPr lang="es-MX" sz="1400" dirty="0" smtClean="0"/>
          </a:p>
          <a:p>
            <a:pPr marL="432000" indent="-342900" algn="just">
              <a:buFont typeface="+mj-lt"/>
              <a:buAutoNum type="arabicPeriod"/>
            </a:pPr>
            <a:r>
              <a:rPr lang="es-MX" sz="1400" dirty="0"/>
              <a:t>La existencia de </a:t>
            </a:r>
            <a:r>
              <a:rPr lang="es-MX" sz="1400" b="1" i="1" dirty="0"/>
              <a:t>mercados </a:t>
            </a:r>
            <a:r>
              <a:rPr lang="es-MX" sz="1400" b="1" i="1" dirty="0" smtClean="0"/>
              <a:t>globales</a:t>
            </a:r>
            <a:r>
              <a:rPr lang="es-MX" sz="1400" i="1" dirty="0" smtClean="0"/>
              <a:t>.</a:t>
            </a:r>
          </a:p>
          <a:p>
            <a:pPr marL="432000" indent="-342900" algn="just">
              <a:buFont typeface="+mj-lt"/>
              <a:buAutoNum type="arabicPeriod"/>
            </a:pPr>
            <a:endParaRPr lang="es-MX" sz="1400" dirty="0" smtClean="0"/>
          </a:p>
          <a:p>
            <a:pPr marL="432000" indent="-342900" algn="just">
              <a:buFont typeface="+mj-lt"/>
              <a:buAutoNum type="arabicPeriod"/>
            </a:pPr>
            <a:r>
              <a:rPr lang="es-MX" sz="1400" dirty="0"/>
              <a:t>Creación de un </a:t>
            </a:r>
            <a:r>
              <a:rPr lang="es-MX" sz="1400" b="1" i="1" dirty="0"/>
              <a:t>nuevo negocio </a:t>
            </a:r>
            <a:r>
              <a:rPr lang="es-MX" sz="1400" dirty="0"/>
              <a:t>no es sinónimo de la </a:t>
            </a:r>
            <a:r>
              <a:rPr lang="es-MX" sz="1400" dirty="0" smtClean="0"/>
              <a:t>creación </a:t>
            </a:r>
            <a:r>
              <a:rPr lang="es-MX" sz="1400" dirty="0"/>
              <a:t>de un nuevo bien o </a:t>
            </a:r>
            <a:r>
              <a:rPr lang="es-MX" sz="1400" dirty="0" smtClean="0"/>
              <a:t>servicio.</a:t>
            </a:r>
          </a:p>
          <a:p>
            <a:pPr marL="432000" indent="-342900" algn="just">
              <a:buFont typeface="+mj-lt"/>
              <a:buAutoNum type="arabicPeriod"/>
            </a:pPr>
            <a:endParaRPr lang="es-MX" sz="1400" dirty="0" smtClean="0"/>
          </a:p>
          <a:p>
            <a:pPr marL="432000" indent="-342900" algn="just">
              <a:buFont typeface="+mj-lt"/>
              <a:buAutoNum type="arabicPeriod"/>
            </a:pPr>
            <a:r>
              <a:rPr lang="es-MX" sz="1400" b="1" i="1" dirty="0"/>
              <a:t>Experiencias </a:t>
            </a:r>
            <a:r>
              <a:rPr lang="es-MX" sz="1400" b="1" i="1" dirty="0" smtClean="0"/>
              <a:t>y conocimientos </a:t>
            </a:r>
            <a:r>
              <a:rPr lang="es-MX" sz="1400" dirty="0"/>
              <a:t>que </a:t>
            </a:r>
            <a:r>
              <a:rPr lang="es-MX" sz="1400" dirty="0" smtClean="0"/>
              <a:t>han adquirido previamente </a:t>
            </a:r>
            <a:r>
              <a:rPr lang="es-MX" sz="1400" dirty="0"/>
              <a:t>los e</a:t>
            </a:r>
            <a:r>
              <a:rPr lang="es-MX" sz="1400" dirty="0" smtClean="0"/>
              <a:t>mprendedores.</a:t>
            </a:r>
            <a:endParaRPr lang="es-MX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68313" y="404664"/>
            <a:ext cx="820737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¿Cómo buscar ideas de negocio?</a:t>
            </a:r>
            <a:endParaRPr lang="es-MX" sz="2400" b="1" dirty="0"/>
          </a:p>
        </p:txBody>
      </p:sp>
      <p:pic>
        <p:nvPicPr>
          <p:cNvPr id="5122" name="Picture 2" descr="http://www.soyentrepreneur.com/assets/images/Consulta/ideas_negocios_011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19" y="3861048"/>
            <a:ext cx="3221732" cy="241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42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39620524"/>
              </p:ext>
            </p:extLst>
          </p:nvPr>
        </p:nvGraphicFramePr>
        <p:xfrm>
          <a:off x="539750" y="116632"/>
          <a:ext cx="813670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16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539750" y="404664"/>
            <a:ext cx="8135938" cy="461665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400" b="1" dirty="0" smtClean="0"/>
              <a:t>CAUSAS DE FRACASO DE LAS EMPRESAS</a:t>
            </a:r>
            <a:endParaRPr lang="es-ES" sz="2400" b="1" dirty="0"/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539750" y="6070800"/>
            <a:ext cx="1919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200" dirty="0"/>
              <a:t>Fuente: </a:t>
            </a:r>
            <a:r>
              <a:rPr lang="es-MX" sz="1200" dirty="0" err="1"/>
              <a:t>Dun</a:t>
            </a:r>
            <a:r>
              <a:rPr lang="es-MX" sz="1200" dirty="0"/>
              <a:t> &amp; </a:t>
            </a:r>
            <a:r>
              <a:rPr lang="es-MX" sz="1200" dirty="0" err="1"/>
              <a:t>Bradstreet</a:t>
            </a:r>
            <a:endParaRPr lang="es-MX" sz="1200" dirty="0"/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539750" y="4414838"/>
            <a:ext cx="4582988" cy="156966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1" dirty="0"/>
              <a:t>Mala Administración</a:t>
            </a:r>
            <a:r>
              <a:rPr lang="es-MX" sz="1600" dirty="0"/>
              <a:t>:</a:t>
            </a:r>
          </a:p>
          <a:p>
            <a:r>
              <a:rPr lang="es-MX" sz="1600" dirty="0"/>
              <a:t>	Falta de Experiencia	</a:t>
            </a:r>
            <a:r>
              <a:rPr lang="es-MX" sz="1600" dirty="0" smtClean="0"/>
              <a:t>	28.3</a:t>
            </a:r>
            <a:r>
              <a:rPr lang="es-MX" sz="1600" dirty="0"/>
              <a:t>%</a:t>
            </a:r>
          </a:p>
          <a:p>
            <a:r>
              <a:rPr lang="es-MX" sz="1600" dirty="0"/>
              <a:t>	Experiencia sin equilibrio	18.9%</a:t>
            </a:r>
          </a:p>
          <a:p>
            <a:r>
              <a:rPr lang="es-MX" sz="1600" dirty="0"/>
              <a:t>	Incompetencia		44.2%</a:t>
            </a:r>
          </a:p>
          <a:p>
            <a:endParaRPr lang="es-MX" sz="1600" dirty="0"/>
          </a:p>
          <a:p>
            <a:r>
              <a:rPr lang="es-MX" sz="1600" dirty="0"/>
              <a:t>	Total			91.4%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726197" y="3900796"/>
            <a:ext cx="2949491" cy="230832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olidFill>
                  <a:schemeClr val="bg1"/>
                </a:solidFill>
              </a:rPr>
              <a:t>Es por ello que debes:</a:t>
            </a:r>
          </a:p>
          <a:p>
            <a:pPr algn="just"/>
            <a:endParaRPr lang="es-ES" sz="16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bg1"/>
                </a:solidFill>
              </a:rPr>
              <a:t>Educarte en lo relacionado con los negocios.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bg1"/>
                </a:solidFill>
              </a:rPr>
              <a:t>Empezar temprano para obtener experiencia.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bg1"/>
                </a:solidFill>
              </a:rPr>
              <a:t>Reinvertir tus ganancias (retrasar la gratificación).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6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1" name="10 Objeto"/>
          <p:cNvGraphicFramePr>
            <a:graphicFrameLocks noChangeAspect="1"/>
          </p:cNvGraphicFramePr>
          <p:nvPr>
            <p:extLst/>
          </p:nvPr>
        </p:nvGraphicFramePr>
        <p:xfrm>
          <a:off x="1348819" y="927884"/>
          <a:ext cx="5910614" cy="4849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Gráfico" r:id="rId3" imgW="6696143" imgH="5857875" progId="MSGraph.Chart.8">
                  <p:embed followColorScheme="full"/>
                </p:oleObj>
              </mc:Choice>
              <mc:Fallback>
                <p:oleObj name="Gráfico" r:id="rId3" imgW="6696143" imgH="585787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819" y="927884"/>
                        <a:ext cx="5910614" cy="48495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00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2000" y="692695"/>
            <a:ext cx="2880000" cy="12926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“Yo </a:t>
            </a:r>
            <a:r>
              <a:rPr lang="es-MX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nunca</a:t>
            </a:r>
            <a:r>
              <a:rPr lang="en-US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es-MX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perfeccioné</a:t>
            </a:r>
            <a:r>
              <a:rPr lang="en-US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es-MX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un invento</a:t>
            </a:r>
          </a:p>
          <a:p>
            <a:pPr algn="ctr"/>
            <a:r>
              <a:rPr lang="es-MX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que no pensara en términos del servicio que pudiera dar a otros . . .</a:t>
            </a:r>
          </a:p>
          <a:p>
            <a:pPr algn="ctr"/>
            <a:r>
              <a:rPr lang="es-MX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yo investigo qué necesita</a:t>
            </a:r>
          </a:p>
          <a:p>
            <a:pPr algn="ctr"/>
            <a:r>
              <a:rPr lang="es-MX" sz="13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el mundo, luego procedo a inventar</a:t>
            </a:r>
            <a:r>
              <a:rPr lang="es-MX" sz="1200" i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”.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10442" y="1985783"/>
            <a:ext cx="21707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Thomas A. Edison </a:t>
            </a:r>
          </a:p>
        </p:txBody>
      </p:sp>
      <p:pic>
        <p:nvPicPr>
          <p:cNvPr id="6146" name="Picture 2" descr="http://upload.wikimedia.org/wikipedia/commons/9/9d/Thomas_Edison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07492"/>
            <a:ext cx="1211283" cy="1597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elebritycarz.com/wp-content/uploads/2008/09/michael-jorda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694" y="679500"/>
            <a:ext cx="1304754" cy="1597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cxnSp>
        <p:nvCxnSpPr>
          <p:cNvPr id="6" name="5 Conector recto"/>
          <p:cNvCxnSpPr/>
          <p:nvPr/>
        </p:nvCxnSpPr>
        <p:spPr>
          <a:xfrm flipH="1">
            <a:off x="4573906" y="620688"/>
            <a:ext cx="1" cy="561662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4977767" y="1955811"/>
            <a:ext cx="2016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Michael </a:t>
            </a:r>
            <a:r>
              <a:rPr lang="es-ES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Jordán</a:t>
            </a:r>
            <a:endParaRPr lang="es-MX" sz="1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 Schoolbook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860032" y="822428"/>
            <a:ext cx="1919416" cy="89255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s-ES" sz="13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“</a:t>
            </a:r>
            <a:r>
              <a:rPr lang="es-ES" sz="13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Fallé </a:t>
            </a:r>
            <a:r>
              <a:rPr lang="es-ES" sz="13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una y otra y otra vez en mi vida, y esa es la razón por la que tuve éxito”.</a:t>
            </a:r>
          </a:p>
        </p:txBody>
      </p:sp>
      <p:cxnSp>
        <p:nvCxnSpPr>
          <p:cNvPr id="10" name="9 Conector recto"/>
          <p:cNvCxnSpPr/>
          <p:nvPr/>
        </p:nvCxnSpPr>
        <p:spPr>
          <a:xfrm rot="5400000">
            <a:off x="4702376" y="188640"/>
            <a:ext cx="0" cy="460851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4288-44B6-4D2C-8261-77B749EDE6EB}" type="slidenum">
              <a:rPr lang="es-MX" smtClean="0"/>
              <a:t>98</a:t>
            </a:fld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2262201" y="2978368"/>
            <a:ext cx="2165783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s-MX" i="1" dirty="0">
                <a:latin typeface="Century Schoolbook" pitchFamily="18" charset="0"/>
              </a:rPr>
              <a:t>“Si lo sueñas puedes lograrlo</a:t>
            </a:r>
            <a:r>
              <a:rPr lang="es-MX" sz="2400" dirty="0">
                <a:latin typeface="Century Schoolbook" pitchFamily="18" charset="0"/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15113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2621187" y="3769295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Walt Disney</a:t>
            </a:r>
            <a:endParaRPr lang="es-MX" sz="1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 Schoolbook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16016" y="2708920"/>
            <a:ext cx="2439662" cy="126000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tabLst>
                <a:tab pos="542925" algn="l"/>
              </a:tabLst>
            </a:pPr>
            <a:r>
              <a:rPr lang="es-MX" sz="1300" i="1" dirty="0">
                <a:latin typeface="Century Schoolbook" pitchFamily="18" charset="0"/>
              </a:rPr>
              <a:t>Vendrá un tiempo en el </a:t>
            </a:r>
            <a:r>
              <a:rPr lang="es-MX" sz="1300" i="1" dirty="0" smtClean="0">
                <a:latin typeface="Century Schoolbook" pitchFamily="18" charset="0"/>
              </a:rPr>
              <a:t>que grandes </a:t>
            </a:r>
            <a:r>
              <a:rPr lang="es-MX" sz="1300" i="1" dirty="0">
                <a:latin typeface="Century Schoolbook" pitchFamily="18" charset="0"/>
              </a:rPr>
              <a:t>oportunidades se </a:t>
            </a:r>
            <a:r>
              <a:rPr lang="es-MX" sz="1300" i="1" dirty="0" smtClean="0">
                <a:latin typeface="Century Schoolbook" pitchFamily="18" charset="0"/>
              </a:rPr>
              <a:t>te presentarán </a:t>
            </a:r>
            <a:r>
              <a:rPr lang="es-MX" sz="1300" i="1" dirty="0">
                <a:latin typeface="Century Schoolbook" pitchFamily="18" charset="0"/>
              </a:rPr>
              <a:t>y tienes que estar </a:t>
            </a:r>
            <a:r>
              <a:rPr lang="es-MX" sz="1300" i="1" dirty="0" smtClean="0">
                <a:latin typeface="Century Schoolbook" pitchFamily="18" charset="0"/>
              </a:rPr>
              <a:t>en posición para aprovecharlas</a:t>
            </a:r>
            <a:r>
              <a:rPr lang="es-MX" sz="1300" i="1" dirty="0">
                <a:latin typeface="Century Schoolbook" pitchFamily="18" charset="0"/>
              </a:rPr>
              <a:t>”.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191" y="2636912"/>
            <a:ext cx="1485809" cy="188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5336123" y="3861048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Sam </a:t>
            </a:r>
            <a:r>
              <a:rPr lang="es-ES" sz="1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Walton</a:t>
            </a:r>
            <a:endParaRPr lang="es-ES" sz="1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 Schoolbook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263187" y="4164046"/>
            <a:ext cx="16850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Fundador de</a:t>
            </a:r>
            <a:r>
              <a:rPr lang="es-ES" sz="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 </a:t>
            </a:r>
            <a:r>
              <a:rPr lang="es-ES" sz="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WALMART </a:t>
            </a:r>
            <a:endParaRPr lang="es-MX" sz="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 Schoolbook" pitchFamily="18" charset="0"/>
            </a:endParaRPr>
          </a:p>
        </p:txBody>
      </p:sp>
      <p:cxnSp>
        <p:nvCxnSpPr>
          <p:cNvPr id="19" name="18 Conector recto"/>
          <p:cNvCxnSpPr/>
          <p:nvPr/>
        </p:nvCxnSpPr>
        <p:spPr>
          <a:xfrm rot="5400000">
            <a:off x="4788024" y="2492896"/>
            <a:ext cx="0" cy="460851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4860032" y="4991834"/>
            <a:ext cx="2144608" cy="6924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s-MX" sz="1300" i="1" dirty="0">
                <a:latin typeface="Century Schoolbook" pitchFamily="18" charset="0"/>
              </a:rPr>
              <a:t>“La  mejor manera </a:t>
            </a:r>
            <a:r>
              <a:rPr lang="es-MX" sz="1300" i="1" dirty="0" smtClean="0">
                <a:latin typeface="Century Schoolbook" pitchFamily="18" charset="0"/>
              </a:rPr>
              <a:t>de tener </a:t>
            </a:r>
            <a:r>
              <a:rPr lang="es-MX" sz="1300" i="1" dirty="0">
                <a:latin typeface="Century Schoolbook" pitchFamily="18" charset="0"/>
              </a:rPr>
              <a:t>una buena </a:t>
            </a:r>
            <a:r>
              <a:rPr lang="es-MX" sz="1300" i="1" dirty="0" smtClean="0">
                <a:latin typeface="Century Schoolbook" pitchFamily="18" charset="0"/>
              </a:rPr>
              <a:t>idea es </a:t>
            </a:r>
            <a:r>
              <a:rPr lang="es-MX" sz="1300" i="1" dirty="0">
                <a:latin typeface="Century Schoolbook" pitchFamily="18" charset="0"/>
              </a:rPr>
              <a:t>tener muchas ideas”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5148064" y="5785519"/>
            <a:ext cx="1794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Linus</a:t>
            </a:r>
            <a:r>
              <a:rPr lang="es-ES" sz="1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 Pauling</a:t>
            </a:r>
            <a:endParaRPr lang="es-MX" sz="1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 Schoolbook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191" y="4653136"/>
            <a:ext cx="1443497" cy="166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2342508" y="5040759"/>
            <a:ext cx="2117400" cy="6924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s-ES" sz="1300" i="1" dirty="0">
                <a:latin typeface="Century Schoolbook" pitchFamily="18" charset="0"/>
              </a:rPr>
              <a:t>“Cualquier cosa que la mente puede concebir y creer, la puede alcanzar”.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2603811" y="5785519"/>
            <a:ext cx="1853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NAPOLEÓN HILL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1700213" cy="152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4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6"/>
          <p:cNvGraphicFramePr>
            <a:graphicFrameLocks noGrp="1"/>
          </p:cNvGraphicFramePr>
          <p:nvPr>
            <p:extLst/>
          </p:nvPr>
        </p:nvGraphicFramePr>
        <p:xfrm>
          <a:off x="323851" y="1124744"/>
          <a:ext cx="8538748" cy="3801232"/>
        </p:xfrm>
        <a:graphic>
          <a:graphicData uri="http://schemas.openxmlformats.org/drawingml/2006/table">
            <a:tbl>
              <a:tblPr/>
              <a:tblGrid>
                <a:gridCol w="421016"/>
                <a:gridCol w="4282567"/>
                <a:gridCol w="767033"/>
                <a:gridCol w="767033"/>
                <a:gridCol w="767033"/>
                <a:gridCol w="767033"/>
                <a:gridCol w="767033"/>
              </a:tblGrid>
              <a:tr h="152381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PREGUNTAS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MARQUE CON UNA “X” LO QUE CONSIDERA CONCUERDA CON USTED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26531"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DEFINITI-VAMENTE SI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PROBABLE-MENTE SI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DEPENDE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PROBABLE-MENTE 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DEFINITI-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VAMENTE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523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es-MX" sz="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CONTESTA LAS SIGUIENTES PREGUNTAS</a:t>
                      </a:r>
                      <a:endParaRPr lang="es-MX" sz="800" b="1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52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700" dirty="0" smtClean="0"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¿TIENES UNA BAJA AVERSIÓN AL RIESGO?</a:t>
                      </a:r>
                      <a:endParaRPr kumimoji="0" lang="es-E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9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¿PODRÍAS SOPORTAR BIEN LA SITUACIÓN DE NO SABER DE DONDE VA A SALIR TU SUELDO EL MES QUE VIENE?</a:t>
                      </a:r>
                      <a:endParaRPr lang="es-MX" sz="70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700" dirty="0" smtClean="0"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¿TE GUSTA MÁS SER LÍDER QUE SEGUIDOR/A?</a:t>
                      </a:r>
                      <a:endParaRPr kumimoji="0" lang="es-E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¿SERÍAS CAPAZ DE PLANEAR UN PROYECTO Y LLEVARLO</a:t>
                      </a:r>
                      <a:r>
                        <a:rPr lang="es-MX" sz="7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s-MX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HASTA SU IMPLEMENTACIÓN?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¿ERES DE LOS/LAS QUE SE PONE METAS Y LE GUSTA ALCANZARLAS?</a:t>
                      </a:r>
                      <a:endParaRPr lang="es-MX" sz="70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700" dirty="0" smtClean="0"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¿ERES UNA PERSONA OPTIMISTA?</a:t>
                      </a:r>
                      <a:endParaRPr kumimoji="0" lang="es-E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9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7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SI LAS COSAS NO SALEN COMO LO PLANEASTE, ¿PENSARÍAS QUE FUE UNA EXPERIENCIA VALIOSA MAS QUE UN FRACASO?</a:t>
                      </a:r>
                      <a:endParaRPr lang="es-ES" sz="700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7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¿ERES UNA PERSONA DISCIPLINADA, MANEJAS BIEN TUS TIEMPOS?</a:t>
                      </a:r>
                      <a:endParaRPr lang="es-ES" sz="700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9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7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¿PREFIERES LA LIBERTAD Y LA CREATIVIDAD SOBRE POLÍTICAS, PROCEDIMIENTOS Y ESTRUCTURAS?</a:t>
                      </a:r>
                      <a:endParaRPr lang="es-ES" sz="700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SUBTOTALES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MULTIPLIQUE LOS SUBTOTALES POR LAS CANTIDADES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X5</a:t>
                      </a: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X4</a:t>
                      </a: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800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X3</a:t>
                      </a:r>
                      <a:endParaRPr lang="es-MX" sz="800" dirty="0"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X2</a:t>
                      </a: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X1</a:t>
                      </a: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TOTALES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3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itchFamily="18" charset="0"/>
                          <a:cs typeface="Arial" pitchFamily="34" charset="0"/>
                        </a:rPr>
                        <a:t>GRAN 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8356" y="96888"/>
            <a:ext cx="864235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es-ES" sz="1600" b="1" dirty="0">
                <a:latin typeface="Arial Narrow" panose="020B0606020202030204" pitchFamily="34" charset="0"/>
              </a:rPr>
              <a:t>AUTO EVALUACIÓN </a:t>
            </a:r>
            <a:r>
              <a:rPr lang="es-ES" sz="1600" b="1" dirty="0" smtClean="0">
                <a:latin typeface="Arial Narrow" panose="020B0606020202030204" pitchFamily="34" charset="0"/>
              </a:rPr>
              <a:t>3.5.1: TEST DEL EMPRENDEDOR</a:t>
            </a:r>
            <a:endParaRPr lang="es-ES" sz="1600" b="1" dirty="0">
              <a:latin typeface="Arial Narrow" panose="020B060602020203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78356" y="488866"/>
            <a:ext cx="85417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00" dirty="0" smtClean="0">
                <a:latin typeface="Arial Narrow" panose="020B0606020202030204" pitchFamily="34" charset="0"/>
              </a:rPr>
              <a:t>CONTESTA LAS SIGUIENTES PREGUNTAS, CADA UNA CON UNA ESCALA DE 1 AL 5, EN DONDE:</a:t>
            </a:r>
          </a:p>
          <a:p>
            <a:pPr algn="l"/>
            <a:r>
              <a:rPr lang="es-MX" sz="900" dirty="0" smtClean="0">
                <a:latin typeface="Arial Narrow" panose="020B0606020202030204" pitchFamily="34" charset="0"/>
              </a:rPr>
              <a:t>1= DEFINITIVAMENTE NO;	 2= PROBABLEMENTE NO; 	3= DEPENDE; 	4= PROBABLEMENTE SI;  	5= DEFINITIVAMENTE SI </a:t>
            </a:r>
          </a:p>
          <a:p>
            <a:pPr algn="l"/>
            <a:endParaRPr lang="es-MX" sz="600" dirty="0" smtClean="0">
              <a:latin typeface="Arial Narrow" panose="020B0606020202030204" pitchFamily="34" charset="0"/>
            </a:endParaRPr>
          </a:p>
          <a:p>
            <a:pPr algn="l"/>
            <a:r>
              <a:rPr lang="es-MX" sz="900" dirty="0" smtClean="0">
                <a:latin typeface="Arial Narrow" panose="020B0606020202030204" pitchFamily="34" charset="0"/>
              </a:rPr>
              <a:t>LUEGO SUMA LOS PUNTAJES DE CADA RESPUESTA PARA OBTENER TU TOTAL.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DFDF3-C41C-4BA6-901A-A84E827088C5}" type="slidenum">
              <a:rPr lang="es-ES" smtClean="0"/>
              <a:pPr>
                <a:defRPr/>
              </a:pPr>
              <a:t>99</a:t>
            </a:fld>
            <a:endParaRPr lang="es-ES"/>
          </a:p>
        </p:txBody>
      </p:sp>
      <p:graphicFrame>
        <p:nvGraphicFramePr>
          <p:cNvPr id="7" name="Group 56"/>
          <p:cNvGraphicFramePr>
            <a:graphicFrameLocks noGrp="1"/>
          </p:cNvGraphicFramePr>
          <p:nvPr>
            <p:extLst/>
          </p:nvPr>
        </p:nvGraphicFramePr>
        <p:xfrm>
          <a:off x="323850" y="5013176"/>
          <a:ext cx="8538750" cy="1082040"/>
        </p:xfrm>
        <a:graphic>
          <a:graphicData uri="http://schemas.openxmlformats.org/drawingml/2006/table">
            <a:tbl>
              <a:tblPr/>
              <a:tblGrid>
                <a:gridCol w="1194910"/>
                <a:gridCol w="7343840"/>
              </a:tblGrid>
              <a:tr h="127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PUNTUACIÓN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INTERPRETACIÓN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27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800" b="1" dirty="0" smtClean="0">
                          <a:effectLst/>
                          <a:latin typeface="Arial Narrow" panose="020B0606020202030204" pitchFamily="34" charset="0"/>
                        </a:rPr>
                        <a:t>DE 41 A 45 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800" dirty="0" smtClean="0">
                          <a:effectLst/>
                          <a:latin typeface="Arial Narrow" panose="020B0606020202030204" pitchFamily="34" charset="0"/>
                        </a:rPr>
                        <a:t>TIENES UNA MARCADA NATURALEZA EMPRENDEDORA.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800" b="1" dirty="0" smtClean="0">
                          <a:effectLst/>
                          <a:latin typeface="Arial Narrow" panose="020B0606020202030204" pitchFamily="34" charset="0"/>
                        </a:rPr>
                        <a:t>DE 35 A 40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800" dirty="0" smtClean="0">
                          <a:effectLst/>
                          <a:latin typeface="Arial Narrow" panose="020B0606020202030204" pitchFamily="34" charset="0"/>
                        </a:rPr>
                        <a:t>PODRÍAS AVENTURARTE EN UN EMPRENDIMIENTO.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800" b="1" dirty="0" smtClean="0">
                          <a:effectLst/>
                          <a:latin typeface="Arial Narrow" panose="020B0606020202030204" pitchFamily="34" charset="0"/>
                        </a:rPr>
                        <a:t>DE 21 A 34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DEBERÍAS CONSIDERAR SERIAMENTE SI ESTÁS PREPARADO PARA ESTE DESAFÍO.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800" b="1" dirty="0" smtClean="0">
                          <a:effectLst/>
                          <a:latin typeface="Arial Narrow" panose="020B0606020202030204" pitchFamily="34" charset="0"/>
                        </a:rPr>
                        <a:t>DE 9 A 20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 ESTÁS PREPARADO TODAVÍA PARA EMPRENDER ALGO POR TU CUENTA.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269"/>
          <p:cNvSpPr>
            <a:spLocks noChangeArrowheads="1"/>
          </p:cNvSpPr>
          <p:nvPr/>
        </p:nvSpPr>
        <p:spPr bwMode="auto">
          <a:xfrm>
            <a:off x="251520" y="6093296"/>
            <a:ext cx="8611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MX" sz="1100" i="1" dirty="0">
                <a:latin typeface="Arial Narrow" panose="020B0606020202030204" pitchFamily="34" charset="0"/>
              </a:rPr>
              <a:t>* Transcriba sus respuestas </a:t>
            </a:r>
            <a:r>
              <a:rPr lang="es-MX" sz="1100" i="1" dirty="0" smtClean="0">
                <a:latin typeface="Arial Narrow" pitchFamily="34" charset="0"/>
              </a:rPr>
              <a:t> en el</a:t>
            </a:r>
            <a:r>
              <a:rPr lang="es-MX" sz="1100" b="1" i="1" dirty="0" smtClean="0">
                <a:latin typeface="Arial Narrow" pitchFamily="34" charset="0"/>
              </a:rPr>
              <a:t> </a:t>
            </a:r>
            <a:r>
              <a:rPr lang="es-MX" sz="1100" b="1" i="1" dirty="0">
                <a:latin typeface="Arial Narrow" pitchFamily="34" charset="0"/>
              </a:rPr>
              <a:t>F</a:t>
            </a:r>
            <a:r>
              <a:rPr lang="es-MX" sz="1100" b="1" i="1" dirty="0" smtClean="0">
                <a:latin typeface="Arial Narrow" pitchFamily="34" charset="0"/>
              </a:rPr>
              <a:t>ormato de </a:t>
            </a:r>
            <a:r>
              <a:rPr lang="es-MX" sz="1100" b="1" i="1" dirty="0">
                <a:latin typeface="Arial Narrow" pitchFamily="34" charset="0"/>
              </a:rPr>
              <a:t>C</a:t>
            </a:r>
            <a:r>
              <a:rPr lang="es-MX" sz="1100" b="1" i="1" dirty="0" smtClean="0">
                <a:latin typeface="Arial Narrow" pitchFamily="34" charset="0"/>
              </a:rPr>
              <a:t>oncentración de Resultados</a:t>
            </a:r>
            <a:r>
              <a:rPr lang="es-MX" sz="1100" i="1" dirty="0" smtClean="0">
                <a:latin typeface="Arial Narrow" pitchFamily="34" charset="0"/>
              </a:rPr>
              <a:t> al </a:t>
            </a:r>
            <a:r>
              <a:rPr lang="es-MX" sz="1100" i="1" dirty="0">
                <a:latin typeface="Arial Narrow" pitchFamily="34" charset="0"/>
              </a:rPr>
              <a:t>final del presente manual</a:t>
            </a:r>
            <a:r>
              <a:rPr lang="es-MX" sz="1200" i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56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18357</Words>
  <Application>Microsoft Office PowerPoint</Application>
  <PresentationFormat>Presentación en pantalla (4:3)</PresentationFormat>
  <Paragraphs>2585</Paragraphs>
  <Slides>153</Slides>
  <Notes>25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153</vt:i4>
      </vt:variant>
    </vt:vector>
  </HeadingPairs>
  <TitlesOfParts>
    <vt:vector size="155" baseType="lpstr">
      <vt:lpstr>Tema de Office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VALORES MORALES DE UN PROFESIONAL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Conchi</dc:creator>
  <cp:lastModifiedBy>VA_CONSULTORES</cp:lastModifiedBy>
  <cp:revision>181</cp:revision>
  <dcterms:created xsi:type="dcterms:W3CDTF">2013-07-08T19:05:06Z</dcterms:created>
  <dcterms:modified xsi:type="dcterms:W3CDTF">2015-07-22T12:48:31Z</dcterms:modified>
</cp:coreProperties>
</file>