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B7E91-768C-4071-9D93-3C54E4D1CC93}" type="datetimeFigureOut">
              <a:rPr lang="es-MX" smtClean="0"/>
              <a:t>22/07/2015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3609C-2DE9-4FA0-9E2C-5404A6E484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24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577" indent="-280607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42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39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367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9337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830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727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624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1</a:t>
            </a:fld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30588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F7D68-2F55-41E8-BEA5-8E0983FE6B12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65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Text Box 2"/>
          <p:cNvSpPr txBox="1">
            <a:spLocks noChangeArrowheads="1"/>
          </p:cNvSpPr>
          <p:nvPr/>
        </p:nvSpPr>
        <p:spPr bwMode="auto">
          <a:xfrm>
            <a:off x="0" y="3284984"/>
            <a:ext cx="9143999" cy="101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14" tIns="45706" rIns="91414" bIns="45706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MÓDULO I – DESARROLLO ORGANIZACIONAL</a:t>
            </a:r>
          </a:p>
          <a:p>
            <a:pPr algn="ctr"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FORMATO </a:t>
            </a:r>
            <a:r>
              <a:rPr lang="es-MX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DE CONCENTRACIÓN DE </a:t>
            </a:r>
            <a:r>
              <a:rPr lang="es-MX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RESULTADOS</a:t>
            </a:r>
            <a:endParaRPr lang="es-MX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es-MX" sz="20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FCR</a:t>
            </a:r>
            <a:endParaRPr lang="es-MX" sz="20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6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7004"/>
            <a:ext cx="6001095" cy="71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onchi\Pictures\32811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2" t="29187" r="10220" b="22010"/>
          <a:stretch/>
        </p:blipFill>
        <p:spPr bwMode="auto">
          <a:xfrm>
            <a:off x="2555776" y="980728"/>
            <a:ext cx="3963639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4314002"/>
            <a:ext cx="7920000" cy="18158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66"/>
            </a:solidFill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14" tIns="45706" rIns="91414" bIns="45706" anchor="ctr" anchorCtr="1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IMPORTANTE: El material de este Modulo ha sido diseñado para el estudio, consulta y solución de autoevaluaciones y casos prácticos por parte del estudiante e igualmente para que le sirva de sustento para presentar el examen para su evaluación.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El siguiente </a:t>
            </a:r>
            <a:r>
              <a:rPr lang="es-MX" sz="1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Formato </a:t>
            </a:r>
            <a:r>
              <a:rPr lang="es-MX" sz="16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de Concentración de Resultados </a:t>
            </a:r>
            <a:r>
              <a:rPr lang="es-MX" sz="1600" b="1" i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FCR</a:t>
            </a:r>
            <a:r>
              <a:rPr lang="es-MX" sz="1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debe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ser contestado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y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debe ser entregado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para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tener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derecho a presentar el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examen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de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acreditación del Módulo en la fecha programada para ello.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Puede usted imprimirlo directamente o solicitarlo impreso en las oficinas de la Dirección Académica del </a:t>
            </a:r>
            <a:r>
              <a:rPr lang="es-MX" sz="16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ITESCAM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endParaRPr lang="es-MX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1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2"/>
          <p:cNvGraphicFramePr>
            <a:graphicFrameLocks noGrp="1"/>
          </p:cNvGraphicFramePr>
          <p:nvPr>
            <p:extLst/>
          </p:nvPr>
        </p:nvGraphicFramePr>
        <p:xfrm>
          <a:off x="251520" y="116632"/>
          <a:ext cx="8640960" cy="332656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77209"/>
              </p:ext>
            </p:extLst>
          </p:nvPr>
        </p:nvGraphicFramePr>
        <p:xfrm>
          <a:off x="251521" y="402256"/>
          <a:ext cx="8640962" cy="1874616"/>
        </p:xfrm>
        <a:graphic>
          <a:graphicData uri="http://schemas.openxmlformats.org/drawingml/2006/table">
            <a:tbl>
              <a:tblPr/>
              <a:tblGrid>
                <a:gridCol w="1129696"/>
                <a:gridCol w="234067"/>
                <a:gridCol w="1240228"/>
                <a:gridCol w="196680"/>
                <a:gridCol w="295672"/>
                <a:gridCol w="825897"/>
                <a:gridCol w="398239"/>
                <a:gridCol w="576064"/>
                <a:gridCol w="936104"/>
                <a:gridCol w="720080"/>
                <a:gridCol w="417647"/>
                <a:gridCol w="662473"/>
                <a:gridCol w="590468"/>
                <a:gridCol w="417647"/>
              </a:tblGrid>
              <a:tr h="238858"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TGE 2014.  MODULO 1  ESTRUCTURA Y DESARROLLO ORGANIZACIONAL .  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858"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FORMATO DE CONCENTRACIÓN DE RESULTADOS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TGE MODULO 1.0</a:t>
                      </a:r>
                      <a:endParaRPr lang="es-MX" sz="1100" b="1" dirty="0" smtClean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CARRERA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MATRICULA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RESIDENCIA: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EDAD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AÑOS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TRABAJA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85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ESTADO CIVIL: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SOLTERO: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CASADO: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OTRO: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900"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ESTE FORMATO DEBE LLENARSE CON LOS DATOS QUE SE SOLICITAN DE CADA UNA DE LAS AUTO-EVALUACIONES, CASOS PRÁCTICOS Y REQUERIMIENTOS SEÑALADAS A CONTINUACIÓN Y DEBE ENTREGARSE RESUELTO E IMPRESO PARA TENER DERECHO A PRESENTAR EL EXAMEN DE ACREDITACIÓN DEL MÓDULO </a:t>
                      </a: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Group 2"/>
          <p:cNvGraphicFramePr>
            <a:graphicFrameLocks noGrp="1"/>
          </p:cNvGraphicFramePr>
          <p:nvPr>
            <p:extLst/>
          </p:nvPr>
        </p:nvGraphicFramePr>
        <p:xfrm>
          <a:off x="251519" y="2361780"/>
          <a:ext cx="8640960" cy="1067220"/>
        </p:xfrm>
        <a:graphic>
          <a:graphicData uri="http://schemas.openxmlformats.org/drawingml/2006/table">
            <a:tbl>
              <a:tblPr/>
              <a:tblGrid>
                <a:gridCol w="704925"/>
                <a:gridCol w="587149"/>
                <a:gridCol w="760349"/>
                <a:gridCol w="696264"/>
                <a:gridCol w="706658"/>
                <a:gridCol w="628716"/>
                <a:gridCol w="706658"/>
                <a:gridCol w="628717"/>
                <a:gridCol w="786329"/>
                <a:gridCol w="786329"/>
                <a:gridCol w="784597"/>
                <a:gridCol w="864269"/>
              </a:tblGrid>
              <a:tr h="236518">
                <a:tc gridSpan="1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 EVALUACIÓN 1.2.1. 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_tradnl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CONDUCTAS EN LA COMUNICACIÓN</a:t>
                      </a:r>
                      <a:endParaRPr kumimoji="0" lang="es-E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65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SUME**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SUME 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SUME**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2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MULTI-PLIQUE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3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2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X1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MULTI-PLIQUE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3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2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X1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MULTI-PLIQUE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3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2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X1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65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Group 133"/>
          <p:cNvGraphicFramePr>
            <a:graphicFrameLocks noGrp="1"/>
          </p:cNvGraphicFramePr>
          <p:nvPr>
            <p:extLst/>
          </p:nvPr>
        </p:nvGraphicFramePr>
        <p:xfrm>
          <a:off x="251521" y="3509592"/>
          <a:ext cx="4320479" cy="2727720"/>
        </p:xfrm>
        <a:graphic>
          <a:graphicData uri="http://schemas.openxmlformats.org/drawingml/2006/table">
            <a:tbl>
              <a:tblPr/>
              <a:tblGrid>
                <a:gridCol w="721842"/>
                <a:gridCol w="1200427"/>
                <a:gridCol w="1197783"/>
                <a:gridCol w="1200427"/>
              </a:tblGrid>
              <a:tr h="23315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AUTOEVALUACIÓN 1.2.2 :  CAPACIDAD DE COMUNICARSE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*CVE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*CASI 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**ALGUNAS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**CASI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6.-*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10.-*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207"/>
          <p:cNvGraphicFramePr>
            <a:graphicFrameLocks noGrp="1"/>
          </p:cNvGraphicFramePr>
          <p:nvPr>
            <p:extLst/>
          </p:nvPr>
        </p:nvGraphicFramePr>
        <p:xfrm>
          <a:off x="4788024" y="3501008"/>
          <a:ext cx="4104455" cy="576064"/>
        </p:xfrm>
        <a:graphic>
          <a:graphicData uri="http://schemas.openxmlformats.org/drawingml/2006/table">
            <a:tbl>
              <a:tblPr/>
              <a:tblGrid>
                <a:gridCol w="1967312"/>
                <a:gridCol w="1114439"/>
                <a:gridCol w="1022704"/>
              </a:tblGrid>
              <a:tr h="28803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AUTOEVALUACIÓN 1.2.2 :  CAPACIDAD DE COMUNICARSE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*SUMA DE LAS COLUMNAS 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*TOTAL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**</a:t>
                      </a: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277"/>
          <p:cNvGraphicFramePr>
            <a:graphicFrameLocks noGrp="1"/>
          </p:cNvGraphicFramePr>
          <p:nvPr>
            <p:extLst/>
          </p:nvPr>
        </p:nvGraphicFramePr>
        <p:xfrm>
          <a:off x="4788025" y="4863862"/>
          <a:ext cx="4104455" cy="869394"/>
        </p:xfrm>
        <a:graphic>
          <a:graphicData uri="http://schemas.openxmlformats.org/drawingml/2006/table">
            <a:tbl>
              <a:tblPr/>
              <a:tblGrid>
                <a:gridCol w="820891"/>
                <a:gridCol w="820891"/>
                <a:gridCol w="820891"/>
                <a:gridCol w="820891"/>
                <a:gridCol w="820891"/>
              </a:tblGrid>
              <a:tr h="21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  <a:endParaRPr kumimoji="0" lang="es-E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 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30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MALA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25%  REGULAR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50%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BUENA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75%  EXCELENTE 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100%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291"/>
          <p:cNvGraphicFramePr>
            <a:graphicFrameLocks noGrp="1"/>
          </p:cNvGraphicFramePr>
          <p:nvPr>
            <p:extLst/>
          </p:nvPr>
        </p:nvGraphicFramePr>
        <p:xfrm>
          <a:off x="4788023" y="5949280"/>
          <a:ext cx="4104457" cy="276399"/>
        </p:xfrm>
        <a:graphic>
          <a:graphicData uri="http://schemas.openxmlformats.org/drawingml/2006/table">
            <a:tbl>
              <a:tblPr/>
              <a:tblGrid>
                <a:gridCol w="2417303"/>
                <a:gridCol w="1687154"/>
              </a:tblGrid>
              <a:tr h="276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*SU CAPACIDAD DE COMUNICARSE ES DEL: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 %  **</a:t>
                      </a: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oup 207"/>
          <p:cNvGraphicFramePr>
            <a:graphicFrameLocks noGrp="1"/>
          </p:cNvGraphicFramePr>
          <p:nvPr>
            <p:extLst/>
          </p:nvPr>
        </p:nvGraphicFramePr>
        <p:xfrm>
          <a:off x="4788024" y="4365104"/>
          <a:ext cx="4104455" cy="288032"/>
        </p:xfrm>
        <a:graphic>
          <a:graphicData uri="http://schemas.openxmlformats.org/drawingml/2006/table">
            <a:tbl>
              <a:tblPr/>
              <a:tblGrid>
                <a:gridCol w="4104455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Resultados de su capacidad para comunicarse.  Puntos obtenidos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3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50114"/>
              </p:ext>
            </p:extLst>
          </p:nvPr>
        </p:nvGraphicFramePr>
        <p:xfrm>
          <a:off x="323528" y="1124744"/>
          <a:ext cx="2952328" cy="4770932"/>
        </p:xfrm>
        <a:graphic>
          <a:graphicData uri="http://schemas.openxmlformats.org/drawingml/2006/table">
            <a:tbl>
              <a:tblPr/>
              <a:tblGrid>
                <a:gridCol w="516371"/>
                <a:gridCol w="540805"/>
                <a:gridCol w="518000"/>
                <a:gridCol w="591303"/>
                <a:gridCol w="785849"/>
              </a:tblGrid>
              <a:tr h="396370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AUTOEVALUACIÓN 1.2.3: </a:t>
                      </a:r>
                    </a:p>
                    <a:p>
                      <a:pPr algn="ctr"/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CANALES DE ACCESO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819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ACEP-CIO-NES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CANALES DE ACCESO   </a:t>
                      </a: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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 SU RES-PUESTA ES CORRECTA MARQUE C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9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VISUAL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AUDI-TIVO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KINES-TESICO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7546"/>
              </p:ext>
            </p:extLst>
          </p:nvPr>
        </p:nvGraphicFramePr>
        <p:xfrm>
          <a:off x="3419872" y="1184303"/>
          <a:ext cx="5472609" cy="1020561"/>
        </p:xfrm>
        <a:graphic>
          <a:graphicData uri="http://schemas.openxmlformats.org/drawingml/2006/table">
            <a:tbl>
              <a:tblPr/>
              <a:tblGrid>
                <a:gridCol w="1368972"/>
                <a:gridCol w="683666"/>
                <a:gridCol w="3419971"/>
              </a:tblGrid>
              <a:tr h="2466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AUTOEVALUACIÓN 1.2.4: % EFECTIVIDAD EN LA COMUNICACIÓN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5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=GRAN TOTAL**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**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EL GRAN TOTAL SE MULTIPLICA POR DIEZ Y SE DIVIDE ENTRE DOCE, DÁNDONOS EL PORCENTAJE DE EFECTIVIDAD EN COMUNICACIÓN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  % DE EFECTIVIDAD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2"/>
          <p:cNvGraphicFramePr>
            <a:graphicFrameLocks noGrp="1"/>
          </p:cNvGraphicFramePr>
          <p:nvPr>
            <p:extLst/>
          </p:nvPr>
        </p:nvGraphicFramePr>
        <p:xfrm>
          <a:off x="323528" y="188641"/>
          <a:ext cx="8568952" cy="288032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69753"/>
              </p:ext>
            </p:extLst>
          </p:nvPr>
        </p:nvGraphicFramePr>
        <p:xfrm>
          <a:off x="3419872" y="2323218"/>
          <a:ext cx="5472607" cy="3554054"/>
        </p:xfrm>
        <a:graphic>
          <a:graphicData uri="http://schemas.openxmlformats.org/drawingml/2006/table">
            <a:tbl>
              <a:tblPr/>
              <a:tblGrid>
                <a:gridCol w="914333"/>
                <a:gridCol w="453819"/>
                <a:gridCol w="305893"/>
                <a:gridCol w="198163"/>
                <a:gridCol w="561550"/>
                <a:gridCol w="759712"/>
                <a:gridCol w="759712"/>
                <a:gridCol w="759713"/>
                <a:gridCol w="759712"/>
              </a:tblGrid>
              <a:tr h="279185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 EVALUACIÓN 1.3.1: LA SENSACIÓN PERSONAL DEL TIEMPO</a:t>
                      </a:r>
                      <a:endParaRPr kumimoji="0" lang="es-MX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15951">
                <a:tc gridSpan="9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ESTA AUTOEVALUACIÓN  SE DIVIDE EN DOS PARTES: OPCIÓN MÚLTIPLE Y PREGUNTAS ABIERTAS, SE LE RECOMIENDA QUE OBSERVE DETALLADAMENTE EL ORDEN DE LOS NUMEROS  DE LAS PREGUNTAS.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PREGUNTA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*SI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*NO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**PORQUE NO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3.-*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4.-*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8.-*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9.-*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10.-*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11-*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13-*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14-*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63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2.-*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2.1*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2.2*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2.3*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2.4*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2.5*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2.6*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633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79745"/>
              </p:ext>
            </p:extLst>
          </p:nvPr>
        </p:nvGraphicFramePr>
        <p:xfrm>
          <a:off x="285750" y="439236"/>
          <a:ext cx="8606730" cy="517868"/>
        </p:xfrm>
        <a:graphic>
          <a:graphicData uri="http://schemas.openxmlformats.org/drawingml/2006/table">
            <a:tbl>
              <a:tblPr/>
              <a:tblGrid>
                <a:gridCol w="1219697"/>
                <a:gridCol w="3138561"/>
                <a:gridCol w="936104"/>
                <a:gridCol w="720080"/>
                <a:gridCol w="1296144"/>
                <a:gridCol w="857536"/>
                <a:gridCol w="438608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FORMATO DE CONCENTRACIÓN DE RESULTADOS  TGE MODULO </a:t>
                      </a:r>
                      <a:r>
                        <a:rPr lang="es-MX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</a:t>
                      </a:r>
                      <a:endParaRPr lang="es-MX" sz="11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CARRERA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MATRICULA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056482"/>
              </p:ext>
            </p:extLst>
          </p:nvPr>
        </p:nvGraphicFramePr>
        <p:xfrm>
          <a:off x="323526" y="6021288"/>
          <a:ext cx="8568955" cy="288032"/>
        </p:xfrm>
        <a:graphic>
          <a:graphicData uri="http://schemas.openxmlformats.org/drawingml/2006/table">
            <a:tbl>
              <a:tblPr/>
              <a:tblGrid>
                <a:gridCol w="1356751"/>
                <a:gridCol w="2570686"/>
                <a:gridCol w="1428159"/>
                <a:gridCol w="3213359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5348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2"/>
          <p:cNvGraphicFramePr>
            <a:graphicFrameLocks noGrp="1"/>
          </p:cNvGraphicFramePr>
          <p:nvPr>
            <p:extLst/>
          </p:nvPr>
        </p:nvGraphicFramePr>
        <p:xfrm>
          <a:off x="323528" y="189359"/>
          <a:ext cx="8568952" cy="287313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287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52706"/>
              </p:ext>
            </p:extLst>
          </p:nvPr>
        </p:nvGraphicFramePr>
        <p:xfrm>
          <a:off x="251520" y="1124744"/>
          <a:ext cx="8640960" cy="2890307"/>
        </p:xfrm>
        <a:graphic>
          <a:graphicData uri="http://schemas.openxmlformats.org/drawingml/2006/table">
            <a:tbl>
              <a:tblPr/>
              <a:tblGrid>
                <a:gridCol w="648072"/>
                <a:gridCol w="7992888"/>
              </a:tblGrid>
              <a:tr h="299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EVALUACIÓN 1.3.1: LA SENSACIÓN PERSONAL DEL TIEMPO</a:t>
                      </a:r>
                      <a:endParaRPr kumimoji="0" lang="es-MX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9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*PREGUNTA ABIERTAS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1.-*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5.-*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6.-*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7.-*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15.-*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16-*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17*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18-*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19-*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03023"/>
              </p:ext>
            </p:extLst>
          </p:nvPr>
        </p:nvGraphicFramePr>
        <p:xfrm>
          <a:off x="285750" y="439236"/>
          <a:ext cx="8606730" cy="517868"/>
        </p:xfrm>
        <a:graphic>
          <a:graphicData uri="http://schemas.openxmlformats.org/drawingml/2006/table">
            <a:tbl>
              <a:tblPr/>
              <a:tblGrid>
                <a:gridCol w="1219697"/>
                <a:gridCol w="3354585"/>
                <a:gridCol w="864096"/>
                <a:gridCol w="792088"/>
                <a:gridCol w="1080120"/>
                <a:gridCol w="857536"/>
                <a:gridCol w="438608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FORMATO DE CONCENTRACIÓN DE RESULTADOS  TGE MODULO I</a:t>
                      </a: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# MATRICULA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744538"/>
              </p:ext>
            </p:extLst>
          </p:nvPr>
        </p:nvGraphicFramePr>
        <p:xfrm>
          <a:off x="251520" y="4097819"/>
          <a:ext cx="4320480" cy="771341"/>
        </p:xfrm>
        <a:graphic>
          <a:graphicData uri="http://schemas.openxmlformats.org/drawingml/2006/table">
            <a:tbl>
              <a:tblPr/>
              <a:tblGrid>
                <a:gridCol w="1944216"/>
                <a:gridCol w="2376264"/>
              </a:tblGrid>
              <a:tr h="23096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 EVALUACIÓN 1.3.2: DISTRIBUCIÓN DE MI TIEMPO</a:t>
                      </a:r>
                      <a:endParaRPr kumimoji="0" lang="es-MX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TOTAL: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GRAN TOTAL PROMEDIO SEMANAL: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207"/>
          <p:cNvGraphicFramePr>
            <a:graphicFrameLocks noGrp="1"/>
          </p:cNvGraphicFramePr>
          <p:nvPr>
            <p:extLst/>
          </p:nvPr>
        </p:nvGraphicFramePr>
        <p:xfrm>
          <a:off x="251520" y="4941168"/>
          <a:ext cx="4320480" cy="1008112"/>
        </p:xfrm>
        <a:graphic>
          <a:graphicData uri="http://schemas.openxmlformats.org/drawingml/2006/table">
            <a:tbl>
              <a:tblPr/>
              <a:tblGrid>
                <a:gridCol w="4320480"/>
              </a:tblGrid>
              <a:tr h="29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CONCLUSIONES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1546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676729"/>
              </p:ext>
            </p:extLst>
          </p:nvPr>
        </p:nvGraphicFramePr>
        <p:xfrm>
          <a:off x="4644008" y="4149080"/>
          <a:ext cx="4248472" cy="798717"/>
        </p:xfrm>
        <a:graphic>
          <a:graphicData uri="http://schemas.openxmlformats.org/drawingml/2006/table">
            <a:tbl>
              <a:tblPr/>
              <a:tblGrid>
                <a:gridCol w="4248472"/>
              </a:tblGrid>
              <a:tr h="7987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350"/>
              </p:ext>
            </p:extLst>
          </p:nvPr>
        </p:nvGraphicFramePr>
        <p:xfrm>
          <a:off x="4644008" y="5013176"/>
          <a:ext cx="4248472" cy="864096"/>
        </p:xfrm>
        <a:graphic>
          <a:graphicData uri="http://schemas.openxmlformats.org/drawingml/2006/table">
            <a:tbl>
              <a:tblPr/>
              <a:tblGrid>
                <a:gridCol w="1911812"/>
                <a:gridCol w="2336660"/>
              </a:tblGrid>
              <a:tr h="46866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AUTOEVALUACIÓN 1.4.1: SU ACTITUD CON RESPECTO A SER SUPERVISOR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PUNTUACIÓN  TOTAL: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251520" y="6021288"/>
          <a:ext cx="8640962" cy="288032"/>
        </p:xfrm>
        <a:graphic>
          <a:graphicData uri="http://schemas.openxmlformats.org/drawingml/2006/table">
            <a:tbl>
              <a:tblPr/>
              <a:tblGrid>
                <a:gridCol w="1368152"/>
                <a:gridCol w="2592288"/>
                <a:gridCol w="1440160"/>
                <a:gridCol w="3240362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259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"/>
          <p:cNvGraphicFramePr>
            <a:graphicFrameLocks noGrp="1"/>
          </p:cNvGraphicFramePr>
          <p:nvPr>
            <p:extLst/>
          </p:nvPr>
        </p:nvGraphicFramePr>
        <p:xfrm>
          <a:off x="251520" y="116632"/>
          <a:ext cx="8640960" cy="332656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64728"/>
              </p:ext>
            </p:extLst>
          </p:nvPr>
        </p:nvGraphicFramePr>
        <p:xfrm>
          <a:off x="251520" y="1196752"/>
          <a:ext cx="8640957" cy="434924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1356"/>
                <a:gridCol w="726131"/>
                <a:gridCol w="798744"/>
                <a:gridCol w="901698"/>
                <a:gridCol w="885339"/>
                <a:gridCol w="318743"/>
                <a:gridCol w="856821"/>
                <a:gridCol w="728768"/>
                <a:gridCol w="834225"/>
                <a:gridCol w="841416"/>
                <a:gridCol w="877716"/>
              </a:tblGrid>
              <a:tr h="26146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 EVALUACIÓN 1.5.1.- VALORE SU HABILIDAD DE LÍDER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3720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APTITUDES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MENUDO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MENUDO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PUNTU</a:t>
                      </a:r>
                      <a:r>
                        <a:rPr kumimoji="0" lang="es-MX" sz="8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s-MX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CIÓN TOTAL*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2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MX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MX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MX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MX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019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rowSpan="2"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rowSpan="2"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rowSpan="2"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rowSpan="2"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</a:tr>
              <a:tr h="24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gridSpan="5"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hMerge="1"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hMerge="1"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hMerge="1"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 hMerge="1"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</a:tr>
            </a:tbl>
          </a:graphicData>
        </a:graphic>
      </p:graphicFrame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16411"/>
              </p:ext>
            </p:extLst>
          </p:nvPr>
        </p:nvGraphicFramePr>
        <p:xfrm>
          <a:off x="285750" y="439236"/>
          <a:ext cx="8606730" cy="517868"/>
        </p:xfrm>
        <a:graphic>
          <a:graphicData uri="http://schemas.openxmlformats.org/drawingml/2006/table">
            <a:tbl>
              <a:tblPr/>
              <a:tblGrid>
                <a:gridCol w="1219697"/>
                <a:gridCol w="3354585"/>
                <a:gridCol w="864096"/>
                <a:gridCol w="792088"/>
                <a:gridCol w="1080120"/>
                <a:gridCol w="857536"/>
                <a:gridCol w="438608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FORMATO DE CONCENTRACIÓN DE RESULTADOS  TGE MODULO I</a:t>
                      </a: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# MATRICULA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52682"/>
              </p:ext>
            </p:extLst>
          </p:nvPr>
        </p:nvGraphicFramePr>
        <p:xfrm>
          <a:off x="251520" y="5949280"/>
          <a:ext cx="8640962" cy="288032"/>
        </p:xfrm>
        <a:graphic>
          <a:graphicData uri="http://schemas.openxmlformats.org/drawingml/2006/table">
            <a:tbl>
              <a:tblPr/>
              <a:tblGrid>
                <a:gridCol w="1368152"/>
                <a:gridCol w="2592288"/>
                <a:gridCol w="1440160"/>
                <a:gridCol w="3240362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2"/>
          <p:cNvGraphicFramePr>
            <a:graphicFrameLocks noGrp="1"/>
          </p:cNvGraphicFramePr>
          <p:nvPr>
            <p:extLst/>
          </p:nvPr>
        </p:nvGraphicFramePr>
        <p:xfrm>
          <a:off x="323528" y="144016"/>
          <a:ext cx="8568952" cy="33265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15"/>
          <p:cNvGraphicFramePr>
            <a:graphicFrameLocks noGrp="1"/>
          </p:cNvGraphicFramePr>
          <p:nvPr>
            <p:extLst/>
          </p:nvPr>
        </p:nvGraphicFramePr>
        <p:xfrm>
          <a:off x="251520" y="1340768"/>
          <a:ext cx="8640959" cy="29583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99044"/>
                <a:gridCol w="1348383"/>
                <a:gridCol w="1348383"/>
                <a:gridCol w="1348383"/>
                <a:gridCol w="1348383"/>
                <a:gridCol w="1348383"/>
              </a:tblGrid>
              <a:tr h="31072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itchFamily="2" charset="-122"/>
                          <a:cs typeface="Times New Roman" panose="02020603050405020304" pitchFamily="18" charset="0"/>
                        </a:rPr>
                        <a:t>AUTO EVALUACIÓN 1.5.2 : ESTILO DE LIDERAZGO DE ACUERDO A LA TEORIA DEL GRID</a:t>
                      </a:r>
                    </a:p>
                  </a:txBody>
                  <a:tcPr marT="45732" marB="45732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5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ELEMENTO *</a:t>
                      </a:r>
                      <a:endParaRPr kumimoji="0" lang="es-MX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ESTILO DEL GRID **</a:t>
                      </a:r>
                      <a:endParaRPr kumimoji="0" lang="es-MX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</a:tr>
              <a:tr h="296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DECISIONES*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 (       )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 (       )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 (       ) *</a:t>
                      </a:r>
                      <a:endParaRPr kumimoji="0" lang="es-MX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 (       ) *</a:t>
                      </a:r>
                      <a:endParaRPr kumimoji="0" lang="es-MX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E1 (       ) *</a:t>
                      </a:r>
                      <a:endParaRPr kumimoji="0" lang="es-MX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</a:tr>
              <a:tr h="296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CONVICCIONES*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A2 (       )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E2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</a:tr>
              <a:tr h="296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CONFLICTO*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A3 (       )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B3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C3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E3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</a:tr>
              <a:tr h="296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EMOCIONES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A4 (       )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B4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C4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E4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</a:tr>
              <a:tr h="296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HUMOR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A5 (       )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B5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C5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E5 (       ) *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</a:tr>
              <a:tr h="296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ESFUERZO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A6 (       ) *</a:t>
                      </a:r>
                      <a:endParaRPr kumimoji="0" lang="es-MX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B6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C6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D6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E6 (       )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</a:tr>
              <a:tr h="296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*</a:t>
                      </a:r>
                      <a:endParaRPr kumimoji="0" lang="es-MX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*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*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2" marB="45732" anchor="ctr" horzOverflow="overflow"/>
                </a:tc>
              </a:tr>
            </a:tbl>
          </a:graphicData>
        </a:graphic>
      </p:graphicFrame>
      <p:graphicFrame>
        <p:nvGraphicFramePr>
          <p:cNvPr id="9" name="Group 271"/>
          <p:cNvGraphicFramePr>
            <a:graphicFrameLocks noGrp="1"/>
          </p:cNvGraphicFramePr>
          <p:nvPr>
            <p:extLst/>
          </p:nvPr>
        </p:nvGraphicFramePr>
        <p:xfrm>
          <a:off x="251522" y="4437112"/>
          <a:ext cx="8640957" cy="13560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0159"/>
                <a:gridCol w="1440160"/>
                <a:gridCol w="1440159"/>
                <a:gridCol w="1440160"/>
                <a:gridCol w="1440159"/>
                <a:gridCol w="1440160"/>
              </a:tblGrid>
              <a:tr h="3660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AUTOEVALUACIÓN 1.6.1: EGOGRAMA</a:t>
                      </a:r>
                    </a:p>
                  </a:txBody>
                  <a:tcPr marT="45685" marB="45685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198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*TOTALES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7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*PC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*PN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*PF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*NN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*NA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/>
                </a:tc>
              </a:tr>
            </a:tbl>
          </a:graphicData>
        </a:graphic>
      </p:graphicFrame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06069"/>
              </p:ext>
            </p:extLst>
          </p:nvPr>
        </p:nvGraphicFramePr>
        <p:xfrm>
          <a:off x="285750" y="404664"/>
          <a:ext cx="8606730" cy="517868"/>
        </p:xfrm>
        <a:graphic>
          <a:graphicData uri="http://schemas.openxmlformats.org/drawingml/2006/table">
            <a:tbl>
              <a:tblPr/>
              <a:tblGrid>
                <a:gridCol w="1219697"/>
                <a:gridCol w="3354585"/>
                <a:gridCol w="864096"/>
                <a:gridCol w="792088"/>
                <a:gridCol w="1080120"/>
                <a:gridCol w="936104"/>
                <a:gridCol w="360040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FORMATO DE CONCENTRACIÓN DE RESULTADOS  TGE MODULO I</a:t>
                      </a: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CARRERA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MATRICULA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251520" y="6021288"/>
          <a:ext cx="8640962" cy="288032"/>
        </p:xfrm>
        <a:graphic>
          <a:graphicData uri="http://schemas.openxmlformats.org/drawingml/2006/table">
            <a:tbl>
              <a:tblPr/>
              <a:tblGrid>
                <a:gridCol w="1368152"/>
                <a:gridCol w="2952328"/>
                <a:gridCol w="1368152"/>
                <a:gridCol w="2952330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377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1070</Words>
  <Application>Microsoft Office PowerPoint</Application>
  <PresentationFormat>Presentación en pantalla (4:3)</PresentationFormat>
  <Paragraphs>425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VA_CONSULTORES</dc:creator>
  <cp:lastModifiedBy>VA_CONSULTORES</cp:lastModifiedBy>
  <cp:revision>1</cp:revision>
  <dcterms:created xsi:type="dcterms:W3CDTF">2015-07-22T12:29:54Z</dcterms:created>
  <dcterms:modified xsi:type="dcterms:W3CDTF">2015-07-22T12:43:35Z</dcterms:modified>
</cp:coreProperties>
</file>