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06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4E1F8A-0790-452E-8A72-76D43D14F100}" type="datetimeFigureOut">
              <a:rPr lang="es-MX" smtClean="0"/>
              <a:t>22/07/2015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CAF9B5-F34E-4848-A0DA-5B8C1C704DF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930991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5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eaLnBrk="0" hangingPunct="0"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29577" indent="-280607" algn="ctr" eaLnBrk="0" hangingPunct="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22426" indent="-224485" algn="ctr" eaLnBrk="0" hangingPunct="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571396" indent="-224485" algn="ctr" eaLnBrk="0" hangingPunct="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20367" indent="-224485" algn="ctr" eaLnBrk="0" hangingPunct="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469337" indent="-224485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18308" indent="-224485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367278" indent="-224485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16248" indent="-224485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defRPr/>
            </a:pPr>
            <a:fld id="{22DC1586-5F83-429F-872B-1A92A888F348}" type="slidenum">
              <a:rPr lang="es-ES_tradnl" sz="1000" b="0">
                <a:latin typeface="Times New Roman" pitchFamily="18" charset="0"/>
              </a:rPr>
              <a:pPr algn="r">
                <a:defRPr/>
              </a:pPr>
              <a:t>1</a:t>
            </a:fld>
            <a:endParaRPr lang="es-ES_tradnl" sz="1000" b="0">
              <a:latin typeface="Times New Roman" pitchFamily="18" charset="0"/>
            </a:endParaRPr>
          </a:p>
        </p:txBody>
      </p:sp>
      <p:sp>
        <p:nvSpPr>
          <p:cNvPr id="1218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30588"/>
          </a:xfrm>
          <a:ln/>
        </p:spPr>
      </p:sp>
      <p:sp>
        <p:nvSpPr>
          <p:cNvPr id="1218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490" y="4343869"/>
            <a:ext cx="5487022" cy="41141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" smtClean="0"/>
          </a:p>
        </p:txBody>
      </p:sp>
    </p:spTree>
    <p:extLst>
      <p:ext uri="{BB962C8B-B14F-4D97-AF65-F5344CB8AC3E}">
        <p14:creationId xmlns:p14="http://schemas.microsoft.com/office/powerpoint/2010/main" val="42390322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4088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54088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54088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54088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54088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defTabSz="9540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defTabSz="9540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defTabSz="9540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defTabSz="9540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55CA6B0E-D5B9-4418-845B-32AA31C25B1D}" type="slidenum">
              <a:rPr lang="es-ES"/>
              <a:pPr eaLnBrk="1" hangingPunct="1"/>
              <a:t>4</a:t>
            </a:fld>
            <a:endParaRPr lang="es-ES"/>
          </a:p>
        </p:txBody>
      </p:sp>
      <p:sp>
        <p:nvSpPr>
          <p:cNvPr id="149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4213"/>
            <a:ext cx="4573588" cy="3430587"/>
          </a:xfrm>
          <a:ln/>
        </p:spPr>
      </p:sp>
      <p:sp>
        <p:nvSpPr>
          <p:cNvPr id="1495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s-MX" smtClean="0"/>
          </a:p>
        </p:txBody>
      </p:sp>
    </p:spTree>
    <p:extLst>
      <p:ext uri="{BB962C8B-B14F-4D97-AF65-F5344CB8AC3E}">
        <p14:creationId xmlns:p14="http://schemas.microsoft.com/office/powerpoint/2010/main" val="907670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22/07/2015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22/07/2015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22/07/2015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22/07/2015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22/07/2015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22/07/2015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22/07/2015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22/07/2015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22/07/2015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22/07/2015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22/07/2015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47CFC-816F-41D0-AAC0-9BF4FEBC753E}" type="datetimeFigureOut">
              <a:rPr lang="es-ES" smtClean="0"/>
              <a:t>22/07/2015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7954" name="Text Box 2"/>
          <p:cNvSpPr txBox="1">
            <a:spLocks noChangeArrowheads="1"/>
          </p:cNvSpPr>
          <p:nvPr/>
        </p:nvSpPr>
        <p:spPr bwMode="auto">
          <a:xfrm>
            <a:off x="0" y="3249003"/>
            <a:ext cx="9143999" cy="1384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1414" tIns="45706" rIns="91414" bIns="45706">
            <a:spAutoFit/>
          </a:bodyPr>
          <a:lstStyle/>
          <a:p>
            <a:pPr algn="ctr">
              <a:defRPr/>
            </a:pPr>
            <a:r>
              <a:rPr lang="es-MX" sz="28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 Narrow" panose="020B0606020202030204" pitchFamily="34" charset="0"/>
              </a:rPr>
              <a:t>MÓDULO II – DECISIONES ESTRATÉGICAS Y NEGOCIACIÓN</a:t>
            </a:r>
          </a:p>
          <a:p>
            <a:pPr algn="ctr">
              <a:defRPr/>
            </a:pPr>
            <a:r>
              <a:rPr lang="es-MX" sz="28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 Narrow" panose="020B0606020202030204" pitchFamily="34" charset="0"/>
              </a:rPr>
              <a:t>FORMATO </a:t>
            </a:r>
            <a:r>
              <a:rPr lang="es-MX" sz="28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 Narrow" panose="020B0606020202030204" pitchFamily="34" charset="0"/>
              </a:rPr>
              <a:t>DE CONCENTRACIÓN DE RESULTADOS</a:t>
            </a:r>
          </a:p>
          <a:p>
            <a:pPr algn="ctr">
              <a:defRPr/>
            </a:pPr>
            <a:r>
              <a:rPr lang="es-MX" sz="2800" b="1" i="1" dirty="0" err="1" smtClean="0">
                <a:latin typeface="Arial Narrow" panose="020B0606020202030204" pitchFamily="34" charset="0"/>
              </a:rPr>
              <a:t>FCR</a:t>
            </a:r>
            <a:endParaRPr lang="es-MX" sz="2800" b="1" i="1" dirty="0">
              <a:latin typeface="Arial Narrow" panose="020B0606020202030204" pitchFamily="34" charset="0"/>
            </a:endParaRPr>
          </a:p>
        </p:txBody>
      </p:sp>
      <p:pic>
        <p:nvPicPr>
          <p:cNvPr id="6" name="Picture 2" descr="C:\Users\Conchi\Pictures\32811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772" t="29187" r="10220" b="22010"/>
          <a:stretch/>
        </p:blipFill>
        <p:spPr bwMode="auto">
          <a:xfrm>
            <a:off x="2484438" y="669046"/>
            <a:ext cx="3963639" cy="244827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\\Servidor\servidor 2011\General\CARPETA MAESTRA 2014\logoVA nueva imagen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260648"/>
            <a:ext cx="6001095" cy="7197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611560" y="4613097"/>
            <a:ext cx="7920000" cy="1815853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rgbClr val="FF0066"/>
            </a:solidFill>
            <a:headEnd/>
            <a:tailEnd/>
          </a:ln>
          <a:effectLst>
            <a:innerShdw blurRad="114300">
              <a:prstClr val="black"/>
            </a:inn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lIns="91414" tIns="45706" rIns="91414" bIns="45706" anchor="ctr" anchorCtr="1">
            <a:spAutoFit/>
          </a:bodyPr>
          <a:lstStyle/>
          <a:p>
            <a:pPr algn="just">
              <a:spcBef>
                <a:spcPct val="50000"/>
              </a:spcBef>
              <a:defRPr/>
            </a:pPr>
            <a:r>
              <a:rPr lang="es-MX" sz="1600" b="1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IMPORTANTE: El material de este Modulo ha sido diseñado para el estudio, consulta y solución de autoevaluaciones y casos prácticos por parte del estudiante e igualmente para que le sirva de sustento para presentar el examen para su evaluación. El siguiente </a:t>
            </a:r>
            <a:r>
              <a:rPr lang="es-MX" sz="1600" b="1" i="1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Formato </a:t>
            </a:r>
            <a:r>
              <a:rPr lang="es-MX" sz="1600" b="1" i="1" dirty="0">
                <a:solidFill>
                  <a:schemeClr val="bg1"/>
                </a:solidFill>
                <a:cs typeface="Times New Roman" panose="02020603050405020304" pitchFamily="18" charset="0"/>
              </a:rPr>
              <a:t>de Concentración de Resultados </a:t>
            </a:r>
            <a:r>
              <a:rPr lang="es-MX" sz="1600" b="1" i="1" dirty="0" err="1" smtClean="0">
                <a:solidFill>
                  <a:schemeClr val="bg1"/>
                </a:solidFill>
                <a:cs typeface="Times New Roman" panose="02020603050405020304" pitchFamily="18" charset="0"/>
              </a:rPr>
              <a:t>FCR</a:t>
            </a:r>
            <a:r>
              <a:rPr lang="es-MX" sz="1600" b="1" i="1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 </a:t>
            </a:r>
            <a:r>
              <a:rPr lang="es-MX" sz="1600" b="1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debe </a:t>
            </a:r>
            <a:r>
              <a:rPr lang="es-MX" sz="1600" b="1" dirty="0">
                <a:solidFill>
                  <a:schemeClr val="bg1"/>
                </a:solidFill>
                <a:cs typeface="Times New Roman" panose="02020603050405020304" pitchFamily="18" charset="0"/>
              </a:rPr>
              <a:t>ser contestado </a:t>
            </a:r>
            <a:r>
              <a:rPr lang="es-MX" sz="1600" b="1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y debe ser entregado para tener </a:t>
            </a:r>
            <a:r>
              <a:rPr lang="es-MX" sz="1600" b="1" dirty="0">
                <a:solidFill>
                  <a:schemeClr val="bg1"/>
                </a:solidFill>
                <a:cs typeface="Times New Roman" panose="02020603050405020304" pitchFamily="18" charset="0"/>
              </a:rPr>
              <a:t>derecho a presentar el </a:t>
            </a:r>
            <a:r>
              <a:rPr lang="es-MX" sz="1600" b="1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examen de </a:t>
            </a:r>
            <a:r>
              <a:rPr lang="es-MX" sz="1600" b="1" dirty="0">
                <a:solidFill>
                  <a:schemeClr val="bg1"/>
                </a:solidFill>
                <a:cs typeface="Times New Roman" panose="02020603050405020304" pitchFamily="18" charset="0"/>
              </a:rPr>
              <a:t>acreditación del Módulo en la fecha programada para ello. </a:t>
            </a:r>
            <a:r>
              <a:rPr lang="es-MX" sz="1600" b="1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Puede usted imprimirlo directamente o solicitarlo impreso en las oficinas de la Dirección Académica del </a:t>
            </a:r>
            <a:r>
              <a:rPr lang="es-MX" sz="1600" b="1" dirty="0" err="1" smtClean="0">
                <a:solidFill>
                  <a:schemeClr val="bg1"/>
                </a:solidFill>
                <a:cs typeface="Times New Roman" panose="02020603050405020304" pitchFamily="18" charset="0"/>
              </a:rPr>
              <a:t>ITESCAM</a:t>
            </a:r>
            <a:r>
              <a:rPr lang="es-MX" sz="1600" b="1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.</a:t>
            </a:r>
            <a:endParaRPr lang="es-MX" sz="1600" b="1" dirty="0">
              <a:solidFill>
                <a:schemeClr val="bg1"/>
              </a:solidFill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139523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Group 2"/>
          <p:cNvGraphicFramePr>
            <a:graphicFrameLocks noGrp="1"/>
          </p:cNvGraphicFramePr>
          <p:nvPr>
            <p:extLst/>
          </p:nvPr>
        </p:nvGraphicFramePr>
        <p:xfrm>
          <a:off x="323850" y="144016"/>
          <a:ext cx="8568630" cy="332656"/>
        </p:xfrm>
        <a:graphic>
          <a:graphicData uri="http://schemas.openxmlformats.org/drawingml/2006/table">
            <a:tbl>
              <a:tblPr/>
              <a:tblGrid>
                <a:gridCol w="8568630"/>
              </a:tblGrid>
              <a:tr h="33265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sym typeface="Wingdings 2" pitchFamily="18" charset="2"/>
                        </a:rPr>
                        <a:t></a:t>
                      </a:r>
                      <a:r>
                        <a:rPr kumimoji="0" lang="es-E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  <a:r>
                        <a:rPr kumimoji="0" lang="es-E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sym typeface="Wingdings 2" pitchFamily="18" charset="2"/>
                        </a:rPr>
                        <a:t></a:t>
                      </a:r>
                      <a:endParaRPr kumimoji="0" lang="es-E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647" marB="45647" horzOverflow="overflow">
                    <a:lnL cap="flat">
                      <a:noFill/>
                    </a:lnL>
                    <a:lnR cap="flat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" name="3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6553200" y="6356350"/>
            <a:ext cx="2133600" cy="365125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algn="ctr" eaLnBrk="0" hangingPunct="0"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 algn="ctr" eaLnBrk="0" hangingPunct="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 algn="ctr" eaLnBrk="0" hangingPunct="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 algn="ctr" eaLnBrk="0" hangingPunct="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 algn="ctr" eaLnBrk="0" hangingPunct="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defRPr/>
            </a:pPr>
            <a:fld id="{38D50C44-666F-4335-9282-451DE69FD19C}" type="slidenum">
              <a:rPr lang="es-ES" sz="1200" smtClean="0">
                <a:solidFill>
                  <a:srgbClr val="898989"/>
                </a:solidFill>
              </a:rPr>
              <a:pPr algn="r" eaLnBrk="1" hangingPunct="1">
                <a:defRPr/>
              </a:pPr>
              <a:t>2</a:t>
            </a:fld>
            <a:endParaRPr lang="es-ES" sz="1200" smtClean="0">
              <a:solidFill>
                <a:srgbClr val="898989"/>
              </a:solidFill>
            </a:endParaRPr>
          </a:p>
        </p:txBody>
      </p:sp>
      <p:graphicFrame>
        <p:nvGraphicFramePr>
          <p:cNvPr id="5" name="Group 203"/>
          <p:cNvGraphicFramePr>
            <a:graphicFrameLocks noGrp="1"/>
          </p:cNvGraphicFramePr>
          <p:nvPr>
            <p:extLst/>
          </p:nvPr>
        </p:nvGraphicFramePr>
        <p:xfrm>
          <a:off x="323528" y="2204426"/>
          <a:ext cx="6192689" cy="864534"/>
        </p:xfrm>
        <a:graphic>
          <a:graphicData uri="http://schemas.openxmlformats.org/drawingml/2006/table">
            <a:tbl>
              <a:tblPr/>
              <a:tblGrid>
                <a:gridCol w="1155968"/>
                <a:gridCol w="1796360"/>
                <a:gridCol w="1584176"/>
                <a:gridCol w="1656185"/>
              </a:tblGrid>
              <a:tr h="282561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+mn-ea"/>
                          <a:cs typeface="+mn-cs"/>
                        </a:rPr>
                        <a:t>AUTO EVALUACIÓN 2.1.1 .- CAPACIDAD PARA DECIDIR</a:t>
                      </a:r>
                    </a:p>
                  </a:txBody>
                  <a:tcPr marT="45693" marB="4569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endParaRPr kumimoji="0" lang="es-E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693" marB="4569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693" marB="4569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693" marB="4569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8256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693" marB="4569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s-ES_tradnl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NUNCA</a:t>
                      </a:r>
                      <a:endParaRPr kumimoji="0" lang="es-E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693" marB="4569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* A VECES</a:t>
                      </a:r>
                      <a:endParaRPr kumimoji="0" lang="es-E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693" marB="4569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*SIEMPRE</a:t>
                      </a:r>
                      <a:endParaRPr kumimoji="0" lang="es-E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693" marB="4569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29941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TOTAL</a:t>
                      </a:r>
                    </a:p>
                  </a:txBody>
                  <a:tcPr marT="45693" marB="456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693" marB="456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8" name="Group 311"/>
          <p:cNvGraphicFramePr>
            <a:graphicFrameLocks noGrp="1"/>
          </p:cNvGraphicFramePr>
          <p:nvPr>
            <p:extLst/>
          </p:nvPr>
        </p:nvGraphicFramePr>
        <p:xfrm>
          <a:off x="323530" y="3140968"/>
          <a:ext cx="6192686" cy="2903178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588411"/>
                <a:gridCol w="719168"/>
                <a:gridCol w="849927"/>
                <a:gridCol w="811865"/>
                <a:gridCol w="286989"/>
                <a:gridCol w="771460"/>
                <a:gridCol w="656163"/>
                <a:gridCol w="751115"/>
                <a:gridCol w="757588"/>
              </a:tblGrid>
              <a:tr h="185467">
                <a:tc gridSpan="9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AUTOEVALUACIÓN 2.2.1 : DISPOSICIÓN PARA LA PLANEACIÓN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13" marB="45713" horzOverflow="overflow"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13" marB="45713" horzOverflow="overflow"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13" marB="45713" horzOverflow="overflow"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13" marB="45713" horzOverflow="overflow"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13" marB="45713" horzOverflow="overflow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174556">
                <a:tc gridSpan="9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ACEPCIONES</a:t>
                      </a:r>
                      <a:endParaRPr kumimoji="0" lang="es-E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13" marB="45713" horzOverflow="overflow"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13" marB="45713" horzOverflow="overflow"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13" marB="45713" horzOverflow="overflow"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13" marB="45713" horzOverflow="overflow"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13" marB="45713" horzOverflow="overflow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19638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*A</a:t>
                      </a:r>
                      <a:endParaRPr kumimoji="0" lang="es-ES" sz="105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*B</a:t>
                      </a:r>
                      <a:endParaRPr kumimoji="0" lang="es-ES" sz="105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*C</a:t>
                      </a:r>
                      <a:endParaRPr kumimoji="0" lang="es-ES" sz="105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 rowSpan="1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05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05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*A</a:t>
                      </a:r>
                      <a:endParaRPr kumimoji="0" lang="es-ES" sz="105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*B</a:t>
                      </a:r>
                      <a:endParaRPr kumimoji="0" lang="es-ES" sz="105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*C</a:t>
                      </a:r>
                      <a:endParaRPr kumimoji="0" lang="es-ES" sz="105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19638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*1.</a:t>
                      </a:r>
                      <a:endParaRPr kumimoji="0" lang="es-ES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13" marB="45713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*11.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38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*2.</a:t>
                      </a:r>
                      <a:endParaRPr kumimoji="0" lang="es-ES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13" marB="45713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*12.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38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*3.</a:t>
                      </a:r>
                      <a:endParaRPr kumimoji="0" lang="es-ES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13" marB="45713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*13.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38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*4.</a:t>
                      </a:r>
                      <a:endParaRPr kumimoji="0" lang="es-ES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13" marB="45713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*14.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38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*5.</a:t>
                      </a:r>
                      <a:endParaRPr kumimoji="0" lang="es-ES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13" marB="45713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*15.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38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*6.</a:t>
                      </a:r>
                      <a:endParaRPr kumimoji="0" lang="es-ES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13" marB="45713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S. COL</a:t>
                      </a:r>
                      <a:endParaRPr kumimoji="0" lang="es-ES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38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*7.</a:t>
                      </a:r>
                      <a:endParaRPr kumimoji="0" lang="es-ES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13" marB="45713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MULT</a:t>
                      </a:r>
                      <a:endParaRPr kumimoji="0" lang="es-ES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38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*8.</a:t>
                      </a:r>
                      <a:endParaRPr kumimoji="0" lang="es-ES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13" marB="45713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T. COL</a:t>
                      </a:r>
                      <a:endParaRPr kumimoji="0" lang="es-ES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38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*9</a:t>
                      </a:r>
                      <a:endParaRPr kumimoji="0" lang="es-ES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13" marB="45713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T. GRAL</a:t>
                      </a:r>
                      <a:endParaRPr kumimoji="0" lang="es-ES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9638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*10</a:t>
                      </a:r>
                      <a:endParaRPr kumimoji="0" lang="es-ES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13" marB="45713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12" name="Group 203"/>
          <p:cNvGraphicFramePr>
            <a:graphicFrameLocks noGrp="1"/>
          </p:cNvGraphicFramePr>
          <p:nvPr>
            <p:extLst/>
          </p:nvPr>
        </p:nvGraphicFramePr>
        <p:xfrm>
          <a:off x="6948264" y="2204864"/>
          <a:ext cx="1944215" cy="864096"/>
        </p:xfrm>
        <a:graphic>
          <a:graphicData uri="http://schemas.openxmlformats.org/drawingml/2006/table">
            <a:tbl>
              <a:tblPr/>
              <a:tblGrid>
                <a:gridCol w="1944215"/>
              </a:tblGrid>
              <a:tr h="86409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+mn-ea"/>
                          <a:cs typeface="+mn-cs"/>
                        </a:rPr>
                        <a:t>PRÁCTICA PERSONAL 2.2.2 : IDENTIFICACIÓN DE ELEMENTOS DE PLANEACIÓN</a:t>
                      </a:r>
                    </a:p>
                  </a:txBody>
                  <a:tcPr marT="45693" marB="4569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Group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9355907"/>
              </p:ext>
            </p:extLst>
          </p:nvPr>
        </p:nvGraphicFramePr>
        <p:xfrm>
          <a:off x="323526" y="332656"/>
          <a:ext cx="8568953" cy="1904140"/>
        </p:xfrm>
        <a:graphic>
          <a:graphicData uri="http://schemas.openxmlformats.org/drawingml/2006/table">
            <a:tbl>
              <a:tblPr/>
              <a:tblGrid>
                <a:gridCol w="1120282"/>
                <a:gridCol w="232116"/>
                <a:gridCol w="1229893"/>
                <a:gridCol w="195041"/>
                <a:gridCol w="293208"/>
                <a:gridCol w="819015"/>
                <a:gridCol w="394920"/>
                <a:gridCol w="571263"/>
                <a:gridCol w="785487"/>
                <a:gridCol w="561431"/>
                <a:gridCol w="295464"/>
                <a:gridCol w="414167"/>
                <a:gridCol w="656952"/>
                <a:gridCol w="585547"/>
                <a:gridCol w="414167"/>
              </a:tblGrid>
              <a:tr h="288032">
                <a:tc gridSpan="1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TGE 2014.  MODULO II. DECISIONES ESTRATÉGICAS Y NEGOCIACIÓN</a:t>
                      </a:r>
                      <a:endParaRPr kumimoji="0" lang="es-E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8" marB="4572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52000">
                <a:tc gridSpan="1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50" b="1" dirty="0" smtClean="0"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anose="020B0606020202030204" pitchFamily="34" charset="0"/>
                        </a:rPr>
                        <a:t>FORMATO DE CONCENTRACIÓN DE RESULTADOS</a:t>
                      </a:r>
                      <a:r>
                        <a:rPr kumimoji="0" lang="es-ES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  TGE MODULO II</a:t>
                      </a:r>
                      <a:endParaRPr lang="es-MX" sz="1050" b="1" dirty="0" smtClean="0"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T="45728" marB="4572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216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NOMBRE:</a:t>
                      </a:r>
                      <a:endParaRPr kumimoji="0" lang="es-ES" sz="105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8" marB="45728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 gridSpan="7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05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8" marB="4572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CARRERA</a:t>
                      </a:r>
                      <a:endParaRPr kumimoji="0" lang="es-ES" sz="105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8" marB="4572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05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8" marB="4572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MATRICULA NO:</a:t>
                      </a:r>
                      <a:endParaRPr kumimoji="0" lang="es-ES" sz="105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8" marB="4572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8" marB="4572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8" marB="4572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5912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RESIDENCIA:</a:t>
                      </a:r>
                      <a:endParaRPr kumimoji="0" lang="es-ES" sz="105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8" marB="45728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05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8" marB="4572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EDAD</a:t>
                      </a:r>
                      <a:endParaRPr kumimoji="0" lang="es-ES" sz="105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8" marB="4572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AÑOS</a:t>
                      </a:r>
                      <a:endParaRPr kumimoji="0" lang="es-ES" sz="105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8" marB="4572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en-US" sz="1050" b="1" dirty="0" smtClean="0">
                          <a:latin typeface="Arial Narrow" panose="020B0606020202030204" pitchFamily="34" charset="0"/>
                        </a:rPr>
                        <a:t>TRABAJA</a:t>
                      </a:r>
                      <a:endParaRPr lang="en-US" sz="1050" b="1" dirty="0">
                        <a:latin typeface="Arial Narrow" panose="020B0606020202030204" pitchFamily="34" charset="0"/>
                      </a:endParaRPr>
                    </a:p>
                  </a:txBody>
                  <a:tcPr marT="45728" marB="4572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5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+mn-ea"/>
                          <a:cs typeface="+mn-cs"/>
                        </a:rPr>
                        <a:t>SI</a:t>
                      </a:r>
                    </a:p>
                  </a:txBody>
                  <a:tcPr marT="45728" marB="4572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05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T="45728" marB="4572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+mn-ea"/>
                          <a:cs typeface="+mn-cs"/>
                        </a:rPr>
                        <a:t>NO</a:t>
                      </a:r>
                      <a:endParaRPr kumimoji="0" lang="en-US" sz="10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T="45728" marB="4572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8" marB="4572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59128">
                <a:tc gridSpan="2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ESTADO CIVIL:</a:t>
                      </a:r>
                      <a:endParaRPr kumimoji="0" lang="es-ES" sz="105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8" marB="45728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SOLTERO:</a:t>
                      </a:r>
                      <a:endParaRPr kumimoji="0" lang="es-ES" sz="105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8" marB="4572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05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8" marB="4572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CASADO:</a:t>
                      </a:r>
                      <a:endParaRPr kumimoji="0" lang="es-ES" sz="105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8" marB="4572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05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8" marB="4572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OTRO:</a:t>
                      </a:r>
                      <a:endParaRPr kumimoji="0" lang="es-ES" sz="105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8" marB="4572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05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8" marB="4572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26799">
                <a:tc gridSpan="15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ESTE FORMATO DEBE LLENARSE CON LOS DATOS QUE SE SOLICITAN DE CADA UNA DE LAS AUTO-EVALUACIONES, CASOS PRÁCTICOS Y REQUERIMIENTOS SEÑALADAS A CONTINUACIÓN Y DEBE ENTREGARSE RESUELTO E IMPRESO PARA TENER DERECHO A PRESENTAR EL EXAMEN DE ACREDITACIÓN DEL MÓDULO .</a:t>
                      </a:r>
                      <a:endParaRPr kumimoji="0" lang="es-E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8" marB="45728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Group 169"/>
          <p:cNvGraphicFramePr>
            <a:graphicFrameLocks noGrp="1"/>
          </p:cNvGraphicFramePr>
          <p:nvPr>
            <p:extLst/>
          </p:nvPr>
        </p:nvGraphicFramePr>
        <p:xfrm>
          <a:off x="6948264" y="3068960"/>
          <a:ext cx="1944216" cy="2914019"/>
        </p:xfrm>
        <a:graphic>
          <a:graphicData uri="http://schemas.openxmlformats.org/drawingml/2006/table">
            <a:tbl>
              <a:tblPr/>
              <a:tblGrid>
                <a:gridCol w="1944216"/>
              </a:tblGrid>
              <a:tr h="27057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*1</a:t>
                      </a:r>
                      <a:r>
                        <a:rPr kumimoji="0" lang="es-ES_tradnl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 (___)</a:t>
                      </a:r>
                      <a:endParaRPr kumimoji="0" lang="es-E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54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*2</a:t>
                      </a:r>
                      <a:r>
                        <a:rPr kumimoji="0" lang="es-ES_tradnl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 (___)</a:t>
                      </a:r>
                      <a:endParaRPr kumimoji="0" lang="es-E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990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*3</a:t>
                      </a:r>
                      <a:r>
                        <a:rPr kumimoji="0" lang="es-ES_tradnl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 (___)</a:t>
                      </a:r>
                      <a:endParaRPr kumimoji="0" lang="es-E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576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*4 </a:t>
                      </a:r>
                      <a:r>
                        <a:rPr kumimoji="0" lang="es-ES_tradnl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(___)</a:t>
                      </a:r>
                      <a:endParaRPr kumimoji="0" lang="es-E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990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*5 </a:t>
                      </a:r>
                      <a:r>
                        <a:rPr kumimoji="0" lang="es-ES_tradnl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(___)</a:t>
                      </a:r>
                      <a:endParaRPr kumimoji="0" lang="es-E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714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*6 </a:t>
                      </a:r>
                      <a:r>
                        <a:rPr kumimoji="0" lang="es-ES_tradnl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(___)</a:t>
                      </a:r>
                      <a:endParaRPr kumimoji="0" lang="es-E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859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*7 </a:t>
                      </a:r>
                      <a:r>
                        <a:rPr kumimoji="0" lang="es-ES_tradnl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(___)</a:t>
                      </a:r>
                      <a:endParaRPr kumimoji="0" lang="es-E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643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*8 </a:t>
                      </a:r>
                      <a:r>
                        <a:rPr kumimoji="0" lang="es-ES_tradnl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(___)</a:t>
                      </a:r>
                      <a:endParaRPr kumimoji="0" lang="es-E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229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*9 </a:t>
                      </a:r>
                      <a:r>
                        <a:rPr kumimoji="0" lang="es-ES_tradnl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(___)</a:t>
                      </a:r>
                      <a:endParaRPr kumimoji="0" lang="es-E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367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*10 </a:t>
                      </a:r>
                      <a:r>
                        <a:rPr kumimoji="0" lang="es-ES_tradnl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(___)</a:t>
                      </a:r>
                      <a:endParaRPr kumimoji="0" lang="es-E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4" name="13 Tabla"/>
          <p:cNvGraphicFramePr>
            <a:graphicFrameLocks noGrp="1"/>
          </p:cNvGraphicFramePr>
          <p:nvPr>
            <p:extLst/>
          </p:nvPr>
        </p:nvGraphicFramePr>
        <p:xfrm>
          <a:off x="323850" y="6080720"/>
          <a:ext cx="8568632" cy="228600"/>
        </p:xfrm>
        <a:graphic>
          <a:graphicData uri="http://schemas.openxmlformats.org/drawingml/2006/table">
            <a:tbl>
              <a:tblPr/>
              <a:tblGrid>
                <a:gridCol w="1356700"/>
                <a:gridCol w="2531410"/>
                <a:gridCol w="1368152"/>
                <a:gridCol w="3312370"/>
              </a:tblGrid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+mn-ea"/>
                          <a:cs typeface="+mn-cs"/>
                        </a:rPr>
                        <a:t>FECHA DE ENTREGA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8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900" b="1" i="0" u="none" strike="noStrike" kern="1200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+mn-ea"/>
                          <a:cs typeface="+mn-cs"/>
                        </a:rPr>
                        <a:t>FIRMA DEL ESTUDIANTE</a:t>
                      </a:r>
                      <a:endParaRPr kumimoji="0" lang="es-ES" sz="9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8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17278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3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6553200" y="6356350"/>
            <a:ext cx="2133600" cy="365125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algn="ctr" eaLnBrk="0" hangingPunct="0"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 algn="ctr" eaLnBrk="0" hangingPunct="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 algn="ctr" eaLnBrk="0" hangingPunct="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 algn="ctr" eaLnBrk="0" hangingPunct="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 algn="ctr" eaLnBrk="0" hangingPunct="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defRPr/>
            </a:pPr>
            <a:fld id="{38D50C44-666F-4335-9282-451DE69FD19C}" type="slidenum">
              <a:rPr lang="es-ES" sz="1200" smtClean="0">
                <a:solidFill>
                  <a:srgbClr val="898989"/>
                </a:solidFill>
              </a:rPr>
              <a:pPr algn="r" eaLnBrk="1" hangingPunct="1">
                <a:defRPr/>
              </a:pPr>
              <a:t>3</a:t>
            </a:fld>
            <a:endParaRPr lang="es-ES" sz="1200" smtClean="0">
              <a:solidFill>
                <a:srgbClr val="898989"/>
              </a:solidFill>
            </a:endParaRPr>
          </a:p>
        </p:txBody>
      </p:sp>
      <p:graphicFrame>
        <p:nvGraphicFramePr>
          <p:cNvPr id="10" name="Group 29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4303003"/>
              </p:ext>
            </p:extLst>
          </p:nvPr>
        </p:nvGraphicFramePr>
        <p:xfrm>
          <a:off x="251514" y="1269036"/>
          <a:ext cx="8640965" cy="1944216"/>
        </p:xfrm>
        <a:graphic>
          <a:graphicData uri="http://schemas.openxmlformats.org/drawingml/2006/table">
            <a:tbl>
              <a:tblPr/>
              <a:tblGrid>
                <a:gridCol w="5029010"/>
                <a:gridCol w="722391"/>
                <a:gridCol w="722391"/>
                <a:gridCol w="722391"/>
                <a:gridCol w="722391"/>
                <a:gridCol w="722391"/>
              </a:tblGrid>
              <a:tr h="61102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+mn-ea"/>
                          <a:cs typeface="+mn-cs"/>
                        </a:rPr>
                        <a:t>AUTO EVALUACIÓN 2.3.1: MI PERFIL DE NEGOCIADOR</a:t>
                      </a:r>
                    </a:p>
                  </a:txBody>
                  <a:tcPr marT="45728" marB="4572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NUNCA</a:t>
                      </a:r>
                      <a:endParaRPr kumimoji="0" lang="es-E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8" marB="4572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CASI NUNCA</a:t>
                      </a:r>
                      <a:endParaRPr kumimoji="0" lang="es-E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8" marB="4572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ALGU-NAS VECES</a:t>
                      </a:r>
                      <a:endParaRPr kumimoji="0" lang="es-E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8" marB="4572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FRECUE</a:t>
                      </a:r>
                      <a:r>
                        <a:rPr kumimoji="0" lang="es-MX" sz="9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N</a:t>
                      </a:r>
                      <a:r>
                        <a:rPr kumimoji="0" lang="es-MX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TE-MENTE</a:t>
                      </a:r>
                      <a:endParaRPr kumimoji="0" lang="es-E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8" marB="4572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MUY FRECUE</a:t>
                      </a:r>
                      <a:r>
                        <a:rPr kumimoji="0" lang="es-MX" sz="9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N</a:t>
                      </a:r>
                      <a:r>
                        <a:rPr kumimoji="0" lang="es-MX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TEMENTE</a:t>
                      </a:r>
                      <a:endParaRPr kumimoji="0" lang="es-E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8" marB="4572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44438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TRANSCRIBA LOS TOTALES ANTERIORES **</a:t>
                      </a:r>
                      <a:endParaRPr kumimoji="0" lang="es-E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8" marB="4572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8" marB="4572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8" marB="4572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8" marB="4572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8" marB="4572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8" marB="4572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9626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MULTIPLÍQUELOS POR LOS SIGUIENTES FACTORES</a:t>
                      </a:r>
                      <a:endParaRPr kumimoji="0" lang="es-E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8" marB="4572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X 4</a:t>
                      </a:r>
                      <a:endParaRPr kumimoji="0" lang="es-E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8" marB="4572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X 3</a:t>
                      </a:r>
                      <a:endParaRPr kumimoji="0" lang="es-E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8" marB="4572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X   2</a:t>
                      </a:r>
                      <a:endParaRPr kumimoji="0" lang="es-E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8" marB="4572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X   1</a:t>
                      </a:r>
                      <a:endParaRPr kumimoji="0" lang="es-E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8" marB="4572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x  0 </a:t>
                      </a:r>
                      <a:endParaRPr kumimoji="0" lang="es-E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8" marB="4572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96266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ANOTE LOS TOTALES RESULTANTES Y CONSULTANTE, REALICE LA SUMA DEL GRAN TOTAL Y CONSULTE LA TABLA SIGUIENTE **</a:t>
                      </a:r>
                      <a:endParaRPr kumimoji="0" lang="es-E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8" marB="4572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       +</a:t>
                      </a:r>
                      <a:endParaRPr kumimoji="0" lang="es-E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8" marB="4572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+</a:t>
                      </a:r>
                      <a:endParaRPr kumimoji="0" lang="es-E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8" marB="4572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+</a:t>
                      </a:r>
                      <a:endParaRPr kumimoji="0" lang="es-E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8" marB="4572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+</a:t>
                      </a:r>
                      <a:endParaRPr kumimoji="0" lang="es-E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8" marB="4572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+</a:t>
                      </a:r>
                      <a:endParaRPr kumimoji="0" lang="es-E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28" marB="4572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96266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= AL GRAN TOTAL DE:</a:t>
                      </a:r>
                      <a:endParaRPr kumimoji="0" lang="es-E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T="45728" marB="4572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1" name="Group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9770048"/>
              </p:ext>
            </p:extLst>
          </p:nvPr>
        </p:nvGraphicFramePr>
        <p:xfrm>
          <a:off x="4871995" y="4028990"/>
          <a:ext cx="3973129" cy="1152130"/>
        </p:xfrm>
        <a:graphic>
          <a:graphicData uri="http://schemas.openxmlformats.org/drawingml/2006/table">
            <a:tbl>
              <a:tblPr/>
              <a:tblGrid>
                <a:gridCol w="1018944"/>
                <a:gridCol w="848702"/>
                <a:gridCol w="1099058"/>
                <a:gridCol w="1006425"/>
              </a:tblGrid>
              <a:tr h="407624">
                <a:tc gridSpan="4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b="1" dirty="0" smtClean="0">
                          <a:latin typeface="Arial Narrow" panose="020B0606020202030204" pitchFamily="34" charset="0"/>
                        </a:rPr>
                        <a:t>AUTO EVALUACIÓN 2.3.3: MADUREZ O INMADUREZ</a:t>
                      </a:r>
                    </a:p>
                  </a:txBody>
                  <a:tcPr marT="45676" marB="4567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76" marB="4567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76" marB="4567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76" marB="4567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72253"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TOTAL*</a:t>
                      </a:r>
                      <a:endParaRPr kumimoji="0" lang="es-ES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76" marB="4567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NUNCA*</a:t>
                      </a:r>
                      <a:endParaRPr kumimoji="0" lang="es-ES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76" marB="4567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AVECES*</a:t>
                      </a:r>
                      <a:endParaRPr kumimoji="0" lang="es-ES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76" marB="4567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SIEMPRE*</a:t>
                      </a:r>
                      <a:endParaRPr kumimoji="0" lang="es-ES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76" marB="4567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72253">
                <a:tc vMerge="1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76" marB="4567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*</a:t>
                      </a:r>
                      <a:endParaRPr kumimoji="0" lang="es-ES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76" marB="4567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5" name="Group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5371284"/>
              </p:ext>
            </p:extLst>
          </p:nvPr>
        </p:nvGraphicFramePr>
        <p:xfrm>
          <a:off x="311519" y="3369001"/>
          <a:ext cx="4320480" cy="1150082"/>
        </p:xfrm>
        <a:graphic>
          <a:graphicData uri="http://schemas.openxmlformats.org/drawingml/2006/table">
            <a:tbl>
              <a:tblPr/>
              <a:tblGrid>
                <a:gridCol w="4320480"/>
              </a:tblGrid>
              <a:tr h="455128">
                <a:tc>
                  <a:txBody>
                    <a:bodyPr/>
                    <a:lstStyle/>
                    <a:p>
                      <a:pPr marL="342900" indent="-342900" algn="ctr">
                        <a:tabLst>
                          <a:tab pos="228600" algn="l"/>
                        </a:tabLst>
                      </a:pPr>
                      <a:r>
                        <a:rPr lang="es-ES" sz="1100" b="1" kern="12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PRÁCTICA INDIVIDUAL 2.3.2:  PERFILES IDEALES DEL NEGOCIADOR</a:t>
                      </a:r>
                    </a:p>
                  </a:txBody>
                  <a:tcPr marT="45676" marB="4567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694954"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dirty="0" smtClean="0">
                          <a:latin typeface="Arial Narrow" pitchFamily="34" charset="0"/>
                        </a:rPr>
                        <a:t>A CONTINUACION EN EL FORMATO DE LA SIGUIENTE HOJA, DESCRIBA EL PERFIL DEL NEGOCIADOR QUE EN SU OPINION ES EL MAS CONVENIENTE</a:t>
                      </a:r>
                      <a:endParaRPr lang="es-ES" sz="1100" dirty="0" smtClean="0"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marT="45676" marB="4567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4" name="Group 2"/>
          <p:cNvGraphicFramePr>
            <a:graphicFrameLocks noGrp="1"/>
          </p:cNvGraphicFramePr>
          <p:nvPr>
            <p:extLst/>
          </p:nvPr>
        </p:nvGraphicFramePr>
        <p:xfrm>
          <a:off x="323850" y="144016"/>
          <a:ext cx="8568630" cy="332656"/>
        </p:xfrm>
        <a:graphic>
          <a:graphicData uri="http://schemas.openxmlformats.org/drawingml/2006/table">
            <a:tbl>
              <a:tblPr/>
              <a:tblGrid>
                <a:gridCol w="8568630"/>
              </a:tblGrid>
              <a:tr h="33265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sym typeface="Wingdings 2" pitchFamily="18" charset="2"/>
                        </a:rPr>
                        <a:t></a:t>
                      </a:r>
                      <a:r>
                        <a:rPr kumimoji="0" lang="es-E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  <a:r>
                        <a:rPr kumimoji="0" lang="es-E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sym typeface="Wingdings 2" pitchFamily="18" charset="2"/>
                        </a:rPr>
                        <a:t></a:t>
                      </a:r>
                      <a:endParaRPr kumimoji="0" lang="es-E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647" marB="45647" horzOverflow="overflow">
                    <a:lnL cap="flat">
                      <a:noFill/>
                    </a:lnL>
                    <a:lnR cap="flat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8" name="Group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8473326"/>
              </p:ext>
            </p:extLst>
          </p:nvPr>
        </p:nvGraphicFramePr>
        <p:xfrm>
          <a:off x="285750" y="495932"/>
          <a:ext cx="8606730" cy="533108"/>
        </p:xfrm>
        <a:graphic>
          <a:graphicData uri="http://schemas.openxmlformats.org/drawingml/2006/table">
            <a:tbl>
              <a:tblPr/>
              <a:tblGrid>
                <a:gridCol w="1219697"/>
                <a:gridCol w="3354585"/>
                <a:gridCol w="864096"/>
                <a:gridCol w="707841"/>
                <a:gridCol w="1139981"/>
                <a:gridCol w="881922"/>
                <a:gridCol w="438608"/>
              </a:tblGrid>
              <a:tr h="258934">
                <a:tc gridSpan="5">
                  <a:txBody>
                    <a:bodyPr/>
                    <a:lstStyle/>
                    <a:p>
                      <a:pPr algn="ctr" rtl="0" eaLnBrk="1" fontAlgn="base" latinLnBrk="0" hangingPunct="1"/>
                      <a:r>
                        <a:rPr lang="es-MX" sz="1200" b="1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FORMATO DE CONCENTRACIÓN DE RESULTADOS  TGE MODULO II</a:t>
                      </a:r>
                    </a:p>
                  </a:txBody>
                  <a:tcPr marL="91439" marR="91439" marT="45647" marB="4564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HOJA NO.</a:t>
                      </a:r>
                      <a:endParaRPr kumimoji="0" lang="es-E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1439" marR="91439" marT="45647" marB="4564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2</a:t>
                      </a:r>
                      <a:endParaRPr kumimoji="0" lang="es-E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1439" marR="91439" marT="45647" marB="4564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25893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NOMBRE:</a:t>
                      </a:r>
                      <a:endParaRPr kumimoji="0" lang="es-E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1439" marR="91439" marT="45647" marB="4564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1439" marR="91439" marT="45647" marB="4564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CARRERA</a:t>
                      </a:r>
                      <a:endParaRPr kumimoji="0" lang="es-E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1439" marR="91439" marT="45647" marB="4564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1439" marR="91439" marT="45647" marB="4564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MATRICULA NO</a:t>
                      </a:r>
                      <a:endParaRPr kumimoji="0" lang="es-E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1439" marR="91439" marT="45647" marB="4564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1439" marR="91439" marT="45647" marB="4564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2" name="1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2975162"/>
              </p:ext>
            </p:extLst>
          </p:nvPr>
        </p:nvGraphicFramePr>
        <p:xfrm>
          <a:off x="323850" y="5948958"/>
          <a:ext cx="8568632" cy="228600"/>
        </p:xfrm>
        <a:graphic>
          <a:graphicData uri="http://schemas.openxmlformats.org/drawingml/2006/table">
            <a:tbl>
              <a:tblPr/>
              <a:tblGrid>
                <a:gridCol w="1356700"/>
                <a:gridCol w="2531410"/>
                <a:gridCol w="1368152"/>
                <a:gridCol w="3312370"/>
              </a:tblGrid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+mn-ea"/>
                          <a:cs typeface="+mn-cs"/>
                        </a:rPr>
                        <a:t>FECHA DE ENTREGA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8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900" b="1" i="0" u="none" strike="noStrike" kern="1200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+mn-ea"/>
                          <a:cs typeface="+mn-cs"/>
                        </a:rPr>
                        <a:t>FIRMA DEL ESTUDIANTE</a:t>
                      </a:r>
                      <a:endParaRPr kumimoji="0" lang="es-ES" sz="9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8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90590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FEE25D-166D-4E33-99B0-A9506B6EB80D}" type="slidenum">
              <a:rPr lang="es-ES">
                <a:solidFill>
                  <a:schemeClr val="tx1"/>
                </a:solidFill>
              </a:rPr>
              <a:pPr>
                <a:defRPr/>
              </a:pPr>
              <a:t>4</a:t>
            </a:fld>
            <a:endParaRPr lang="es-ES">
              <a:solidFill>
                <a:schemeClr val="tx1"/>
              </a:solidFill>
            </a:endParaRPr>
          </a:p>
        </p:txBody>
      </p:sp>
      <p:graphicFrame>
        <p:nvGraphicFramePr>
          <p:cNvPr id="954526" name="Group 158"/>
          <p:cNvGraphicFramePr>
            <a:graphicFrameLocks noGrp="1"/>
          </p:cNvGraphicFramePr>
          <p:nvPr>
            <p:extLst/>
          </p:nvPr>
        </p:nvGraphicFramePr>
        <p:xfrm>
          <a:off x="251522" y="1232924"/>
          <a:ext cx="8640957" cy="4572340"/>
        </p:xfrm>
        <a:graphic>
          <a:graphicData uri="http://schemas.openxmlformats.org/drawingml/2006/table">
            <a:tbl>
              <a:tblPr/>
              <a:tblGrid>
                <a:gridCol w="479857"/>
                <a:gridCol w="829165"/>
                <a:gridCol w="770946"/>
                <a:gridCol w="624520"/>
                <a:gridCol w="807995"/>
                <a:gridCol w="1065565"/>
                <a:gridCol w="202881"/>
                <a:gridCol w="227579"/>
                <a:gridCol w="202881"/>
                <a:gridCol w="202880"/>
                <a:gridCol w="202881"/>
                <a:gridCol w="472801"/>
                <a:gridCol w="601585"/>
                <a:gridCol w="246985"/>
                <a:gridCol w="285798"/>
                <a:gridCol w="336959"/>
                <a:gridCol w="248749"/>
                <a:gridCol w="250514"/>
                <a:gridCol w="580416"/>
              </a:tblGrid>
              <a:tr h="285690">
                <a:tc gridSpan="1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Times New Roman" pitchFamily="18" charset="0"/>
                        </a:rPr>
                        <a:t>PERFIL DEL NEGOCIADOR</a:t>
                      </a:r>
                      <a:r>
                        <a:rPr kumimoji="0" lang="es-ES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Times New Roman" pitchFamily="18" charset="0"/>
                        </a:rPr>
                        <a:t> </a:t>
                      </a:r>
                      <a:endParaRPr kumimoji="0" lang="es-ES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Times New Roman" pitchFamily="18" charset="0"/>
                        </a:rPr>
                        <a:t>CLAVE</a:t>
                      </a:r>
                      <a:r>
                        <a:rPr kumimoji="0" lang="es-E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Times New Roman" pitchFamily="18" charset="0"/>
                        </a:rPr>
                        <a:t>:</a:t>
                      </a:r>
                      <a:endParaRPr kumimoji="0" lang="es-E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13482">
                <a:tc gridSpan="2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Times New Roman" pitchFamily="18" charset="0"/>
                        </a:rPr>
                        <a:t>NOMBRE:</a:t>
                      </a:r>
                      <a:endParaRPr kumimoji="0" lang="es-E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9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PUESTO/FUNCIÓN ACTUAL</a:t>
                      </a:r>
                      <a:endParaRPr kumimoji="0" lang="es-E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9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284120">
                <a:tc gridSpan="3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Times New Roman" pitchFamily="18" charset="0"/>
                        </a:rPr>
                        <a:t>PAPEL EN LA NEGOCIACIÓN</a:t>
                      </a:r>
                      <a:endParaRPr kumimoji="0" lang="es-E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9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1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1.0 DATOS GENERALES:</a:t>
                      </a:r>
                      <a:endParaRPr kumimoji="0" lang="es-ES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226041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1.1</a:t>
                      </a:r>
                      <a:endParaRPr kumimoji="0" lang="es-E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SEXO</a:t>
                      </a:r>
                      <a:endParaRPr kumimoji="0" lang="es-E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9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1.2</a:t>
                      </a:r>
                      <a:endParaRPr kumimoji="0" lang="es-E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EDAD:</a:t>
                      </a:r>
                      <a:endParaRPr kumimoji="0" lang="es-E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9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226041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1.3</a:t>
                      </a:r>
                      <a:endParaRPr kumimoji="0" lang="es-E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ESTADO CIVIL ACTUAL</a:t>
                      </a:r>
                      <a:endParaRPr kumimoji="0" lang="es-E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9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1.4</a:t>
                      </a:r>
                      <a:endParaRPr kumimoji="0" lang="es-E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TAMAÑO FAMILIAR:</a:t>
                      </a:r>
                      <a:endParaRPr kumimoji="0" lang="es-E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9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226041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1.5</a:t>
                      </a:r>
                      <a:endParaRPr kumimoji="0" lang="es-E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ORIGINARIO DE:</a:t>
                      </a:r>
                      <a:endParaRPr kumimoji="0" lang="es-E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9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1.6</a:t>
                      </a:r>
                      <a:endParaRPr kumimoji="0" lang="es-E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RESIDENCIA ACTUAL</a:t>
                      </a:r>
                      <a:endParaRPr kumimoji="0" lang="es-E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9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339061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1.7</a:t>
                      </a:r>
                      <a:endParaRPr kumimoji="0" lang="es-E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ESTUDIOS REALIZADOS  A</a:t>
                      </a:r>
                      <a:endParaRPr kumimoji="0" lang="es-E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9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EN</a:t>
                      </a:r>
                      <a:endParaRPr kumimoji="0" lang="es-E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 gridSpan="7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9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226041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1.8</a:t>
                      </a:r>
                      <a:endParaRPr kumimoji="0" lang="es-E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ESTUDIOS REALIZADOS  B</a:t>
                      </a:r>
                      <a:endParaRPr kumimoji="0" lang="es-E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9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EN</a:t>
                      </a:r>
                      <a:endParaRPr kumimoji="0" lang="es-E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 gridSpan="7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9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249587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1.9</a:t>
                      </a:r>
                      <a:endParaRPr kumimoji="0" lang="es-E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EXPERIENCIA EN LA RAMA</a:t>
                      </a:r>
                      <a:endParaRPr kumimoji="0" lang="es-E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9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1.10</a:t>
                      </a:r>
                      <a:endParaRPr kumimoji="0" lang="es-E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ANTIGÜEDAD EN LA EMPRESA</a:t>
                      </a:r>
                      <a:endParaRPr kumimoji="0" lang="es-E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9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226041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1.11</a:t>
                      </a:r>
                      <a:endParaRPr kumimoji="0" lang="es-E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ANTIGÜEDAD EN EL PUESTO</a:t>
                      </a:r>
                      <a:endParaRPr kumimoji="0" lang="es-E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9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1.12</a:t>
                      </a:r>
                      <a:endParaRPr kumimoji="0" lang="es-E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POSICIÓN EN LA ORGANIZACIÓN</a:t>
                      </a:r>
                      <a:endParaRPr kumimoji="0" lang="es-E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9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226041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1.13</a:t>
                      </a:r>
                      <a:endParaRPr kumimoji="0" lang="es-E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RASGOS PRINCIPALES DE PERSONALIDAD</a:t>
                      </a:r>
                      <a:endParaRPr kumimoji="0" lang="es-E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14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9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226041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1.14</a:t>
                      </a:r>
                      <a:endParaRPr kumimoji="0" lang="es-E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VALORES PRINCIPALES</a:t>
                      </a:r>
                      <a:endParaRPr kumimoji="0" lang="es-E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15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9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226041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1.15</a:t>
                      </a:r>
                      <a:endParaRPr kumimoji="0" lang="es-ES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OTROS:</a:t>
                      </a:r>
                      <a:endParaRPr kumimoji="0" lang="es-E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15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9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226041">
                <a:tc gridSpan="8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2.0</a:t>
                      </a:r>
                      <a:r>
                        <a:rPr kumimoji="0" lang="es-E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   </a:t>
                      </a:r>
                      <a:r>
                        <a:rPr kumimoji="0" lang="es-ES_tradnl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CARACTERÍSTICAS Y CONDICIONES DE NEGOCIACIÓN:</a:t>
                      </a:r>
                      <a:endParaRPr kumimoji="0" lang="es-ES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2.1</a:t>
                      </a:r>
                      <a:endParaRPr kumimoji="0" lang="es-E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EXPERIENCIA COMO NEGOCIADOR</a:t>
                      </a:r>
                      <a:endParaRPr kumimoji="0" lang="es-ES" sz="8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9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226041">
                <a:tc gridSpan="5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2.2   POSICIÓN HABITUAL DE NEGOCIADOR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1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226041">
                <a:tc gridSpan="5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2.3   INTERESES INSTITUCIONALES MANIFIESTOS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1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226041">
                <a:tc gridSpan="5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2.4  INTERESES PERSONALES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14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226041">
                <a:tc gridSpan="5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2.5  NEGOCIADORES INDIRECTOS</a:t>
                      </a:r>
                      <a:endParaRPr kumimoji="0" lang="es-ES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14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226041">
                <a:tc gridSpan="5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2.6  OTROS DATOS:</a:t>
                      </a:r>
                      <a:endParaRPr kumimoji="0" lang="es-ES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14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Group 2"/>
          <p:cNvGraphicFramePr>
            <a:graphicFrameLocks noGrp="1"/>
          </p:cNvGraphicFramePr>
          <p:nvPr>
            <p:extLst/>
          </p:nvPr>
        </p:nvGraphicFramePr>
        <p:xfrm>
          <a:off x="323528" y="144016"/>
          <a:ext cx="8568952" cy="332656"/>
        </p:xfrm>
        <a:graphic>
          <a:graphicData uri="http://schemas.openxmlformats.org/drawingml/2006/table">
            <a:tbl>
              <a:tblPr/>
              <a:tblGrid>
                <a:gridCol w="8568952"/>
              </a:tblGrid>
              <a:tr h="33265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sym typeface="Wingdings 2" pitchFamily="18" charset="2"/>
                        </a:rPr>
                        <a:t></a:t>
                      </a:r>
                      <a:r>
                        <a:rPr kumimoji="0" lang="es-E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  <a:r>
                        <a:rPr kumimoji="0" lang="es-E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sym typeface="Wingdings 2" pitchFamily="18" charset="2"/>
                        </a:rPr>
                        <a:t></a:t>
                      </a:r>
                      <a:endParaRPr kumimoji="0" lang="es-E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647" marB="45647" horzOverflow="overflow">
                    <a:lnL cap="flat">
                      <a:noFill/>
                    </a:lnL>
                    <a:lnR cap="flat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6" name="Group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6178862"/>
              </p:ext>
            </p:extLst>
          </p:nvPr>
        </p:nvGraphicFramePr>
        <p:xfrm>
          <a:off x="285750" y="367228"/>
          <a:ext cx="8606730" cy="533108"/>
        </p:xfrm>
        <a:graphic>
          <a:graphicData uri="http://schemas.openxmlformats.org/drawingml/2006/table">
            <a:tbl>
              <a:tblPr/>
              <a:tblGrid>
                <a:gridCol w="1219697"/>
                <a:gridCol w="3354585"/>
                <a:gridCol w="864096"/>
                <a:gridCol w="707841"/>
                <a:gridCol w="1139981"/>
                <a:gridCol w="881922"/>
                <a:gridCol w="438608"/>
              </a:tblGrid>
              <a:tr h="258934">
                <a:tc gridSpan="5">
                  <a:txBody>
                    <a:bodyPr/>
                    <a:lstStyle/>
                    <a:p>
                      <a:pPr algn="ctr" rtl="0" eaLnBrk="1" fontAlgn="base" latinLnBrk="0" hangingPunct="1"/>
                      <a:r>
                        <a:rPr lang="es-MX" sz="1200" b="1" kern="12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FORMATO DE CONCENTRACIÓN DE RESULTADOS  TGE MODULO II</a:t>
                      </a:r>
                    </a:p>
                  </a:txBody>
                  <a:tcPr marL="91439" marR="91439" marT="45647" marB="4564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HOJA NO.</a:t>
                      </a:r>
                      <a:endParaRPr kumimoji="0" lang="es-E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1439" marR="91439" marT="45647" marB="4564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3</a:t>
                      </a:r>
                      <a:endParaRPr kumimoji="0" lang="es-E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1439" marR="91439" marT="45647" marB="4564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25893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NOMBRE:</a:t>
                      </a:r>
                      <a:endParaRPr kumimoji="0" lang="es-E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1439" marR="91439" marT="45647" marB="4564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1439" marR="91439" marT="45647" marB="4564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CARRERA</a:t>
                      </a:r>
                      <a:endParaRPr kumimoji="0" lang="es-E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1439" marR="91439" marT="45647" marB="4564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1439" marR="91439" marT="45647" marB="4564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MATRICULA NO</a:t>
                      </a:r>
                      <a:endParaRPr kumimoji="0" lang="es-E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1439" marR="91439" marT="45647" marB="4564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91439" marR="91439" marT="45647" marB="4564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7 Tabla"/>
          <p:cNvGraphicFramePr>
            <a:graphicFrameLocks noGrp="1"/>
          </p:cNvGraphicFramePr>
          <p:nvPr>
            <p:extLst/>
          </p:nvPr>
        </p:nvGraphicFramePr>
        <p:xfrm>
          <a:off x="323850" y="6080720"/>
          <a:ext cx="8568632" cy="228600"/>
        </p:xfrm>
        <a:graphic>
          <a:graphicData uri="http://schemas.openxmlformats.org/drawingml/2006/table">
            <a:tbl>
              <a:tblPr/>
              <a:tblGrid>
                <a:gridCol w="1356700"/>
                <a:gridCol w="2531410"/>
                <a:gridCol w="1368152"/>
                <a:gridCol w="3312370"/>
              </a:tblGrid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+mn-ea"/>
                          <a:cs typeface="+mn-cs"/>
                        </a:rPr>
                        <a:t>FECHA DE ENTREGA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8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+mn-ea"/>
                          <a:cs typeface="+mn-cs"/>
                        </a:rPr>
                        <a:t>FIRMA DEL ESTUDIANTE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8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228626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598</Words>
  <Application>Microsoft Office PowerPoint</Application>
  <PresentationFormat>Presentación en pantalla (4:3)</PresentationFormat>
  <Paragraphs>163</Paragraphs>
  <Slides>4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VA_CONSULTORES</dc:creator>
  <cp:lastModifiedBy>VA_CONSULTORES</cp:lastModifiedBy>
  <cp:revision>1</cp:revision>
  <dcterms:created xsi:type="dcterms:W3CDTF">2015-07-22T12:31:02Z</dcterms:created>
  <dcterms:modified xsi:type="dcterms:W3CDTF">2015-07-22T12:47:04Z</dcterms:modified>
</cp:coreProperties>
</file>