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EA629-352B-4045-87C4-950346DF00AF}" type="datetimeFigureOut">
              <a:rPr lang="es-MX" smtClean="0"/>
              <a:t>22/07/2015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7055D-0796-439D-9DB5-4C8CEC1144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269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29577" indent="-280607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22426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571396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20367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69337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830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6727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1624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22DC1586-5F83-429F-872B-1A92A888F348}" type="slidenum">
              <a:rPr lang="es-ES_tradnl" sz="1000" b="0">
                <a:latin typeface="Times New Roman" pitchFamily="18" charset="0"/>
              </a:rPr>
              <a:pPr algn="r">
                <a:defRPr/>
              </a:pPr>
              <a:t>1</a:t>
            </a:fld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30588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69"/>
            <a:ext cx="5487022" cy="411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534317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5CA6B0E-D5B9-4418-845B-32AA31C25B1D}" type="slidenum">
              <a:rPr lang="es-ES"/>
              <a:pPr eaLnBrk="1" hangingPunct="1"/>
              <a:t>3</a:t>
            </a:fld>
            <a:endParaRPr lang="es-ES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69220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6001095" cy="71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" y="3278594"/>
            <a:ext cx="9143998" cy="12618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Módulo iii</a:t>
            </a:r>
            <a:r>
              <a:rPr lang="es-ES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.- desarrollo personal Y PROFESIONAL</a:t>
            </a:r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s-E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r>
              <a:rPr lang="es-MX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</a:rPr>
              <a:t>FORMATO DE CONCENTRACIÓN DE RESULTADOS</a:t>
            </a:r>
          </a:p>
          <a:p>
            <a:pPr algn="ctr">
              <a:defRPr/>
            </a:pPr>
            <a:r>
              <a:rPr lang="es-MX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</a:rPr>
              <a:t>FCR</a:t>
            </a:r>
          </a:p>
        </p:txBody>
      </p:sp>
      <p:pic>
        <p:nvPicPr>
          <p:cNvPr id="8" name="Picture 2" descr="C:\Users\Conchi\Pictures\32811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2" t="29187" r="10220" b="22010"/>
          <a:stretch/>
        </p:blipFill>
        <p:spPr bwMode="auto">
          <a:xfrm>
            <a:off x="2484438" y="764704"/>
            <a:ext cx="3963639" cy="2448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11560" y="4493467"/>
            <a:ext cx="7920000" cy="181585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66"/>
            </a:solidFill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14" tIns="45706" rIns="91414" bIns="45706" anchor="ctr" anchorCtr="1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IMPORTANTE: El material de este Modulo ha sido diseñado para el estudio, consulta y solución de autoevaluaciones y casos prácticos por parte del estudiante e igualmente para que le sirva de sustento para presentar el examen para su evaluación. El siguiente </a:t>
            </a:r>
            <a:r>
              <a:rPr lang="es-MX" sz="1600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Formato </a:t>
            </a:r>
            <a:r>
              <a:rPr lang="es-MX" sz="16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de Concentración de Resultados </a:t>
            </a:r>
            <a:r>
              <a:rPr lang="es-MX" sz="1600" b="1" i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FCR</a:t>
            </a:r>
            <a:r>
              <a:rPr lang="es-MX" sz="1600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debe </a:t>
            </a:r>
            <a:r>
              <a:rPr lang="es-MX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ser contestado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y debe ser entregado para tener </a:t>
            </a:r>
            <a:r>
              <a:rPr lang="es-MX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derecho a presentar el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examen de </a:t>
            </a:r>
            <a:r>
              <a:rPr lang="es-MX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acreditación del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Módulo </a:t>
            </a:r>
            <a:r>
              <a:rPr lang="es-MX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en la fecha programada para ello.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Puede usted imprimirlo directamente o solicitarlo impreso en las oficinas de la Dirección Académica del </a:t>
            </a:r>
            <a:r>
              <a:rPr lang="es-MX" sz="1600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ITESCAM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</a:t>
            </a:r>
            <a:endParaRPr lang="es-MX" sz="1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9880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38D50C44-666F-4335-9282-451DE69FD19C}" type="slidenum">
              <a:rPr lang="es-ES" sz="1200" smtClean="0">
                <a:solidFill>
                  <a:srgbClr val="898989"/>
                </a:solidFill>
              </a:rPr>
              <a:pPr algn="r" eaLnBrk="1" hangingPunct="1">
                <a:defRPr/>
              </a:pPr>
              <a:t>2</a:t>
            </a:fld>
            <a:endParaRPr lang="es-ES" sz="1200" smtClean="0">
              <a:solidFill>
                <a:srgbClr val="898989"/>
              </a:solidFill>
            </a:endParaRPr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251520" y="2283385"/>
            <a:ext cx="8640960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MX" altLang="es-MX" sz="1100" b="1" dirty="0">
                <a:latin typeface="Arial Narrow" pitchFamily="34" charset="0"/>
              </a:rPr>
              <a:t>AUTO EVALUACIÓN 1: RASGOS Y EXPERIENCIAS PROPIAS, ADQUIRIDAS Y DE PERSONALIDAD</a:t>
            </a:r>
            <a:endParaRPr lang="es-ES" altLang="es-MX" sz="1100" dirty="0">
              <a:latin typeface="Arial Narrow" pitchFamily="34" charset="0"/>
            </a:endParaRPr>
          </a:p>
        </p:txBody>
      </p:sp>
      <p:graphicFrame>
        <p:nvGraphicFramePr>
          <p:cNvPr id="8" name="Group 103"/>
          <p:cNvGraphicFramePr>
            <a:graphicFrameLocks noGrp="1"/>
          </p:cNvGraphicFramePr>
          <p:nvPr>
            <p:extLst/>
          </p:nvPr>
        </p:nvGraphicFramePr>
        <p:xfrm>
          <a:off x="251520" y="2777244"/>
          <a:ext cx="8640958" cy="701675"/>
        </p:xfrm>
        <a:graphic>
          <a:graphicData uri="http://schemas.openxmlformats.org/drawingml/2006/table">
            <a:tbl>
              <a:tblPr/>
              <a:tblGrid>
                <a:gridCol w="3651620"/>
                <a:gridCol w="1247334"/>
                <a:gridCol w="1247335"/>
                <a:gridCol w="1247334"/>
                <a:gridCol w="1247335"/>
              </a:tblGrid>
              <a:tr h="701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*1.5.- En función de las experiencias y de las situaciones que ha vivido hasta ahora,  ¿cómo considera en general que ha sido su vida? Marque la opción que corresponda con una  </a:t>
                      </a: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ebdings" pitchFamily="18" charset="2"/>
                        </a:rPr>
                        <a:t>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61" marB="457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Muy feliz. Solo han tenido experiencias buenas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61" marB="457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La mayoría ha sido feliz. Más experiencias buenas que malas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61" marB="457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veces feliz y a veces infeliz. Experiencias buenas y malas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61" marB="457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Infeliz, ha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predominado o todo ha sido malo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61" marB="4576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109"/>
          <p:cNvGraphicFramePr>
            <a:graphicFrameLocks noGrp="1"/>
          </p:cNvGraphicFramePr>
          <p:nvPr>
            <p:extLst/>
          </p:nvPr>
        </p:nvGraphicFramePr>
        <p:xfrm>
          <a:off x="251520" y="3628144"/>
          <a:ext cx="8640960" cy="1097000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2742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 1.6.- En 3 palabras descríbase a si mismo.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614"/>
          <p:cNvGraphicFramePr>
            <a:graphicFrameLocks noGrp="1"/>
          </p:cNvGraphicFramePr>
          <p:nvPr>
            <p:extLst/>
          </p:nvPr>
        </p:nvGraphicFramePr>
        <p:xfrm>
          <a:off x="251520" y="5229200"/>
          <a:ext cx="4320480" cy="288032"/>
        </p:xfrm>
        <a:graphic>
          <a:graphicData uri="http://schemas.openxmlformats.org/drawingml/2006/table">
            <a:tbl>
              <a:tblPr/>
              <a:tblGrid>
                <a:gridCol w="3380165"/>
                <a:gridCol w="940315"/>
              </a:tblGrid>
              <a:tr h="288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ANOTE EL TOTAL GENERAL*</a:t>
                      </a:r>
                      <a:endParaRPr kumimoji="0" lang="es-MX" alt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434"/>
          <p:cNvSpPr>
            <a:spLocks noChangeArrowheads="1"/>
          </p:cNvSpPr>
          <p:nvPr/>
        </p:nvSpPr>
        <p:spPr bwMode="auto">
          <a:xfrm>
            <a:off x="251520" y="5012546"/>
            <a:ext cx="4320480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MX" altLang="zh-CN" sz="1100" b="1" dirty="0">
                <a:latin typeface="Arial Narrow" panose="020B0606020202030204" pitchFamily="34" charset="0"/>
                <a:ea typeface="SimSun" pitchFamily="2" charset="-122"/>
              </a:rPr>
              <a:t>AUTO EVALUACIÓN </a:t>
            </a:r>
            <a:r>
              <a:rPr lang="es-MX" altLang="zh-CN" sz="1100" b="1" dirty="0" smtClean="0">
                <a:latin typeface="Arial Narrow" panose="020B0606020202030204" pitchFamily="34" charset="0"/>
                <a:ea typeface="SimSun" pitchFamily="2" charset="-122"/>
              </a:rPr>
              <a:t>3.1.2  </a:t>
            </a:r>
            <a:r>
              <a:rPr lang="es-MX" altLang="zh-CN" sz="1100" b="1" dirty="0">
                <a:latin typeface="Arial Narrow" panose="020B0606020202030204" pitchFamily="34" charset="0"/>
                <a:ea typeface="SimSun" pitchFamily="2" charset="-122"/>
              </a:rPr>
              <a:t>: INTELIGENCIA </a:t>
            </a:r>
            <a:r>
              <a:rPr lang="es-MX" altLang="zh-CN" sz="1100" b="1" dirty="0" smtClean="0">
                <a:latin typeface="Arial Narrow" panose="020B0606020202030204" pitchFamily="34" charset="0"/>
                <a:ea typeface="SimSun" pitchFamily="2" charset="-122"/>
              </a:rPr>
              <a:t>EMOCIONAL</a:t>
            </a:r>
            <a:endParaRPr lang="es-ES" sz="11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0" name="Group 504"/>
          <p:cNvGraphicFramePr>
            <a:graphicFrameLocks noGrp="1"/>
          </p:cNvGraphicFramePr>
          <p:nvPr>
            <p:extLst/>
          </p:nvPr>
        </p:nvGraphicFramePr>
        <p:xfrm>
          <a:off x="4860032" y="4968552"/>
          <a:ext cx="3600401" cy="1365715"/>
        </p:xfrm>
        <a:graphic>
          <a:graphicData uri="http://schemas.openxmlformats.org/drawingml/2006/table">
            <a:tbl>
              <a:tblPr/>
              <a:tblGrid>
                <a:gridCol w="827572"/>
                <a:gridCol w="974155"/>
                <a:gridCol w="830627"/>
                <a:gridCol w="968047"/>
              </a:tblGrid>
              <a:tr h="39645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MX" sz="11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SimSun" pitchFamily="2" charset="-122"/>
                          <a:cs typeface="+mn-cs"/>
                        </a:rPr>
                        <a:t>AUTO EVALUACION 3.1.3: CAPACIDADES Y LIMITACIONES PERSONALES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C.1*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L.1*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C.2*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L.2*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C.3*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L.3*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C.4*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L.4*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2"/>
          <p:cNvGraphicFramePr>
            <a:graphicFrameLocks noGrp="1"/>
          </p:cNvGraphicFramePr>
          <p:nvPr>
            <p:extLst/>
          </p:nvPr>
        </p:nvGraphicFramePr>
        <p:xfrm>
          <a:off x="323850" y="144016"/>
          <a:ext cx="8568630" cy="332656"/>
        </p:xfrm>
        <a:graphic>
          <a:graphicData uri="http://schemas.openxmlformats.org/drawingml/2006/table">
            <a:tbl>
              <a:tblPr/>
              <a:tblGrid>
                <a:gridCol w="8568630"/>
              </a:tblGrid>
              <a:tr h="332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47" marB="45647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057248"/>
              </p:ext>
            </p:extLst>
          </p:nvPr>
        </p:nvGraphicFramePr>
        <p:xfrm>
          <a:off x="323526" y="332656"/>
          <a:ext cx="8568953" cy="1736563"/>
        </p:xfrm>
        <a:graphic>
          <a:graphicData uri="http://schemas.openxmlformats.org/drawingml/2006/table">
            <a:tbl>
              <a:tblPr/>
              <a:tblGrid>
                <a:gridCol w="1120282"/>
                <a:gridCol w="232116"/>
                <a:gridCol w="1229893"/>
                <a:gridCol w="195041"/>
                <a:gridCol w="293208"/>
                <a:gridCol w="819015"/>
                <a:gridCol w="394920"/>
                <a:gridCol w="571263"/>
                <a:gridCol w="785487"/>
                <a:gridCol w="561431"/>
                <a:gridCol w="295464"/>
                <a:gridCol w="414167"/>
                <a:gridCol w="656952"/>
                <a:gridCol w="585547"/>
                <a:gridCol w="414167"/>
              </a:tblGrid>
              <a:tr h="288032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TGE 2015.  MODULO III  DESARROLLO PERSONAL. Y PROFESIONAL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000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anose="020B0606020202030204" pitchFamily="34" charset="0"/>
                        </a:rPr>
                        <a:t>FORMATO DE CONCENTRACIÓN DE RESULTADOS</a:t>
                      </a:r>
                      <a:r>
                        <a:rPr kumimoji="0" lang="es-E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TGE MODULO III</a:t>
                      </a:r>
                      <a:endParaRPr lang="es-MX" sz="1050" b="1" dirty="0" smtClean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NOMBRE: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CARRERA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MATRICULA NO: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9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RESIDENCIA: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EDAD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AÑOS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Arial Narrow" panose="020B0606020202030204" pitchFamily="34" charset="0"/>
                        </a:rPr>
                        <a:t>TRABAJA</a:t>
                      </a:r>
                      <a:endParaRPr lang="en-US" sz="1050" b="1" dirty="0">
                        <a:latin typeface="Arial Narrow" panose="020B0606020202030204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SI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NO</a:t>
                      </a:r>
                      <a:endParaRPr kumimoji="0" 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9128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ESTADO CIVIL: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SOLTERO: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CASADO: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OTRO: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6799">
                <a:tc gridSpan="1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ESTE FORMATO DEBE LLENARSE CON LOS DATOS QUE SE SOLICITAN DE CADA UNA DE LAS AUTO-EVALUACIONES, CASOS PRÁCTICOS Y REQUERIMIENTOS SEÑALADAS A CONTINUACIÓN Y DEBE ENTREGARSE RESUELTO E IMPRESO PARA TENER DERECHO A PRESENTAR EL EXAMEN DE ACREDITACIÓN DEL MÓDULO 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47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EE25D-166D-4E33-99B0-A9506B6EB80D}" type="slidenum">
              <a:rPr lang="es-ES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5" name="Group 6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331387"/>
              </p:ext>
            </p:extLst>
          </p:nvPr>
        </p:nvGraphicFramePr>
        <p:xfrm>
          <a:off x="251520" y="1124744"/>
          <a:ext cx="8640960" cy="1481416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256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SimSun" pitchFamily="2" charset="-122"/>
                          <a:cs typeface="+mn-cs"/>
                        </a:rPr>
                        <a:t>AUTO EVALUACIÓN 3.1.4 LOS PAPELES SOCIALES.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7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 smtClean="0"/>
                        <a:t>1.0</a:t>
                      </a:r>
                      <a:r>
                        <a:rPr lang="es-ES" sz="1000" b="1" baseline="0" dirty="0" smtClean="0"/>
                        <a:t> </a:t>
                      </a:r>
                      <a:r>
                        <a:rPr lang="es-ES" sz="1000" b="1" dirty="0" smtClean="0"/>
                        <a:t>Defina en sus palabras el concepto de sociedad. (No más de diez palabras)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1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4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288581"/>
              </p:ext>
            </p:extLst>
          </p:nvPr>
        </p:nvGraphicFramePr>
        <p:xfrm>
          <a:off x="251521" y="2852936"/>
          <a:ext cx="2232249" cy="1440159"/>
        </p:xfrm>
        <a:graphic>
          <a:graphicData uri="http://schemas.openxmlformats.org/drawingml/2006/table">
            <a:tbl>
              <a:tblPr/>
              <a:tblGrid>
                <a:gridCol w="563151"/>
                <a:gridCol w="556366"/>
                <a:gridCol w="556366"/>
                <a:gridCol w="556366"/>
              </a:tblGrid>
              <a:tr h="4635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2.0 </a:t>
                      </a: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Orden de los papeles sociales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8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Group 4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986903"/>
              </p:ext>
            </p:extLst>
          </p:nvPr>
        </p:nvGraphicFramePr>
        <p:xfrm>
          <a:off x="2699792" y="2852936"/>
          <a:ext cx="1872208" cy="1440160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</a:tblGrid>
              <a:tr h="4689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3.0 Orden de las orientaciones sociales</a:t>
                      </a:r>
                      <a:endParaRPr kumimoji="0" lang="es-E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2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6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276713"/>
              </p:ext>
            </p:extLst>
          </p:nvPr>
        </p:nvGraphicFramePr>
        <p:xfrm>
          <a:off x="251520" y="4509120"/>
          <a:ext cx="4320480" cy="1387520"/>
        </p:xfrm>
        <a:graphic>
          <a:graphicData uri="http://schemas.openxmlformats.org/drawingml/2006/table">
            <a:tbl>
              <a:tblPr/>
              <a:tblGrid>
                <a:gridCol w="4320480"/>
              </a:tblGrid>
              <a:tr h="247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</a:t>
                      </a:r>
                      <a:r>
                        <a:rPr lang="es-MX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general cómo califica el grado de solidaridad (alto, medio o bajo) en los grupo sociales con los que convive y con los que interactúa, y porque razones: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7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397386"/>
              </p:ext>
            </p:extLst>
          </p:nvPr>
        </p:nvGraphicFramePr>
        <p:xfrm>
          <a:off x="4788024" y="2924939"/>
          <a:ext cx="1872208" cy="3024341"/>
        </p:xfrm>
        <a:graphic>
          <a:graphicData uri="http://schemas.openxmlformats.org/drawingml/2006/table">
            <a:tbl>
              <a:tblPr/>
              <a:tblGrid>
                <a:gridCol w="428718"/>
                <a:gridCol w="1443490"/>
              </a:tblGrid>
              <a:tr h="44104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altLang="zh-CN" sz="11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SimSun" pitchFamily="2" charset="-122"/>
                          <a:cs typeface="+mn-cs"/>
                        </a:rPr>
                        <a:t>AUTO EVALUACIÓN </a:t>
                      </a:r>
                      <a:r>
                        <a:rPr lang="es-MX" sz="11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SimSun" pitchFamily="2" charset="-122"/>
                          <a:cs typeface="+mn-cs"/>
                        </a:rPr>
                        <a:t>3.1.5</a:t>
                      </a:r>
                      <a:r>
                        <a:rPr lang="es-MX" altLang="zh-CN" sz="11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SimSun" pitchFamily="2" charset="-122"/>
                          <a:cs typeface="+mn-cs"/>
                        </a:rPr>
                        <a:t> INTELIGENCIA RACIONAL</a:t>
                      </a:r>
                      <a:endParaRPr lang="es-ES" sz="1100" b="1" kern="120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SimSun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No.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TÉRMINO </a:t>
                      </a:r>
                      <a:r>
                        <a:rPr kumimoji="0" lang="es-ES_tradnl" sz="9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RELACIONADO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118"/>
          <p:cNvGraphicFramePr>
            <a:graphicFrameLocks noGrp="1"/>
          </p:cNvGraphicFramePr>
          <p:nvPr>
            <p:extLst/>
          </p:nvPr>
        </p:nvGraphicFramePr>
        <p:xfrm>
          <a:off x="6876256" y="4599408"/>
          <a:ext cx="2016224" cy="557784"/>
        </p:xfrm>
        <a:graphic>
          <a:graphicData uri="http://schemas.openxmlformats.org/drawingml/2006/table">
            <a:tbl>
              <a:tblPr/>
              <a:tblGrid>
                <a:gridCol w="1411357"/>
                <a:gridCol w="604867"/>
              </a:tblGrid>
              <a:tr h="409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PUNTAJE   TOTAL OBTENIDO: 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302846"/>
              </p:ext>
            </p:extLst>
          </p:nvPr>
        </p:nvGraphicFramePr>
        <p:xfrm>
          <a:off x="6876256" y="2996952"/>
          <a:ext cx="2016224" cy="1499984"/>
        </p:xfrm>
        <a:graphic>
          <a:graphicData uri="http://schemas.openxmlformats.org/drawingml/2006/table">
            <a:tbl>
              <a:tblPr/>
              <a:tblGrid>
                <a:gridCol w="461697"/>
                <a:gridCol w="1554527"/>
              </a:tblGrid>
              <a:tr h="382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No.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TÉRMINO </a:t>
                      </a:r>
                      <a:r>
                        <a:rPr kumimoji="0" lang="es-ES_tradnl" sz="9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RELACIONADO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3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12.-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13.-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14.-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2"/>
          <p:cNvGraphicFramePr>
            <a:graphicFrameLocks noGrp="1"/>
          </p:cNvGraphicFramePr>
          <p:nvPr>
            <p:extLst/>
          </p:nvPr>
        </p:nvGraphicFramePr>
        <p:xfrm>
          <a:off x="323528" y="144016"/>
          <a:ext cx="8568952" cy="332656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332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47" marB="45647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910018"/>
              </p:ext>
            </p:extLst>
          </p:nvPr>
        </p:nvGraphicFramePr>
        <p:xfrm>
          <a:off x="285750" y="367228"/>
          <a:ext cx="8606730" cy="533108"/>
        </p:xfrm>
        <a:graphic>
          <a:graphicData uri="http://schemas.openxmlformats.org/drawingml/2006/table">
            <a:tbl>
              <a:tblPr/>
              <a:tblGrid>
                <a:gridCol w="1219697"/>
                <a:gridCol w="3354585"/>
                <a:gridCol w="864096"/>
                <a:gridCol w="792088"/>
                <a:gridCol w="1080120"/>
                <a:gridCol w="857536"/>
                <a:gridCol w="438608"/>
              </a:tblGrid>
              <a:tr h="258934">
                <a:tc gridSpan="5"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FORMATO DE CONCENTRACIÓN DE RESULTADOS  TGE MODULO III</a:t>
                      </a: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HOJA NO.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8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NOMBRE: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CARRERA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MATRICULA NO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>
            <p:extLst/>
          </p:nvPr>
        </p:nvGraphicFramePr>
        <p:xfrm>
          <a:off x="323850" y="6152728"/>
          <a:ext cx="8568630" cy="228600"/>
        </p:xfrm>
        <a:graphic>
          <a:graphicData uri="http://schemas.openxmlformats.org/drawingml/2006/table">
            <a:tbl>
              <a:tblPr/>
              <a:tblGrid>
                <a:gridCol w="1356700"/>
                <a:gridCol w="2531410"/>
                <a:gridCol w="1368151"/>
                <a:gridCol w="3312369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FECHA DE ENTREGA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FIRMA DEL ESTUDIANTE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3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6623"/>
              </p:ext>
            </p:extLst>
          </p:nvPr>
        </p:nvGraphicFramePr>
        <p:xfrm>
          <a:off x="281400" y="1124744"/>
          <a:ext cx="8611079" cy="3739245"/>
        </p:xfrm>
        <a:graphic>
          <a:graphicData uri="http://schemas.openxmlformats.org/drawingml/2006/table">
            <a:tbl>
              <a:tblPr/>
              <a:tblGrid>
                <a:gridCol w="4434616"/>
                <a:gridCol w="481769"/>
                <a:gridCol w="411296"/>
                <a:gridCol w="409554"/>
                <a:gridCol w="411296"/>
                <a:gridCol w="409553"/>
                <a:gridCol w="411296"/>
                <a:gridCol w="409554"/>
                <a:gridCol w="411296"/>
                <a:gridCol w="409553"/>
                <a:gridCol w="411296"/>
              </a:tblGrid>
              <a:tr h="248171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SimSun" pitchFamily="2" charset="-122"/>
                          <a:cs typeface="+mn-cs"/>
                        </a:rPr>
                        <a:t>AUTOEVALUACIÓN 3.2.1: TEST  DE CREATIVIDAD DE TORRANCE.</a:t>
                      </a:r>
                      <a:endParaRPr lang="es-ES" sz="1100" b="1" kern="120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SimSun" pitchFamily="2" charset="-122"/>
                        <a:cs typeface="+mn-cs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68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La última vez que recuerdo…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 ME ACUERDO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HACE MÁS DE UN AÑO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EN ALGÚN MOMENTO DEL ÚLTI-MO AÑO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EL MES PASADO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 OCU-RRE CON FRECUEN-CIA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4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SUME CADA COLUMNA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4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LOS RESULTADOS ANTERIORES MULTIPLÍQUELOS POR LAS CANTIDADES EN CADA CUADRO.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  <a:endParaRPr kumimoji="0" lang="es-E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122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SUME LAS CANTIDASES PARCIALES ANTERIORES Y OBTENGA EL TOTAL GENERAL.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Group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357927"/>
              </p:ext>
            </p:extLst>
          </p:nvPr>
        </p:nvGraphicFramePr>
        <p:xfrm>
          <a:off x="251520" y="5085184"/>
          <a:ext cx="8640960" cy="853440"/>
        </p:xfrm>
        <a:graphic>
          <a:graphicData uri="http://schemas.openxmlformats.org/drawingml/2006/table">
            <a:tbl>
              <a:tblPr/>
              <a:tblGrid>
                <a:gridCol w="2538040"/>
                <a:gridCol w="1351073"/>
                <a:gridCol w="1361336"/>
                <a:gridCol w="1239958"/>
                <a:gridCol w="1084964"/>
                <a:gridCol w="1065589"/>
              </a:tblGrid>
              <a:tr h="142557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SimSun" pitchFamily="2" charset="-122"/>
                          <a:cs typeface="+mn-cs"/>
                        </a:rPr>
                        <a:t>AUTO EVALUACIÓN: 3.3.1 CAPACIDAD DE CAMBIO Y ACTUALIZACIÓN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012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FUENTES DE INFORMACIÓN DE DIFERENTES  TEMAS **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FRECUENTEMENTE**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OCASIONALMENTE**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CUANDO NECESITO**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NUNCA**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TOTALES**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0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TOTAL GENERAL**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**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5FEE25D-166D-4E33-99B0-A9506B6EB80D}" type="slidenum">
              <a:rPr lang="es-ES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23528" y="144016"/>
          <a:ext cx="8568952" cy="332656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332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47" marB="45647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853250"/>
              </p:ext>
            </p:extLst>
          </p:nvPr>
        </p:nvGraphicFramePr>
        <p:xfrm>
          <a:off x="285750" y="367228"/>
          <a:ext cx="8606730" cy="517868"/>
        </p:xfrm>
        <a:graphic>
          <a:graphicData uri="http://schemas.openxmlformats.org/drawingml/2006/table">
            <a:tbl>
              <a:tblPr/>
              <a:tblGrid>
                <a:gridCol w="1219697"/>
                <a:gridCol w="3354585"/>
                <a:gridCol w="864096"/>
                <a:gridCol w="792088"/>
                <a:gridCol w="1080120"/>
                <a:gridCol w="857536"/>
                <a:gridCol w="438608"/>
              </a:tblGrid>
              <a:tr h="258934">
                <a:tc gridSpan="5"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 rotWithShape="0">
                              <a:srgbClr val="FFFFFF"/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FORMATO DE CONCENTRACIÓN DE RESULTADOS  TGE MODULO III</a:t>
                      </a: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HOJA NO.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8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NOMBRE: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CARRERA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MATRICULA NO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/>
          </p:nvPr>
        </p:nvGraphicFramePr>
        <p:xfrm>
          <a:off x="287684" y="6152728"/>
          <a:ext cx="8568632" cy="228600"/>
        </p:xfrm>
        <a:graphic>
          <a:graphicData uri="http://schemas.openxmlformats.org/drawingml/2006/table">
            <a:tbl>
              <a:tblPr/>
              <a:tblGrid>
                <a:gridCol w="1356700"/>
                <a:gridCol w="2531410"/>
                <a:gridCol w="1368152"/>
                <a:gridCol w="331237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FECHA DE ENTREGA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FIRMA DEL ESTUDIANTE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20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2"/>
          <p:cNvGraphicFramePr>
            <a:graphicFrameLocks noGrp="1"/>
          </p:cNvGraphicFramePr>
          <p:nvPr>
            <p:extLst/>
          </p:nvPr>
        </p:nvGraphicFramePr>
        <p:xfrm>
          <a:off x="323850" y="144016"/>
          <a:ext cx="8568630" cy="332656"/>
        </p:xfrm>
        <a:graphic>
          <a:graphicData uri="http://schemas.openxmlformats.org/drawingml/2006/table">
            <a:tbl>
              <a:tblPr/>
              <a:tblGrid>
                <a:gridCol w="8568630"/>
              </a:tblGrid>
              <a:tr h="332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47" marB="45647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19"/>
              </p:ext>
            </p:extLst>
          </p:nvPr>
        </p:nvGraphicFramePr>
        <p:xfrm>
          <a:off x="323850" y="1340768"/>
          <a:ext cx="8568629" cy="1839850"/>
        </p:xfrm>
        <a:graphic>
          <a:graphicData uri="http://schemas.openxmlformats.org/drawingml/2006/table">
            <a:tbl>
              <a:tblPr/>
              <a:tblGrid>
                <a:gridCol w="1663210"/>
                <a:gridCol w="1320111"/>
                <a:gridCol w="1281874"/>
                <a:gridCol w="1373436"/>
                <a:gridCol w="1464999"/>
                <a:gridCol w="1464999"/>
              </a:tblGrid>
              <a:tr h="26170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AUTO EVALUACIÓN 3.5.1: TEST DEL EMPRENDEDOR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34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PREGUNTAS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DEFINITI-VAMENTE SI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PROBA-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BLEMEN-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TE 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DEPENDE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PROBA-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BLEMENTE 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DEFINITI-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VAMENTE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96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SUBTOTALES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1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MULTIPLIQUE LOS SUBTOTALES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X5</a:t>
                      </a: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X4</a:t>
                      </a: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dirty="0" smtClean="0">
                          <a:latin typeface="Arial Narrow" panose="020B0606020202030204" pitchFamily="34" charset="0"/>
                          <a:cs typeface="Arial" pitchFamily="34" charset="0"/>
                        </a:rPr>
                        <a:t>X3</a:t>
                      </a:r>
                      <a:endParaRPr lang="es-MX" sz="1050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X2</a:t>
                      </a: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X1</a:t>
                      </a: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TOTALES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50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GRAN 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461753"/>
              </p:ext>
            </p:extLst>
          </p:nvPr>
        </p:nvGraphicFramePr>
        <p:xfrm>
          <a:off x="323850" y="3429000"/>
          <a:ext cx="8568630" cy="1545330"/>
        </p:xfrm>
        <a:graphic>
          <a:graphicData uri="http://schemas.openxmlformats.org/drawingml/2006/table">
            <a:tbl>
              <a:tblPr/>
              <a:tblGrid>
                <a:gridCol w="3659850"/>
                <a:gridCol w="1227195"/>
                <a:gridCol w="1227195"/>
                <a:gridCol w="1227195"/>
                <a:gridCol w="1227195"/>
              </a:tblGrid>
              <a:tr h="30906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AUTO EVALUACIÓN 3.8.1: APTITUDES PERSONALES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SUBTOTALES **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MULTIPLIQUE LOS SUBTOTALES POR LAS CANTIDADES: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3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TOTALES **</a:t>
                      </a:r>
                      <a:endParaRPr kumimoji="0" lang="es-E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GRAN TOTAL **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168320"/>
              </p:ext>
            </p:extLst>
          </p:nvPr>
        </p:nvGraphicFramePr>
        <p:xfrm>
          <a:off x="323850" y="5229200"/>
          <a:ext cx="8568630" cy="228600"/>
        </p:xfrm>
        <a:graphic>
          <a:graphicData uri="http://schemas.openxmlformats.org/drawingml/2006/table">
            <a:tbl>
              <a:tblPr/>
              <a:tblGrid>
                <a:gridCol w="1356700"/>
                <a:gridCol w="2531410"/>
                <a:gridCol w="1368151"/>
                <a:gridCol w="3312369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FECHA DE ENTREGA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FIRMA DEL ESTUDIANTE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E37A7095-950E-43D0-832A-C80C349CFC93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36777"/>
              </p:ext>
            </p:extLst>
          </p:nvPr>
        </p:nvGraphicFramePr>
        <p:xfrm>
          <a:off x="285750" y="534868"/>
          <a:ext cx="8606730" cy="517868"/>
        </p:xfrm>
        <a:graphic>
          <a:graphicData uri="http://schemas.openxmlformats.org/drawingml/2006/table">
            <a:tbl>
              <a:tblPr/>
              <a:tblGrid>
                <a:gridCol w="1219697"/>
                <a:gridCol w="3354585"/>
                <a:gridCol w="864096"/>
                <a:gridCol w="792088"/>
                <a:gridCol w="1080120"/>
                <a:gridCol w="857536"/>
                <a:gridCol w="438608"/>
              </a:tblGrid>
              <a:tr h="258934">
                <a:tc gridSpan="5"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 rotWithShape="0">
                              <a:srgbClr val="FFFFFF"/>
                            </a:outerShdw>
                          </a:effectLst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FORMATO DE CONCENTRACIÓN DE RESULTADOS  TGE MODULO III</a:t>
                      </a: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HOJA NO.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8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NOMBRE: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CARRERA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MATRICULA NO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16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719</Words>
  <Application>Microsoft Office PowerPoint</Application>
  <PresentationFormat>Presentación en pantalla (4:3)</PresentationFormat>
  <Paragraphs>190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VA_CONSULTORES</dc:creator>
  <cp:lastModifiedBy>VA_CONSULTORES</cp:lastModifiedBy>
  <cp:revision>1</cp:revision>
  <dcterms:created xsi:type="dcterms:W3CDTF">2015-07-22T12:31:36Z</dcterms:created>
  <dcterms:modified xsi:type="dcterms:W3CDTF">2015-07-22T12:50:28Z</dcterms:modified>
</cp:coreProperties>
</file>