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445" r:id="rId3"/>
    <p:sldId id="457" r:id="rId4"/>
    <p:sldId id="458" r:id="rId5"/>
    <p:sldId id="459" r:id="rId6"/>
    <p:sldId id="460" r:id="rId7"/>
    <p:sldId id="461" r:id="rId8"/>
    <p:sldId id="462" r:id="rId9"/>
    <p:sldId id="463" r:id="rId10"/>
    <p:sldId id="465" r:id="rId11"/>
    <p:sldId id="466" r:id="rId12"/>
    <p:sldId id="446" r:id="rId13"/>
    <p:sldId id="449" r:id="rId14"/>
  </p:sldIdLst>
  <p:sldSz cx="9144000" cy="6858000" type="screen4x3"/>
  <p:notesSz cx="6800850" cy="9931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566">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4" autoAdjust="0"/>
    <p:restoredTop sz="94629" autoAdjust="0"/>
  </p:normalViewPr>
  <p:slideViewPr>
    <p:cSldViewPr>
      <p:cViewPr>
        <p:scale>
          <a:sx n="110" d="100"/>
          <a:sy n="110" d="100"/>
        </p:scale>
        <p:origin x="-960" y="-7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7035" cy="49657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52241" y="0"/>
            <a:ext cx="2947035" cy="496570"/>
          </a:xfrm>
          <a:prstGeom prst="rect">
            <a:avLst/>
          </a:prstGeom>
        </p:spPr>
        <p:txBody>
          <a:bodyPr vert="horz" lIns="91440" tIns="45720" rIns="91440" bIns="45720" rtlCol="0"/>
          <a:lstStyle>
            <a:lvl1pPr algn="r">
              <a:defRPr sz="1200"/>
            </a:lvl1pPr>
          </a:lstStyle>
          <a:p>
            <a:fld id="{B1ADD6E0-B915-497E-8A53-2E8146277C45}" type="datetimeFigureOut">
              <a:rPr lang="es-MX" smtClean="0"/>
              <a:t>18/07/2016</a:t>
            </a:fld>
            <a:endParaRPr lang="es-MX" dirty="0"/>
          </a:p>
        </p:txBody>
      </p:sp>
      <p:sp>
        <p:nvSpPr>
          <p:cNvPr id="4" name="3 Marcador de imagen de diapositiva"/>
          <p:cNvSpPr>
            <a:spLocks noGrp="1" noRot="1" noChangeAspect="1"/>
          </p:cNvSpPr>
          <p:nvPr>
            <p:ph type="sldImg" idx="2"/>
          </p:nvPr>
        </p:nvSpPr>
        <p:spPr>
          <a:xfrm>
            <a:off x="917575" y="744538"/>
            <a:ext cx="4965700" cy="3724275"/>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0085" y="4717415"/>
            <a:ext cx="5440680" cy="446913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433106"/>
            <a:ext cx="2947035" cy="49657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52241" y="9433106"/>
            <a:ext cx="2947035" cy="496570"/>
          </a:xfrm>
          <a:prstGeom prst="rect">
            <a:avLst/>
          </a:prstGeom>
        </p:spPr>
        <p:txBody>
          <a:bodyPr vert="horz" lIns="91440" tIns="45720" rIns="91440" bIns="45720" rtlCol="0" anchor="b"/>
          <a:lstStyle>
            <a:lvl1pPr algn="r">
              <a:defRPr sz="1200"/>
            </a:lvl1pPr>
          </a:lstStyle>
          <a:p>
            <a:fld id="{E2119FEF-AB3C-401F-B23E-6B5993E0C235}" type="slidenum">
              <a:rPr lang="es-MX" smtClean="0"/>
              <a:t>‹Nº›</a:t>
            </a:fld>
            <a:endParaRPr lang="es-MX" dirty="0"/>
          </a:p>
        </p:txBody>
      </p:sp>
    </p:spTree>
    <p:extLst>
      <p:ext uri="{BB962C8B-B14F-4D97-AF65-F5344CB8AC3E}">
        <p14:creationId xmlns:p14="http://schemas.microsoft.com/office/powerpoint/2010/main" val="193203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577" indent="-280607" algn="ctr" eaLnBrk="0" hangingPunct="0">
              <a:defRPr sz="1400" b="1">
                <a:solidFill>
                  <a:schemeClr val="tx1"/>
                </a:solidFill>
                <a:latin typeface="Arial" charset="0"/>
              </a:defRPr>
            </a:lvl2pPr>
            <a:lvl3pPr marL="1122426" indent="-224485" algn="ctr" eaLnBrk="0" hangingPunct="0">
              <a:defRPr sz="1400" b="1">
                <a:solidFill>
                  <a:schemeClr val="tx1"/>
                </a:solidFill>
                <a:latin typeface="Arial" charset="0"/>
              </a:defRPr>
            </a:lvl3pPr>
            <a:lvl4pPr marL="1571396" indent="-224485" algn="ctr" eaLnBrk="0" hangingPunct="0">
              <a:defRPr sz="1400" b="1">
                <a:solidFill>
                  <a:schemeClr val="tx1"/>
                </a:solidFill>
                <a:latin typeface="Arial" charset="0"/>
              </a:defRPr>
            </a:lvl4pPr>
            <a:lvl5pPr marL="2020367" indent="-224485" algn="ctr" eaLnBrk="0" hangingPunct="0">
              <a:defRPr sz="1400" b="1">
                <a:solidFill>
                  <a:schemeClr val="tx1"/>
                </a:solidFill>
                <a:latin typeface="Arial" charset="0"/>
              </a:defRPr>
            </a:lvl5pPr>
            <a:lvl6pPr marL="2469337" indent="-224485" algn="ctr" eaLnBrk="0" fontAlgn="base" hangingPunct="0">
              <a:spcBef>
                <a:spcPct val="0"/>
              </a:spcBef>
              <a:spcAft>
                <a:spcPct val="0"/>
              </a:spcAft>
              <a:defRPr sz="1400" b="1">
                <a:solidFill>
                  <a:schemeClr val="tx1"/>
                </a:solidFill>
                <a:latin typeface="Arial" charset="0"/>
              </a:defRPr>
            </a:lvl6pPr>
            <a:lvl7pPr marL="2918308" indent="-224485" algn="ctr" eaLnBrk="0" fontAlgn="base" hangingPunct="0">
              <a:spcBef>
                <a:spcPct val="0"/>
              </a:spcBef>
              <a:spcAft>
                <a:spcPct val="0"/>
              </a:spcAft>
              <a:defRPr sz="1400" b="1">
                <a:solidFill>
                  <a:schemeClr val="tx1"/>
                </a:solidFill>
                <a:latin typeface="Arial" charset="0"/>
              </a:defRPr>
            </a:lvl7pPr>
            <a:lvl8pPr marL="3367278" indent="-224485" algn="ctr" eaLnBrk="0" fontAlgn="base" hangingPunct="0">
              <a:spcBef>
                <a:spcPct val="0"/>
              </a:spcBef>
              <a:spcAft>
                <a:spcPct val="0"/>
              </a:spcAft>
              <a:defRPr sz="1400" b="1">
                <a:solidFill>
                  <a:schemeClr val="tx1"/>
                </a:solidFill>
                <a:latin typeface="Arial" charset="0"/>
              </a:defRPr>
            </a:lvl8pPr>
            <a:lvl9pPr marL="3816248" indent="-224485"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919163" y="744538"/>
            <a:ext cx="4965700" cy="3725862"/>
          </a:xfrm>
          <a:ln/>
        </p:spPr>
      </p:sp>
      <p:sp>
        <p:nvSpPr>
          <p:cNvPr id="121860" name="Rectangle 3"/>
          <p:cNvSpPr>
            <a:spLocks noGrp="1" noChangeArrowheads="1"/>
          </p:cNvSpPr>
          <p:nvPr>
            <p:ph type="body" idx="1"/>
          </p:nvPr>
        </p:nvSpPr>
        <p:spPr>
          <a:xfrm>
            <a:off x="679777" y="4717925"/>
            <a:ext cx="5441297" cy="44684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819B3D-70C9-49A3-8D81-2FF356EBABF3}" type="slidenum">
              <a:rPr lang="es-ES" smtClean="0"/>
              <a:pPr eaLnBrk="1" hangingPunct="1"/>
              <a:t>5</a:t>
            </a:fld>
            <a:endParaRPr lang="es-ES" dirty="0" smtClean="0"/>
          </a:p>
        </p:txBody>
      </p:sp>
      <p:sp>
        <p:nvSpPr>
          <p:cNvPr id="88067" name="Rectangle 2"/>
          <p:cNvSpPr>
            <a:spLocks noGrp="1" noRot="1" noChangeAspect="1" noChangeArrowheads="1" noTextEdit="1"/>
          </p:cNvSpPr>
          <p:nvPr>
            <p:ph type="sldImg"/>
          </p:nvPr>
        </p:nvSpPr>
        <p:spPr>
          <a:xfrm>
            <a:off x="917575" y="741363"/>
            <a:ext cx="4967288" cy="3727450"/>
          </a:xfrm>
          <a:ln/>
        </p:spPr>
      </p:sp>
      <p:sp>
        <p:nvSpPr>
          <p:cNvPr id="88068" name="Rectangle 3"/>
          <p:cNvSpPr>
            <a:spLocks noGrp="1" noChangeArrowheads="1"/>
          </p:cNvSpPr>
          <p:nvPr>
            <p:ph type="body" idx="1"/>
          </p:nvPr>
        </p:nvSpPr>
        <p:spPr>
          <a:xfrm>
            <a:off x="680085" y="4714635"/>
            <a:ext cx="5440680" cy="44746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dirty="0" smtClean="0"/>
          </a:p>
        </p:txBody>
      </p:sp>
    </p:spTree>
    <p:extLst>
      <p:ext uri="{BB962C8B-B14F-4D97-AF65-F5344CB8AC3E}">
        <p14:creationId xmlns:p14="http://schemas.microsoft.com/office/powerpoint/2010/main" val="3215067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3EC11E-09FE-4537-AA96-D6D5579C8988}" type="slidenum">
              <a:rPr lang="es-ES" smtClean="0"/>
              <a:pPr eaLnBrk="1" hangingPunct="1"/>
              <a:t>6</a:t>
            </a:fld>
            <a:endParaRPr lang="es-ES" dirty="0" smtClean="0"/>
          </a:p>
        </p:txBody>
      </p:sp>
      <p:sp>
        <p:nvSpPr>
          <p:cNvPr id="89091" name="Rectangle 2"/>
          <p:cNvSpPr>
            <a:spLocks noGrp="1" noRot="1" noChangeAspect="1" noChangeArrowheads="1" noTextEdit="1"/>
          </p:cNvSpPr>
          <p:nvPr>
            <p:ph type="sldImg"/>
          </p:nvPr>
        </p:nvSpPr>
        <p:spPr>
          <a:xfrm>
            <a:off x="917575" y="741363"/>
            <a:ext cx="4967288" cy="3727450"/>
          </a:xfrm>
          <a:ln/>
        </p:spPr>
      </p:sp>
      <p:sp>
        <p:nvSpPr>
          <p:cNvPr id="89092" name="Rectangle 3"/>
          <p:cNvSpPr>
            <a:spLocks noGrp="1" noChangeArrowheads="1"/>
          </p:cNvSpPr>
          <p:nvPr>
            <p:ph type="body" idx="1"/>
          </p:nvPr>
        </p:nvSpPr>
        <p:spPr>
          <a:xfrm>
            <a:off x="680085" y="4714635"/>
            <a:ext cx="5440680" cy="44746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dirty="0" smtClean="0"/>
          </a:p>
        </p:txBody>
      </p:sp>
    </p:spTree>
    <p:extLst>
      <p:ext uri="{BB962C8B-B14F-4D97-AF65-F5344CB8AC3E}">
        <p14:creationId xmlns:p14="http://schemas.microsoft.com/office/powerpoint/2010/main" val="70789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
        <p:nvSpPr>
          <p:cNvPr id="8"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3" name="12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848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40578228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615639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422237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7181735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13059914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710865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4079120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8611276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4514595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7659423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8"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3" name="12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77135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10321024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18/07/2016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76081150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4053508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15743774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1820913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806435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
        <p:nvSpPr>
          <p:cNvPr id="7"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2" name="11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3123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aconsultores">
    <p:spTree>
      <p:nvGrpSpPr>
        <p:cNvPr id="1" name=""/>
        <p:cNvGrpSpPr/>
        <p:nvPr/>
      </p:nvGrpSpPr>
      <p:grpSpPr>
        <a:xfrm>
          <a:off x="0" y="0"/>
          <a:ext cx="0" cy="0"/>
          <a:chOff x="0" y="0"/>
          <a:chExt cx="0" cy="0"/>
        </a:xfrm>
      </p:grpSpPr>
      <p:sp>
        <p:nvSpPr>
          <p:cNvPr id="6"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b="0" smtClean="0"/>
              <a:pPr>
                <a:defRPr/>
              </a:pPr>
              <a:t>‹Nº›</a:t>
            </a:fld>
            <a:endParaRPr lang="es-ES" b="0" dirty="0"/>
          </a:p>
        </p:txBody>
      </p:sp>
      <p:cxnSp>
        <p:nvCxnSpPr>
          <p:cNvPr id="11" name="10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Marcador de fecha"/>
          <p:cNvSpPr>
            <a:spLocks noGrp="1"/>
          </p:cNvSpPr>
          <p:nvPr>
            <p:ph type="dt" sz="half" idx="10"/>
          </p:nvPr>
        </p:nvSpPr>
        <p:spPr>
          <a:xfrm>
            <a:off x="2339752" y="4581128"/>
            <a:ext cx="2133600" cy="365125"/>
          </a:xfrm>
        </p:spPr>
        <p:txBody>
          <a:bodyPr/>
          <a:lstStyle/>
          <a:p>
            <a:endParaRPr lang="es-MX" dirty="0"/>
          </a:p>
        </p:txBody>
      </p:sp>
      <p:sp>
        <p:nvSpPr>
          <p:cNvPr id="14" name="13 Marcador de pie de página"/>
          <p:cNvSpPr>
            <a:spLocks noGrp="1"/>
          </p:cNvSpPr>
          <p:nvPr>
            <p:ph type="ftr" sz="quarter" idx="11"/>
          </p:nvPr>
        </p:nvSpPr>
        <p:spPr/>
        <p:txBody>
          <a:bodyPr/>
          <a:lstStyle/>
          <a:p>
            <a:endParaRPr lang="es-MX" dirty="0"/>
          </a:p>
        </p:txBody>
      </p:sp>
      <p:sp>
        <p:nvSpPr>
          <p:cNvPr id="15" name="14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3634158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9054879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117677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C7F96-03E5-4557-90E6-51068344B7A9}" type="slidenum">
              <a:rPr lang="es-MX" smtClean="0"/>
              <a:t>‹Nº›</a:t>
            </a:fld>
            <a:endParaRPr lang="es-MX" dirty="0"/>
          </a:p>
        </p:txBody>
      </p:sp>
      <p:cxnSp>
        <p:nvCxnSpPr>
          <p:cNvPr id="10" name="9 Conector recto"/>
          <p:cNvCxnSpPr/>
          <p:nvPr/>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Servidor\servidor 2011\General\CARPETA MAESTRA 2014\logoVA nueva imagen.png"/>
          <p:cNvPicPr>
            <a:picLocks noChangeAspect="1" noChangeArrowheads="1"/>
          </p:cNvPicPr>
          <p:nvPr/>
        </p:nvPicPr>
        <p:blipFill>
          <a:blip r:embed="rId13" cstate="print">
            <a:duotone>
              <a:schemeClr val="bg2">
                <a:shade val="45000"/>
                <a:satMod val="135000"/>
              </a:schemeClr>
              <a:prstClr val="white"/>
            </a:duotone>
            <a:extLst>
              <a:ext uri="{BEBA8EAE-BF5A-486C-A8C5-ECC9F3942E4B}">
                <a14:imgProps xmlns:a14="http://schemas.microsoft.com/office/drawing/2010/main">
                  <a14:imgLayer r:embed="rId1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23528" y="6417518"/>
            <a:ext cx="1800200" cy="21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8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1BD12-265E-4936-9318-DD02A1358345}" type="slidenum">
              <a:rPr lang="es-MX" smtClean="0"/>
              <a:t>‹Nº›</a:t>
            </a:fld>
            <a:endParaRPr lang="es-MX" dirty="0"/>
          </a:p>
        </p:txBody>
      </p:sp>
      <p:pic>
        <p:nvPicPr>
          <p:cNvPr id="10" name="Picture 2" descr="\\Servidor\servidor 2011\General\CARPETA MAESTRA 2014\logoVA nueva image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7544" y="6273502"/>
            <a:ext cx="2099918" cy="25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154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0" y="1628800"/>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effectLst>
                  <a:outerShdw blurRad="38100" dist="38100" dir="2700000" algn="tl">
                    <a:srgbClr val="FFFFFF"/>
                  </a:outerShdw>
                </a:effectLst>
                <a:latin typeface="Arial Narrow" panose="020B0606020202030204" pitchFamily="34" charset="0"/>
              </a:rPr>
              <a:t>TGE 2016</a:t>
            </a:r>
          </a:p>
          <a:p>
            <a:pPr algn="ctr">
              <a:defRPr/>
            </a:pPr>
            <a:r>
              <a:rPr lang="es-MX" b="1" dirty="0" smtClean="0">
                <a:effectLst>
                  <a:outerShdw blurRad="38100" dist="38100" dir="2700000" algn="tl">
                    <a:srgbClr val="FFFFFF"/>
                  </a:outerShdw>
                </a:effectLst>
                <a:latin typeface="Arial Narrow" panose="020B0606020202030204" pitchFamily="34" charset="0"/>
              </a:rPr>
              <a:t>MÓDULO I – DESARROLLO ORGANIZACIONAL</a:t>
            </a:r>
          </a:p>
          <a:p>
            <a:pPr algn="ctr">
              <a:defRPr/>
            </a:pPr>
            <a:r>
              <a:rPr lang="es-MX" b="1" dirty="0" smtClean="0">
                <a:effectLst>
                  <a:outerShdw blurRad="38100" dist="38100" dir="2700000" algn="tl">
                    <a:srgbClr val="FFFFFF"/>
                  </a:outerShdw>
                </a:effectLst>
                <a:latin typeface="Arial Narrow" panose="020B0606020202030204" pitchFamily="34" charset="0"/>
              </a:rPr>
              <a:t>FORMATO DE REPORTE. FR</a:t>
            </a:r>
            <a:endParaRPr lang="es-MX" b="1" i="1" dirty="0">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17004"/>
            <a:ext cx="6001095" cy="5756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Conchi\Pictures\32811.png"/>
          <p:cNvPicPr>
            <a:picLocks noChangeAspect="1" noChangeArrowheads="1"/>
          </p:cNvPicPr>
          <p:nvPr/>
        </p:nvPicPr>
        <p:blipFill rotWithShape="1">
          <a:blip r:embed="rId4">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251520" y="2492896"/>
            <a:ext cx="8640960" cy="2062075"/>
          </a:xfrm>
          <a:prstGeom prst="rect">
            <a:avLst/>
          </a:prstGeom>
          <a:solidFill>
            <a:schemeClr val="accent2">
              <a:lumMod val="20000"/>
              <a:lumOff val="80000"/>
            </a:schemeClr>
          </a:solidFill>
          <a:ln>
            <a:solidFill>
              <a:srgbClr val="FF0066"/>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600" b="1" dirty="0" smtClean="0">
                <a:solidFill>
                  <a:schemeClr val="tx1"/>
                </a:solidFill>
                <a:cs typeface="Times New Roman" panose="02020603050405020304" pitchFamily="18" charset="0"/>
              </a:rPr>
              <a:t>IMPORTANTE: </a:t>
            </a:r>
          </a:p>
          <a:p>
            <a:pPr algn="just">
              <a:spcBef>
                <a:spcPct val="50000"/>
              </a:spcBef>
              <a:defRPr/>
            </a:pPr>
            <a:r>
              <a:rPr lang="es-MX" sz="1600" dirty="0" smtClean="0">
                <a:solidFill>
                  <a:schemeClr val="tx1"/>
                </a:solidFill>
                <a:cs typeface="Times New Roman" panose="02020603050405020304" pitchFamily="18" charset="0"/>
              </a:rPr>
              <a:t>El material del Modulo ha sido diseñado para su estudio, consulta e investigación, así como para servir de sustento para presentar el examen para su evaluación. Para poder tener derecho </a:t>
            </a:r>
            <a:r>
              <a:rPr lang="es-MX" sz="1600" dirty="0">
                <a:solidFill>
                  <a:schemeClr val="tx1"/>
                </a:solidFill>
                <a:cs typeface="Times New Roman" panose="02020603050405020304" pitchFamily="18" charset="0"/>
              </a:rPr>
              <a:t>a presentar el </a:t>
            </a:r>
            <a:r>
              <a:rPr lang="es-MX" sz="1600" dirty="0" smtClean="0">
                <a:solidFill>
                  <a:schemeClr val="tx1"/>
                </a:solidFill>
                <a:cs typeface="Times New Roman" panose="02020603050405020304" pitchFamily="18" charset="0"/>
              </a:rPr>
              <a:t>examen referido </a:t>
            </a:r>
            <a:r>
              <a:rPr lang="es-MX" sz="1600" dirty="0">
                <a:solidFill>
                  <a:schemeClr val="tx1"/>
                </a:solidFill>
                <a:cs typeface="Times New Roman" panose="02020603050405020304" pitchFamily="18" charset="0"/>
              </a:rPr>
              <a:t>de acreditación </a:t>
            </a:r>
            <a:r>
              <a:rPr lang="es-MX" sz="1600" dirty="0" smtClean="0">
                <a:solidFill>
                  <a:schemeClr val="tx1"/>
                </a:solidFill>
                <a:cs typeface="Times New Roman" panose="02020603050405020304" pitchFamily="18" charset="0"/>
              </a:rPr>
              <a:t>en </a:t>
            </a:r>
            <a:r>
              <a:rPr lang="es-MX" sz="1600" dirty="0">
                <a:solidFill>
                  <a:schemeClr val="tx1"/>
                </a:solidFill>
                <a:cs typeface="Times New Roman" panose="02020603050405020304" pitchFamily="18" charset="0"/>
              </a:rPr>
              <a:t>la fecha </a:t>
            </a:r>
            <a:r>
              <a:rPr lang="es-MX" sz="1600" dirty="0" smtClean="0">
                <a:solidFill>
                  <a:schemeClr val="tx1"/>
                </a:solidFill>
                <a:cs typeface="Times New Roman" panose="02020603050405020304" pitchFamily="18" charset="0"/>
              </a:rPr>
              <a:t>programada</a:t>
            </a:r>
            <a:r>
              <a:rPr lang="es-MX" sz="1600" b="1" dirty="0" smtClean="0">
                <a:solidFill>
                  <a:schemeClr val="tx1"/>
                </a:solidFill>
                <a:cs typeface="Times New Roman" panose="02020603050405020304" pitchFamily="18" charset="0"/>
              </a:rPr>
              <a:t>, </a:t>
            </a:r>
            <a:r>
              <a:rPr lang="es-MX" sz="1600" b="1" i="1" dirty="0" smtClean="0">
                <a:solidFill>
                  <a:schemeClr val="tx1"/>
                </a:solidFill>
                <a:cs typeface="Times New Roman" panose="02020603050405020304" pitchFamily="18" charset="0"/>
              </a:rPr>
              <a:t>usted debe presentar las autoevaluaciones y el cuestionario contenidos en el presente Formato de Reporte.</a:t>
            </a:r>
            <a:r>
              <a:rPr lang="es-MX" sz="1600" b="1" dirty="0" smtClean="0">
                <a:solidFill>
                  <a:schemeClr val="tx1"/>
                </a:solidFill>
                <a:cs typeface="Times New Roman" panose="02020603050405020304" pitchFamily="18" charset="0"/>
              </a:rPr>
              <a:t> </a:t>
            </a:r>
          </a:p>
          <a:p>
            <a:pPr algn="just">
              <a:spcBef>
                <a:spcPct val="50000"/>
              </a:spcBef>
              <a:defRPr/>
            </a:pPr>
            <a:r>
              <a:rPr lang="es-MX" sz="1600" dirty="0" smtClean="0">
                <a:solidFill>
                  <a:schemeClr val="tx1"/>
                </a:solidFill>
                <a:cs typeface="Times New Roman" panose="02020603050405020304" pitchFamily="18" charset="0"/>
              </a:rPr>
              <a:t>Puede llenarlo directamente e imprimirlo., o bien lo imprime y llena a mano. Para las respuestas del cuestionario utilice las hojas que le sean necesarias y pueden ser escritas por ambas  lados </a:t>
            </a:r>
            <a:endParaRPr lang="es-MX" sz="1600" dirty="0">
              <a:solidFill>
                <a:schemeClr val="tx1"/>
              </a:solidFill>
              <a:cs typeface="Times New Roman" panose="02020603050405020304" pitchFamily="18" charset="0"/>
            </a:endParaRPr>
          </a:p>
        </p:txBody>
      </p:sp>
      <p:graphicFrame>
        <p:nvGraphicFramePr>
          <p:cNvPr id="9" name="Group 2"/>
          <p:cNvGraphicFramePr>
            <a:graphicFrameLocks noGrp="1"/>
          </p:cNvGraphicFramePr>
          <p:nvPr>
            <p:extLst>
              <p:ext uri="{D42A27DB-BD31-4B8C-83A1-F6EECF244321}">
                <p14:modId xmlns:p14="http://schemas.microsoft.com/office/powerpoint/2010/main" val="4120401367"/>
              </p:ext>
            </p:extLst>
          </p:nvPr>
        </p:nvGraphicFramePr>
        <p:xfrm>
          <a:off x="251521" y="4667028"/>
          <a:ext cx="8640962" cy="1426452"/>
        </p:xfrm>
        <a:graphic>
          <a:graphicData uri="http://schemas.openxmlformats.org/drawingml/2006/table">
            <a:tbl>
              <a:tblPr/>
              <a:tblGrid>
                <a:gridCol w="1129696"/>
                <a:gridCol w="1030543"/>
                <a:gridCol w="640432"/>
                <a:gridCol w="1121569"/>
                <a:gridCol w="974303"/>
                <a:gridCol w="936104"/>
                <a:gridCol w="720080"/>
                <a:gridCol w="417647"/>
                <a:gridCol w="662473"/>
                <a:gridCol w="590468"/>
                <a:gridCol w="417647"/>
              </a:tblGrid>
              <a:tr h="238858">
                <a:tc gridSpan="1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1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2016.  MODULO 1  ESTRUCTURA Y DESARROLLO ORGANIZACIONAL .  </a:t>
                      </a:r>
                      <a:endParaRPr kumimoji="0" lang="es-ES" sz="11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224809">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NOMBRE:</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gridSpan="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CARRERA</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 </a:t>
                      </a: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MATRICULA</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252908">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RESIDENCIA:</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EDAD</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AÑOS</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r>
                        <a:rPr lang="en-US" sz="1000" b="1" dirty="0" smtClean="0">
                          <a:latin typeface="Arial Narrow" pitchFamily="34" charset="0"/>
                          <a:cs typeface="Times New Roman" panose="02020603050405020304" pitchFamily="18" charset="0"/>
                        </a:rPr>
                        <a:t>TRABAJA</a:t>
                      </a:r>
                      <a:endParaRPr lang="en-US" sz="1000" b="1" dirty="0">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kern="1200" cap="none" normalizeH="0" baseline="0" dirty="0" smtClean="0">
                          <a:ln>
                            <a:noFill/>
                          </a:ln>
                          <a:solidFill>
                            <a:schemeClr val="tx1"/>
                          </a:solidFill>
                          <a:effectLst/>
                          <a:latin typeface="Arial Narrow" pitchFamily="34" charset="0"/>
                          <a:ea typeface="+mn-ea"/>
                          <a:cs typeface="Times New Roman" panose="02020603050405020304" pitchFamily="18" charset="0"/>
                        </a:rPr>
                        <a:t>SI</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kern="1200" cap="none" normalizeH="0" baseline="0" dirty="0" smtClean="0">
                        <a:ln>
                          <a:noFill/>
                        </a:ln>
                        <a:solidFill>
                          <a:schemeClr val="tx1"/>
                        </a:solidFill>
                        <a:effectLst/>
                        <a:latin typeface="Arial Narrow"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Narrow" pitchFamily="34" charset="0"/>
                          <a:ea typeface="+mn-ea"/>
                          <a:cs typeface="Times New Roman" panose="02020603050405020304" pitchFamily="18" charset="0"/>
                        </a:rPr>
                        <a:t>NO</a:t>
                      </a:r>
                      <a:endParaRPr kumimoji="0" lang="en-US" sz="1000" b="1" i="0" u="none" strike="noStrike" kern="1200" cap="none" normalizeH="0" baseline="0" dirty="0">
                        <a:ln>
                          <a:noFill/>
                        </a:ln>
                        <a:solidFill>
                          <a:schemeClr val="tx1"/>
                        </a:solidFill>
                        <a:effectLst/>
                        <a:latin typeface="Arial Narrow"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238858">
                <a:tc>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ESTADO CIVIL:</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SOLTERO:</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CASADO:</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endParaRPr lang="en-US" sz="1000" dirty="0"/>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OTRO:</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gridSpan="5">
                  <a:txBody>
                    <a:bodyPr/>
                    <a:lstStyle/>
                    <a:p>
                      <a:endParaRPr lang="en-US" sz="1000" dirty="0">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396000">
                <a:tc gridSpan="1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ADJUNTE A ESTA PORTADA LAS AUTOEVALUACIONES RESUELTAS, ASÍ COMO LAS HOJAS DE RESPUESTAS AL CUESTIONARIO CONTENIDO EN ESTE FORMATO.</a:t>
                      </a:r>
                      <a:endParaRPr kumimoji="0" lang="es-ES" sz="12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3918451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3 Marcador de número de diapositiva"/>
          <p:cNvSpPr>
            <a:spLocks noGrp="1"/>
          </p:cNvSpPr>
          <p:nvPr>
            <p:ph type="sldNum" sz="quarter" idx="12"/>
          </p:nvPr>
        </p:nvSpPr>
        <p:spPr>
          <a:xfrm>
            <a:off x="6553200" y="6356350"/>
            <a:ext cx="2133600" cy="365125"/>
          </a:xfrm>
        </p:spPr>
        <p:txBody>
          <a:bodyPr/>
          <a:lstStyle/>
          <a:p>
            <a:pPr>
              <a:defRPr/>
            </a:pPr>
            <a:fld id="{2ACE8815-A5AC-41C3-8A9E-E3A672D25CFC}" type="slidenum">
              <a:rPr lang="es-ES">
                <a:solidFill>
                  <a:srgbClr val="898989"/>
                </a:solidFill>
              </a:rPr>
              <a:pPr>
                <a:defRPr/>
              </a:pPr>
              <a:t>10</a:t>
            </a:fld>
            <a:endParaRPr lang="es-ES" dirty="0">
              <a:solidFill>
                <a:srgbClr val="898989"/>
              </a:solidFill>
            </a:endParaRPr>
          </a:p>
        </p:txBody>
      </p:sp>
      <p:sp>
        <p:nvSpPr>
          <p:cNvPr id="6" name="Text Box 124"/>
          <p:cNvSpPr txBox="1">
            <a:spLocks noChangeArrowheads="1"/>
          </p:cNvSpPr>
          <p:nvPr/>
        </p:nvSpPr>
        <p:spPr bwMode="auto">
          <a:xfrm>
            <a:off x="428625" y="188640"/>
            <a:ext cx="8247831" cy="338554"/>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defPPr>
              <a:defRPr lang="es-MX"/>
            </a:defPPr>
            <a:lvl1pPr algn="ctr">
              <a:spcBef>
                <a:spcPct val="50000"/>
              </a:spcBef>
              <a:defRPr sz="1600" b="1">
                <a:latin typeface="Arial Narrow" panose="020B0606020202030204" pitchFamily="34" charset="0"/>
              </a:defRPr>
            </a:lvl1pPr>
            <a:lvl2pPr marL="742950" indent="-285750" eaLnBrk="0" hangingPunct="0">
              <a:defRPr>
                <a:latin typeface="Arial" charset="0"/>
              </a:defRPr>
            </a:lvl2pPr>
            <a:lvl3pPr marL="1143000" indent="-228600" eaLnBrk="0" hangingPunct="0">
              <a:defRPr>
                <a:latin typeface="Arial" charset="0"/>
              </a:defRPr>
            </a:lvl3pPr>
            <a:lvl4pPr marL="1600200" indent="-228600" eaLnBrk="0" hangingPunct="0">
              <a:defRPr>
                <a:latin typeface="Arial" charset="0"/>
              </a:defRPr>
            </a:lvl4pPr>
            <a:lvl5pPr marL="2057400" indent="-228600" eaLnBrk="0" hangingPunct="0">
              <a:defRPr>
                <a:latin typeface="Arial" charset="0"/>
              </a:defRPr>
            </a:lvl5pPr>
            <a:lvl6pPr marL="2514600" indent="-228600" eaLnBrk="0" fontAlgn="base" hangingPunct="0">
              <a:spcBef>
                <a:spcPct val="0"/>
              </a:spcBef>
              <a:spcAft>
                <a:spcPct val="0"/>
              </a:spcAft>
              <a:defRPr>
                <a:latin typeface="Arial" charset="0"/>
              </a:defRPr>
            </a:lvl6pPr>
            <a:lvl7pPr marL="2971800" indent="-228600" eaLnBrk="0" fontAlgn="base" hangingPunct="0">
              <a:spcBef>
                <a:spcPct val="0"/>
              </a:spcBef>
              <a:spcAft>
                <a:spcPct val="0"/>
              </a:spcAft>
              <a:defRPr>
                <a:latin typeface="Arial" charset="0"/>
              </a:defRPr>
            </a:lvl7pPr>
            <a:lvl8pPr marL="3429000" indent="-228600" eaLnBrk="0" fontAlgn="base" hangingPunct="0">
              <a:spcBef>
                <a:spcPct val="0"/>
              </a:spcBef>
              <a:spcAft>
                <a:spcPct val="0"/>
              </a:spcAft>
              <a:defRPr>
                <a:latin typeface="Arial" charset="0"/>
              </a:defRPr>
            </a:lvl8pPr>
            <a:lvl9pPr marL="3886200" indent="-228600" eaLnBrk="0" fontAlgn="base" hangingPunct="0">
              <a:spcBef>
                <a:spcPct val="0"/>
              </a:spcBef>
              <a:spcAft>
                <a:spcPct val="0"/>
              </a:spcAft>
              <a:defRPr>
                <a:latin typeface="Arial" charset="0"/>
              </a:defRPr>
            </a:lvl9pPr>
          </a:lstStyle>
          <a:p>
            <a:r>
              <a:rPr lang="es-ES" sz="1050" dirty="0"/>
              <a:t>AUTOEVALUACIÓN </a:t>
            </a:r>
            <a:r>
              <a:rPr lang="es-ES" sz="1050" dirty="0" smtClean="0"/>
              <a:t>1.3. : </a:t>
            </a:r>
            <a:r>
              <a:rPr lang="es-ES" sz="1050" dirty="0"/>
              <a:t>EGOGRAMA. Continuación</a:t>
            </a:r>
            <a:r>
              <a:rPr lang="es-ES" dirty="0"/>
              <a:t>…</a:t>
            </a:r>
          </a:p>
        </p:txBody>
      </p:sp>
      <p:graphicFrame>
        <p:nvGraphicFramePr>
          <p:cNvPr id="7" name="6 Tabla"/>
          <p:cNvGraphicFramePr>
            <a:graphicFrameLocks noGrp="1"/>
          </p:cNvGraphicFramePr>
          <p:nvPr>
            <p:extLst>
              <p:ext uri="{D42A27DB-BD31-4B8C-83A1-F6EECF244321}">
                <p14:modId xmlns:p14="http://schemas.microsoft.com/office/powerpoint/2010/main" val="3569287346"/>
              </p:ext>
            </p:extLst>
          </p:nvPr>
        </p:nvGraphicFramePr>
        <p:xfrm>
          <a:off x="426914" y="908720"/>
          <a:ext cx="8249542" cy="3992880"/>
        </p:xfrm>
        <a:graphic>
          <a:graphicData uri="http://schemas.openxmlformats.org/drawingml/2006/table">
            <a:tbl>
              <a:tblPr firstRow="1" bandRow="1">
                <a:tableStyleId>{5C22544A-7EE6-4342-B048-85BDC9FD1C3A}</a:tableStyleId>
              </a:tblPr>
              <a:tblGrid>
                <a:gridCol w="1075165"/>
                <a:gridCol w="7174377"/>
              </a:tblGrid>
              <a:tr h="0">
                <a:tc gridSpan="2">
                  <a:txBody>
                    <a:bodyPr/>
                    <a:lstStyle/>
                    <a:p>
                      <a:pPr algn="just"/>
                      <a:r>
                        <a:rPr lang="es-ES_tradnl" sz="1000" b="0" dirty="0" smtClean="0">
                          <a:solidFill>
                            <a:schemeClr val="tx1"/>
                          </a:solidFill>
                          <a:latin typeface="Arial Narrow" pitchFamily="34" charset="0"/>
                        </a:rPr>
                        <a:t>La siguiente es una explicación</a:t>
                      </a:r>
                      <a:r>
                        <a:rPr lang="es-ES_tradnl" sz="1000" b="0" baseline="0" dirty="0" smtClean="0">
                          <a:solidFill>
                            <a:schemeClr val="tx1"/>
                          </a:solidFill>
                          <a:latin typeface="Arial Narrow" pitchFamily="34" charset="0"/>
                        </a:rPr>
                        <a:t> de la tendencia de diferentes estados de conducta que la persona puede </a:t>
                      </a:r>
                      <a:r>
                        <a:rPr lang="es-ES_tradnl" sz="1000" b="0" baseline="0" dirty="0" smtClean="0">
                          <a:solidFill>
                            <a:schemeClr val="tx1"/>
                          </a:solidFill>
                          <a:latin typeface="Arial Narrow" pitchFamily="34" charset="0"/>
                        </a:rPr>
                        <a:t>manifestar. Representa </a:t>
                      </a:r>
                      <a:r>
                        <a:rPr lang="es-ES_tradnl" sz="1000" b="0" baseline="0" dirty="0" smtClean="0">
                          <a:solidFill>
                            <a:schemeClr val="tx1"/>
                          </a:solidFill>
                          <a:latin typeface="Arial Narrow" pitchFamily="34" charset="0"/>
                        </a:rPr>
                        <a:t>el comportamiento tanto positivo, como negativo de actitud de acuerdo a la situación  en que se encuentre el individuo.</a:t>
                      </a:r>
                      <a:endParaRPr lang="en-US" sz="1000" b="0" dirty="0">
                        <a:solidFill>
                          <a:schemeClr val="tx1"/>
                        </a:solidFill>
                        <a:latin typeface="Arial Narrow" pitchFamily="34" charset="0"/>
                      </a:endParaRPr>
                    </a:p>
                  </a:txBody>
                  <a:tcPr anchor="ctr">
                    <a:solidFill>
                      <a:schemeClr val="bg1">
                        <a:lumMod val="85000"/>
                      </a:schemeClr>
                    </a:solidFill>
                  </a:tcPr>
                </a:tc>
                <a:tc hMerge="1">
                  <a:txBody>
                    <a:bodyPr/>
                    <a:lstStyle/>
                    <a:p>
                      <a:pPr marL="177800" marR="0" indent="-177800" algn="just" defTabSz="914400" rtl="0" eaLnBrk="1" fontAlgn="auto" latinLnBrk="0" hangingPunct="1">
                        <a:lnSpc>
                          <a:spcPct val="100000"/>
                        </a:lnSpc>
                        <a:spcBef>
                          <a:spcPts val="0"/>
                        </a:spcBef>
                        <a:spcAft>
                          <a:spcPts val="0"/>
                        </a:spcAft>
                        <a:buClrTx/>
                        <a:buSzTx/>
                        <a:buFontTx/>
                        <a:buNone/>
                        <a:tabLst/>
                        <a:defRPr/>
                      </a:pPr>
                      <a:endParaRPr lang="es-MX" sz="1000" b="1" kern="1200" dirty="0" smtClean="0">
                        <a:solidFill>
                          <a:schemeClr val="tx1"/>
                        </a:solidFill>
                        <a:latin typeface="Arial Narrow" pitchFamily="34" charset="0"/>
                        <a:ea typeface="+mn-ea"/>
                        <a:cs typeface="Arial" pitchFamily="34" charset="0"/>
                      </a:endParaRPr>
                    </a:p>
                  </a:txBody>
                  <a:tcPr anchor="ctr">
                    <a:solidFill>
                      <a:schemeClr val="bg2">
                        <a:lumMod val="90000"/>
                      </a:schemeClr>
                    </a:solidFill>
                  </a:tcPr>
                </a:tc>
              </a:tr>
              <a:tr h="0">
                <a:tc>
                  <a:txBody>
                    <a:bodyPr/>
                    <a:lstStyle/>
                    <a:p>
                      <a:pPr algn="ctr"/>
                      <a:r>
                        <a:rPr lang="es-ES_tradnl" sz="1000" b="0" dirty="0" smtClean="0">
                          <a:solidFill>
                            <a:schemeClr val="tx1"/>
                          </a:solidFill>
                          <a:latin typeface="Arial Narrow" pitchFamily="34" charset="0"/>
                        </a:rPr>
                        <a:t>PC</a:t>
                      </a:r>
                      <a:r>
                        <a:rPr lang="es-ES_tradnl" sz="1000" b="0" baseline="0" dirty="0" smtClean="0">
                          <a:solidFill>
                            <a:schemeClr val="tx1"/>
                          </a:solidFill>
                          <a:latin typeface="Arial Narrow" pitchFamily="34" charset="0"/>
                        </a:rPr>
                        <a:t> </a:t>
                      </a:r>
                    </a:p>
                    <a:p>
                      <a:pPr algn="ctr"/>
                      <a:r>
                        <a:rPr lang="es-ES_tradnl" sz="1000" b="0" baseline="0" dirty="0" smtClean="0">
                          <a:solidFill>
                            <a:schemeClr val="tx1"/>
                          </a:solidFill>
                          <a:latin typeface="Arial Narrow" pitchFamily="34" charset="0"/>
                        </a:rPr>
                        <a:t>MANDO</a:t>
                      </a:r>
                    </a:p>
                    <a:p>
                      <a:pPr algn="ctr"/>
                      <a:r>
                        <a:rPr lang="es-ES_tradnl" sz="1000" b="0" baseline="0" dirty="0" smtClean="0">
                          <a:solidFill>
                            <a:schemeClr val="tx1"/>
                          </a:solidFill>
                          <a:latin typeface="Arial Narrow" pitchFamily="34" charset="0"/>
                        </a:rPr>
                        <a:t>DIRECTIVO ESTRICTO</a:t>
                      </a:r>
                      <a:r>
                        <a:rPr lang="es-ES_tradnl" sz="1000" b="0" dirty="0" smtClean="0">
                          <a:solidFill>
                            <a:schemeClr val="tx1"/>
                          </a:solidFill>
                          <a:latin typeface="Arial Narrow" pitchFamily="34" charset="0"/>
                        </a:rPr>
                        <a:t> </a:t>
                      </a:r>
                      <a:endParaRPr lang="en-US" sz="1000" b="0" dirty="0">
                        <a:solidFill>
                          <a:schemeClr val="tx1"/>
                        </a:solidFill>
                        <a:latin typeface="Arial Narrow" pitchFamily="34" charset="0"/>
                      </a:endParaRPr>
                    </a:p>
                  </a:txBody>
                  <a:tcPr anchor="ctr">
                    <a:solidFill>
                      <a:schemeClr val="bg1">
                        <a:lumMod val="85000"/>
                      </a:schemeClr>
                    </a:solidFill>
                  </a:tcPr>
                </a:tc>
                <a:tc>
                  <a:txBody>
                    <a:bodyPr/>
                    <a:lstStyle/>
                    <a:p>
                      <a:pPr marL="177800" indent="-177800" algn="just">
                        <a:tabLst>
                          <a:tab pos="177800" algn="l"/>
                        </a:tabLst>
                      </a:pPr>
                      <a:r>
                        <a:rPr lang="es-MX" sz="1000" b="0" kern="1200" dirty="0" smtClean="0">
                          <a:solidFill>
                            <a:schemeClr val="tx1"/>
                          </a:solidFill>
                          <a:latin typeface="Arial Narrow" pitchFamily="34" charset="0"/>
                          <a:ea typeface="+mn-ea"/>
                          <a:cs typeface="Arial" pitchFamily="34" charset="0"/>
                        </a:rPr>
                        <a:t>+  Protege</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cuando es necesario, da</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normas oportunas, orientando de forma conveniente, velando por la</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seguridad de los demás.</a:t>
                      </a:r>
                    </a:p>
                    <a:p>
                      <a:pPr marL="177800" marR="0" indent="-177800" algn="just" defTabSz="914400" rtl="0" eaLnBrk="1" fontAlgn="auto" latinLnBrk="0" hangingPunct="1">
                        <a:lnSpc>
                          <a:spcPct val="100000"/>
                        </a:lnSpc>
                        <a:spcBef>
                          <a:spcPts val="0"/>
                        </a:spcBef>
                        <a:spcAft>
                          <a:spcPts val="0"/>
                        </a:spcAft>
                        <a:buClrTx/>
                        <a:buSzTx/>
                        <a:buFontTx/>
                        <a:buNone/>
                        <a:tabLst/>
                        <a:defRPr/>
                      </a:pPr>
                      <a:r>
                        <a:rPr lang="es-MX" sz="1000" b="0" kern="1200" dirty="0" smtClean="0">
                          <a:solidFill>
                            <a:schemeClr val="tx1"/>
                          </a:solidFill>
                          <a:latin typeface="Arial Narrow" pitchFamily="34" charset="0"/>
                          <a:ea typeface="+mn-ea"/>
                          <a:cs typeface="Arial" pitchFamily="34" charset="0"/>
                        </a:rPr>
                        <a:t>-   Demasiado crítico, juzga y evalúa,</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controla, prohíbe, acusa, señala, protesta.</a:t>
                      </a:r>
                      <a:r>
                        <a:rPr lang="es-MX" sz="1000" b="0" kern="1200" baseline="0" dirty="0" smtClean="0">
                          <a:solidFill>
                            <a:schemeClr val="tx1"/>
                          </a:solidFill>
                          <a:latin typeface="Arial Narrow" pitchFamily="34" charset="0"/>
                          <a:ea typeface="+mn-ea"/>
                          <a:cs typeface="Arial" pitchFamily="34" charset="0"/>
                        </a:rPr>
                        <a:t> Severo, autócrata, inhibe, infunda miedo.</a:t>
                      </a:r>
                      <a:endParaRPr lang="es-MX" sz="1000" b="0" kern="1200" dirty="0" smtClean="0">
                        <a:solidFill>
                          <a:schemeClr val="tx1"/>
                        </a:solidFill>
                        <a:latin typeface="Arial Narrow" pitchFamily="34" charset="0"/>
                        <a:ea typeface="+mn-ea"/>
                        <a:cs typeface="Arial" pitchFamily="34" charset="0"/>
                      </a:endParaRPr>
                    </a:p>
                  </a:txBody>
                  <a:tcPr anchor="ctr">
                    <a:solidFill>
                      <a:schemeClr val="bg1">
                        <a:lumMod val="85000"/>
                      </a:schemeClr>
                    </a:solidFill>
                  </a:tcPr>
                </a:tc>
              </a:tr>
              <a:tr h="0">
                <a:tc>
                  <a:txBody>
                    <a:bodyPr/>
                    <a:lstStyle/>
                    <a:p>
                      <a:pPr algn="ctr"/>
                      <a:r>
                        <a:rPr lang="en-US" sz="1000" b="0" dirty="0" smtClean="0">
                          <a:solidFill>
                            <a:schemeClr val="tx1"/>
                          </a:solidFill>
                          <a:latin typeface="Arial Narrow" pitchFamily="34" charset="0"/>
                          <a:cs typeface="Arial" pitchFamily="34" charset="0"/>
                        </a:rPr>
                        <a:t>PN</a:t>
                      </a:r>
                    </a:p>
                    <a:p>
                      <a:pPr algn="ctr"/>
                      <a:r>
                        <a:rPr lang="es-ES_tradnl" sz="1000" b="0" dirty="0" smtClean="0">
                          <a:solidFill>
                            <a:schemeClr val="tx1"/>
                          </a:solidFill>
                          <a:latin typeface="Arial Narrow" pitchFamily="34" charset="0"/>
                          <a:cs typeface="Arial" pitchFamily="34" charset="0"/>
                        </a:rPr>
                        <a:t>MANDO APOYADOR COACHING</a:t>
                      </a:r>
                      <a:endParaRPr lang="en-US" sz="1000" b="0" dirty="0">
                        <a:solidFill>
                          <a:schemeClr val="tx1"/>
                        </a:solidFill>
                        <a:latin typeface="Arial Narrow" pitchFamily="34" charset="0"/>
                        <a:cs typeface="Arial" pitchFamily="34" charset="0"/>
                      </a:endParaRPr>
                    </a:p>
                  </a:txBody>
                  <a:tcPr anchor="ctr">
                    <a:solidFill>
                      <a:schemeClr val="bg1">
                        <a:lumMod val="85000"/>
                      </a:schemeClr>
                    </a:solidFill>
                  </a:tcPr>
                </a:tc>
                <a:tc>
                  <a:txBody>
                    <a:bodyPr/>
                    <a:lstStyle/>
                    <a:p>
                      <a:pPr marL="177800" indent="-177800" algn="just"/>
                      <a:r>
                        <a:rPr lang="es-MX" sz="1000" b="0" kern="1200" dirty="0" smtClean="0">
                          <a:solidFill>
                            <a:schemeClr val="tx1"/>
                          </a:solidFill>
                          <a:latin typeface="Arial Narrow" pitchFamily="34" charset="0"/>
                          <a:ea typeface="+mn-ea"/>
                          <a:cs typeface="Arial" pitchFamily="34" charset="0"/>
                        </a:rPr>
                        <a:t>+    Alaban, apoyan, explican</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lo que está bien y es justo, consuelan cuando es</a:t>
                      </a:r>
                      <a:r>
                        <a:rPr lang="es-MX" sz="1000" b="0" kern="1200" baseline="0" dirty="0" smtClean="0">
                          <a:solidFill>
                            <a:schemeClr val="tx1"/>
                          </a:solidFill>
                          <a:latin typeface="Arial Narrow" pitchFamily="34" charset="0"/>
                          <a:ea typeface="+mn-ea"/>
                          <a:cs typeface="Arial" pitchFamily="34" charset="0"/>
                        </a:rPr>
                        <a:t> necesario,</a:t>
                      </a:r>
                      <a:r>
                        <a:rPr lang="es-MX" sz="1000" b="0" kern="1200" dirty="0" smtClean="0">
                          <a:solidFill>
                            <a:schemeClr val="tx1"/>
                          </a:solidFill>
                          <a:latin typeface="Arial Narrow" pitchFamily="34" charset="0"/>
                          <a:ea typeface="+mn-ea"/>
                          <a:cs typeface="Arial" pitchFamily="34" charset="0"/>
                        </a:rPr>
                        <a:t> se hacen</a:t>
                      </a:r>
                      <a:r>
                        <a:rPr lang="es-MX" sz="1000" b="0" kern="1200" baseline="0" dirty="0" smtClean="0">
                          <a:solidFill>
                            <a:schemeClr val="tx1"/>
                          </a:solidFill>
                          <a:latin typeface="Arial Narrow" pitchFamily="34" charset="0"/>
                          <a:ea typeface="+mn-ea"/>
                          <a:cs typeface="Arial" pitchFamily="34" charset="0"/>
                        </a:rPr>
                        <a:t> </a:t>
                      </a:r>
                      <a:r>
                        <a:rPr lang="es-MX" sz="1000" b="0" kern="1200" dirty="0" smtClean="0">
                          <a:solidFill>
                            <a:schemeClr val="tx1"/>
                          </a:solidFill>
                          <a:latin typeface="Arial Narrow" pitchFamily="34" charset="0"/>
                          <a:ea typeface="+mn-ea"/>
                          <a:cs typeface="Arial" pitchFamily="34" charset="0"/>
                        </a:rPr>
                        <a:t>cargo de los problemas y ofrecen</a:t>
                      </a:r>
                      <a:r>
                        <a:rPr lang="es-MX" sz="1000" b="0" kern="1200" baseline="0" dirty="0" smtClean="0">
                          <a:solidFill>
                            <a:schemeClr val="tx1"/>
                          </a:solidFill>
                          <a:latin typeface="Arial Narrow" pitchFamily="34" charset="0"/>
                          <a:ea typeface="+mn-ea"/>
                          <a:cs typeface="Arial" pitchFamily="34" charset="0"/>
                        </a:rPr>
                        <a:t> soluciones. Dan permisos adecuados.</a:t>
                      </a:r>
                    </a:p>
                    <a:p>
                      <a:pPr marL="177800" indent="-177800" algn="just"/>
                      <a:r>
                        <a:rPr lang="es-MX" sz="1000" b="0" kern="1200" baseline="0" dirty="0" smtClean="0">
                          <a:solidFill>
                            <a:schemeClr val="tx1"/>
                          </a:solidFill>
                          <a:latin typeface="Arial Narrow" pitchFamily="34" charset="0"/>
                          <a:ea typeface="+mn-ea"/>
                          <a:cs typeface="Arial" pitchFamily="34" charset="0"/>
                        </a:rPr>
                        <a:t>-  Ofrecen permisos inadecuados. Sobreprotectores, demasiado posesivos, y paternalistas, propician la dependencia.</a:t>
                      </a:r>
                      <a:endParaRPr lang="en-US" sz="1000" b="0" kern="1200" dirty="0">
                        <a:solidFill>
                          <a:schemeClr val="tx1"/>
                        </a:solidFill>
                        <a:latin typeface="Arial Narrow" pitchFamily="34" charset="0"/>
                        <a:ea typeface="+mn-ea"/>
                        <a:cs typeface="Arial" pitchFamily="34" charset="0"/>
                      </a:endParaRPr>
                    </a:p>
                  </a:txBody>
                  <a:tcPr anchor="ctr">
                    <a:solidFill>
                      <a:schemeClr val="bg1">
                        <a:lumMod val="85000"/>
                      </a:schemeClr>
                    </a:solidFill>
                  </a:tcPr>
                </a:tc>
              </a:tr>
              <a:tr h="0">
                <a:tc>
                  <a:txBody>
                    <a:bodyPr/>
                    <a:lstStyle/>
                    <a:p>
                      <a:pPr marL="0" algn="ctr" defTabSz="914400" rtl="0" eaLnBrk="1" latinLnBrk="0" hangingPunct="1"/>
                      <a:r>
                        <a:rPr lang="en-US" sz="1000" b="0" kern="1200" dirty="0" smtClean="0">
                          <a:solidFill>
                            <a:schemeClr val="tx1"/>
                          </a:solidFill>
                          <a:latin typeface="Arial Narrow" pitchFamily="34" charset="0"/>
                          <a:ea typeface="+mn-ea"/>
                          <a:cs typeface="Arial" pitchFamily="34" charset="0"/>
                        </a:rPr>
                        <a:t>A</a:t>
                      </a:r>
                    </a:p>
                    <a:p>
                      <a:pPr marL="0" algn="ctr" defTabSz="914400" rtl="0" eaLnBrk="1" latinLnBrk="0" hangingPunct="1"/>
                      <a:r>
                        <a:rPr lang="es-ES_tradnl" sz="1000" b="0" kern="1200" dirty="0" smtClean="0">
                          <a:solidFill>
                            <a:schemeClr val="tx1"/>
                          </a:solidFill>
                          <a:latin typeface="Arial Narrow" pitchFamily="34" charset="0"/>
                          <a:ea typeface="+mn-ea"/>
                          <a:cs typeface="Arial" pitchFamily="34" charset="0"/>
                        </a:rPr>
                        <a:t>ADULTO</a:t>
                      </a:r>
                      <a:r>
                        <a:rPr lang="es-ES_tradnl" sz="1000" b="0" kern="1200" baseline="0" dirty="0" smtClean="0">
                          <a:solidFill>
                            <a:schemeClr val="tx1"/>
                          </a:solidFill>
                          <a:latin typeface="Arial Narrow" pitchFamily="34" charset="0"/>
                          <a:ea typeface="+mn-ea"/>
                          <a:cs typeface="Arial" pitchFamily="34" charset="0"/>
                        </a:rPr>
                        <a:t> TOMA DE DECISIONES</a:t>
                      </a:r>
                      <a:endParaRPr lang="en-US" sz="1000" b="0" kern="1200" dirty="0">
                        <a:solidFill>
                          <a:schemeClr val="tx1"/>
                        </a:solidFill>
                        <a:latin typeface="Arial Narrow" pitchFamily="34" charset="0"/>
                        <a:ea typeface="+mn-ea"/>
                        <a:cs typeface="Arial" pitchFamily="34" charset="0"/>
                      </a:endParaRPr>
                    </a:p>
                  </a:txBody>
                  <a:tcPr anchor="ctr">
                    <a:solidFill>
                      <a:schemeClr val="bg1">
                        <a:lumMod val="85000"/>
                      </a:schemeClr>
                    </a:solidFill>
                  </a:tcPr>
                </a:tc>
                <a:tc>
                  <a:txBody>
                    <a:bodyPr/>
                    <a:lstStyle/>
                    <a:p>
                      <a:pPr marL="177800" indent="-177800" algn="just"/>
                      <a:r>
                        <a:rPr lang="es-MX" sz="1000" b="0" kern="1200" dirty="0" smtClean="0">
                          <a:solidFill>
                            <a:schemeClr val="tx1"/>
                          </a:solidFill>
                          <a:latin typeface="Arial Narrow" pitchFamily="34" charset="0"/>
                          <a:ea typeface="+mn-ea"/>
                          <a:cs typeface="Arial" pitchFamily="34" charset="0"/>
                        </a:rPr>
                        <a:t>+   Procesan</a:t>
                      </a:r>
                      <a:r>
                        <a:rPr lang="es-MX" sz="1000" b="0" kern="1200" baseline="0" dirty="0" smtClean="0">
                          <a:solidFill>
                            <a:schemeClr val="tx1"/>
                          </a:solidFill>
                          <a:latin typeface="Arial Narrow" pitchFamily="34" charset="0"/>
                          <a:ea typeface="+mn-ea"/>
                          <a:cs typeface="Arial" pitchFamily="34" charset="0"/>
                        </a:rPr>
                        <a:t> la información de forma objetiva, razonable, lógica.  Toman decisiones adecuadas y encuentran la mejor solución.</a:t>
                      </a:r>
                    </a:p>
                    <a:p>
                      <a:pPr marL="177800" indent="-177800" algn="just"/>
                      <a:r>
                        <a:rPr lang="es-MX" sz="1000" b="0" kern="1200" baseline="0" dirty="0" smtClean="0">
                          <a:solidFill>
                            <a:schemeClr val="tx1"/>
                          </a:solidFill>
                          <a:latin typeface="Arial Narrow" pitchFamily="34" charset="0"/>
                          <a:ea typeface="+mn-ea"/>
                          <a:cs typeface="Arial" pitchFamily="34" charset="0"/>
                        </a:rPr>
                        <a:t> -    Rígidos, interpretan mal, poco objetivos.</a:t>
                      </a:r>
                      <a:endParaRPr lang="en-US" sz="1000" b="0" dirty="0">
                        <a:solidFill>
                          <a:schemeClr val="tx1"/>
                        </a:solidFill>
                        <a:latin typeface="Arial Narrow" pitchFamily="34" charset="0"/>
                      </a:endParaRPr>
                    </a:p>
                  </a:txBody>
                  <a:tcPr anchor="ctr">
                    <a:solidFill>
                      <a:schemeClr val="bg1">
                        <a:lumMod val="85000"/>
                      </a:schemeClr>
                    </a:solidFill>
                  </a:tcPr>
                </a:tc>
              </a:tr>
              <a:tr h="0">
                <a:tc>
                  <a:txBody>
                    <a:bodyPr/>
                    <a:lstStyle/>
                    <a:p>
                      <a:pPr marL="0" algn="ctr" defTabSz="914400" rtl="0" eaLnBrk="1" latinLnBrk="0" hangingPunct="1"/>
                      <a:r>
                        <a:rPr lang="es-ES_tradnl" sz="1000" b="0" kern="1200" dirty="0" smtClean="0">
                          <a:solidFill>
                            <a:schemeClr val="tx1"/>
                          </a:solidFill>
                          <a:latin typeface="Arial Narrow" pitchFamily="34" charset="0"/>
                          <a:ea typeface="+mn-ea"/>
                          <a:cs typeface="Arial" pitchFamily="34" charset="0"/>
                        </a:rPr>
                        <a:t>PF</a:t>
                      </a:r>
                      <a:r>
                        <a:rPr lang="es-ES_tradnl" sz="1000" b="0" kern="1200" baseline="0" dirty="0" smtClean="0">
                          <a:solidFill>
                            <a:schemeClr val="tx1"/>
                          </a:solidFill>
                          <a:latin typeface="Arial Narrow" pitchFamily="34" charset="0"/>
                          <a:ea typeface="+mn-ea"/>
                          <a:cs typeface="Arial" pitchFamily="34" charset="0"/>
                        </a:rPr>
                        <a:t> </a:t>
                      </a:r>
                    </a:p>
                    <a:p>
                      <a:pPr marL="0" algn="ctr" defTabSz="914400" rtl="0" eaLnBrk="1" latinLnBrk="0" hangingPunct="1"/>
                      <a:r>
                        <a:rPr lang="es-ES_tradnl" sz="1000" b="0" kern="1200" baseline="0" dirty="0" smtClean="0">
                          <a:solidFill>
                            <a:schemeClr val="tx1"/>
                          </a:solidFill>
                          <a:latin typeface="Arial Narrow" pitchFamily="34" charset="0"/>
                          <a:ea typeface="+mn-ea"/>
                          <a:cs typeface="Arial" pitchFamily="34" charset="0"/>
                        </a:rPr>
                        <a:t>INTUICIÓN COORDINADA</a:t>
                      </a:r>
                      <a:endParaRPr lang="en-US" sz="1000" b="0" kern="1200" dirty="0">
                        <a:solidFill>
                          <a:schemeClr val="tx1"/>
                        </a:solidFill>
                        <a:latin typeface="Arial Narrow" pitchFamily="34" charset="0"/>
                        <a:ea typeface="+mn-ea"/>
                        <a:cs typeface="Arial" pitchFamily="34" charset="0"/>
                      </a:endParaRPr>
                    </a:p>
                  </a:txBody>
                  <a:tcPr anchor="ctr">
                    <a:solidFill>
                      <a:schemeClr val="bg1">
                        <a:lumMod val="85000"/>
                      </a:schemeClr>
                    </a:solidFill>
                  </a:tcPr>
                </a:tc>
                <a:tc>
                  <a:txBody>
                    <a:bodyPr/>
                    <a:lstStyle/>
                    <a:p>
                      <a:pPr marL="177800" indent="-177800" algn="just"/>
                      <a:r>
                        <a:rPr lang="es-MX" sz="1000" b="0" kern="1200" dirty="0" smtClean="0">
                          <a:solidFill>
                            <a:schemeClr val="tx1"/>
                          </a:solidFill>
                          <a:latin typeface="Arial Narrow" pitchFamily="34" charset="0"/>
                          <a:ea typeface="+mn-ea"/>
                          <a:cs typeface="Arial" pitchFamily="34" charset="0"/>
                        </a:rPr>
                        <a:t>+   Innatamente intuitivos, creativos,</a:t>
                      </a:r>
                      <a:r>
                        <a:rPr lang="es-MX" sz="1000" b="0" kern="1200" baseline="0" dirty="0" smtClean="0">
                          <a:solidFill>
                            <a:schemeClr val="tx1"/>
                          </a:solidFill>
                          <a:latin typeface="Arial Narrow" pitchFamily="34" charset="0"/>
                          <a:ea typeface="+mn-ea"/>
                          <a:cs typeface="Arial" pitchFamily="34" charset="0"/>
                        </a:rPr>
                        <a:t> </a:t>
                      </a:r>
                    </a:p>
                    <a:p>
                      <a:pPr marL="177800" indent="-177800" algn="just"/>
                      <a:r>
                        <a:rPr lang="es-MX" sz="1000" b="0" kern="1200" baseline="0" dirty="0" smtClean="0">
                          <a:solidFill>
                            <a:schemeClr val="tx1"/>
                          </a:solidFill>
                          <a:latin typeface="Arial Narrow" pitchFamily="34" charset="0"/>
                          <a:ea typeface="+mn-ea"/>
                          <a:cs typeface="Arial" pitchFamily="34" charset="0"/>
                        </a:rPr>
                        <a:t>-    manipuladores, no razonan, sus conclusiones son inconsistentes.</a:t>
                      </a:r>
                    </a:p>
                  </a:txBody>
                  <a:tcPr anchor="ctr">
                    <a:solidFill>
                      <a:schemeClr val="bg1">
                        <a:lumMod val="85000"/>
                      </a:schemeClr>
                    </a:solidFill>
                  </a:tcPr>
                </a:tc>
              </a:tr>
              <a:tr h="0">
                <a:tc>
                  <a:txBody>
                    <a:bodyPr/>
                    <a:lstStyle/>
                    <a:p>
                      <a:pPr marL="0" algn="ctr" defTabSz="914400" rtl="0" eaLnBrk="1" latinLnBrk="0" hangingPunct="1"/>
                      <a:r>
                        <a:rPr lang="en-US" sz="1000" b="0" kern="1200" dirty="0" smtClean="0">
                          <a:solidFill>
                            <a:schemeClr val="tx1"/>
                          </a:solidFill>
                          <a:latin typeface="Arial Narrow" pitchFamily="34" charset="0"/>
                          <a:ea typeface="+mn-ea"/>
                          <a:cs typeface="Arial" pitchFamily="34" charset="0"/>
                        </a:rPr>
                        <a:t>NN</a:t>
                      </a:r>
                    </a:p>
                    <a:p>
                      <a:pPr marL="0" algn="ctr" defTabSz="914400" rtl="0" eaLnBrk="1" latinLnBrk="0" hangingPunct="1"/>
                      <a:r>
                        <a:rPr lang="es-ES_tradnl" sz="1000" b="0" kern="1200" dirty="0" smtClean="0">
                          <a:solidFill>
                            <a:schemeClr val="tx1"/>
                          </a:solidFill>
                          <a:latin typeface="Arial Narrow" pitchFamily="34" charset="0"/>
                          <a:ea typeface="+mn-ea"/>
                          <a:cs typeface="Arial" pitchFamily="34" charset="0"/>
                        </a:rPr>
                        <a:t>CONDUCTA NATURAL</a:t>
                      </a:r>
                      <a:endParaRPr lang="en-US" sz="1000" b="0" kern="1200" dirty="0">
                        <a:solidFill>
                          <a:schemeClr val="tx1"/>
                        </a:solidFill>
                        <a:latin typeface="Arial Narrow" pitchFamily="34" charset="0"/>
                        <a:ea typeface="+mn-ea"/>
                        <a:cs typeface="Arial" pitchFamily="34" charset="0"/>
                      </a:endParaRPr>
                    </a:p>
                  </a:txBody>
                  <a:tcPr anchor="ctr">
                    <a:solidFill>
                      <a:schemeClr val="bg1">
                        <a:lumMod val="85000"/>
                      </a:schemeClr>
                    </a:solidFill>
                  </a:tcPr>
                </a:tc>
                <a:tc>
                  <a:txBody>
                    <a:bodyPr/>
                    <a:lstStyle/>
                    <a:p>
                      <a:pPr marL="177800" indent="-177800" algn="just"/>
                      <a:r>
                        <a:rPr lang="es-MX" sz="1000" b="0" kern="1200" dirty="0" smtClean="0">
                          <a:solidFill>
                            <a:schemeClr val="tx1"/>
                          </a:solidFill>
                          <a:latin typeface="Arial Narrow" pitchFamily="34" charset="0"/>
                          <a:ea typeface="+mn-ea"/>
                          <a:cs typeface="Arial" pitchFamily="34" charset="0"/>
                        </a:rPr>
                        <a:t>+   Sensible,</a:t>
                      </a:r>
                      <a:r>
                        <a:rPr lang="es-MX" sz="1000" b="0" kern="1200" baseline="0" dirty="0" smtClean="0">
                          <a:solidFill>
                            <a:schemeClr val="tx1"/>
                          </a:solidFill>
                          <a:latin typeface="Arial Narrow" pitchFamily="34" charset="0"/>
                          <a:ea typeface="+mn-ea"/>
                          <a:cs typeface="Arial" pitchFamily="34" charset="0"/>
                        </a:rPr>
                        <a:t> instintivos, impulsivo, espontáneos, curiosos, imaginativos.</a:t>
                      </a:r>
                    </a:p>
                    <a:p>
                      <a:pPr marL="177800" indent="-177800" algn="just"/>
                      <a:r>
                        <a:rPr lang="es-MX" sz="1000" b="0" kern="1200" baseline="0" dirty="0" smtClean="0">
                          <a:solidFill>
                            <a:schemeClr val="tx1"/>
                          </a:solidFill>
                          <a:latin typeface="Arial Narrow" pitchFamily="34" charset="0"/>
                          <a:ea typeface="+mn-ea"/>
                          <a:cs typeface="Arial" pitchFamily="34" charset="0"/>
                        </a:rPr>
                        <a:t>-    Miedoso, egocéntrico, demasiado impulsivo.</a:t>
                      </a:r>
                      <a:endParaRPr lang="en-US" sz="1000" b="0" dirty="0">
                        <a:solidFill>
                          <a:schemeClr val="tx1"/>
                        </a:solidFill>
                        <a:latin typeface="Arial Narrow" pitchFamily="34" charset="0"/>
                      </a:endParaRPr>
                    </a:p>
                  </a:txBody>
                  <a:tcPr anchor="ctr">
                    <a:solidFill>
                      <a:schemeClr val="bg1">
                        <a:lumMod val="85000"/>
                      </a:schemeClr>
                    </a:solidFill>
                  </a:tcPr>
                </a:tc>
              </a:tr>
              <a:tr h="0">
                <a:tc>
                  <a:txBody>
                    <a:bodyPr/>
                    <a:lstStyle/>
                    <a:p>
                      <a:pPr marL="0" algn="ctr" defTabSz="914400" rtl="0" eaLnBrk="1" latinLnBrk="0" hangingPunct="1"/>
                      <a:r>
                        <a:rPr lang="en-US" sz="1000" b="0" kern="1200" dirty="0" smtClean="0">
                          <a:solidFill>
                            <a:schemeClr val="tx1"/>
                          </a:solidFill>
                          <a:latin typeface="Arial Narrow" pitchFamily="34" charset="0"/>
                          <a:ea typeface="+mn-ea"/>
                          <a:cs typeface="Arial" pitchFamily="34" charset="0"/>
                        </a:rPr>
                        <a:t>NA</a:t>
                      </a:r>
                    </a:p>
                    <a:p>
                      <a:pPr marL="0" algn="ctr" defTabSz="914400" rtl="0" eaLnBrk="1" latinLnBrk="0" hangingPunct="1"/>
                      <a:r>
                        <a:rPr lang="es-ES_tradnl" sz="1000" b="0" kern="1200" dirty="0" smtClean="0">
                          <a:solidFill>
                            <a:schemeClr val="tx1"/>
                          </a:solidFill>
                          <a:latin typeface="Arial Narrow" pitchFamily="34" charset="0"/>
                          <a:ea typeface="+mn-ea"/>
                          <a:cs typeface="Arial" pitchFamily="34" charset="0"/>
                        </a:rPr>
                        <a:t>CONDUCTA ADAPTADA</a:t>
                      </a:r>
                      <a:endParaRPr lang="en-US" sz="1000" b="0" kern="1200" dirty="0" smtClean="0">
                        <a:solidFill>
                          <a:schemeClr val="tx1"/>
                        </a:solidFill>
                        <a:latin typeface="Arial Narrow" pitchFamily="34" charset="0"/>
                        <a:ea typeface="+mn-ea"/>
                        <a:cs typeface="Arial" pitchFamily="34" charset="0"/>
                      </a:endParaRPr>
                    </a:p>
                  </a:txBody>
                  <a:tcPr anchor="ctr">
                    <a:solidFill>
                      <a:schemeClr val="bg1">
                        <a:lumMod val="85000"/>
                      </a:schemeClr>
                    </a:solidFill>
                  </a:tcPr>
                </a:tc>
                <a:tc>
                  <a:txBody>
                    <a:bodyPr/>
                    <a:lstStyle/>
                    <a:p>
                      <a:pPr algn="just"/>
                      <a:r>
                        <a:rPr lang="es-MX" sz="1000" b="0" kern="1200" dirty="0" smtClean="0">
                          <a:solidFill>
                            <a:schemeClr val="tx1"/>
                          </a:solidFill>
                          <a:latin typeface="Arial Narrow" pitchFamily="34" charset="0"/>
                          <a:ea typeface="+mn-ea"/>
                          <a:cs typeface="Arial" pitchFamily="34" charset="0"/>
                        </a:rPr>
                        <a:t>+   Adaptables</a:t>
                      </a:r>
                      <a:r>
                        <a:rPr lang="es-MX" sz="1000" b="0" kern="1200" baseline="0" dirty="0" smtClean="0">
                          <a:solidFill>
                            <a:schemeClr val="tx1"/>
                          </a:solidFill>
                          <a:latin typeface="Arial Narrow" pitchFamily="34" charset="0"/>
                          <a:ea typeface="+mn-ea"/>
                          <a:cs typeface="Arial" pitchFamily="34" charset="0"/>
                        </a:rPr>
                        <a:t> a su medio y a los demás, a las exigencias de su entorno.</a:t>
                      </a:r>
                    </a:p>
                    <a:p>
                      <a:pPr algn="just"/>
                      <a:r>
                        <a:rPr lang="es-MX" sz="1000" b="0" kern="1200" baseline="0" dirty="0" smtClean="0">
                          <a:solidFill>
                            <a:schemeClr val="tx1"/>
                          </a:solidFill>
                          <a:latin typeface="Arial Narrow" pitchFamily="34" charset="0"/>
                          <a:ea typeface="+mn-ea"/>
                          <a:cs typeface="Arial" pitchFamily="34" charset="0"/>
                        </a:rPr>
                        <a:t>-     Pueden perder autenticidad y copiar patrones de conducta no personales. </a:t>
                      </a:r>
                    </a:p>
                  </a:txBody>
                  <a:tcPr anchor="ctr">
                    <a:solidFill>
                      <a:schemeClr val="bg1">
                        <a:lumMod val="85000"/>
                      </a:schemeClr>
                    </a:solidFill>
                  </a:tcPr>
                </a:tc>
              </a:tr>
            </a:tbl>
          </a:graphicData>
        </a:graphic>
      </p:graphicFrame>
      <p:sp>
        <p:nvSpPr>
          <p:cNvPr id="8" name="Text Box 70"/>
          <p:cNvSpPr txBox="1">
            <a:spLocks noChangeArrowheads="1"/>
          </p:cNvSpPr>
          <p:nvPr/>
        </p:nvSpPr>
        <p:spPr bwMode="auto">
          <a:xfrm>
            <a:off x="428625" y="584712"/>
            <a:ext cx="8247831" cy="252000"/>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defPPr>
              <a:defRPr lang="es-MX"/>
            </a:defPPr>
            <a:lvl1pPr algn="ctr">
              <a:spcBef>
                <a:spcPct val="50000"/>
              </a:spcBef>
              <a:defRPr sz="1600" b="1">
                <a:solidFill>
                  <a:schemeClr val="dk1"/>
                </a:solidFill>
                <a:latin typeface="Arial Narrow" panose="020B0606020202030204" pitchFamily="34" charset="0"/>
              </a:defRPr>
            </a:lvl1pPr>
            <a:lvl2pPr marL="742950" indent="-285750" eaLnBrk="0" hangingPunct="0">
              <a:defRPr>
                <a:solidFill>
                  <a:schemeClr val="dk1"/>
                </a:solidFill>
                <a:latin typeface="Arial" charset="0"/>
              </a:defRPr>
            </a:lvl2pPr>
            <a:lvl3pPr marL="1143000" indent="-228600" eaLnBrk="0" hangingPunct="0">
              <a:defRPr>
                <a:solidFill>
                  <a:schemeClr val="dk1"/>
                </a:solidFill>
                <a:latin typeface="Arial" charset="0"/>
              </a:defRPr>
            </a:lvl3pPr>
            <a:lvl4pPr marL="1600200" indent="-228600" eaLnBrk="0" hangingPunct="0">
              <a:defRPr>
                <a:solidFill>
                  <a:schemeClr val="dk1"/>
                </a:solidFill>
                <a:latin typeface="Arial" charset="0"/>
              </a:defRPr>
            </a:lvl4pPr>
            <a:lvl5pPr marL="2057400" indent="-228600" eaLnBrk="0" hangingPunct="0">
              <a:defRPr>
                <a:solidFill>
                  <a:schemeClr val="dk1"/>
                </a:solidFill>
                <a:latin typeface="Arial" charset="0"/>
              </a:defRPr>
            </a:lvl5pPr>
            <a:lvl6pPr marL="2514600" indent="-228600" eaLnBrk="0" fontAlgn="base" hangingPunct="0">
              <a:spcBef>
                <a:spcPct val="0"/>
              </a:spcBef>
              <a:spcAft>
                <a:spcPct val="0"/>
              </a:spcAft>
              <a:defRPr>
                <a:solidFill>
                  <a:schemeClr val="dk1"/>
                </a:solidFill>
                <a:latin typeface="Arial" charset="0"/>
              </a:defRPr>
            </a:lvl6pPr>
            <a:lvl7pPr marL="2971800" indent="-228600" eaLnBrk="0" fontAlgn="base" hangingPunct="0">
              <a:spcBef>
                <a:spcPct val="0"/>
              </a:spcBef>
              <a:spcAft>
                <a:spcPct val="0"/>
              </a:spcAft>
              <a:defRPr>
                <a:solidFill>
                  <a:schemeClr val="dk1"/>
                </a:solidFill>
                <a:latin typeface="Arial" charset="0"/>
              </a:defRPr>
            </a:lvl7pPr>
            <a:lvl8pPr marL="3429000" indent="-228600" eaLnBrk="0" fontAlgn="base" hangingPunct="0">
              <a:spcBef>
                <a:spcPct val="0"/>
              </a:spcBef>
              <a:spcAft>
                <a:spcPct val="0"/>
              </a:spcAft>
              <a:defRPr>
                <a:solidFill>
                  <a:schemeClr val="dk1"/>
                </a:solidFill>
                <a:latin typeface="Arial" charset="0"/>
              </a:defRPr>
            </a:lvl8pPr>
            <a:lvl9pPr marL="3886200" indent="-228600" eaLnBrk="0" fontAlgn="base" hangingPunct="0">
              <a:spcBef>
                <a:spcPct val="0"/>
              </a:spcBef>
              <a:spcAft>
                <a:spcPct val="0"/>
              </a:spcAft>
              <a:defRPr>
                <a:solidFill>
                  <a:schemeClr val="dk1"/>
                </a:solidFill>
                <a:latin typeface="Arial" charset="0"/>
              </a:defRPr>
            </a:lvl9pPr>
          </a:lstStyle>
          <a:p>
            <a:r>
              <a:rPr lang="es-ES" sz="1100" dirty="0"/>
              <a:t>INTERPRETACIÓN</a:t>
            </a:r>
          </a:p>
        </p:txBody>
      </p:sp>
      <p:graphicFrame>
        <p:nvGraphicFramePr>
          <p:cNvPr id="9" name="8 Tabla"/>
          <p:cNvGraphicFramePr>
            <a:graphicFrameLocks noGrp="1"/>
          </p:cNvGraphicFramePr>
          <p:nvPr>
            <p:extLst>
              <p:ext uri="{D42A27DB-BD31-4B8C-83A1-F6EECF244321}">
                <p14:modId xmlns:p14="http://schemas.microsoft.com/office/powerpoint/2010/main" val="692597390"/>
              </p:ext>
            </p:extLst>
          </p:nvPr>
        </p:nvGraphicFramePr>
        <p:xfrm>
          <a:off x="468440" y="5001532"/>
          <a:ext cx="8208000" cy="1121480"/>
        </p:xfrm>
        <a:graphic>
          <a:graphicData uri="http://schemas.openxmlformats.org/drawingml/2006/table">
            <a:tbl>
              <a:tblPr/>
              <a:tblGrid>
                <a:gridCol w="8208000"/>
              </a:tblGrid>
              <a:tr h="0">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Arial Narrow" panose="020B0606020202030204" pitchFamily="34" charset="0"/>
                        </a:rPr>
                        <a:t>ANOTE SUS COMENTARIOS ACERCA </a:t>
                      </a:r>
                      <a:r>
                        <a:rPr lang="es-MX" sz="900" b="1" i="0" u="none" strike="noStrike" kern="1200" baseline="0" dirty="0" smtClean="0">
                          <a:ln>
                            <a:noFill/>
                          </a:ln>
                          <a:solidFill>
                            <a:srgbClr val="000000"/>
                          </a:solidFill>
                          <a:effectLst/>
                          <a:latin typeface="Arial Narrow" panose="020B0606020202030204" pitchFamily="34" charset="0"/>
                        </a:rPr>
                        <a:t>DE LA UTILIDAD PARA USTED DEL </a:t>
                      </a:r>
                      <a:r>
                        <a:rPr lang="es-MX" sz="900" b="1" i="0" u="none" strike="noStrike" kern="1200" baseline="0" dirty="0">
                          <a:ln>
                            <a:noFill/>
                          </a:ln>
                          <a:solidFill>
                            <a:srgbClr val="000000"/>
                          </a:solidFill>
                          <a:effectLst/>
                          <a:latin typeface="Arial Narrow" panose="020B0606020202030204" pitchFamily="34" charset="0"/>
                        </a:rPr>
                        <a:t>RESULTADO </a:t>
                      </a:r>
                      <a:r>
                        <a:rPr lang="es-MX" sz="900" b="1" i="0" u="none" strike="noStrike" kern="1200" baseline="0" dirty="0" smtClean="0">
                          <a:ln>
                            <a:noFill/>
                          </a:ln>
                          <a:solidFill>
                            <a:srgbClr val="000000"/>
                          </a:solidFill>
                          <a:effectLst/>
                          <a:latin typeface="Arial Narrow" panose="020B0606020202030204" pitchFamily="34" charset="0"/>
                        </a:rPr>
                        <a:t>DE ESTA EVALUACIÓN</a:t>
                      </a: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801805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extLst>
              <p:ext uri="{D42A27DB-BD31-4B8C-83A1-F6EECF244321}">
                <p14:modId xmlns:p14="http://schemas.microsoft.com/office/powerpoint/2010/main" val="2765207932"/>
              </p:ext>
            </p:extLst>
          </p:nvPr>
        </p:nvGraphicFramePr>
        <p:xfrm>
          <a:off x="251521" y="546228"/>
          <a:ext cx="8640962" cy="1082572"/>
        </p:xfrm>
        <a:graphic>
          <a:graphicData uri="http://schemas.openxmlformats.org/drawingml/2006/table">
            <a:tbl>
              <a:tblPr/>
              <a:tblGrid>
                <a:gridCol w="8640962"/>
              </a:tblGrid>
              <a:tr h="238858">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2016.  MODULO 1  ESTRUCTURA Y DESARROLLO ORGANIZACIONAL .  </a:t>
                      </a:r>
                      <a:endParaRPr kumimoji="0" lang="es-ES" sz="12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238858">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2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2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533900">
                <a:tc>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4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559549795"/>
              </p:ext>
            </p:extLst>
          </p:nvPr>
        </p:nvGraphicFramePr>
        <p:xfrm>
          <a:off x="251519" y="1978288"/>
          <a:ext cx="8658716" cy="3717816"/>
        </p:xfrm>
        <a:graphic>
          <a:graphicData uri="http://schemas.openxmlformats.org/drawingml/2006/table">
            <a:tbl>
              <a:tblPr/>
              <a:tblGrid>
                <a:gridCol w="332960"/>
                <a:gridCol w="8325756"/>
              </a:tblGrid>
              <a:tr h="258518">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2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PREGUNTAS</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ES"/>
                    </a:p>
                  </a:txBody>
                  <a:tcPr/>
                </a:tc>
              </a:tr>
              <a:tr h="258518">
                <a:tc>
                  <a:txBody>
                    <a:bodyPr/>
                    <a:lstStyle/>
                    <a:p>
                      <a:pPr algn="ctr"/>
                      <a:r>
                        <a:rPr lang="es-ES" sz="1200" dirty="0" smtClean="0">
                          <a:latin typeface="Arial Narrow" pitchFamily="34" charset="0"/>
                          <a:cs typeface="Times New Roman" pitchFamily="18" charset="0"/>
                        </a:rPr>
                        <a:t>1</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lang="es-ES" sz="1200" kern="1200" dirty="0" smtClean="0">
                          <a:solidFill>
                            <a:schemeClr val="tx1"/>
                          </a:solidFill>
                          <a:effectLst/>
                          <a:latin typeface="Arial Narrow" pitchFamily="34" charset="0"/>
                          <a:ea typeface="+mn-ea"/>
                          <a:cs typeface="Times New Roman" pitchFamily="18" charset="0"/>
                        </a:rPr>
                        <a:t>¿Como medimos el impacto de las competencias laborales en la productividad de los procesos en las organizaciones?</a:t>
                      </a:r>
                      <a:endParaRPr kumimoji="0" lang="es-ES" sz="12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2</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lang="es-ES" sz="1200" kern="1200" dirty="0" smtClean="0">
                          <a:solidFill>
                            <a:schemeClr val="tx1"/>
                          </a:solidFill>
                          <a:effectLst/>
                          <a:latin typeface="Arial Narrow" pitchFamily="34" charset="0"/>
                          <a:ea typeface="+mn-ea"/>
                          <a:cs typeface="Times New Roman" pitchFamily="18" charset="0"/>
                        </a:rPr>
                        <a:t>¿Cuales son las características del desarrollo organizacional y describe lo que entiendes de cada una de ellas?</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3</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¿Que es la programación neurolingüística y como ayuda a que una organización sea mas productiva.</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4</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just"/>
                      <a:r>
                        <a:rPr lang="es-ES" sz="1200" kern="1200" dirty="0" smtClean="0">
                          <a:solidFill>
                            <a:schemeClr val="tx1"/>
                          </a:solidFill>
                          <a:effectLst/>
                          <a:latin typeface="Arial Narrow" pitchFamily="34" charset="0"/>
                          <a:ea typeface="+mn-ea"/>
                          <a:cs typeface="Times New Roman" pitchFamily="18" charset="0"/>
                        </a:rPr>
                        <a:t>Explique con sus palabras la importancia de la administración del tiempo, así como cada una de sus 5 etapas.</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5</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Describa que es ser un supervisor y las 4 etapas de su función.</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6</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Desde su punto de vista, ¿cuales deben ser las características o atributos de un supervisor.</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7</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Explica que es para usted la importancia de un líder.</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8</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Que entiende por coaching y como ayuda a una organización a que sea más competitiva.</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5784">
                <a:tc>
                  <a:txBody>
                    <a:bodyPr/>
                    <a:lstStyle/>
                    <a:p>
                      <a:pPr algn="ctr"/>
                      <a:r>
                        <a:rPr lang="es-ES" sz="1200" dirty="0" smtClean="0">
                          <a:latin typeface="Arial Narrow" pitchFamily="34" charset="0"/>
                          <a:cs typeface="Times New Roman" pitchFamily="18" charset="0"/>
                        </a:rPr>
                        <a:t>9</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Defina con tus palabras que es un equipo de trabajo y que diferencia hay entre un grupo de trabajo y un equipo de trabajo.</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10</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Explique que son las 5´c para que un equipo de trabajo sea exitoso.</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11</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Desde su punto de vista, ¿que es un conflicto?</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200" dirty="0" smtClean="0">
                          <a:latin typeface="Arial Narrow" pitchFamily="34" charset="0"/>
                          <a:cs typeface="Times New Roman" pitchFamily="18" charset="0"/>
                        </a:rPr>
                        <a:t>12</a:t>
                      </a:r>
                      <a:endParaRPr lang="es-ES" sz="120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r>
                        <a:rPr lang="es-ES" sz="1200" kern="1200" dirty="0" smtClean="0">
                          <a:solidFill>
                            <a:schemeClr val="tx1"/>
                          </a:solidFill>
                          <a:effectLst/>
                          <a:latin typeface="Arial Narrow" pitchFamily="34" charset="0"/>
                          <a:ea typeface="+mn-ea"/>
                          <a:cs typeface="Times New Roman" pitchFamily="18" charset="0"/>
                        </a:rPr>
                        <a:t>Si estuviera involucrado en un conflicto, ¿que técnicas utilizarías para manejarlo?</a:t>
                      </a:r>
                      <a:endParaRPr lang="es-ES" sz="12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95179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12</a:t>
            </a:fld>
            <a:endParaRPr lang="es-MX" dirty="0"/>
          </a:p>
        </p:txBody>
      </p:sp>
      <p:graphicFrame>
        <p:nvGraphicFramePr>
          <p:cNvPr id="3" name="Group 2"/>
          <p:cNvGraphicFramePr>
            <a:graphicFrameLocks noGrp="1"/>
          </p:cNvGraphicFramePr>
          <p:nvPr>
            <p:extLst>
              <p:ext uri="{D42A27DB-BD31-4B8C-83A1-F6EECF244321}">
                <p14:modId xmlns:p14="http://schemas.microsoft.com/office/powerpoint/2010/main" val="4187326789"/>
              </p:ext>
            </p:extLst>
          </p:nvPr>
        </p:nvGraphicFramePr>
        <p:xfrm>
          <a:off x="251521" y="116632"/>
          <a:ext cx="8685796" cy="495856"/>
        </p:xfrm>
        <a:graphic>
          <a:graphicData uri="http://schemas.openxmlformats.org/drawingml/2006/table">
            <a:tbl>
              <a:tblPr/>
              <a:tblGrid>
                <a:gridCol w="1129696"/>
                <a:gridCol w="3766847"/>
                <a:gridCol w="980938"/>
                <a:gridCol w="720080"/>
                <a:gridCol w="1080120"/>
                <a:gridCol w="1008115"/>
              </a:tblGrid>
              <a:tr h="252000">
                <a:tc gridSpan="4">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a:t>
                      </a: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2016.  MODULO 1  ESTRUCTURA Y DESARROLLO ORGANIZACIONAL . </a:t>
                      </a: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CUESTIONARIO </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MX" sz="1000" b="1" i="0" u="none" strike="noStrike" kern="1200" cap="none" normalizeH="0" baseline="0" dirty="0" smtClean="0">
                          <a:ln>
                            <a:noFill/>
                          </a:ln>
                          <a:solidFill>
                            <a:schemeClr val="tx1"/>
                          </a:solidFill>
                          <a:effectLst/>
                          <a:latin typeface="Arial Narrow" pitchFamily="34" charset="0"/>
                          <a:ea typeface="+mn-ea"/>
                          <a:cs typeface="Times New Roman" panose="02020603050405020304" pitchFamily="18" charset="0"/>
                        </a:rPr>
                        <a:t>HOJA NO: </a:t>
                      </a:r>
                      <a:endParaRPr kumimoji="0" lang="es-MX" sz="1000" b="1" i="0" u="none" strike="noStrike" kern="1200" cap="none" normalizeH="0" baseline="0" dirty="0">
                        <a:ln>
                          <a:noFill/>
                        </a:ln>
                        <a:solidFill>
                          <a:schemeClr val="tx1"/>
                        </a:solidFill>
                        <a:effectLst/>
                        <a:latin typeface="Arial Narrow"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MX" sz="1000" b="1" i="0" u="none" strike="noStrike" kern="1200" cap="none" normalizeH="0" baseline="0" dirty="0">
                        <a:ln>
                          <a:noFill/>
                        </a:ln>
                        <a:solidFill>
                          <a:schemeClr val="tx1"/>
                        </a:solidFill>
                        <a:effectLst/>
                        <a:latin typeface="Arial Narrow" pitchFamily="34" charset="0"/>
                        <a:ea typeface="+mn-ea"/>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24809">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NOMBRE:</a:t>
                      </a:r>
                      <a:endParaRPr kumimoji="0" lang="es-E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CARRERA</a:t>
                      </a:r>
                      <a:endParaRPr kumimoji="0" lang="es-E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 </a:t>
                      </a:r>
                      <a:r>
                        <a:rPr kumimoji="0" lang="es-MX" sz="1000" b="0" i="0" u="none" strike="noStrike" cap="none" normalizeH="0" baseline="0" dirty="0" smtClean="0">
                          <a:ln>
                            <a:noFill/>
                          </a:ln>
                          <a:solidFill>
                            <a:schemeClr val="tx1"/>
                          </a:solidFill>
                          <a:effectLst/>
                          <a:latin typeface="Arial Narrow" pitchFamily="34" charset="0"/>
                          <a:cs typeface="Times New Roman" panose="02020603050405020304" pitchFamily="18" charset="0"/>
                        </a:rPr>
                        <a:t>MATRICULA</a:t>
                      </a:r>
                      <a:endParaRPr kumimoji="0" lang="es-ES" sz="1000" b="0"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4051964404"/>
              </p:ext>
            </p:extLst>
          </p:nvPr>
        </p:nvGraphicFramePr>
        <p:xfrm>
          <a:off x="251520" y="692696"/>
          <a:ext cx="8685796" cy="5326106"/>
        </p:xfrm>
        <a:graphic>
          <a:graphicData uri="http://schemas.openxmlformats.org/drawingml/2006/table">
            <a:tbl>
              <a:tblPr/>
              <a:tblGrid>
                <a:gridCol w="360040"/>
                <a:gridCol w="8325756"/>
              </a:tblGrid>
              <a:tr h="28610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ES"/>
                    </a:p>
                  </a:txBody>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52000">
                <a:tc>
                  <a:txBody>
                    <a:bodyPr/>
                    <a:lstStyle/>
                    <a:p>
                      <a:pPr algn="ctr"/>
                      <a:endParaRPr lang="es-ES" sz="1050" dirty="0">
                        <a:latin typeface="Arial Narrow" pitchFamily="34" charset="0"/>
                        <a:cs typeface="Times New Roman" pitchFamily="18"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05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UTILICE LAS QUE SEAN NECESARIAS, REPITIENDO ESTE FORMATO.</a:t>
            </a:r>
            <a:endParaRPr lang="es-ES" sz="1050" b="1" dirty="0">
              <a:latin typeface="Arial Narrow" pitchFamily="34" charset="0"/>
              <a:cs typeface="Times New Roman" pitchFamily="18" charset="0"/>
            </a:endParaRPr>
          </a:p>
        </p:txBody>
      </p:sp>
    </p:spTree>
    <p:extLst>
      <p:ext uri="{BB962C8B-B14F-4D97-AF65-F5344CB8AC3E}">
        <p14:creationId xmlns:p14="http://schemas.microsoft.com/office/powerpoint/2010/main" val="1209990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sp>
        <p:nvSpPr>
          <p:cNvPr id="43011" name="Rectangle 2"/>
          <p:cNvSpPr>
            <a:spLocks noChangeArrowheads="1"/>
          </p:cNvSpPr>
          <p:nvPr/>
        </p:nvSpPr>
        <p:spPr bwMode="auto">
          <a:xfrm>
            <a:off x="251520" y="406405"/>
            <a:ext cx="86110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 sz="1200" b="0" dirty="0" smtClean="0">
                <a:latin typeface="Arial Narrow" panose="020B0606020202030204" pitchFamily="34" charset="0"/>
                <a:cs typeface="Times New Roman" panose="02020603050405020304" pitchFamily="18" charset="0"/>
              </a:rPr>
              <a:t>Lea cada pregunta con cuidado y marque con una “x” la respuesta adecuada. Si no puede dar la respuesta correcta trate de dar la respuesta lo mejor posible pero estando seguro de contestar todas. No hay preguntas correctas e incorrectas. Conteste de acuerdo con lo que sienta en este momento. Recuerde, no se refiera a los miembros de su familia al contestar las preguntas.</a:t>
            </a:r>
            <a:endParaRPr lang="es-ES" sz="1200" b="0" dirty="0">
              <a:latin typeface="Arial Narrow" panose="020B0606020202030204" pitchFamily="34" charset="0"/>
              <a:cs typeface="Times New Roman" panose="02020603050405020304" pitchFamily="18" charset="0"/>
            </a:endParaRPr>
          </a:p>
        </p:txBody>
      </p:sp>
      <p:graphicFrame>
        <p:nvGraphicFramePr>
          <p:cNvPr id="553130" name="Group 170"/>
          <p:cNvGraphicFramePr>
            <a:graphicFrameLocks noGrp="1"/>
          </p:cNvGraphicFramePr>
          <p:nvPr>
            <p:extLst>
              <p:ext uri="{D42A27DB-BD31-4B8C-83A1-F6EECF244321}">
                <p14:modId xmlns:p14="http://schemas.microsoft.com/office/powerpoint/2010/main" val="817222296"/>
              </p:ext>
            </p:extLst>
          </p:nvPr>
        </p:nvGraphicFramePr>
        <p:xfrm>
          <a:off x="251521" y="1052736"/>
          <a:ext cx="8611079" cy="5273166"/>
        </p:xfrm>
        <a:graphic>
          <a:graphicData uri="http://schemas.openxmlformats.org/drawingml/2006/table">
            <a:tbl>
              <a:tblPr/>
              <a:tblGrid>
                <a:gridCol w="444642"/>
                <a:gridCol w="6480701"/>
                <a:gridCol w="561912"/>
                <a:gridCol w="505632"/>
                <a:gridCol w="618192"/>
              </a:tblGrid>
              <a:tr h="0">
                <a:tc gridSpan="2">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CONCEPTOS</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SI</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NO</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A VECES</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Se le facilita expresarse con las palabras que quiere en una conversación, principalmente de tipo técnico o de un tema en especial.</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Cuando le hacen una pregunta y ésta no está muy clara, se dirige a la persona para que le explique qué significa.</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Cuando está tratando de explicar algo, deja que otra persona le ayude a hacerlo.</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Supone que la otra persona sabe lo que está tratando de decirle sin habérselo explicado.</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Le pregunta a otra persona su punto de vista acerca de lo que usted está haciendo.</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Es difícil para usted  hablar con otra persona cualquiera o con una alguna en especial.</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7.</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En conversaciones habla acerca de cosas que son de interés para ambos (usted y la otra persona).</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Expresa sus ideas libre y consistentemente, aún cuando éstas difieren del resto del grupo.</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 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En las conversaciones trata de ponerse en los zapatos de la otra persona.</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En las conversaciones, tiene la tendencia de estar hablando más que la otra persona, o de interrumpir constantemente.</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Conoce cómo su tono de voz y ciertos gestos puede afectar a otros.</a:t>
                      </a:r>
                    </a:p>
                  </a:txBody>
                  <a:tcPr marT="45723" marB="45723"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12.</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Se abstiene de decir algo que sabe que puede herir a otros o hacerlos sentir mal.</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13.</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Es difícil para usted aceptar críticas constructivas de otras personas.</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14.</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Cuando alguien ha herido sus sentimientos, lo discute calmada y abiertamente con él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15.</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Se disculpa con la persona cuyos sentimientos ha herido.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16.</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Se siente molesto cuando alguien está en desacuerdo con usted.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17.</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Encuentra dificultad para pensar con claridad cuando está enojado con alguien.</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18.</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Abandona una discusión con otra persona por miedo que ésta se enoje.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19.</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Cuando surge un problema entre otra persona y usted, puede discutirlo sin enojarse.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20.</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ES" sz="1000" b="0" i="0" u="none" strike="noStrike" kern="1200" baseline="0" dirty="0">
                          <a:ln>
                            <a:noFill/>
                          </a:ln>
                          <a:solidFill>
                            <a:srgbClr val="000000"/>
                          </a:solidFill>
                          <a:effectLst/>
                          <a:latin typeface="Arial Narrow"/>
                          <a:ea typeface="Times New Roman"/>
                          <a:cs typeface="Times New Roman"/>
                        </a:rPr>
                        <a:t>Le satisface comunicarse, con diferentes personas. </a:t>
                      </a:r>
                      <a:endParaRPr lang="es-ES"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1 Rectángulo"/>
          <p:cNvSpPr/>
          <p:nvPr/>
        </p:nvSpPr>
        <p:spPr>
          <a:xfrm>
            <a:off x="251520" y="107340"/>
            <a:ext cx="8611080" cy="26161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s-ES_tradnl" sz="1100" b="1" dirty="0">
                <a:latin typeface="Arial Narrow" panose="020B0606020202030204" pitchFamily="34" charset="0"/>
                <a:cs typeface="Times New Roman" panose="02020603050405020304" pitchFamily="18" charset="0"/>
              </a:rPr>
              <a:t>AUTOEVALUACIÓN </a:t>
            </a:r>
            <a:r>
              <a:rPr lang="es-ES_tradnl" sz="1100" b="1" dirty="0" smtClean="0">
                <a:latin typeface="Arial Narrow" panose="020B0606020202030204" pitchFamily="34" charset="0"/>
                <a:cs typeface="Times New Roman" panose="02020603050405020304" pitchFamily="18" charset="0"/>
              </a:rPr>
              <a:t>1.1:</a:t>
            </a:r>
            <a:r>
              <a:rPr lang="es-ES" sz="1100" b="1" dirty="0" smtClean="0">
                <a:latin typeface="Arial Narrow" panose="020B0606020202030204" pitchFamily="34" charset="0"/>
                <a:cs typeface="Times New Roman" panose="02020603050405020304" pitchFamily="18" charset="0"/>
              </a:rPr>
              <a:t> </a:t>
            </a:r>
            <a:r>
              <a:rPr lang="es-ES_tradnl" sz="1100" b="1" dirty="0" smtClean="0">
                <a:latin typeface="Arial Narrow" panose="020B0606020202030204" pitchFamily="34" charset="0"/>
                <a:cs typeface="Times New Roman" panose="02020603050405020304" pitchFamily="18" charset="0"/>
              </a:rPr>
              <a:t>% </a:t>
            </a:r>
            <a:r>
              <a:rPr lang="es-ES_tradnl" sz="1100" b="1" dirty="0">
                <a:latin typeface="Arial Narrow" panose="020B0606020202030204" pitchFamily="34" charset="0"/>
                <a:cs typeface="Times New Roman" panose="02020603050405020304" pitchFamily="18" charset="0"/>
              </a:rPr>
              <a:t>EFECTIVIDAD EN LA COMUNICACIÓN</a:t>
            </a:r>
          </a:p>
        </p:txBody>
      </p:sp>
    </p:spTree>
    <p:extLst>
      <p:ext uri="{BB962C8B-B14F-4D97-AF65-F5344CB8AC3E}">
        <p14:creationId xmlns:p14="http://schemas.microsoft.com/office/powerpoint/2010/main" val="401270571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4252" name="Group 268"/>
          <p:cNvGraphicFramePr>
            <a:graphicFrameLocks noGrp="1"/>
          </p:cNvGraphicFramePr>
          <p:nvPr>
            <p:extLst>
              <p:ext uri="{D42A27DB-BD31-4B8C-83A1-F6EECF244321}">
                <p14:modId xmlns:p14="http://schemas.microsoft.com/office/powerpoint/2010/main" val="1341010054"/>
              </p:ext>
            </p:extLst>
          </p:nvPr>
        </p:nvGraphicFramePr>
        <p:xfrm>
          <a:off x="251520" y="707020"/>
          <a:ext cx="8611080" cy="5486400"/>
        </p:xfrm>
        <a:graphic>
          <a:graphicData uri="http://schemas.openxmlformats.org/drawingml/2006/table">
            <a:tbl>
              <a:tblPr/>
              <a:tblGrid>
                <a:gridCol w="524154"/>
                <a:gridCol w="6364713"/>
                <a:gridCol w="574071"/>
                <a:gridCol w="574071"/>
                <a:gridCol w="574071"/>
              </a:tblGrid>
              <a:tr h="361995">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endParaRPr kumimoji="0" lang="es-ES" sz="1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endParaRPr>
                    </a:p>
                  </a:txBody>
                  <a:tcPr marL="91439" marR="91439"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2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CONCEPTOS. </a:t>
                      </a:r>
                      <a:r>
                        <a:rPr kumimoji="0" lang="es-ES" sz="1200" b="1" i="1" u="none" strike="noStrike" cap="none" normalizeH="0" baseline="0" dirty="0" smtClean="0">
                          <a:ln>
                            <a:noFill/>
                          </a:ln>
                          <a:solidFill>
                            <a:schemeClr val="tx1"/>
                          </a:solidFill>
                          <a:effectLst/>
                          <a:latin typeface="Arial Narrow" panose="020B0606020202030204" pitchFamily="34" charset="0"/>
                          <a:ea typeface="Times New Roman" pitchFamily="18" charset="0"/>
                          <a:cs typeface="Times New Roman" panose="02020603050405020304" pitchFamily="18" charset="0"/>
                        </a:rPr>
                        <a:t>Continuación...</a:t>
                      </a:r>
                    </a:p>
                  </a:txBody>
                  <a:tcPr marL="91439" marR="91439"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2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12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 VECES</a:t>
                      </a: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21.</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Se enoja por largo tiempo cuando alguien le saca de quicio.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22.</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Llega a estar incómodo cuando alguien le hace un cumplido (que sabe que merece).</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23.</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Generalmente es capaz de confiar en otras personas. </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24.</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Se le dificulta hacer cumplidos y halagar a otros cuando se lo merecen, especialmente si no le simpatizan.</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25.</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Deliberadamente trata de ocultar sus fallas y errores.</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26.</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Ayuda a los otros a entenderlo diciendo lo que siente, piensa y cree.</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27.</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Se le dificulta confiar en la gente que no coincide con sus puntos de vista.</a:t>
                      </a:r>
                      <a:endParaRPr lang="es-MX" sz="1800" b="0" i="0" u="none" strike="noStrike" dirty="0">
                        <a:effectLst/>
                        <a:latin typeface="Arial"/>
                      </a:endParaRPr>
                    </a:p>
                  </a:txBody>
                  <a:tcPr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28.</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Tiene la tendencia a cambiar de tema cuando sus sentimientos entran en una discusión</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29.</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Al conversar, permite que la otra persona termine de hablar antes de reaccionar a lo que ella ha dicho.</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ea typeface="Times New Roman"/>
                          <a:cs typeface="Times New Roman"/>
                        </a:rPr>
                        <a:t>30.</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Mientras conversa con otros, no presta atención a lo que dicen.</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31.</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36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Trata de escuchar lo que otra persona está diciendo cuando está hablando. </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32.</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0" fontAlgn="base" latinLnBrk="0" hangingPunct="0">
                        <a:spcBef>
                          <a:spcPts val="36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Cuando está hablando ¿los demás le escuchan con interés? </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33.</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36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En discusiones, se le dificulta ver las cosas desde el punto de vista de las otras personas.</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34.</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Pretende estar escuchando a los otros cuando realmente no lo hace.</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35.</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En conversaciones puede decir la diferencia entre lo que una persona está diciendo y lo que puede estar sintiendo.</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36.</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ea typeface="Times New Roman"/>
                          <a:cs typeface="Times New Roman"/>
                        </a:rPr>
                        <a:t>Cuando habla, está consciente de cómo las otras personas están reaccionando a lo que usted está diciendo.</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37.</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Siente que las personas con las que generalmente se socializa, desean que sea una persona con actitudes diferentes. </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38.</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Las otras personas entienden sus sentimientos.</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39.</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MX" sz="1000" b="0" i="0" u="none" strike="noStrike" kern="1200" baseline="0" dirty="0">
                          <a:ln>
                            <a:noFill/>
                          </a:ln>
                          <a:solidFill>
                            <a:srgbClr val="000000"/>
                          </a:solidFill>
                          <a:effectLst/>
                          <a:latin typeface="Arial Narrow"/>
                          <a:cs typeface="Times New Roman"/>
                        </a:rPr>
                        <a:t>Piensan los demás que usted siempre cree que está en lo correcto.</a:t>
                      </a:r>
                      <a:endParaRPr lang="es-MX"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spcBef>
                          <a:spcPts val="0"/>
                        </a:spcBef>
                        <a:spcAft>
                          <a:spcPts val="0"/>
                        </a:spcAft>
                      </a:pPr>
                      <a:r>
                        <a:rPr lang="es-ES" sz="1000" b="1" i="0" u="none" strike="noStrike" kern="1200" baseline="0" dirty="0">
                          <a:ln>
                            <a:noFill/>
                          </a:ln>
                          <a:solidFill>
                            <a:srgbClr val="000000"/>
                          </a:solidFill>
                          <a:effectLst/>
                          <a:latin typeface="Arial Narrow"/>
                          <a:cs typeface="Times New Roman"/>
                        </a:rPr>
                        <a:t>40.</a:t>
                      </a: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indent="0" algn="just" rtl="0" eaLnBrk="0" fontAlgn="base" latinLnBrk="0" hangingPunct="0">
                        <a:spcBef>
                          <a:spcPts val="0"/>
                        </a:spcBef>
                        <a:spcAft>
                          <a:spcPts val="0"/>
                        </a:spcAft>
                      </a:pPr>
                      <a:r>
                        <a:rPr lang="es-ES_tradnl" sz="1000" b="0" i="0" u="none" strike="noStrike" kern="1200" baseline="0" dirty="0">
                          <a:ln>
                            <a:noFill/>
                          </a:ln>
                          <a:solidFill>
                            <a:srgbClr val="000000"/>
                          </a:solidFill>
                          <a:effectLst/>
                          <a:latin typeface="Arial Narrow"/>
                          <a:ea typeface="Times New Roman"/>
                          <a:cs typeface="Times New Roman"/>
                        </a:rPr>
                        <a:t>Admite que está equivocado cuando sabe que está equivocado realmente.</a:t>
                      </a:r>
                      <a:endParaRPr lang="es-ES_tradnl" sz="1800" b="0" i="0" u="none" strike="noStrike" dirty="0">
                        <a:effectLst/>
                        <a:latin typeface="Arial"/>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0">
                <a:tc gridSpan="2">
                  <a:txBody>
                    <a:bodyPr/>
                    <a:lstStyle/>
                    <a:p>
                      <a:pPr marL="0" marR="0" indent="0" algn="ctr" rtl="0" eaLnBrk="0" fontAlgn="base" latinLnBrk="0" hangingPunct="0">
                        <a:spcBef>
                          <a:spcPts val="0"/>
                        </a:spcBef>
                        <a:spcAft>
                          <a:spcPts val="0"/>
                        </a:spcAft>
                      </a:pPr>
                      <a:r>
                        <a:rPr lang="es-ES" sz="1000" b="0" i="0" u="none" strike="noStrike" dirty="0" smtClean="0">
                          <a:effectLst/>
                          <a:latin typeface="Arial Narrow" panose="020B0606020202030204" pitchFamily="34" charset="0"/>
                        </a:rPr>
                        <a:t>TOTALES</a:t>
                      </a:r>
                      <a:endParaRPr lang="es-ES" sz="10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indent="0" algn="just" rtl="0" eaLnBrk="0" fontAlgn="base" latinLnBrk="0" hangingPunct="0">
                        <a:spcBef>
                          <a:spcPts val="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4151" name="Rectangle 264"/>
          <p:cNvSpPr>
            <a:spLocks noChangeArrowheads="1"/>
          </p:cNvSpPr>
          <p:nvPr/>
        </p:nvSpPr>
        <p:spPr bwMode="auto">
          <a:xfrm>
            <a:off x="251520" y="199673"/>
            <a:ext cx="8611079" cy="276999"/>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p>
            <a:pPr algn="ctr" eaLnBrk="0" hangingPunct="0"/>
            <a:r>
              <a:rPr lang="es-ES_tradnl" sz="1100" b="1" dirty="0" smtClean="0">
                <a:latin typeface="Arial Narrow" panose="020B0606020202030204" pitchFamily="34" charset="0"/>
                <a:cs typeface="Times New Roman" panose="02020603050405020304" pitchFamily="18" charset="0"/>
              </a:rPr>
              <a:t>AUTOEVALUACIÓN 1.</a:t>
            </a:r>
            <a:r>
              <a:rPr lang="es-ES" sz="1100" b="1" dirty="0" smtClean="0">
                <a:latin typeface="Arial Narrow" panose="020B0606020202030204" pitchFamily="34" charset="0"/>
                <a:cs typeface="Times New Roman" panose="02020603050405020304" pitchFamily="18" charset="0"/>
              </a:rPr>
              <a:t>1  </a:t>
            </a:r>
            <a:r>
              <a:rPr lang="es-ES_tradnl" sz="1100" b="1" dirty="0" smtClean="0">
                <a:latin typeface="Arial Narrow" panose="020B0606020202030204" pitchFamily="34" charset="0"/>
                <a:cs typeface="Times New Roman" panose="02020603050405020304" pitchFamily="18" charset="0"/>
              </a:rPr>
              <a:t>% DE EFECTIVIDAD EN </a:t>
            </a:r>
            <a:r>
              <a:rPr lang="es-ES_tradnl" sz="1100" b="1" dirty="0">
                <a:latin typeface="Arial Narrow" panose="020B0606020202030204" pitchFamily="34" charset="0"/>
                <a:cs typeface="Times New Roman" panose="02020603050405020304" pitchFamily="18" charset="0"/>
              </a:rPr>
              <a:t>LA </a:t>
            </a:r>
            <a:r>
              <a:rPr lang="es-ES_tradnl" sz="1100" b="1" dirty="0" smtClean="0">
                <a:latin typeface="Arial Narrow" panose="020B0606020202030204" pitchFamily="34" charset="0"/>
                <a:cs typeface="Times New Roman" panose="02020603050405020304" pitchFamily="18" charset="0"/>
              </a:rPr>
              <a:t>COMUNICACIÓN</a:t>
            </a:r>
            <a:r>
              <a:rPr lang="es-ES_tradnl" sz="1100" b="1" dirty="0">
                <a:latin typeface="Arial Narrow" panose="020B0606020202030204" pitchFamily="34" charset="0"/>
                <a:cs typeface="Times New Roman" panose="02020603050405020304" pitchFamily="18" charset="0"/>
              </a:rPr>
              <a:t>. </a:t>
            </a:r>
            <a:r>
              <a:rPr lang="es-ES_tradnl" sz="1100" b="1" i="1" dirty="0">
                <a:latin typeface="Arial Narrow" panose="020B0606020202030204" pitchFamily="34" charset="0"/>
                <a:cs typeface="Times New Roman" panose="02020603050405020304" pitchFamily="18" charset="0"/>
              </a:rPr>
              <a:t>Continuación</a:t>
            </a:r>
            <a:r>
              <a:rPr lang="es-ES_tradnl" sz="1200" b="1" i="1" dirty="0">
                <a:latin typeface="Arial Narrow" panose="020B0606020202030204" pitchFamily="34" charset="0"/>
                <a:cs typeface="Times New Roman" panose="02020603050405020304" pitchFamily="18" charset="0"/>
              </a:rPr>
              <a:t>...</a:t>
            </a:r>
            <a:endParaRPr lang="es-ES" sz="1200" b="1" i="1" dirty="0">
              <a:latin typeface="Arial Narrow" panose="020B0606020202030204" pitchFamily="34" charset="0"/>
              <a:cs typeface="Times New Roman" panose="02020603050405020304" pitchFamily="18" charset="0"/>
            </a:endParaRPr>
          </a:p>
        </p:txBody>
      </p:sp>
      <p:sp>
        <p:nvSpPr>
          <p:cNvPr id="5"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3</a:t>
            </a:fld>
            <a:endParaRPr lang="es-ES" dirty="0"/>
          </a:p>
        </p:txBody>
      </p:sp>
    </p:spTree>
    <p:extLst>
      <p:ext uri="{BB962C8B-B14F-4D97-AF65-F5344CB8AC3E}">
        <p14:creationId xmlns:p14="http://schemas.microsoft.com/office/powerpoint/2010/main" val="107331804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1647981759"/>
              </p:ext>
            </p:extLst>
          </p:nvPr>
        </p:nvGraphicFramePr>
        <p:xfrm>
          <a:off x="251519" y="980728"/>
          <a:ext cx="8568630" cy="4077929"/>
        </p:xfrm>
        <a:graphic>
          <a:graphicData uri="http://schemas.openxmlformats.org/drawingml/2006/table">
            <a:tbl>
              <a:tblPr/>
              <a:tblGrid>
                <a:gridCol w="714053"/>
                <a:gridCol w="714052"/>
                <a:gridCol w="714053"/>
                <a:gridCol w="714052"/>
                <a:gridCol w="714053"/>
                <a:gridCol w="714052"/>
                <a:gridCol w="714053"/>
                <a:gridCol w="714052"/>
                <a:gridCol w="714053"/>
                <a:gridCol w="714052"/>
                <a:gridCol w="714053"/>
                <a:gridCol w="714052"/>
              </a:tblGrid>
              <a:tr h="429525">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VECES</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14.-</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27.-</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15.-</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28.-</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16.-</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29.-</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4.-</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17.-</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30.-</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5.-</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18.-</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31.-</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6.-</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19.-</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32.-</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7.-</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20.-</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33.-</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8.-</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21.-</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34.-</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9.-</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22.-</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36.-</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10.-</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23.-</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36.-</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11.-</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24.-</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37.-</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12.-</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25.-</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38.-</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13.-</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26.-</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39.-</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0686">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200" b="0" i="0" u="none" strike="noStrike" cap="none" normalizeH="0" baseline="0" dirty="0" smtClean="0">
                        <a:ln>
                          <a:noFill/>
                        </a:ln>
                        <a:solidFill>
                          <a:schemeClr val="tx1"/>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40.-</a:t>
                      </a: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3</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0</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6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a:t>
                      </a:r>
                    </a:p>
                  </a:txBody>
                  <a:tcPr marL="91439" marR="91439" marT="45732" marB="45732"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76737">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432000">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GRAN TOTAL*</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5">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EL GRAN TOTAL SE MULTIPLICA POR DIEZ Y SE DIVIDE ENTRE DOCE, DÁNDONOS EL PORCENTAJE DE EFECTIVIDAD EN COMUNICACIÓN.</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  % DE EFECTIVIDAD*</a:t>
                      </a: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r>
                        <a:rPr kumimoji="0" lang="es-ES_tradnl"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46309" name="Rectangle 252"/>
          <p:cNvSpPr>
            <a:spLocks noChangeArrowheads="1"/>
          </p:cNvSpPr>
          <p:nvPr/>
        </p:nvSpPr>
        <p:spPr bwMode="auto">
          <a:xfrm>
            <a:off x="251520" y="404664"/>
            <a:ext cx="860673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 sz="1200" b="0" dirty="0" smtClean="0">
                <a:latin typeface="Arial Narrow" panose="020B0606020202030204" pitchFamily="34" charset="0"/>
                <a:cs typeface="Times New Roman" panose="02020603050405020304" pitchFamily="18" charset="0"/>
              </a:rPr>
              <a:t>En la </a:t>
            </a:r>
            <a:r>
              <a:rPr lang="es-ES" sz="1200" dirty="0" smtClean="0">
                <a:latin typeface="Arial Narrow" panose="020B0606020202030204" pitchFamily="34" charset="0"/>
                <a:cs typeface="Times New Roman" panose="02020603050405020304" pitchFamily="18" charset="0"/>
              </a:rPr>
              <a:t>tabla</a:t>
            </a:r>
            <a:r>
              <a:rPr lang="es-ES" sz="1200" b="0" dirty="0" smtClean="0">
                <a:latin typeface="Arial Narrow" panose="020B0606020202030204" pitchFamily="34" charset="0"/>
                <a:cs typeface="Times New Roman" panose="02020603050405020304" pitchFamily="18" charset="0"/>
              </a:rPr>
              <a:t> siguiente, circule el valor que corresponda a la respuesta que marcó con una “x”, cada pregunta del cuadro anterior.  Siga las instrucciones que le marca la tabla y llegue al resultado final</a:t>
            </a:r>
            <a:r>
              <a:rPr lang="es-ES" sz="1400" b="0" dirty="0" smtClean="0">
                <a:latin typeface="Times New Roman" panose="02020603050405020304" pitchFamily="18" charset="0"/>
                <a:cs typeface="Times New Roman" panose="02020603050405020304" pitchFamily="18" charset="0"/>
              </a:rPr>
              <a:t>. </a:t>
            </a:r>
            <a:endParaRPr lang="es-ES" sz="1400" b="0" dirty="0">
              <a:latin typeface="Times New Roman" panose="02020603050405020304" pitchFamily="18" charset="0"/>
              <a:cs typeface="Times New Roman" panose="02020603050405020304" pitchFamily="18" charset="0"/>
            </a:endParaRPr>
          </a:p>
        </p:txBody>
      </p:sp>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4</a:t>
            </a:fld>
            <a:endParaRPr lang="es-ES" dirty="0"/>
          </a:p>
        </p:txBody>
      </p:sp>
      <p:sp>
        <p:nvSpPr>
          <p:cNvPr id="7" name="Rectangle 264"/>
          <p:cNvSpPr>
            <a:spLocks noChangeArrowheads="1"/>
          </p:cNvSpPr>
          <p:nvPr/>
        </p:nvSpPr>
        <p:spPr bwMode="auto">
          <a:xfrm>
            <a:off x="251520" y="116632"/>
            <a:ext cx="8606729" cy="276999"/>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p>
            <a:pPr algn="ctr" eaLnBrk="0" hangingPunct="0"/>
            <a:r>
              <a:rPr lang="es-ES_tradnl" sz="1100" b="1" dirty="0" smtClean="0">
                <a:latin typeface="Arial Narrow" panose="020B0606020202030204" pitchFamily="34" charset="0"/>
                <a:cs typeface="Times New Roman" panose="02020603050405020304" pitchFamily="18" charset="0"/>
              </a:rPr>
              <a:t>AUTOEVALUACIÓN 1.1:</a:t>
            </a:r>
            <a:r>
              <a:rPr lang="es-ES" sz="1100" b="1" dirty="0" smtClean="0">
                <a:latin typeface="Arial Narrow" panose="020B0606020202030204" pitchFamily="34" charset="0"/>
                <a:cs typeface="Times New Roman" panose="02020603050405020304" pitchFamily="18" charset="0"/>
              </a:rPr>
              <a:t> </a:t>
            </a:r>
            <a:r>
              <a:rPr lang="es-ES_tradnl" sz="1100" b="1" dirty="0" smtClean="0">
                <a:latin typeface="Arial Narrow" panose="020B0606020202030204" pitchFamily="34" charset="0"/>
                <a:cs typeface="Times New Roman" panose="02020603050405020304" pitchFamily="18" charset="0"/>
              </a:rPr>
              <a:t>% DE EFECTIVIDAD EN </a:t>
            </a:r>
            <a:r>
              <a:rPr lang="es-ES_tradnl" sz="1100" b="1" dirty="0">
                <a:latin typeface="Arial Narrow" panose="020B0606020202030204" pitchFamily="34" charset="0"/>
                <a:cs typeface="Times New Roman" panose="02020603050405020304" pitchFamily="18" charset="0"/>
              </a:rPr>
              <a:t>LA COMUNICACION. </a:t>
            </a:r>
            <a:r>
              <a:rPr lang="es-ES_tradnl" sz="1100" b="1" i="1" dirty="0">
                <a:latin typeface="Arial Narrow" panose="020B0606020202030204" pitchFamily="34" charset="0"/>
                <a:cs typeface="Times New Roman" panose="02020603050405020304" pitchFamily="18" charset="0"/>
              </a:rPr>
              <a:t>Continuación</a:t>
            </a:r>
            <a:r>
              <a:rPr lang="es-ES_tradnl" sz="1200" b="1" i="1" dirty="0">
                <a:latin typeface="Arial Narrow" panose="020B0606020202030204" pitchFamily="34" charset="0"/>
                <a:cs typeface="Times New Roman" panose="02020603050405020304" pitchFamily="18" charset="0"/>
              </a:rPr>
              <a:t>...</a:t>
            </a:r>
            <a:endParaRPr lang="es-ES" sz="1200" b="1" i="1" dirty="0">
              <a:latin typeface="Arial Narrow" panose="020B0606020202030204" pitchFamily="34" charset="0"/>
              <a:cs typeface="Times New Roman" panose="02020603050405020304" pitchFamily="18" charset="0"/>
            </a:endParaRPr>
          </a:p>
        </p:txBody>
      </p:sp>
      <p:graphicFrame>
        <p:nvGraphicFramePr>
          <p:cNvPr id="9" name="8 Tabla"/>
          <p:cNvGraphicFramePr>
            <a:graphicFrameLocks noGrp="1"/>
          </p:cNvGraphicFramePr>
          <p:nvPr>
            <p:extLst>
              <p:ext uri="{D42A27DB-BD31-4B8C-83A1-F6EECF244321}">
                <p14:modId xmlns:p14="http://schemas.microsoft.com/office/powerpoint/2010/main" val="2451528065"/>
              </p:ext>
            </p:extLst>
          </p:nvPr>
        </p:nvGraphicFramePr>
        <p:xfrm>
          <a:off x="251520" y="5157192"/>
          <a:ext cx="8568000" cy="1235780"/>
        </p:xfrm>
        <a:graphic>
          <a:graphicData uri="http://schemas.openxmlformats.org/drawingml/2006/table">
            <a:tbl>
              <a:tblPr/>
              <a:tblGrid>
                <a:gridCol w="8568000"/>
              </a:tblGrid>
              <a:tr h="0">
                <a:tc>
                  <a:txBody>
                    <a:bodyPr/>
                    <a:lstStyle/>
                    <a:p>
                      <a:pPr marL="0" marR="0" indent="0" algn="ctr" rtl="0" eaLnBrk="1" fontAlgn="base" latinLnBrk="0" hangingPunct="1">
                        <a:spcBef>
                          <a:spcPts val="0"/>
                        </a:spcBef>
                        <a:spcAft>
                          <a:spcPts val="0"/>
                        </a:spcAft>
                      </a:pPr>
                      <a:r>
                        <a:rPr lang="es-MX" sz="1050" b="1" i="0" u="none" strike="noStrike" kern="1200" baseline="0" dirty="0">
                          <a:ln>
                            <a:noFill/>
                          </a:ln>
                          <a:solidFill>
                            <a:srgbClr val="000000"/>
                          </a:solidFill>
                          <a:effectLst/>
                          <a:latin typeface="Arial Narrow" panose="020B0606020202030204" pitchFamily="34" charset="0"/>
                        </a:rPr>
                        <a:t>ANOTE SUS COMENTARIOS ACERCA </a:t>
                      </a:r>
                      <a:r>
                        <a:rPr lang="es-MX" sz="1050" b="1" i="0" u="none" strike="noStrike" kern="1200" baseline="0" dirty="0" smtClean="0">
                          <a:ln>
                            <a:noFill/>
                          </a:ln>
                          <a:solidFill>
                            <a:srgbClr val="000000"/>
                          </a:solidFill>
                          <a:effectLst/>
                          <a:latin typeface="Arial Narrow" panose="020B0606020202030204" pitchFamily="34" charset="0"/>
                        </a:rPr>
                        <a:t>DE LA UTILIDAD PARA USTED DEL </a:t>
                      </a:r>
                      <a:r>
                        <a:rPr lang="es-MX" sz="1050" b="1" i="0" u="none" strike="noStrike" kern="1200" baseline="0" dirty="0">
                          <a:ln>
                            <a:noFill/>
                          </a:ln>
                          <a:solidFill>
                            <a:srgbClr val="000000"/>
                          </a:solidFill>
                          <a:effectLst/>
                          <a:latin typeface="Arial Narrow" panose="020B0606020202030204" pitchFamily="34" charset="0"/>
                        </a:rPr>
                        <a:t>RESULTADO </a:t>
                      </a:r>
                      <a:r>
                        <a:rPr lang="es-MX" sz="1050" b="1" i="0" u="none" strike="noStrike" kern="1200" baseline="0" dirty="0" smtClean="0">
                          <a:ln>
                            <a:noFill/>
                          </a:ln>
                          <a:solidFill>
                            <a:srgbClr val="000000"/>
                          </a:solidFill>
                          <a:effectLst/>
                          <a:latin typeface="Arial Narrow" panose="020B0606020202030204" pitchFamily="34" charset="0"/>
                        </a:rPr>
                        <a:t>DE ESTA EVALUACIÓN</a:t>
                      </a: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3120752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2"/>
          <p:cNvSpPr txBox="1">
            <a:spLocks noChangeArrowheads="1"/>
          </p:cNvSpPr>
          <p:nvPr/>
        </p:nvSpPr>
        <p:spPr bwMode="auto">
          <a:xfrm>
            <a:off x="250825" y="116632"/>
            <a:ext cx="8642350" cy="261610"/>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a:latin typeface="Arial Narrow" panose="020B0606020202030204" pitchFamily="34" charset="0"/>
              </a:rPr>
              <a:t>AUTO </a:t>
            </a:r>
            <a:r>
              <a:rPr lang="es-ES" sz="1100" b="1" dirty="0" smtClean="0">
                <a:latin typeface="Arial Narrow" panose="020B0606020202030204" pitchFamily="34" charset="0"/>
              </a:rPr>
              <a:t>EVALUACIÓN 1.2.- </a:t>
            </a:r>
            <a:r>
              <a:rPr lang="es-ES" sz="1100" b="1" dirty="0">
                <a:latin typeface="Arial Narrow" panose="020B0606020202030204" pitchFamily="34" charset="0"/>
              </a:rPr>
              <a:t>VALORE SU HABILIDAD DE LÍDER</a:t>
            </a:r>
          </a:p>
        </p:txBody>
      </p:sp>
      <p:graphicFrame>
        <p:nvGraphicFramePr>
          <p:cNvPr id="327683" name="Group 3"/>
          <p:cNvGraphicFramePr>
            <a:graphicFrameLocks noGrp="1"/>
          </p:cNvGraphicFramePr>
          <p:nvPr>
            <p:extLst>
              <p:ext uri="{D42A27DB-BD31-4B8C-83A1-F6EECF244321}">
                <p14:modId xmlns:p14="http://schemas.microsoft.com/office/powerpoint/2010/main" val="1970673024"/>
              </p:ext>
            </p:extLst>
          </p:nvPr>
        </p:nvGraphicFramePr>
        <p:xfrm>
          <a:off x="250823" y="1280214"/>
          <a:ext cx="8604001" cy="5029106"/>
        </p:xfrm>
        <a:graphic>
          <a:graphicData uri="http://schemas.openxmlformats.org/drawingml/2006/table">
            <a:tbl>
              <a:tblPr/>
              <a:tblGrid>
                <a:gridCol w="507049"/>
                <a:gridCol w="5372088"/>
                <a:gridCol w="681216"/>
                <a:gridCol w="681216"/>
                <a:gridCol w="681216"/>
                <a:gridCol w="681216"/>
              </a:tblGrid>
              <a:tr h="39438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rPr>
                        <a:t>APTITUDES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NUNCA</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 VECES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3  A MENUDO</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SIEMPRE</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1.</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Intento ser objetivo y razonable con los demás.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Descubro lo que la gente piensa y corrijo los perjuicios.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3.</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Trato de aumentar la satisfacción y orgullo profesional del personal o de mis compañeros.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4.</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Confío en que la gente desempeñe con acierto su trabajo sin mi supervisión.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Intento asignar siempre el trabajo apropiado a cada persona.</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6.</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Siempre estoy disponible para mi personal o mis compañeros si quieren consultarme.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7.</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Preparo meticulosamente las reuniones individuales o en grupo.</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8.</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Implico al personal o a mis compañeros en los proyectos de cambios y en su ejecución.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9.</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Confío en la predisposición natural de la gente a hacer bien su trabajo.</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10.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Compruebo que todo el personal o mis compañeros reciban la formación necesaria en calidad y cantidad.</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panose="020B0606020202030204" pitchFamily="34" charset="0"/>
                        </a:rPr>
                        <a:t>11.</a:t>
                      </a:r>
                      <a:endParaRPr lang="es-ES"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panose="020B0606020202030204" pitchFamily="34" charset="0"/>
                          <a:cs typeface="Arial"/>
                        </a:rPr>
                        <a:t>Dedico serios esfuerzos a encontrar gente con talento entre mi personal o  compañeros.</a:t>
                      </a: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panose="020B0606020202030204" pitchFamily="34" charset="0"/>
                        </a:rPr>
                        <a:t>12.</a:t>
                      </a:r>
                      <a:endParaRPr lang="es-ES"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panose="020B0606020202030204" pitchFamily="34" charset="0"/>
                          <a:cs typeface="Arial"/>
                        </a:rPr>
                        <a:t>Debato los asunto importantes con mi personal o compañeros y le pido sus opiniones.</a:t>
                      </a: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a:rPr>
                        <a:t>13.</a:t>
                      </a:r>
                      <a:endParaRPr lang="es-ES" sz="10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a:cs typeface="Arial"/>
                        </a:rPr>
                        <a:t>Intento motivar a la gente con mis ánimos y ejemplos, no con órdenes.</a:t>
                      </a:r>
                      <a:endParaRPr lang="es-MX" sz="1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a:rPr>
                        <a:t>14.</a:t>
                      </a:r>
                      <a:endParaRPr lang="es-ES" sz="10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a:cs typeface="Arial"/>
                        </a:rPr>
                        <a:t>Escucho las sugerencias de mejoras y aplico las que me parecen acertadas.</a:t>
                      </a:r>
                      <a:endParaRPr lang="es-MX" sz="1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a:rPr>
                        <a:t>15.</a:t>
                      </a:r>
                      <a:endParaRPr lang="es-ES" sz="10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a:cs typeface="Arial"/>
                        </a:rPr>
                        <a:t>Pido a subordinados y compañeros la opinión acerca de mi rendimiento.</a:t>
                      </a:r>
                      <a:endParaRPr lang="es-MX" sz="1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16.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Enseño a mi personal o compañeros a mejorar su productividad.</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panose="020B0606020202030204" pitchFamily="34" charset="0"/>
                        </a:rPr>
                        <a:t>17.</a:t>
                      </a:r>
                      <a:endParaRPr lang="es-ES"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smtClean="0">
                          <a:ln>
                            <a:noFill/>
                          </a:ln>
                          <a:solidFill>
                            <a:srgbClr val="000000"/>
                          </a:solidFill>
                          <a:effectLst/>
                          <a:latin typeface="Arial Narrow" panose="020B0606020202030204" pitchFamily="34" charset="0"/>
                          <a:cs typeface="Arial"/>
                        </a:rPr>
                        <a:t>Concedo a la gente la posibilidad de demostrar sus habilidades de dirección.</a:t>
                      </a: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panose="020B0606020202030204" pitchFamily="34" charset="0"/>
                        </a:rPr>
                        <a:t>18.</a:t>
                      </a:r>
                      <a:endParaRPr lang="es-ES"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a:ln>
                            <a:noFill/>
                          </a:ln>
                          <a:solidFill>
                            <a:srgbClr val="000000"/>
                          </a:solidFill>
                          <a:effectLst/>
                          <a:latin typeface="Arial Narrow" panose="020B0606020202030204" pitchFamily="34" charset="0"/>
                          <a:cs typeface="Arial"/>
                        </a:rPr>
                        <a:t>Establezco objetivos ambiciosos e insisto en que se cumplan.</a:t>
                      </a: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706">
                <a:tc>
                  <a:txBody>
                    <a:bodyPr/>
                    <a:lstStyle/>
                    <a:p>
                      <a:pPr marL="0" marR="0" indent="0" algn="ctr" rtl="0" eaLnBrk="1" fontAlgn="base" latinLnBrk="0" hangingPunct="1">
                        <a:spcBef>
                          <a:spcPts val="0"/>
                        </a:spcBef>
                        <a:spcAft>
                          <a:spcPts val="0"/>
                        </a:spcAft>
                      </a:pPr>
                      <a:r>
                        <a:rPr lang="es-ES" sz="1000" b="0" i="0" u="none" strike="noStrike" kern="1200" baseline="0" dirty="0">
                          <a:ln>
                            <a:noFill/>
                          </a:ln>
                          <a:solidFill>
                            <a:srgbClr val="000000"/>
                          </a:solidFill>
                          <a:effectLst/>
                          <a:latin typeface="Arial Narrow" panose="020B0606020202030204" pitchFamily="34" charset="0"/>
                        </a:rPr>
                        <a:t>19.</a:t>
                      </a:r>
                      <a:endParaRPr lang="es-ES"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00" b="0" i="0" u="none" strike="noStrike" kern="1200" baseline="0" dirty="0">
                          <a:ln>
                            <a:noFill/>
                          </a:ln>
                          <a:solidFill>
                            <a:srgbClr val="000000"/>
                          </a:solidFill>
                          <a:effectLst/>
                          <a:latin typeface="Arial Narrow" panose="020B0606020202030204" pitchFamily="34" charset="0"/>
                          <a:cs typeface="Arial"/>
                        </a:rPr>
                        <a:t>Si la actividad lo permite, confiero toda la responsabilidad al personal o a mis compañeros.</a:t>
                      </a:r>
                      <a:endParaRPr lang="es-MX" sz="10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just" rtl="0" eaLnBrk="1" fontAlgn="base" latinLnBrk="0" hangingPunct="1">
                        <a:spcBef>
                          <a:spcPts val="0"/>
                        </a:spcBef>
                        <a:spcAft>
                          <a:spcPts val="0"/>
                        </a:spcAft>
                      </a:pPr>
                      <a:endParaRPr lang="es-MX" sz="1000" b="0" i="0" u="none" strike="noStrike" dirty="0">
                        <a:effectLst/>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27763" name="Rectangle 83"/>
          <p:cNvSpPr>
            <a:spLocks noChangeArrowheads="1"/>
          </p:cNvSpPr>
          <p:nvPr/>
        </p:nvSpPr>
        <p:spPr bwMode="auto">
          <a:xfrm>
            <a:off x="250825" y="422420"/>
            <a:ext cx="8611775" cy="784830"/>
          </a:xfrm>
          <a:prstGeom prst="rect">
            <a:avLst/>
          </a:prstGeom>
          <a:noFill/>
          <a:ln w="9525">
            <a:noFill/>
            <a:miter lim="800000"/>
            <a:headEnd/>
            <a:tailEnd/>
          </a:ln>
          <a:effectLst/>
        </p:spPr>
        <p:txBody>
          <a:bodyPr wrap="square">
            <a:spAutoFit/>
          </a:bodyPr>
          <a:lstStyle/>
          <a:p>
            <a:pPr algn="just">
              <a:defRPr/>
            </a:pPr>
            <a:r>
              <a:rPr lang="es-ES" sz="1100" dirty="0" smtClean="0">
                <a:latin typeface="Arial Narrow" panose="020B0606020202030204" pitchFamily="34" charset="0"/>
                <a:cs typeface="Times New Roman" panose="02020603050405020304" pitchFamily="18" charset="0"/>
              </a:rPr>
              <a:t>Aunque la capacidad para dirigir a un grupo se puede mejorar con la experiencia, muchas de las aptitudes necesarias las puede dominar desde el inicio de su carrera. Este cuestionario le permitirá conocer su habilidad para dirigir un grupo. </a:t>
            </a:r>
          </a:p>
          <a:p>
            <a:pPr marL="342900" indent="-342900" algn="just">
              <a:buAutoNum type="alphaUcParenR"/>
              <a:defRPr/>
            </a:pPr>
            <a:r>
              <a:rPr lang="es-ES" sz="1100" dirty="0">
                <a:latin typeface="Arial Narrow" panose="020B0606020202030204" pitchFamily="34" charset="0"/>
                <a:cs typeface="Times New Roman" panose="02020603050405020304" pitchFamily="18" charset="0"/>
              </a:rPr>
              <a:t>C</a:t>
            </a:r>
            <a:r>
              <a:rPr lang="es-ES" sz="1100" dirty="0" smtClean="0">
                <a:latin typeface="Arial Narrow" panose="020B0606020202030204" pitchFamily="34" charset="0"/>
                <a:cs typeface="Times New Roman" panose="02020603050405020304" pitchFamily="18" charset="0"/>
              </a:rPr>
              <a:t>onteste de acuerdo a lo siguiente: si su respuesta es: “nunca”, marque 1;  “a veces”, marque 2; “a  menudo” marque 3; “siempre” marque 4.</a:t>
            </a:r>
          </a:p>
          <a:p>
            <a:pPr marL="342900" indent="-342900" algn="just">
              <a:defRPr/>
            </a:pPr>
            <a:r>
              <a:rPr lang="es-ES" sz="1100" dirty="0" smtClean="0">
                <a:latin typeface="Arial Narrow" panose="020B0606020202030204" pitchFamily="34" charset="0"/>
                <a:cs typeface="Times New Roman" panose="02020603050405020304" pitchFamily="18" charset="0"/>
              </a:rPr>
              <a:t>B)	Al final sume el total de puntuaciones y consulte la valoración que le corresponda</a:t>
            </a:r>
            <a:r>
              <a:rPr lang="es-ES" sz="1200" dirty="0" smtClean="0">
                <a:latin typeface="Arial Narrow" panose="020B0606020202030204" pitchFamily="34" charset="0"/>
                <a:cs typeface="Times New Roman" panose="02020603050405020304" pitchFamily="18" charset="0"/>
              </a:rPr>
              <a:t>.</a:t>
            </a:r>
            <a:endParaRPr lang="es-ES" sz="1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660419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3 Marcador de número de diapositiva"/>
          <p:cNvSpPr>
            <a:spLocks noGrp="1"/>
          </p:cNvSpPr>
          <p:nvPr>
            <p:ph type="sldNum" sz="quarter" idx="12"/>
          </p:nvPr>
        </p:nvSpPr>
        <p:spPr>
          <a:xfrm>
            <a:off x="6553200" y="6356350"/>
            <a:ext cx="2133600" cy="365125"/>
          </a:xfrm>
        </p:spPr>
        <p:txBody>
          <a:bodyPr/>
          <a:lstStyle/>
          <a:p>
            <a:pPr>
              <a:defRPr/>
            </a:pPr>
            <a:fld id="{0C2A0A62-1FA2-41E8-8EC4-198A9690CFEB}" type="slidenum">
              <a:rPr lang="es-ES">
                <a:solidFill>
                  <a:srgbClr val="898989"/>
                </a:solidFill>
              </a:rPr>
              <a:pPr>
                <a:defRPr/>
              </a:pPr>
              <a:t>6</a:t>
            </a:fld>
            <a:endParaRPr lang="es-ES" dirty="0">
              <a:solidFill>
                <a:srgbClr val="898989"/>
              </a:solidFill>
            </a:endParaRPr>
          </a:p>
        </p:txBody>
      </p:sp>
      <p:graphicFrame>
        <p:nvGraphicFramePr>
          <p:cNvPr id="329730" name="Group 2"/>
          <p:cNvGraphicFramePr>
            <a:graphicFrameLocks noGrp="1"/>
          </p:cNvGraphicFramePr>
          <p:nvPr>
            <p:extLst>
              <p:ext uri="{D42A27DB-BD31-4B8C-83A1-F6EECF244321}">
                <p14:modId xmlns:p14="http://schemas.microsoft.com/office/powerpoint/2010/main" val="2542303055"/>
              </p:ext>
            </p:extLst>
          </p:nvPr>
        </p:nvGraphicFramePr>
        <p:xfrm>
          <a:off x="250823" y="691948"/>
          <a:ext cx="8642352" cy="2324052"/>
        </p:xfrm>
        <a:graphic>
          <a:graphicData uri="http://schemas.openxmlformats.org/drawingml/2006/table">
            <a:tbl>
              <a:tblPr/>
              <a:tblGrid>
                <a:gridCol w="603667"/>
                <a:gridCol w="5569237"/>
                <a:gridCol w="617362"/>
                <a:gridCol w="617362"/>
                <a:gridCol w="617362"/>
                <a:gridCol w="617362"/>
              </a:tblGrid>
              <a:tr h="29775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rPr>
                        <a:t>APTITUDES. </a:t>
                      </a:r>
                      <a:r>
                        <a:rPr kumimoji="0" lang="es-ES" sz="1000" b="1" i="1" u="none" strike="noStrike" cap="none" normalizeH="0" baseline="0" dirty="0" smtClean="0">
                          <a:ln>
                            <a:noFill/>
                          </a:ln>
                          <a:solidFill>
                            <a:schemeClr val="tx1"/>
                          </a:solidFill>
                          <a:effectLst/>
                          <a:latin typeface="Arial Narrow" panose="020B0606020202030204" pitchFamily="34" charset="0"/>
                        </a:rPr>
                        <a:t>Continuación…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NUNCA</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A VECES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3  A MENUDO</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SIEMPRE</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216000">
                <a:tc>
                  <a:txBody>
                    <a:bodyPr/>
                    <a:lstStyle/>
                    <a:p>
                      <a:pPr marL="0" marR="0" indent="0" algn="ctr" rtl="0" eaLnBrk="1" fontAlgn="base" latinLnBrk="0" hangingPunct="1">
                        <a:spcBef>
                          <a:spcPts val="0"/>
                        </a:spcBef>
                        <a:spcAft>
                          <a:spcPts val="0"/>
                        </a:spcAft>
                      </a:pPr>
                      <a:r>
                        <a:rPr lang="es-ES" sz="1050" b="0" i="0" u="none" strike="noStrike" kern="1200" baseline="0" dirty="0">
                          <a:ln>
                            <a:noFill/>
                          </a:ln>
                          <a:solidFill>
                            <a:srgbClr val="000000"/>
                          </a:solidFill>
                          <a:effectLst/>
                          <a:latin typeface="Arial Narrow"/>
                        </a:rPr>
                        <a:t>20.</a:t>
                      </a:r>
                      <a:endParaRPr lang="es-ES" sz="16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indent="0" algn="just" rtl="0" eaLnBrk="1" fontAlgn="base" latinLnBrk="0" hangingPunct="1">
                        <a:spcBef>
                          <a:spcPts val="0"/>
                        </a:spcBef>
                        <a:spcAft>
                          <a:spcPts val="0"/>
                        </a:spcAft>
                      </a:pPr>
                      <a:r>
                        <a:rPr lang="es-MX" sz="1050" b="0" i="0" u="none" strike="noStrike" kern="1200" baseline="0" dirty="0">
                          <a:ln>
                            <a:noFill/>
                          </a:ln>
                          <a:solidFill>
                            <a:srgbClr val="000000"/>
                          </a:solidFill>
                          <a:effectLst/>
                          <a:latin typeface="Arial Narrow"/>
                          <a:cs typeface="Arial"/>
                        </a:rPr>
                        <a:t>Constituyo grupos o equipos reducidos para que se ocupen de proyectos.</a:t>
                      </a:r>
                      <a:endParaRPr lang="es-MX" sz="16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Pido a cada miembro del equipo que aporte una o dos ideas en cada reunión.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Reacciono con rapidez y comprensión a los problemas del personal o de mis compañeros.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Estoy dispuesto a escuchar a los demás y a cambiar de opinión.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Cuando tomo decisiones no dejo que la rabia u otras emociones me afecten.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25.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rPr>
                        <a:t>Cuando surge un conflicto, intento comprender el punto de vista contrario al mío.</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SUBTOTAL</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Narrow" panose="020B0606020202030204" pitchFamily="34" charset="0"/>
                        </a:rPr>
                        <a:t>TOTAL</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 Box 2"/>
          <p:cNvSpPr txBox="1">
            <a:spLocks noChangeArrowheads="1"/>
          </p:cNvSpPr>
          <p:nvPr/>
        </p:nvSpPr>
        <p:spPr bwMode="auto">
          <a:xfrm>
            <a:off x="250825" y="188640"/>
            <a:ext cx="8642350" cy="276999"/>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a:latin typeface="Arial Narrow" panose="020B0606020202030204" pitchFamily="34" charset="0"/>
              </a:rPr>
              <a:t>AUTO </a:t>
            </a:r>
            <a:r>
              <a:rPr lang="es-ES" sz="1100" b="1" dirty="0" smtClean="0">
                <a:latin typeface="Arial Narrow" panose="020B0606020202030204" pitchFamily="34" charset="0"/>
              </a:rPr>
              <a:t>EVALUACIÓN 1.2.- </a:t>
            </a:r>
            <a:r>
              <a:rPr lang="es-ES" sz="1100" b="1" dirty="0">
                <a:latin typeface="Arial Narrow" panose="020B0606020202030204" pitchFamily="34" charset="0"/>
              </a:rPr>
              <a:t>VALORE SU HABILIDAD DE </a:t>
            </a:r>
            <a:r>
              <a:rPr lang="es-ES" sz="1100" b="1" dirty="0" smtClean="0">
                <a:latin typeface="Arial Narrow" panose="020B0606020202030204" pitchFamily="34" charset="0"/>
              </a:rPr>
              <a:t>LÍDER</a:t>
            </a:r>
            <a:r>
              <a:rPr lang="es-ES" sz="1200" b="1" dirty="0" smtClean="0">
                <a:latin typeface="Arial Narrow" panose="020B0606020202030204" pitchFamily="34" charset="0"/>
              </a:rPr>
              <a:t>. </a:t>
            </a:r>
            <a:r>
              <a:rPr lang="es-ES" sz="1100" b="1" i="1" dirty="0" smtClean="0">
                <a:latin typeface="Arial Narrow" panose="020B0606020202030204" pitchFamily="34" charset="0"/>
              </a:rPr>
              <a:t>Continuación…</a:t>
            </a:r>
            <a:endParaRPr lang="es-ES" sz="1200" b="1" i="1" dirty="0">
              <a:latin typeface="Arial Narrow" panose="020B0606020202030204" pitchFamily="34" charset="0"/>
            </a:endParaRPr>
          </a:p>
        </p:txBody>
      </p:sp>
      <p:graphicFrame>
        <p:nvGraphicFramePr>
          <p:cNvPr id="6" name="Group 56"/>
          <p:cNvGraphicFramePr>
            <a:graphicFrameLocks noGrp="1"/>
          </p:cNvGraphicFramePr>
          <p:nvPr>
            <p:extLst>
              <p:ext uri="{D42A27DB-BD31-4B8C-83A1-F6EECF244321}">
                <p14:modId xmlns:p14="http://schemas.microsoft.com/office/powerpoint/2010/main" val="855103354"/>
              </p:ext>
            </p:extLst>
          </p:nvPr>
        </p:nvGraphicFramePr>
        <p:xfrm>
          <a:off x="251520" y="3150636"/>
          <a:ext cx="8642350" cy="1706880"/>
        </p:xfrm>
        <a:graphic>
          <a:graphicData uri="http://schemas.openxmlformats.org/drawingml/2006/table">
            <a:tbl>
              <a:tblPr/>
              <a:tblGrid>
                <a:gridCol w="1009383"/>
                <a:gridCol w="7632967"/>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Narrow" pitchFamily="34" charset="0"/>
                        </a:rPr>
                        <a:t>PUNTUACIÓN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100" b="1" i="0" u="none" strike="noStrike" cap="none" normalizeH="0" baseline="0" dirty="0" smtClean="0">
                          <a:ln>
                            <a:noFill/>
                          </a:ln>
                          <a:solidFill>
                            <a:schemeClr val="tx1"/>
                          </a:solidFill>
                          <a:effectLst/>
                          <a:latin typeface="Arial Narrow" panose="020B0606020202030204" pitchFamily="34" charset="0"/>
                        </a:rPr>
                        <a:t>INTERPRETACIÓN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Narrow" pitchFamily="34" charset="0"/>
                        </a:rPr>
                        <a:t>32-63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Narrow" panose="020B0606020202030204" pitchFamily="34" charset="0"/>
                          <a:cs typeface="Arial" pitchFamily="34" charset="0"/>
                        </a:rPr>
                        <a:t>Tiene claras dificultades para tratar con la gente. Estos problemas tienen que repercutir clara y negativamente en su dirección del personal, así como en el ambiente laboral. Es importante que tome medidas, pidiendo ayuda a los demás para empezar a experimentar una mejoría que resulta muy necesaria.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Narrow" pitchFamily="34" charset="0"/>
                        </a:rPr>
                        <a:t>64-95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Narrow" panose="020B0606020202030204" pitchFamily="34" charset="0"/>
                          <a:cs typeface="Arial" pitchFamily="34" charset="0"/>
                        </a:rPr>
                        <a:t>Tiene un trato razonablemente bueno con la gente, pero en el trabajo, un trato bueno no es suficiente. Aproveche el cuestionario par descubrir sus puntos débiles y mejórelos para aumentar su rendimiento.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Narrow" pitchFamily="34" charset="0"/>
                        </a:rPr>
                        <a:t>96-100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Narrow" panose="020B0606020202030204" pitchFamily="34" charset="0"/>
                          <a:cs typeface="Arial" pitchFamily="34" charset="0"/>
                        </a:rPr>
                        <a:t>Debería estar satisfecho de su capacidad para relacionarse con la gente, pero recuerde: tratar con los demás es un proceso constante que siempre se puede mejorar.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755784818"/>
              </p:ext>
            </p:extLst>
          </p:nvPr>
        </p:nvGraphicFramePr>
        <p:xfrm>
          <a:off x="251519" y="5001532"/>
          <a:ext cx="8641655" cy="1235780"/>
        </p:xfrm>
        <a:graphic>
          <a:graphicData uri="http://schemas.openxmlformats.org/drawingml/2006/table">
            <a:tbl>
              <a:tblPr/>
              <a:tblGrid>
                <a:gridCol w="8641655"/>
              </a:tblGrid>
              <a:tr h="0">
                <a:tc>
                  <a:txBody>
                    <a:bodyPr/>
                    <a:lstStyle/>
                    <a:p>
                      <a:pPr marL="0" marR="0" indent="0" algn="ctr" rtl="0" eaLnBrk="1" fontAlgn="base" latinLnBrk="0" hangingPunct="1">
                        <a:spcBef>
                          <a:spcPts val="0"/>
                        </a:spcBef>
                        <a:spcAft>
                          <a:spcPts val="0"/>
                        </a:spcAft>
                      </a:pPr>
                      <a:r>
                        <a:rPr lang="es-MX" sz="1050" b="1" i="0" u="none" strike="noStrike" kern="1200" baseline="0" dirty="0">
                          <a:ln>
                            <a:noFill/>
                          </a:ln>
                          <a:solidFill>
                            <a:srgbClr val="000000"/>
                          </a:solidFill>
                          <a:effectLst/>
                          <a:latin typeface="Arial Narrow" panose="020B0606020202030204" pitchFamily="34" charset="0"/>
                        </a:rPr>
                        <a:t>ANOTE SUS COMENTARIOS ACERCA </a:t>
                      </a:r>
                      <a:r>
                        <a:rPr lang="es-MX" sz="1050" b="1" i="0" u="none" strike="noStrike" kern="1200" baseline="0" dirty="0" smtClean="0">
                          <a:ln>
                            <a:noFill/>
                          </a:ln>
                          <a:solidFill>
                            <a:srgbClr val="000000"/>
                          </a:solidFill>
                          <a:effectLst/>
                          <a:latin typeface="Arial Narrow" panose="020B0606020202030204" pitchFamily="34" charset="0"/>
                        </a:rPr>
                        <a:t>DE LA UTILIDAD PARA USTED DEL </a:t>
                      </a:r>
                      <a:r>
                        <a:rPr lang="es-MX" sz="1050" b="1" i="0" u="none" strike="noStrike" kern="1200" baseline="0" dirty="0">
                          <a:ln>
                            <a:noFill/>
                          </a:ln>
                          <a:solidFill>
                            <a:srgbClr val="000000"/>
                          </a:solidFill>
                          <a:effectLst/>
                          <a:latin typeface="Arial Narrow" panose="020B0606020202030204" pitchFamily="34" charset="0"/>
                        </a:rPr>
                        <a:t>RESULTADO </a:t>
                      </a:r>
                      <a:r>
                        <a:rPr lang="es-MX" sz="1050" b="1" i="0" u="none" strike="noStrike" kern="1200" baseline="0" dirty="0" smtClean="0">
                          <a:ln>
                            <a:noFill/>
                          </a:ln>
                          <a:solidFill>
                            <a:srgbClr val="000000"/>
                          </a:solidFill>
                          <a:effectLst/>
                          <a:latin typeface="Arial Narrow" panose="020B0606020202030204" pitchFamily="34" charset="0"/>
                        </a:rPr>
                        <a:t>DE ESTA EVALUACIÓN</a:t>
                      </a: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endParaRPr lang="es-MX" sz="105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81659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3 Marcador de número de diapositiva"/>
          <p:cNvSpPr>
            <a:spLocks noGrp="1"/>
          </p:cNvSpPr>
          <p:nvPr>
            <p:ph type="sldNum" sz="quarter" idx="12"/>
          </p:nvPr>
        </p:nvSpPr>
        <p:spPr>
          <a:xfrm>
            <a:off x="6553200" y="6356350"/>
            <a:ext cx="2133600" cy="365125"/>
          </a:xfrm>
        </p:spPr>
        <p:txBody>
          <a:bodyPr/>
          <a:lstStyle/>
          <a:p>
            <a:pPr>
              <a:defRPr/>
            </a:pPr>
            <a:fld id="{F13118D7-5873-4F8A-BA81-29D34114F6E6}" type="slidenum">
              <a:rPr lang="es-ES">
                <a:solidFill>
                  <a:srgbClr val="898989"/>
                </a:solidFill>
              </a:rPr>
              <a:pPr>
                <a:defRPr/>
              </a:pPr>
              <a:t>7</a:t>
            </a:fld>
            <a:endParaRPr lang="es-ES" dirty="0">
              <a:solidFill>
                <a:srgbClr val="898989"/>
              </a:solidFill>
            </a:endParaRPr>
          </a:p>
        </p:txBody>
      </p:sp>
      <p:graphicFrame>
        <p:nvGraphicFramePr>
          <p:cNvPr id="58502" name="Group 134"/>
          <p:cNvGraphicFramePr>
            <a:graphicFrameLocks noGrp="1"/>
          </p:cNvGraphicFramePr>
          <p:nvPr>
            <p:extLst>
              <p:ext uri="{D42A27DB-BD31-4B8C-83A1-F6EECF244321}">
                <p14:modId xmlns:p14="http://schemas.microsoft.com/office/powerpoint/2010/main" val="2019700373"/>
              </p:ext>
            </p:extLst>
          </p:nvPr>
        </p:nvGraphicFramePr>
        <p:xfrm>
          <a:off x="251520" y="620688"/>
          <a:ext cx="8641655" cy="5669100"/>
        </p:xfrm>
        <a:graphic>
          <a:graphicData uri="http://schemas.openxmlformats.org/drawingml/2006/table">
            <a:tbl>
              <a:tblPr/>
              <a:tblGrid>
                <a:gridCol w="508335"/>
                <a:gridCol w="4574990"/>
                <a:gridCol w="711666"/>
                <a:gridCol w="711666"/>
                <a:gridCol w="711666"/>
                <a:gridCol w="711666"/>
                <a:gridCol w="711666"/>
              </a:tblGrid>
              <a:tr h="3960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rPr>
                        <a:t>EGOGRAMA</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CASI NUNCA</a:t>
                      </a: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RARA VEZ</a:t>
                      </a: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ALGUNAS VECES</a:t>
                      </a: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FRECUE</a:t>
                      </a:r>
                      <a:r>
                        <a:rPr kumimoji="0" lang="es-ES" sz="800" b="0" i="0" u="sng" strike="noStrike" cap="none" normalizeH="0" baseline="0" dirty="0" smtClean="0">
                          <a:ln>
                            <a:noFill/>
                          </a:ln>
                          <a:solidFill>
                            <a:schemeClr val="tx1"/>
                          </a:solidFill>
                          <a:effectLst/>
                          <a:latin typeface="Arial Narrow" pitchFamily="34" charset="0"/>
                        </a:rPr>
                        <a:t>N</a:t>
                      </a:r>
                    </a:p>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TEMENTE</a:t>
                      </a:r>
                      <a:endParaRPr kumimoji="0" lang="es-ES" sz="800" b="0" i="0" u="none" strike="noStrike" cap="none" normalizeH="0" baseline="0" dirty="0" smtClean="0">
                        <a:ln>
                          <a:noFill/>
                        </a:ln>
                        <a:solidFill>
                          <a:schemeClr val="tx1"/>
                        </a:solidFill>
                        <a:effectLst/>
                        <a:latin typeface="Arial Narrow"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MUY </a:t>
                      </a:r>
                      <a:r>
                        <a:rPr kumimoji="0" lang="es-ES" sz="800" b="0" i="0" u="none" strike="noStrike" cap="none" normalizeH="0" baseline="0" dirty="0" smtClean="0">
                          <a:ln>
                            <a:noFill/>
                          </a:ln>
                          <a:solidFill>
                            <a:schemeClr val="tx1"/>
                          </a:solidFill>
                          <a:effectLst/>
                          <a:latin typeface="Arial Narrow" pitchFamily="34" charset="0"/>
                        </a:rPr>
                        <a:t>FRECUE</a:t>
                      </a:r>
                      <a:r>
                        <a:rPr kumimoji="0" lang="es-ES" sz="800" b="0" i="0" u="sng" strike="noStrike" cap="none" normalizeH="0" baseline="0" dirty="0" smtClean="0">
                          <a:ln>
                            <a:noFill/>
                          </a:ln>
                          <a:solidFill>
                            <a:schemeClr val="tx1"/>
                          </a:solidFill>
                          <a:effectLst/>
                          <a:latin typeface="Arial Narrow" pitchFamily="34" charset="0"/>
                        </a:rPr>
                        <a:t>N</a:t>
                      </a:r>
                    </a:p>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TEMENTE</a:t>
                      </a:r>
                      <a:endParaRPr kumimoji="0" lang="es-ES" sz="800" b="0" i="0" u="none" strike="noStrike" cap="none" normalizeH="0" baseline="0" dirty="0" smtClean="0">
                        <a:ln>
                          <a:noFill/>
                        </a:ln>
                        <a:solidFill>
                          <a:schemeClr val="tx1"/>
                        </a:solidFill>
                        <a:effectLst/>
                        <a:latin typeface="Arial Narrow"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r>
              <a:tr h="2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mi objetivo o trabajo no se cumple, reviso bien las fallas o desviaciones.</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me siento mal cuando una persona me hace ver mis errores.</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3.</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espero que la gente obedezca mis indicaciones.</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4.</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hago investigaciones cuando no se me da el 100% de información.</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5.</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sigo las instrucciones de mis superiores aunque no sea fácil</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6.</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me siento mal, cuando llego tarde a una cita, por no cumplir a tiempo con un encargo o cuando no logro cosas en el trabajo.</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7.</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prefiero usar mi sensibilidad en lugar de buscar hechos reales.</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8.</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me siento contento en el  trabajo.</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9.</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veo a una persona indispuesta o en problemas, le aconsejo qué hacer.</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10.</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insisto en que las cosas se hagan a mi manera.</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11.</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tengo la facilidad de darme cuenta cuando alguien está actuando de mala fe, de manera inmoral y/o antisocial.</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12.</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yo sé que algo que quiero puede no estar cuando yo lo requiero, entonces superviso de cerca.</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13.</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encuentro la forma de hacer que una tarea aburrida se vuelva interesante.</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14.</a:t>
                      </a:r>
                    </a:p>
                  </a:txBody>
                  <a:tcPr marL="91439" marR="9143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es-ES" sz="900" b="0" i="0" u="none" strike="noStrike" cap="none" normalizeH="0" baseline="0" dirty="0" smtClean="0">
                          <a:ln>
                            <a:noFill/>
                          </a:ln>
                          <a:solidFill>
                            <a:schemeClr val="tx1"/>
                          </a:solidFill>
                          <a:effectLst/>
                          <a:latin typeface="Arial Narrow" pitchFamily="34" charset="0"/>
                        </a:rPr>
                        <a:t>Yo asisto a seminarios, conferencias, leo libros, etc. Con la finalidad de mejorar  mis actitudes, conocimientos y habilidades.</a:t>
                      </a: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40"/>
                        </a:spcBef>
                        <a:spcAft>
                          <a:spcPts val="0"/>
                        </a:spcAft>
                      </a:pPr>
                      <a:r>
                        <a:rPr lang="es-ES" sz="900" b="0" i="0" u="none" strike="noStrike" kern="1200" baseline="0" dirty="0">
                          <a:ln>
                            <a:noFill/>
                          </a:ln>
                          <a:solidFill>
                            <a:srgbClr val="000000"/>
                          </a:solidFill>
                          <a:effectLst/>
                          <a:latin typeface="Arial Narrow"/>
                        </a:rPr>
                        <a:t>15.</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40"/>
                        </a:spcBef>
                        <a:spcAft>
                          <a:spcPts val="0"/>
                        </a:spcAft>
                      </a:pPr>
                      <a:r>
                        <a:rPr lang="es-MX" sz="900" b="0" i="0" u="none" strike="noStrike" kern="1200" baseline="0" dirty="0">
                          <a:ln>
                            <a:noFill/>
                          </a:ln>
                          <a:solidFill>
                            <a:srgbClr val="000000"/>
                          </a:solidFill>
                          <a:effectLst/>
                          <a:latin typeface="Arial Narrow"/>
                        </a:rPr>
                        <a:t>Yo siento cuando algo va a salir mal.</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40"/>
                        </a:spcBef>
                        <a:spcAft>
                          <a:spcPts val="0"/>
                        </a:spcAft>
                      </a:pPr>
                      <a:r>
                        <a:rPr lang="es-ES" sz="900" b="0" i="0" u="none" strike="noStrike" kern="1200" baseline="0" dirty="0">
                          <a:ln>
                            <a:noFill/>
                          </a:ln>
                          <a:solidFill>
                            <a:srgbClr val="000000"/>
                          </a:solidFill>
                          <a:effectLst/>
                          <a:latin typeface="Arial Narrow"/>
                        </a:rPr>
                        <a:t>16.</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40"/>
                        </a:spcBef>
                        <a:spcAft>
                          <a:spcPts val="0"/>
                        </a:spcAft>
                      </a:pPr>
                      <a:r>
                        <a:rPr lang="es-MX" sz="900" b="0" i="0" u="none" strike="noStrike" kern="1200" baseline="0" dirty="0">
                          <a:ln>
                            <a:noFill/>
                          </a:ln>
                          <a:solidFill>
                            <a:srgbClr val="000000"/>
                          </a:solidFill>
                          <a:effectLst/>
                          <a:latin typeface="Arial Narrow"/>
                        </a:rPr>
                        <a:t>Yo planeo cómo evitar hacer cosas que pudieran considerarse ilegales.</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40"/>
                        </a:spcBef>
                        <a:spcAft>
                          <a:spcPts val="0"/>
                        </a:spcAft>
                      </a:pPr>
                      <a:r>
                        <a:rPr lang="es-ES" sz="900" b="0" i="0" u="none" strike="noStrike" kern="1200" baseline="0" dirty="0">
                          <a:ln>
                            <a:noFill/>
                          </a:ln>
                          <a:solidFill>
                            <a:srgbClr val="000000"/>
                          </a:solidFill>
                          <a:effectLst/>
                          <a:latin typeface="Arial Narrow"/>
                        </a:rPr>
                        <a:t>17.</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40"/>
                        </a:spcBef>
                        <a:spcAft>
                          <a:spcPts val="0"/>
                        </a:spcAft>
                      </a:pPr>
                      <a:r>
                        <a:rPr lang="es-MX" sz="900" b="0" i="0" u="none" strike="noStrike" kern="1200" baseline="0" dirty="0">
                          <a:ln>
                            <a:noFill/>
                          </a:ln>
                          <a:solidFill>
                            <a:srgbClr val="000000"/>
                          </a:solidFill>
                          <a:effectLst/>
                          <a:latin typeface="Arial Narrow"/>
                        </a:rPr>
                        <a:t>Yo me veo como pieza clave en los grupos con quienes trabajo (si yo faltara, el equipo lo resentiría).</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40"/>
                        </a:spcBef>
                        <a:spcAft>
                          <a:spcPts val="0"/>
                        </a:spcAft>
                      </a:pPr>
                      <a:r>
                        <a:rPr lang="es-ES" sz="900" b="0" i="0" u="none" strike="noStrike" kern="1200" baseline="0" dirty="0">
                          <a:ln>
                            <a:noFill/>
                          </a:ln>
                          <a:solidFill>
                            <a:srgbClr val="000000"/>
                          </a:solidFill>
                          <a:effectLst/>
                          <a:latin typeface="Arial Narrow"/>
                        </a:rPr>
                        <a:t>18.</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40"/>
                        </a:spcBef>
                        <a:spcAft>
                          <a:spcPts val="0"/>
                        </a:spcAft>
                      </a:pPr>
                      <a:r>
                        <a:rPr lang="es-MX" sz="900" b="0" i="0" u="none" strike="noStrike" kern="1200" baseline="0" dirty="0">
                          <a:ln>
                            <a:noFill/>
                          </a:ln>
                          <a:solidFill>
                            <a:srgbClr val="000000"/>
                          </a:solidFill>
                          <a:effectLst/>
                          <a:latin typeface="Arial Narrow"/>
                        </a:rPr>
                        <a:t>Yo bromeo en el trabajo.</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52"/>
                        </a:spcBef>
                        <a:spcAft>
                          <a:spcPts val="0"/>
                        </a:spcAft>
                      </a:pPr>
                      <a:r>
                        <a:rPr lang="es-ES" sz="900" b="0" i="0" u="none" strike="noStrike" kern="1200" baseline="0" dirty="0">
                          <a:ln>
                            <a:noFill/>
                          </a:ln>
                          <a:solidFill>
                            <a:srgbClr val="000000"/>
                          </a:solidFill>
                          <a:effectLst/>
                          <a:latin typeface="Arial Narrow"/>
                        </a:rPr>
                        <a:t>19.</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52"/>
                        </a:spcBef>
                        <a:spcAft>
                          <a:spcPts val="0"/>
                        </a:spcAft>
                      </a:pPr>
                      <a:r>
                        <a:rPr lang="es-MX" sz="900" b="0" i="0" u="none" strike="noStrike" kern="1200" baseline="0" dirty="0">
                          <a:ln>
                            <a:noFill/>
                          </a:ln>
                          <a:solidFill>
                            <a:srgbClr val="000000"/>
                          </a:solidFill>
                          <a:effectLst/>
                          <a:latin typeface="Arial Narrow"/>
                        </a:rPr>
                        <a:t>Yo corrijo a mis colaboradores cuando no cumplen una instrucción o meta.</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52"/>
                        </a:spcBef>
                        <a:spcAft>
                          <a:spcPts val="0"/>
                        </a:spcAft>
                      </a:pPr>
                      <a:r>
                        <a:rPr lang="es-ES" sz="900" b="0" i="0" u="none" strike="noStrike" kern="1200" baseline="0" dirty="0">
                          <a:ln>
                            <a:noFill/>
                          </a:ln>
                          <a:solidFill>
                            <a:srgbClr val="000000"/>
                          </a:solidFill>
                          <a:effectLst/>
                          <a:latin typeface="Arial Narrow"/>
                        </a:rPr>
                        <a:t>20.</a:t>
                      </a:r>
                      <a:endParaRPr lang="es-ES" sz="9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52"/>
                        </a:spcBef>
                        <a:spcAft>
                          <a:spcPts val="0"/>
                        </a:spcAft>
                      </a:pPr>
                      <a:r>
                        <a:rPr lang="es-MX" sz="900" b="0" i="0" u="none" strike="noStrike" kern="1200" baseline="0" dirty="0">
                          <a:ln>
                            <a:noFill/>
                          </a:ln>
                          <a:solidFill>
                            <a:srgbClr val="000000"/>
                          </a:solidFill>
                          <a:effectLst/>
                          <a:latin typeface="Arial Narrow"/>
                        </a:rPr>
                        <a:t>Yo planeo cómo salirme con la mía (vendiendo ideas, tomando decisiones en grupo, etc.)</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216"/>
                        </a:spcBef>
                        <a:spcAft>
                          <a:spcPts val="0"/>
                        </a:spcAft>
                      </a:pPr>
                      <a:r>
                        <a:rPr lang="es-ES" sz="900" b="0" i="0" u="none" strike="noStrike" kern="1200" baseline="0" dirty="0">
                          <a:ln>
                            <a:noFill/>
                          </a:ln>
                          <a:solidFill>
                            <a:srgbClr val="000000"/>
                          </a:solidFill>
                          <a:effectLst/>
                          <a:latin typeface="Arial Narrow"/>
                        </a:rPr>
                        <a:t>21.</a:t>
                      </a:r>
                      <a:endParaRPr lang="es-ES" sz="1800" b="0" i="0" u="none" strike="noStrike" dirty="0">
                        <a:effectLst/>
                        <a:latin typeface="Aria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216"/>
                        </a:spcBef>
                        <a:spcAft>
                          <a:spcPts val="0"/>
                        </a:spcAft>
                      </a:pPr>
                      <a:r>
                        <a:rPr lang="es-MX" sz="900" b="0" i="0" u="none" strike="noStrike" kern="1200" baseline="0" dirty="0">
                          <a:ln>
                            <a:noFill/>
                          </a:ln>
                          <a:solidFill>
                            <a:srgbClr val="000000"/>
                          </a:solidFill>
                          <a:effectLst/>
                          <a:latin typeface="Arial Narrow"/>
                        </a:rPr>
                        <a:t>Yo mantengo la calma cuando el ambiente es de conflicto o de choque.</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2357" name="Rectangle 123"/>
          <p:cNvSpPr>
            <a:spLocks noChangeArrowheads="1"/>
          </p:cNvSpPr>
          <p:nvPr/>
        </p:nvSpPr>
        <p:spPr bwMode="auto">
          <a:xfrm>
            <a:off x="251521" y="332656"/>
            <a:ext cx="86409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ES" sz="1050" dirty="0">
                <a:latin typeface="Arial Narrow" panose="020B0606020202030204" pitchFamily="34" charset="0"/>
              </a:rPr>
              <a:t>Lea con atención cada pregunta y marque con una “</a:t>
            </a:r>
            <a:r>
              <a:rPr lang="es-ES" sz="1050" dirty="0">
                <a:latin typeface="Arial Narrow" panose="020B0606020202030204" pitchFamily="34" charset="0"/>
                <a:sym typeface="Wingdings" pitchFamily="2" charset="2"/>
              </a:rPr>
              <a:t></a:t>
            </a:r>
            <a:r>
              <a:rPr lang="es-ES" sz="1050" dirty="0">
                <a:latin typeface="Arial Narrow" panose="020B0606020202030204" pitchFamily="34" charset="0"/>
              </a:rPr>
              <a:t>” la columna que usted considere corresponde a su conducta actual. </a:t>
            </a:r>
            <a:r>
              <a:rPr lang="es-ES" sz="1050" i="1" dirty="0">
                <a:latin typeface="Arial Narrow" panose="020B0606020202030204" pitchFamily="34" charset="0"/>
              </a:rPr>
              <a:t>Es importante que al contestar sea honesto</a:t>
            </a:r>
            <a:r>
              <a:rPr lang="es-ES" sz="1200" b="1" i="1" dirty="0">
                <a:latin typeface="Arial Narrow" panose="020B0606020202030204" pitchFamily="34" charset="0"/>
              </a:rPr>
              <a:t>.</a:t>
            </a:r>
          </a:p>
        </p:txBody>
      </p:sp>
      <p:sp>
        <p:nvSpPr>
          <p:cNvPr id="52358" name="Text Box 124"/>
          <p:cNvSpPr txBox="1">
            <a:spLocks noChangeArrowheads="1"/>
          </p:cNvSpPr>
          <p:nvPr/>
        </p:nvSpPr>
        <p:spPr bwMode="auto">
          <a:xfrm>
            <a:off x="251521" y="116632"/>
            <a:ext cx="8640960" cy="261610"/>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smtClean="0">
                <a:latin typeface="Arial Narrow" panose="020B0606020202030204" pitchFamily="34" charset="0"/>
              </a:rPr>
              <a:t>AUTOEVALUACIÓN 1.3: </a:t>
            </a:r>
            <a:r>
              <a:rPr lang="es-ES" sz="1100" b="1" dirty="0">
                <a:latin typeface="Arial Narrow" panose="020B0606020202030204" pitchFamily="34" charset="0"/>
              </a:rPr>
              <a:t>EGOGRAMA</a:t>
            </a:r>
          </a:p>
        </p:txBody>
      </p:sp>
    </p:spTree>
    <p:extLst>
      <p:ext uri="{BB962C8B-B14F-4D97-AF65-F5344CB8AC3E}">
        <p14:creationId xmlns:p14="http://schemas.microsoft.com/office/powerpoint/2010/main" val="360956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3 Marcador de número de diapositiva"/>
          <p:cNvSpPr>
            <a:spLocks noGrp="1"/>
          </p:cNvSpPr>
          <p:nvPr>
            <p:ph type="sldNum" sz="quarter" idx="12"/>
          </p:nvPr>
        </p:nvSpPr>
        <p:spPr>
          <a:xfrm>
            <a:off x="6553200" y="6356350"/>
            <a:ext cx="2133600" cy="365125"/>
          </a:xfrm>
        </p:spPr>
        <p:txBody>
          <a:bodyPr/>
          <a:lstStyle/>
          <a:p>
            <a:pPr>
              <a:defRPr/>
            </a:pPr>
            <a:fld id="{1DAB021E-32B0-4550-BDCE-F5F64AFDC284}" type="slidenum">
              <a:rPr lang="es-ES">
                <a:solidFill>
                  <a:srgbClr val="898989"/>
                </a:solidFill>
              </a:rPr>
              <a:pPr>
                <a:defRPr/>
              </a:pPr>
              <a:t>8</a:t>
            </a:fld>
            <a:endParaRPr lang="es-ES" dirty="0">
              <a:solidFill>
                <a:srgbClr val="898989"/>
              </a:solidFill>
            </a:endParaRPr>
          </a:p>
        </p:txBody>
      </p:sp>
      <p:graphicFrame>
        <p:nvGraphicFramePr>
          <p:cNvPr id="59553" name="Group 161"/>
          <p:cNvGraphicFramePr>
            <a:graphicFrameLocks noGrp="1"/>
          </p:cNvGraphicFramePr>
          <p:nvPr>
            <p:extLst>
              <p:ext uri="{D42A27DB-BD31-4B8C-83A1-F6EECF244321}">
                <p14:modId xmlns:p14="http://schemas.microsoft.com/office/powerpoint/2010/main" val="2800631784"/>
              </p:ext>
            </p:extLst>
          </p:nvPr>
        </p:nvGraphicFramePr>
        <p:xfrm>
          <a:off x="251523" y="332656"/>
          <a:ext cx="8641652" cy="3566290"/>
        </p:xfrm>
        <a:graphic>
          <a:graphicData uri="http://schemas.openxmlformats.org/drawingml/2006/table">
            <a:tbl>
              <a:tblPr/>
              <a:tblGrid>
                <a:gridCol w="519772"/>
                <a:gridCol w="4502730"/>
                <a:gridCol w="723830"/>
                <a:gridCol w="723830"/>
                <a:gridCol w="723830"/>
                <a:gridCol w="723830"/>
                <a:gridCol w="723830"/>
              </a:tblGrid>
              <a:tr h="4320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rPr>
                        <a:t>EGOGRAMA</a:t>
                      </a:r>
                      <a:endParaRPr kumimoji="0" lang="es-ES" sz="900" b="1" i="1"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CASI NUNCA</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RARA VEZ</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ALGUNAS VECES</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FRECUE</a:t>
                      </a:r>
                      <a:r>
                        <a:rPr kumimoji="0" lang="es-ES" sz="800" b="0" i="0" u="sng" strike="noStrike" cap="none" normalizeH="0" baseline="0" dirty="0" smtClean="0">
                          <a:ln>
                            <a:noFill/>
                          </a:ln>
                          <a:solidFill>
                            <a:schemeClr val="tx1"/>
                          </a:solidFill>
                          <a:effectLst/>
                          <a:latin typeface="Arial Narrow" pitchFamily="34" charset="0"/>
                        </a:rPr>
                        <a:t>N </a:t>
                      </a:r>
                      <a:r>
                        <a:rPr kumimoji="0" lang="es-ES" sz="800" b="0" i="0" u="none" strike="noStrike" cap="none" normalizeH="0" baseline="0" dirty="0" smtClean="0">
                          <a:ln>
                            <a:noFill/>
                          </a:ln>
                          <a:solidFill>
                            <a:schemeClr val="tx1"/>
                          </a:solidFill>
                          <a:effectLst/>
                          <a:latin typeface="Arial Narrow" pitchFamily="34" charset="0"/>
                        </a:rPr>
                        <a:t>TEMENTE</a:t>
                      </a:r>
                      <a:endParaRPr kumimoji="0" lang="es-ES" sz="800" b="0" i="0" u="none" strike="noStrike" cap="none" normalizeH="0" baseline="0" dirty="0" smtClean="0">
                        <a:ln>
                          <a:noFill/>
                        </a:ln>
                        <a:solidFill>
                          <a:schemeClr val="tx1"/>
                        </a:solidFill>
                        <a:effectLst/>
                        <a:latin typeface="Arial Narrow" pitchFamily="34" charset="0"/>
                      </a:endParaRP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MUY </a:t>
                      </a:r>
                      <a:r>
                        <a:rPr kumimoji="0" lang="es-ES" sz="800" b="0" i="0" u="none" strike="noStrike" cap="none" normalizeH="0" baseline="0" dirty="0" smtClean="0">
                          <a:ln>
                            <a:noFill/>
                          </a:ln>
                          <a:solidFill>
                            <a:schemeClr val="tx1"/>
                          </a:solidFill>
                          <a:effectLst/>
                          <a:latin typeface="Arial Narrow" pitchFamily="34" charset="0"/>
                        </a:rPr>
                        <a:t>FRECUE</a:t>
                      </a:r>
                      <a:r>
                        <a:rPr kumimoji="0" lang="es-ES" sz="800" b="0" i="0" u="sng" strike="noStrike" cap="none" normalizeH="0" baseline="0" dirty="0" smtClean="0">
                          <a:ln>
                            <a:noFill/>
                          </a:ln>
                          <a:solidFill>
                            <a:schemeClr val="tx1"/>
                          </a:solidFill>
                          <a:effectLst/>
                          <a:latin typeface="Arial Narrow" pitchFamily="34" charset="0"/>
                        </a:rPr>
                        <a:t>N</a:t>
                      </a:r>
                    </a:p>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TEMENTE</a:t>
                      </a:r>
                      <a:endParaRPr kumimoji="0" lang="es-ES" sz="800" b="0" i="0" u="none" strike="noStrike" cap="none" normalizeH="0" baseline="0" dirty="0" smtClean="0">
                        <a:ln>
                          <a:noFill/>
                        </a:ln>
                        <a:solidFill>
                          <a:schemeClr val="tx1"/>
                        </a:solidFill>
                        <a:effectLst/>
                        <a:latin typeface="Arial Narrow" pitchFamily="34" charset="0"/>
                      </a:endParaRPr>
                    </a:p>
                  </a:txBody>
                  <a:tcPr marL="91439" marR="91439"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22.</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ayudo a las personas aunque me salga de mis trabajos o mis asuntos.</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23.</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algo me afecta, me aparto para pensar a solas.</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24.</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hiero a las personas sin pensarlo, desearlo o planearlo.</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25.</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me tomo tiempo para relajarme.</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26.</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soy atento, uso el “por favor” al pedir algo o “gracias” al recibir algo.</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27.</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Yo ayudo a la gente.</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28.</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alguien está nervioso, yo lo centro haciéndole ver los hechos.</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29.</a:t>
                      </a:r>
                    </a:p>
                  </a:txBody>
                  <a:tcPr marL="91439" marR="91439"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Cuando estoy en una reunión y queda el último bocado, yo lo tomo.</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rPr>
                        <a:t>30.</a:t>
                      </a:r>
                    </a:p>
                  </a:txBody>
                  <a:tcPr marL="91439" marR="91439"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defRPr/>
                      </a:pPr>
                      <a:r>
                        <a:rPr kumimoji="0" lang="es-ES" sz="900" b="0" i="0" u="none" strike="noStrike" cap="none" normalizeH="0" baseline="0" dirty="0" smtClean="0">
                          <a:ln>
                            <a:noFill/>
                          </a:ln>
                          <a:solidFill>
                            <a:schemeClr val="tx1"/>
                          </a:solidFill>
                          <a:effectLst/>
                          <a:latin typeface="Arial Narrow" pitchFamily="34" charset="0"/>
                        </a:rPr>
                        <a:t>Yo reúno información y antes de usarla, le agrego mis ideas para la toma de decisiones.</a:t>
                      </a:r>
                    </a:p>
                  </a:txBody>
                  <a:tcPr marL="91439" marR="91439"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0"/>
                        </a:spcBef>
                        <a:spcAft>
                          <a:spcPts val="0"/>
                        </a:spcAft>
                      </a:pPr>
                      <a:r>
                        <a:rPr lang="es-ES" sz="900" b="0" i="0" u="none" strike="noStrike" kern="1200" baseline="0" dirty="0">
                          <a:ln>
                            <a:noFill/>
                          </a:ln>
                          <a:solidFill>
                            <a:srgbClr val="000000"/>
                          </a:solidFill>
                          <a:effectLst/>
                          <a:latin typeface="Arial Narrow" panose="020B0606020202030204" pitchFamily="34" charset="0"/>
                        </a:rPr>
                        <a:t>31.</a:t>
                      </a:r>
                      <a:endParaRPr lang="es-ES" sz="900" b="0" i="0" u="none" strike="noStrike" dirty="0">
                        <a:effectLst/>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0"/>
                        </a:spcBef>
                        <a:spcAft>
                          <a:spcPts val="0"/>
                        </a:spcAft>
                      </a:pPr>
                      <a:r>
                        <a:rPr lang="es-MX" sz="900" b="0" i="0" u="none" strike="noStrike" kern="1200" baseline="0" dirty="0">
                          <a:ln>
                            <a:noFill/>
                          </a:ln>
                          <a:solidFill>
                            <a:srgbClr val="000000"/>
                          </a:solidFill>
                          <a:effectLst/>
                          <a:latin typeface="Arial Narrow" panose="020B0606020202030204" pitchFamily="34" charset="0"/>
                        </a:rPr>
                        <a:t>Yo ayudo a mis compañeros si hay una emergencia.</a:t>
                      </a:r>
                      <a:endParaRPr lang="es-MX" sz="9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0"/>
                        </a:spcBef>
                        <a:spcAft>
                          <a:spcPts val="0"/>
                        </a:spcAft>
                      </a:pPr>
                      <a:r>
                        <a:rPr lang="es-ES" sz="900" b="0" i="0" u="none" strike="noStrike" kern="1200" baseline="0" dirty="0">
                          <a:ln>
                            <a:noFill/>
                          </a:ln>
                          <a:solidFill>
                            <a:srgbClr val="000000"/>
                          </a:solidFill>
                          <a:effectLst/>
                          <a:latin typeface="Arial Narrow" panose="020B0606020202030204" pitchFamily="34" charset="0"/>
                        </a:rPr>
                        <a:t>32.</a:t>
                      </a:r>
                      <a:endParaRPr lang="es-ES" sz="900" b="0" i="0" u="none" strike="noStrike" dirty="0">
                        <a:effectLst/>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0"/>
                        </a:spcBef>
                        <a:spcAft>
                          <a:spcPts val="0"/>
                        </a:spcAft>
                      </a:pPr>
                      <a:r>
                        <a:rPr lang="es-MX" sz="900" b="0" i="0" u="none" strike="noStrike" kern="1200" baseline="0" dirty="0">
                          <a:ln>
                            <a:noFill/>
                          </a:ln>
                          <a:solidFill>
                            <a:srgbClr val="000000"/>
                          </a:solidFill>
                          <a:effectLst/>
                          <a:latin typeface="Arial Narrow" panose="020B0606020202030204" pitchFamily="34" charset="0"/>
                        </a:rPr>
                        <a:t>Yo insisto en que las personas sean precavidas, por ejemplo: usar abrigo en días fríos, taparse en casos de lluvia, etc.</a:t>
                      </a:r>
                      <a:endParaRPr lang="es-MX" sz="9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0"/>
                        </a:spcBef>
                        <a:spcAft>
                          <a:spcPts val="0"/>
                        </a:spcAft>
                      </a:pPr>
                      <a:r>
                        <a:rPr lang="es-ES" sz="900" b="0" i="0" u="none" strike="noStrike" kern="1200" baseline="0" dirty="0">
                          <a:ln>
                            <a:noFill/>
                          </a:ln>
                          <a:solidFill>
                            <a:srgbClr val="000000"/>
                          </a:solidFill>
                          <a:effectLst/>
                          <a:latin typeface="Arial Narrow" panose="020B0606020202030204" pitchFamily="34" charset="0"/>
                        </a:rPr>
                        <a:t>33.</a:t>
                      </a:r>
                      <a:endParaRPr lang="es-ES" sz="900" b="0" i="0" u="none" strike="noStrike" dirty="0">
                        <a:effectLst/>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0"/>
                        </a:spcBef>
                        <a:spcAft>
                          <a:spcPts val="0"/>
                        </a:spcAft>
                      </a:pPr>
                      <a:r>
                        <a:rPr lang="es-MX" sz="900" b="0" i="0" u="none" strike="noStrike" kern="1200" baseline="0" dirty="0">
                          <a:ln>
                            <a:noFill/>
                          </a:ln>
                          <a:solidFill>
                            <a:srgbClr val="000000"/>
                          </a:solidFill>
                          <a:effectLst/>
                          <a:latin typeface="Arial Narrow" panose="020B0606020202030204" pitchFamily="34" charset="0"/>
                        </a:rPr>
                        <a:t>Yo contesto el teléfono cuidando el tono de mi voz.</a:t>
                      </a:r>
                      <a:endParaRPr lang="es-MX" sz="9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indent="0" algn="ctr" rtl="0" eaLnBrk="1" fontAlgn="base" latinLnBrk="0" hangingPunct="1">
                        <a:spcBef>
                          <a:spcPts val="0"/>
                        </a:spcBef>
                        <a:spcAft>
                          <a:spcPts val="0"/>
                        </a:spcAft>
                      </a:pPr>
                      <a:r>
                        <a:rPr lang="es-ES" sz="900" b="0" i="0" u="none" strike="noStrike" kern="1200" baseline="0" dirty="0">
                          <a:ln>
                            <a:noFill/>
                          </a:ln>
                          <a:solidFill>
                            <a:srgbClr val="000000"/>
                          </a:solidFill>
                          <a:effectLst/>
                          <a:latin typeface="Arial Narrow" panose="020B0606020202030204" pitchFamily="34" charset="0"/>
                        </a:rPr>
                        <a:t>34.</a:t>
                      </a:r>
                      <a:endParaRPr lang="es-ES" sz="900" b="0" i="0" u="none" strike="noStrike" dirty="0">
                        <a:effectLst/>
                        <a:latin typeface="Arial Narrow" panose="020B060602020203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DCD7C1"/>
                    </a:solidFill>
                  </a:tcPr>
                </a:tc>
                <a:tc>
                  <a:txBody>
                    <a:bodyPr/>
                    <a:lstStyle/>
                    <a:p>
                      <a:pPr marL="0" marR="0" indent="0" algn="just" rtl="0" eaLnBrk="1" fontAlgn="base" latinLnBrk="0" hangingPunct="1">
                        <a:spcBef>
                          <a:spcPts val="0"/>
                        </a:spcBef>
                        <a:spcAft>
                          <a:spcPts val="0"/>
                        </a:spcAft>
                      </a:pPr>
                      <a:r>
                        <a:rPr lang="es-MX" sz="900" b="0" i="0" u="none" strike="noStrike" kern="1200" baseline="0" dirty="0">
                          <a:ln>
                            <a:noFill/>
                          </a:ln>
                          <a:solidFill>
                            <a:srgbClr val="000000"/>
                          </a:solidFill>
                          <a:effectLst/>
                          <a:latin typeface="Arial Narrow" panose="020B0606020202030204" pitchFamily="34" charset="0"/>
                        </a:rPr>
                        <a:t>Ingeniosamente, encuentro la forma de que los demás me ayuden en tareas que debo concluir.</a:t>
                      </a:r>
                      <a:endParaRPr lang="es-MX" sz="9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900" b="0" i="0" u="none" strike="noStrike" cap="none" normalizeH="0" baseline="0" dirty="0" smtClean="0">
                        <a:ln>
                          <a:noFill/>
                        </a:ln>
                        <a:solidFill>
                          <a:schemeClr val="tx1"/>
                        </a:solidFill>
                        <a:effectLst/>
                        <a:latin typeface="Arial Narrow" panose="020B0606020202030204" pitchFamily="34" charset="0"/>
                      </a:endParaRPr>
                    </a:p>
                  </a:txBody>
                  <a:tcPr marL="91439" marR="91439"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 Box 124"/>
          <p:cNvSpPr txBox="1">
            <a:spLocks noChangeArrowheads="1"/>
          </p:cNvSpPr>
          <p:nvPr/>
        </p:nvSpPr>
        <p:spPr bwMode="auto">
          <a:xfrm>
            <a:off x="251520" y="71046"/>
            <a:ext cx="8641655" cy="216000"/>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smtClean="0">
                <a:latin typeface="Arial Narrow" panose="020B0606020202030204" pitchFamily="34" charset="0"/>
              </a:rPr>
              <a:t>AUTOEVALUACIÓN 1.3: EGOGRAMA. </a:t>
            </a:r>
            <a:r>
              <a:rPr lang="es-ES" sz="1100" b="1" i="1" dirty="0" smtClean="0">
                <a:latin typeface="Arial Narrow" panose="020B0606020202030204" pitchFamily="34" charset="0"/>
              </a:rPr>
              <a:t>Continuación…</a:t>
            </a:r>
            <a:endParaRPr lang="es-ES" sz="1100" b="1" i="1" dirty="0">
              <a:latin typeface="Arial Narrow" panose="020B0606020202030204" pitchFamily="34" charset="0"/>
            </a:endParaRPr>
          </a:p>
        </p:txBody>
      </p:sp>
      <p:graphicFrame>
        <p:nvGraphicFramePr>
          <p:cNvPr id="5" name="Group 173"/>
          <p:cNvGraphicFramePr>
            <a:graphicFrameLocks noGrp="1"/>
          </p:cNvGraphicFramePr>
          <p:nvPr>
            <p:extLst>
              <p:ext uri="{D42A27DB-BD31-4B8C-83A1-F6EECF244321}">
                <p14:modId xmlns:p14="http://schemas.microsoft.com/office/powerpoint/2010/main" val="981257454"/>
              </p:ext>
            </p:extLst>
          </p:nvPr>
        </p:nvGraphicFramePr>
        <p:xfrm>
          <a:off x="250825" y="3997484"/>
          <a:ext cx="8675998" cy="2383844"/>
        </p:xfrm>
        <a:graphic>
          <a:graphicData uri="http://schemas.openxmlformats.org/drawingml/2006/table">
            <a:tbl>
              <a:tblPr/>
              <a:tblGrid>
                <a:gridCol w="1445469"/>
                <a:gridCol w="1447062"/>
                <a:gridCol w="1445468"/>
                <a:gridCol w="1445469"/>
                <a:gridCol w="1447062"/>
                <a:gridCol w="1445468"/>
              </a:tblGrid>
              <a:tr h="180000">
                <a:tc gridSpan="6">
                  <a:txBody>
                    <a:bodyPr/>
                    <a:lstStyle/>
                    <a:p>
                      <a:pPr algn="ctr" rtl="0" eaLnBrk="1" fontAlgn="base" latinLnBrk="0" hangingPunct="1"/>
                      <a:r>
                        <a:rPr lang="es-ES_tradnl" sz="900" b="0" i="0" kern="1200" baseline="0" dirty="0" smtClean="0">
                          <a:solidFill>
                            <a:schemeClr val="tx1"/>
                          </a:solidFill>
                          <a:effectLst/>
                          <a:latin typeface="Arial Narrow" panose="020B0606020202030204" pitchFamily="34" charset="0"/>
                          <a:ea typeface="+mn-ea"/>
                          <a:cs typeface="+mn-cs"/>
                        </a:rPr>
                        <a:t>En el siguiente cuadro anote el valor que corresponde a cada pregunta según la respuesta que señalo en cada caso:  </a:t>
                      </a:r>
                      <a:endParaRPr lang="es-MX" sz="900" dirty="0" smtClean="0">
                        <a:effectLst/>
                        <a:latin typeface="Arial Narrow" panose="020B0606020202030204" pitchFamily="34" charset="0"/>
                      </a:endParaRPr>
                    </a:p>
                    <a:p>
                      <a:pPr algn="ctr"/>
                      <a:r>
                        <a:rPr lang="es-ES_tradnl" sz="900" b="0" i="0" kern="1200" baseline="0" dirty="0" smtClean="0">
                          <a:solidFill>
                            <a:schemeClr val="tx1"/>
                          </a:solidFill>
                          <a:effectLst/>
                          <a:latin typeface="Arial Narrow" panose="020B0606020202030204" pitchFamily="34" charset="0"/>
                          <a:ea typeface="+mn-ea"/>
                          <a:cs typeface="+mn-cs"/>
                        </a:rPr>
                        <a:t> </a:t>
                      </a:r>
                      <a:r>
                        <a:rPr lang="es-ES_tradnl" sz="900" b="1" i="0" kern="1200" baseline="0" dirty="0" smtClean="0">
                          <a:solidFill>
                            <a:schemeClr val="tx1"/>
                          </a:solidFill>
                          <a:effectLst/>
                          <a:latin typeface="Arial Narrow" panose="020B0606020202030204" pitchFamily="34" charset="0"/>
                          <a:ea typeface="+mn-ea"/>
                          <a:cs typeface="+mn-cs"/>
                        </a:rPr>
                        <a:t>0 – Casi Nunca, 1- Rara Vez, 2 - Algunas Veces, 3 - Frecuentemente y 4 - Muy Frecuentemente </a:t>
                      </a:r>
                      <a:r>
                        <a:rPr lang="es-ES_tradnl" sz="900" b="0" i="0" kern="1200" baseline="0" dirty="0" smtClean="0">
                          <a:solidFill>
                            <a:schemeClr val="tx1"/>
                          </a:solidFill>
                          <a:effectLst/>
                          <a:latin typeface="Arial Narrow" panose="020B0606020202030204" pitchFamily="34" charset="0"/>
                          <a:ea typeface="+mn-ea"/>
                          <a:cs typeface="+mn-cs"/>
                        </a:rPr>
                        <a:t>y luego sume los totales</a:t>
                      </a: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180000">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PC</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PF</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NN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NA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  3=</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9=</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8=</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13=</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5=</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19=</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22=</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15=</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12=</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6=</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16=</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18=</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23=</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35=</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21=</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25=</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26=</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36=</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32=</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28=</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29=</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Narrow" pitchFamily="34" charset="0"/>
                        </a:rPr>
                        <a:t>33=</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gridSpan="6">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TOTALES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000">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PC</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PF</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NN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NA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180000">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641797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3 Marcador de número de diapositiva"/>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B0C5F8-D88D-4687-A72C-69AB19F03462}" type="slidenum">
              <a:rPr lang="es-ES" smtClean="0">
                <a:solidFill>
                  <a:srgbClr val="898989"/>
                </a:solidFill>
              </a:rPr>
              <a:pPr eaLnBrk="1" hangingPunct="1"/>
              <a:t>9</a:t>
            </a:fld>
            <a:endParaRPr lang="es-ES" dirty="0" smtClean="0">
              <a:solidFill>
                <a:srgbClr val="898989"/>
              </a:solidFill>
            </a:endParaRPr>
          </a:p>
        </p:txBody>
      </p:sp>
      <p:graphicFrame>
        <p:nvGraphicFramePr>
          <p:cNvPr id="61512" name="Group 72"/>
          <p:cNvGraphicFramePr>
            <a:graphicFrameLocks noGrp="1"/>
          </p:cNvGraphicFramePr>
          <p:nvPr>
            <p:extLst/>
          </p:nvPr>
        </p:nvGraphicFramePr>
        <p:xfrm>
          <a:off x="251519" y="1358701"/>
          <a:ext cx="8625520" cy="3962400"/>
        </p:xfrm>
        <a:graphic>
          <a:graphicData uri="http://schemas.openxmlformats.org/drawingml/2006/table">
            <a:tbl>
              <a:tblPr/>
              <a:tblGrid>
                <a:gridCol w="1232670"/>
                <a:gridCol w="1231086"/>
                <a:gridCol w="1234253"/>
                <a:gridCol w="1229501"/>
                <a:gridCol w="1234255"/>
                <a:gridCol w="1231085"/>
                <a:gridCol w="1232670"/>
              </a:tblGrid>
              <a:tr h="7476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5981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16</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16</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6</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6</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6242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rPr>
                        <a:t>1</a:t>
                      </a:r>
                    </a:p>
                  </a:txBody>
                  <a:tcPr marL="91439" marR="914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bl>
          </a:graphicData>
        </a:graphic>
      </p:graphicFrame>
      <p:sp>
        <p:nvSpPr>
          <p:cNvPr id="55350" name="Text Box 52"/>
          <p:cNvSpPr txBox="1">
            <a:spLocks noChangeArrowheads="1"/>
          </p:cNvSpPr>
          <p:nvPr/>
        </p:nvSpPr>
        <p:spPr bwMode="auto">
          <a:xfrm>
            <a:off x="1407145" y="404664"/>
            <a:ext cx="62658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a:latin typeface="Arial Narrow" panose="020B0606020202030204" pitchFamily="34" charset="0"/>
              </a:rPr>
              <a:t>GRÁFICA DE TENDENCIA INDIVIDUAL</a:t>
            </a:r>
          </a:p>
        </p:txBody>
      </p:sp>
      <p:sp>
        <p:nvSpPr>
          <p:cNvPr id="55351" name="Text Box 53"/>
          <p:cNvSpPr txBox="1">
            <a:spLocks noChangeArrowheads="1"/>
          </p:cNvSpPr>
          <p:nvPr/>
        </p:nvSpPr>
        <p:spPr bwMode="auto">
          <a:xfrm>
            <a:off x="1123430" y="5315991"/>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PC</a:t>
            </a:r>
          </a:p>
        </p:txBody>
      </p:sp>
      <p:sp>
        <p:nvSpPr>
          <p:cNvPr id="55352" name="Text Box 54"/>
          <p:cNvSpPr txBox="1">
            <a:spLocks noChangeArrowheads="1"/>
          </p:cNvSpPr>
          <p:nvPr/>
        </p:nvSpPr>
        <p:spPr bwMode="auto">
          <a:xfrm>
            <a:off x="1350963" y="1090066"/>
            <a:ext cx="7207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a:latin typeface="Arial" panose="020B0604020202020204" pitchFamily="34" charset="0"/>
                <a:cs typeface="Arial" panose="020B0604020202020204" pitchFamily="34" charset="0"/>
              </a:rPr>
              <a:t>PC</a:t>
            </a:r>
          </a:p>
        </p:txBody>
      </p:sp>
      <p:sp>
        <p:nvSpPr>
          <p:cNvPr id="55353" name="Text Box 55"/>
          <p:cNvSpPr txBox="1">
            <a:spLocks noChangeArrowheads="1"/>
          </p:cNvSpPr>
          <p:nvPr/>
        </p:nvSpPr>
        <p:spPr bwMode="auto">
          <a:xfrm>
            <a:off x="2394744" y="5315991"/>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PN</a:t>
            </a:r>
          </a:p>
        </p:txBody>
      </p:sp>
      <p:sp>
        <p:nvSpPr>
          <p:cNvPr id="55354" name="Text Box 56"/>
          <p:cNvSpPr txBox="1">
            <a:spLocks noChangeArrowheads="1"/>
          </p:cNvSpPr>
          <p:nvPr/>
        </p:nvSpPr>
        <p:spPr bwMode="auto">
          <a:xfrm>
            <a:off x="3565352" y="5315991"/>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A</a:t>
            </a:r>
          </a:p>
        </p:txBody>
      </p:sp>
      <p:sp>
        <p:nvSpPr>
          <p:cNvPr id="55355" name="Text Box 57"/>
          <p:cNvSpPr txBox="1">
            <a:spLocks noChangeArrowheads="1"/>
          </p:cNvSpPr>
          <p:nvPr/>
        </p:nvSpPr>
        <p:spPr bwMode="auto">
          <a:xfrm>
            <a:off x="4797995" y="5315991"/>
            <a:ext cx="72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PF	</a:t>
            </a:r>
          </a:p>
        </p:txBody>
      </p:sp>
      <p:sp>
        <p:nvSpPr>
          <p:cNvPr id="55356" name="Text Box 58"/>
          <p:cNvSpPr txBox="1">
            <a:spLocks noChangeArrowheads="1"/>
          </p:cNvSpPr>
          <p:nvPr/>
        </p:nvSpPr>
        <p:spPr bwMode="auto">
          <a:xfrm>
            <a:off x="6082060" y="5315991"/>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NN</a:t>
            </a:r>
          </a:p>
        </p:txBody>
      </p:sp>
      <p:sp>
        <p:nvSpPr>
          <p:cNvPr id="55357" name="Text Box 59"/>
          <p:cNvSpPr txBox="1">
            <a:spLocks noChangeArrowheads="1"/>
          </p:cNvSpPr>
          <p:nvPr/>
        </p:nvSpPr>
        <p:spPr bwMode="auto">
          <a:xfrm>
            <a:off x="7306593" y="5315991"/>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NA</a:t>
            </a:r>
          </a:p>
        </p:txBody>
      </p:sp>
      <p:sp>
        <p:nvSpPr>
          <p:cNvPr id="55358" name="Text Box 60"/>
          <p:cNvSpPr txBox="1">
            <a:spLocks noChangeArrowheads="1"/>
          </p:cNvSpPr>
          <p:nvPr/>
        </p:nvSpPr>
        <p:spPr bwMode="auto">
          <a:xfrm>
            <a:off x="2493963" y="1090066"/>
            <a:ext cx="7207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a:t>PN</a:t>
            </a:r>
            <a:endParaRPr lang="es-ES" sz="1200" b="1" dirty="0"/>
          </a:p>
        </p:txBody>
      </p:sp>
      <p:sp>
        <p:nvSpPr>
          <p:cNvPr id="55359" name="Text Box 61"/>
          <p:cNvSpPr txBox="1">
            <a:spLocks noChangeArrowheads="1"/>
          </p:cNvSpPr>
          <p:nvPr/>
        </p:nvSpPr>
        <p:spPr bwMode="auto">
          <a:xfrm>
            <a:off x="3636963" y="1090066"/>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A</a:t>
            </a:r>
          </a:p>
        </p:txBody>
      </p:sp>
      <p:sp>
        <p:nvSpPr>
          <p:cNvPr id="55360" name="Text Box 62"/>
          <p:cNvSpPr txBox="1">
            <a:spLocks noChangeArrowheads="1"/>
          </p:cNvSpPr>
          <p:nvPr/>
        </p:nvSpPr>
        <p:spPr bwMode="auto">
          <a:xfrm>
            <a:off x="4787900" y="1090066"/>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PF</a:t>
            </a:r>
          </a:p>
        </p:txBody>
      </p:sp>
      <p:sp>
        <p:nvSpPr>
          <p:cNvPr id="55361" name="Text Box 63"/>
          <p:cNvSpPr txBox="1">
            <a:spLocks noChangeArrowheads="1"/>
          </p:cNvSpPr>
          <p:nvPr/>
        </p:nvSpPr>
        <p:spPr bwMode="auto">
          <a:xfrm>
            <a:off x="5929313" y="1090066"/>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NN</a:t>
            </a:r>
          </a:p>
        </p:txBody>
      </p:sp>
      <p:sp>
        <p:nvSpPr>
          <p:cNvPr id="55362" name="Text Box 64"/>
          <p:cNvSpPr txBox="1">
            <a:spLocks noChangeArrowheads="1"/>
          </p:cNvSpPr>
          <p:nvPr/>
        </p:nvSpPr>
        <p:spPr bwMode="auto">
          <a:xfrm>
            <a:off x="7072313" y="1090066"/>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t>NA</a:t>
            </a:r>
          </a:p>
        </p:txBody>
      </p:sp>
      <p:sp>
        <p:nvSpPr>
          <p:cNvPr id="55363" name="Text Box 65"/>
          <p:cNvSpPr txBox="1">
            <a:spLocks noChangeArrowheads="1"/>
          </p:cNvSpPr>
          <p:nvPr/>
        </p:nvSpPr>
        <p:spPr bwMode="auto">
          <a:xfrm>
            <a:off x="1043608" y="719118"/>
            <a:ext cx="7569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dirty="0">
                <a:latin typeface="Arial Narrow" panose="020B0606020202030204" pitchFamily="34" charset="0"/>
              </a:rPr>
              <a:t>Elabore la </a:t>
            </a:r>
            <a:r>
              <a:rPr lang="es-ES" sz="1100" dirty="0" smtClean="0">
                <a:latin typeface="Arial Narrow" panose="020B0606020202030204" pitchFamily="34" charset="0"/>
              </a:rPr>
              <a:t>gráfica </a:t>
            </a:r>
            <a:r>
              <a:rPr lang="es-ES" sz="1100" dirty="0">
                <a:latin typeface="Arial Narrow" panose="020B0606020202030204" pitchFamily="34" charset="0"/>
              </a:rPr>
              <a:t>correspondiente tomando en cuenta los valores que obtuvo en la tabla de </a:t>
            </a:r>
            <a:r>
              <a:rPr lang="es-ES" sz="1100" b="1" dirty="0">
                <a:latin typeface="Arial Narrow" panose="020B0606020202030204" pitchFamily="34" charset="0"/>
              </a:rPr>
              <a:t>TOTALES</a:t>
            </a:r>
            <a:r>
              <a:rPr lang="es-ES" sz="1050" b="1" dirty="0">
                <a:latin typeface="Arial Narrow" panose="020B0606020202030204" pitchFamily="34" charset="0"/>
              </a:rPr>
              <a:t>.</a:t>
            </a:r>
          </a:p>
        </p:txBody>
      </p:sp>
      <p:sp>
        <p:nvSpPr>
          <p:cNvPr id="55365" name="Text Box 103"/>
          <p:cNvSpPr txBox="1">
            <a:spLocks noChangeArrowheads="1"/>
          </p:cNvSpPr>
          <p:nvPr/>
        </p:nvSpPr>
        <p:spPr bwMode="auto">
          <a:xfrm>
            <a:off x="899592" y="5519191"/>
            <a:ext cx="1152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latin typeface="Arial Narrow" pitchFamily="34" charset="0"/>
              </a:rPr>
              <a:t>Mando  directivo estricto</a:t>
            </a:r>
          </a:p>
        </p:txBody>
      </p:sp>
      <p:sp>
        <p:nvSpPr>
          <p:cNvPr id="55366" name="Text Box 104"/>
          <p:cNvSpPr txBox="1">
            <a:spLocks noChangeArrowheads="1"/>
          </p:cNvSpPr>
          <p:nvPr/>
        </p:nvSpPr>
        <p:spPr bwMode="auto">
          <a:xfrm>
            <a:off x="2267744" y="5516016"/>
            <a:ext cx="1062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latin typeface="Arial Narrow" pitchFamily="34" charset="0"/>
              </a:rPr>
              <a:t>Mando apoyador coaching</a:t>
            </a:r>
          </a:p>
        </p:txBody>
      </p:sp>
      <p:sp>
        <p:nvSpPr>
          <p:cNvPr id="55367" name="Text Box 105"/>
          <p:cNvSpPr txBox="1">
            <a:spLocks noChangeArrowheads="1"/>
          </p:cNvSpPr>
          <p:nvPr/>
        </p:nvSpPr>
        <p:spPr bwMode="auto">
          <a:xfrm>
            <a:off x="3347864" y="5519191"/>
            <a:ext cx="1152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1200" b="1" dirty="0">
                <a:latin typeface="Arial Narrow" pitchFamily="34" charset="0"/>
              </a:rPr>
              <a:t>Adulto        toma </a:t>
            </a:r>
            <a:r>
              <a:rPr lang="es-ES" sz="1200" b="1" dirty="0" smtClean="0">
                <a:latin typeface="Arial Narrow" pitchFamily="34" charset="0"/>
              </a:rPr>
              <a:t>de </a:t>
            </a:r>
            <a:r>
              <a:rPr lang="es-ES" sz="1200" b="1" dirty="0">
                <a:latin typeface="Arial Narrow" pitchFamily="34" charset="0"/>
              </a:rPr>
              <a:t>decisiones</a:t>
            </a:r>
          </a:p>
        </p:txBody>
      </p:sp>
      <p:sp>
        <p:nvSpPr>
          <p:cNvPr id="55368" name="Text Box 106"/>
          <p:cNvSpPr txBox="1">
            <a:spLocks noChangeArrowheads="1"/>
          </p:cNvSpPr>
          <p:nvPr/>
        </p:nvSpPr>
        <p:spPr bwMode="auto">
          <a:xfrm>
            <a:off x="4644008" y="5519191"/>
            <a:ext cx="1081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latin typeface="Arial Narrow" pitchFamily="34" charset="0"/>
              </a:rPr>
              <a:t>Intuición coordinada</a:t>
            </a:r>
          </a:p>
        </p:txBody>
      </p:sp>
      <p:sp>
        <p:nvSpPr>
          <p:cNvPr id="55369" name="Text Box 107"/>
          <p:cNvSpPr txBox="1">
            <a:spLocks noChangeArrowheads="1"/>
          </p:cNvSpPr>
          <p:nvPr/>
        </p:nvSpPr>
        <p:spPr bwMode="auto">
          <a:xfrm>
            <a:off x="5867747" y="5519191"/>
            <a:ext cx="1152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latin typeface="Arial Narrow" pitchFamily="34" charset="0"/>
              </a:rPr>
              <a:t>Conducta  natural</a:t>
            </a:r>
          </a:p>
        </p:txBody>
      </p:sp>
      <p:sp>
        <p:nvSpPr>
          <p:cNvPr id="55370" name="Text Box 108"/>
          <p:cNvSpPr txBox="1">
            <a:spLocks noChangeArrowheads="1"/>
          </p:cNvSpPr>
          <p:nvPr/>
        </p:nvSpPr>
        <p:spPr bwMode="auto">
          <a:xfrm>
            <a:off x="7092280" y="5519191"/>
            <a:ext cx="1152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200" b="1" dirty="0">
                <a:latin typeface="Arial Narrow" pitchFamily="34" charset="0"/>
              </a:rPr>
              <a:t>Conducta adaptada</a:t>
            </a:r>
          </a:p>
        </p:txBody>
      </p:sp>
      <p:sp>
        <p:nvSpPr>
          <p:cNvPr id="25" name="Text Box 124"/>
          <p:cNvSpPr txBox="1">
            <a:spLocks noChangeArrowheads="1"/>
          </p:cNvSpPr>
          <p:nvPr/>
        </p:nvSpPr>
        <p:spPr bwMode="auto">
          <a:xfrm>
            <a:off x="251520" y="116632"/>
            <a:ext cx="8641655" cy="276999"/>
          </a:xfrm>
          <a:prstGeom prst="rect">
            <a:avLst/>
          </a:prstGeom>
          <a:solidFill>
            <a:schemeClr val="bg2">
              <a:lumMod val="90000"/>
            </a:schemeClr>
          </a:solidFill>
          <a:ln/>
          <a:extLst/>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1100" b="1" dirty="0" smtClean="0">
                <a:latin typeface="Arial Narrow" panose="020B0606020202030204" pitchFamily="34" charset="0"/>
              </a:rPr>
              <a:t>AUTOEVALUACIÓN </a:t>
            </a:r>
            <a:r>
              <a:rPr lang="es-ES" sz="1100" b="1" dirty="0" smtClean="0">
                <a:latin typeface="Arial Narrow" panose="020B0606020202030204" pitchFamily="34" charset="0"/>
              </a:rPr>
              <a:t>1.3: </a:t>
            </a:r>
            <a:r>
              <a:rPr lang="es-ES" sz="1100" b="1" dirty="0" smtClean="0">
                <a:latin typeface="Arial Narrow" panose="020B0606020202030204" pitchFamily="34" charset="0"/>
              </a:rPr>
              <a:t>EGOGRAMA. </a:t>
            </a:r>
            <a:r>
              <a:rPr lang="es-ES" sz="1100" b="1" i="1" dirty="0" smtClean="0">
                <a:latin typeface="Arial Narrow" panose="020B0606020202030204" pitchFamily="34" charset="0"/>
              </a:rPr>
              <a:t>Continuación</a:t>
            </a:r>
            <a:r>
              <a:rPr lang="es-ES" sz="1200" b="1" i="1" dirty="0" smtClean="0">
                <a:latin typeface="Arial Narrow" panose="020B0606020202030204" pitchFamily="34" charset="0"/>
              </a:rPr>
              <a:t>…</a:t>
            </a:r>
            <a:endParaRPr lang="es-ES" sz="1200" b="1" i="1" dirty="0">
              <a:latin typeface="Arial Narrow" panose="020B0606020202030204" pitchFamily="34" charset="0"/>
            </a:endParaRPr>
          </a:p>
        </p:txBody>
      </p:sp>
    </p:spTree>
    <p:extLst>
      <p:ext uri="{BB962C8B-B14F-4D97-AF65-F5344CB8AC3E}">
        <p14:creationId xmlns:p14="http://schemas.microsoft.com/office/powerpoint/2010/main" val="1076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3477</Words>
  <Application>Microsoft Office PowerPoint</Application>
  <PresentationFormat>Presentación en pantalla (4:3)</PresentationFormat>
  <Paragraphs>770</Paragraphs>
  <Slides>12</Slides>
  <Notes>3</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VAconsultores</dc:creator>
  <cp:lastModifiedBy>Equipo</cp:lastModifiedBy>
  <cp:revision>29</cp:revision>
  <cp:lastPrinted>2016-07-11T14:28:55Z</cp:lastPrinted>
  <dcterms:modified xsi:type="dcterms:W3CDTF">2016-07-18T20:04:58Z</dcterms:modified>
</cp:coreProperties>
</file>