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7" r:id="rId3"/>
    <p:sldId id="258" r:id="rId4"/>
    <p:sldId id="263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8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62FCD-EFE9-438D-A45E-D374CCC8244A}" type="datetimeFigureOut">
              <a:rPr lang="es-MX" smtClean="0"/>
              <a:t>20/07/2016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C0FBE-1F76-4F98-9A55-E70FAB9BDA8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621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577" indent="-280607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42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139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20367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9337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830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727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624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1</a:t>
            </a:fld>
            <a:endParaRPr lang="es-ES_tradnl" sz="1000" b="0" dirty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70"/>
            <a:ext cx="5487022" cy="411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2327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0EBD57-BC7A-4DFE-93C2-50759F3D1BB3}" type="slidenum">
              <a:rPr lang="es-ES" sz="1200" smtClean="0"/>
              <a:pPr eaLnBrk="1" hangingPunct="1"/>
              <a:t>2</a:t>
            </a:fld>
            <a:endParaRPr lang="es-ES" sz="1200" dirty="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6762" cy="3432175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0840"/>
            <a:ext cx="5486400" cy="41199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89686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82183-98CC-48AB-8ED4-DD29BDAB2329}" type="slidenum">
              <a:rPr lang="es-ES"/>
              <a:pPr/>
              <a:t>3</a:t>
            </a:fld>
            <a:endParaRPr lang="es-E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8983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82183-98CC-48AB-8ED4-DD29BDAB2329}" type="slidenum">
              <a:rPr lang="es-ES"/>
              <a:pPr/>
              <a:t>4</a:t>
            </a:fld>
            <a:endParaRPr lang="es-E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8983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11AF59-3F68-4FF6-A49E-8B16DD4C48BA}" type="slidenum">
              <a:rPr lang="es-ES"/>
              <a:pPr eaLnBrk="1" hangingPunct="1"/>
              <a:t>6</a:t>
            </a:fld>
            <a:endParaRPr lang="es-E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2303"/>
            <a:ext cx="5486400" cy="4114068"/>
          </a:xfrm>
          <a:noFill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533989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1BCC91-F736-4C60-8B6C-20420D7743BA}" type="slidenum">
              <a:rPr lang="es-ES"/>
              <a:pPr eaLnBrk="1" hangingPunct="1"/>
              <a:t>7</a:t>
            </a:fld>
            <a:endParaRPr lang="es-ES" dirty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2303"/>
            <a:ext cx="5486400" cy="4114068"/>
          </a:xfrm>
          <a:noFill/>
        </p:spPr>
        <p:txBody>
          <a:bodyPr/>
          <a:lstStyle/>
          <a:p>
            <a:pPr eaLnBrk="1" hangingPunct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29413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20/07/2016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Text Box 2"/>
          <p:cNvSpPr txBox="1">
            <a:spLocks noChangeArrowheads="1"/>
          </p:cNvSpPr>
          <p:nvPr/>
        </p:nvSpPr>
        <p:spPr bwMode="auto">
          <a:xfrm>
            <a:off x="0" y="1556792"/>
            <a:ext cx="9143999" cy="12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14" tIns="45706" rIns="91414" bIns="45706"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TGE 2016</a:t>
            </a:r>
          </a:p>
          <a:p>
            <a:pPr algn="ctr">
              <a:defRPr/>
            </a:pPr>
            <a:r>
              <a:rPr lang="es-E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Módulo II.- DECISIONES Estratégicas Y </a:t>
            </a: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NEGOCIACIÓN</a:t>
            </a:r>
          </a:p>
          <a:p>
            <a:pPr algn="ctr">
              <a:defRPr/>
            </a:pPr>
            <a:r>
              <a:rPr lang="es-E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FORMATO DE REPORTE FR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endParaRPr lang="es-MX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6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7004"/>
            <a:ext cx="6001095" cy="57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onchi\Pictures\32811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2" t="29187" r="10220" b="22010"/>
          <a:stretch/>
        </p:blipFill>
        <p:spPr bwMode="auto">
          <a:xfrm>
            <a:off x="2555776" y="620688"/>
            <a:ext cx="3963639" cy="9361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1520" y="2492896"/>
            <a:ext cx="8640960" cy="2062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66"/>
            </a:solidFill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14" tIns="45706" rIns="91414" bIns="45706" anchor="ctr" anchorCtr="1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IMPORTANTE: 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El material del Modulo ha sido diseñado para su estudio, consulta e investigación, así como para servir de sustento para presentar el examen para su evaluación. Para poder tener derecho </a:t>
            </a:r>
            <a:r>
              <a:rPr lang="es-MX" sz="1600" dirty="0">
                <a:solidFill>
                  <a:schemeClr val="tx1"/>
                </a:solidFill>
                <a:cs typeface="Times New Roman" panose="02020603050405020304" pitchFamily="18" charset="0"/>
              </a:rPr>
              <a:t>a presentar el </a:t>
            </a: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examen referido </a:t>
            </a:r>
            <a:r>
              <a:rPr lang="es-MX" sz="1600" dirty="0">
                <a:solidFill>
                  <a:schemeClr val="tx1"/>
                </a:solidFill>
                <a:cs typeface="Times New Roman" panose="02020603050405020304" pitchFamily="18" charset="0"/>
              </a:rPr>
              <a:t>de acreditación </a:t>
            </a: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en </a:t>
            </a:r>
            <a:r>
              <a:rPr lang="es-MX" sz="1600" dirty="0">
                <a:solidFill>
                  <a:schemeClr val="tx1"/>
                </a:solidFill>
                <a:cs typeface="Times New Roman" panose="02020603050405020304" pitchFamily="18" charset="0"/>
              </a:rPr>
              <a:t>la fecha </a:t>
            </a: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programada</a:t>
            </a:r>
            <a:r>
              <a:rPr lang="es-MX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s-MX" sz="1600" b="1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usted debe presentar las autoevaluaciones y el cuestionario contenidos en el presente Formato de Reporte.</a:t>
            </a:r>
            <a:r>
              <a:rPr lang="es-MX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50000"/>
              </a:spcBef>
              <a:defRPr/>
            </a:pPr>
            <a:r>
              <a:rPr lang="es-MX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Puede llenarlo directamente e imprimirlo., o bien lo imprime y llena a mano. Para las respuestas del cuestionario utilice las hojas que le sean necesarias y pueden ser escritas por ambas  lados </a:t>
            </a:r>
            <a:endParaRPr lang="es-MX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75357"/>
              </p:ext>
            </p:extLst>
          </p:nvPr>
        </p:nvGraphicFramePr>
        <p:xfrm>
          <a:off x="251521" y="4667028"/>
          <a:ext cx="8640962" cy="1426452"/>
        </p:xfrm>
        <a:graphic>
          <a:graphicData uri="http://schemas.openxmlformats.org/drawingml/2006/table">
            <a:tbl>
              <a:tblPr/>
              <a:tblGrid>
                <a:gridCol w="1129696"/>
                <a:gridCol w="1030543"/>
                <a:gridCol w="640432"/>
                <a:gridCol w="1121569"/>
                <a:gridCol w="974303"/>
                <a:gridCol w="936104"/>
                <a:gridCol w="720080"/>
                <a:gridCol w="417647"/>
                <a:gridCol w="662473"/>
                <a:gridCol w="590468"/>
                <a:gridCol w="417647"/>
              </a:tblGrid>
              <a:tr h="238858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TGE 2016.  MODULO </a:t>
                      </a: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II.  DECISIONES ESTRATÉGICAS Y NEGOCIACIÓN.  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NOMBRE: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CARRERA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MATRICULA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9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RESIDENCIA: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EDAD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AÑOS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Arial Narrow" pitchFamily="34" charset="0"/>
                          <a:cs typeface="Times New Roman" panose="02020603050405020304" pitchFamily="18" charset="0"/>
                        </a:rPr>
                        <a:t>TRABAJA</a:t>
                      </a:r>
                      <a:endParaRPr lang="en-US" sz="1000" b="1" dirty="0"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anose="02020603050405020304" pitchFamily="18" charset="0"/>
                        </a:rPr>
                        <a:t>SI</a:t>
                      </a: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anose="02020603050405020304" pitchFamily="18" charset="0"/>
                        </a:rPr>
                        <a:t>NO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8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ESTADO CIVIL: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SOLTERO: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CASADO: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OTRO: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en-US" sz="1000" dirty="0"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000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ADJUNTE A ESTA PORTADA LAS AUTOEVALUACIONES RESUELTAS, ASÍ COMO LAS HOJAS DE RESPUESTAS AL CUESTIONARIO CONTENIDO EN ESTE FORMATO.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7228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7F96-03E5-4557-90E6-51068344B7A9}" type="slidenum">
              <a:rPr lang="es-MX" smtClean="0"/>
              <a:t>10</a:t>
            </a:fld>
            <a:endParaRPr lang="es-MX" dirty="0"/>
          </a:p>
        </p:txBody>
      </p:sp>
      <p:graphicFrame>
        <p:nvGraphicFramePr>
          <p:cNvPr id="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104454"/>
              </p:ext>
            </p:extLst>
          </p:nvPr>
        </p:nvGraphicFramePr>
        <p:xfrm>
          <a:off x="251521" y="116632"/>
          <a:ext cx="8685796" cy="495856"/>
        </p:xfrm>
        <a:graphic>
          <a:graphicData uri="http://schemas.openxmlformats.org/drawingml/2006/table">
            <a:tbl>
              <a:tblPr/>
              <a:tblGrid>
                <a:gridCol w="1129696"/>
                <a:gridCol w="3766847"/>
                <a:gridCol w="980938"/>
                <a:gridCol w="720080"/>
                <a:gridCol w="1080120"/>
                <a:gridCol w="1008115"/>
              </a:tblGrid>
              <a:tr h="252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TGE 2016.  MODULO 1  ESTRUCTURA Y DESARROLLO ORGANIZACIONAL . CUESTIONARIO 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anose="02020603050405020304" pitchFamily="18" charset="0"/>
                        </a:rPr>
                        <a:t>HOJA NO: </a:t>
                      </a:r>
                      <a:endParaRPr kumimoji="0" lang="es-MX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NOMBRE: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CARRERA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MATRICULA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293389"/>
              </p:ext>
            </p:extLst>
          </p:nvPr>
        </p:nvGraphicFramePr>
        <p:xfrm>
          <a:off x="251520" y="692696"/>
          <a:ext cx="8685796" cy="5326106"/>
        </p:xfrm>
        <a:graphic>
          <a:graphicData uri="http://schemas.openxmlformats.org/drawingml/2006/table">
            <a:tbl>
              <a:tblPr/>
              <a:tblGrid>
                <a:gridCol w="360040"/>
                <a:gridCol w="8325756"/>
              </a:tblGrid>
              <a:tr h="28610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HOJA DE RESPUESTAS*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s-ES" sz="1050" dirty="0"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50" kern="12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51520" y="6119718"/>
            <a:ext cx="84969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smtClean="0">
                <a:latin typeface="Arial Narrow" pitchFamily="34" charset="0"/>
                <a:cs typeface="Times New Roman" pitchFamily="18" charset="0"/>
              </a:rPr>
              <a:t>* UTILICE LAS QUE SEAN NECESARIAS, REPITIENDO ESTE FORMATO.</a:t>
            </a:r>
            <a:endParaRPr lang="es-ES" sz="1050" b="1" dirty="0">
              <a:latin typeface="Arial Narrow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95536" y="116632"/>
            <a:ext cx="828000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200" b="1" dirty="0">
                <a:latin typeface="Arial Narrow" panose="020B0606020202030204" pitchFamily="34" charset="0"/>
              </a:rPr>
              <a:t>AUTO </a:t>
            </a:r>
            <a:r>
              <a:rPr lang="es-ES" sz="1200" b="1" dirty="0" smtClean="0">
                <a:latin typeface="Arial Narrow" panose="020B0606020202030204" pitchFamily="34" charset="0"/>
              </a:rPr>
              <a:t>EVALUACIÓN 2.1 : CAPACIDAD </a:t>
            </a:r>
            <a:r>
              <a:rPr lang="es-ES" sz="1200" b="1" dirty="0">
                <a:latin typeface="Arial Narrow" panose="020B0606020202030204" pitchFamily="34" charset="0"/>
              </a:rPr>
              <a:t>PARA DECIDIR</a:t>
            </a:r>
          </a:p>
        </p:txBody>
      </p:sp>
      <p:graphicFrame>
        <p:nvGraphicFramePr>
          <p:cNvPr id="34906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860479"/>
              </p:ext>
            </p:extLst>
          </p:nvPr>
        </p:nvGraphicFramePr>
        <p:xfrm>
          <a:off x="468463" y="764704"/>
          <a:ext cx="8280001" cy="3599860"/>
        </p:xfrm>
        <a:graphic>
          <a:graphicData uri="http://schemas.openxmlformats.org/drawingml/2006/table">
            <a:tbl>
              <a:tblPr/>
              <a:tblGrid>
                <a:gridCol w="417147"/>
                <a:gridCol w="5566147"/>
                <a:gridCol w="765569"/>
                <a:gridCol w="765569"/>
                <a:gridCol w="765569"/>
              </a:tblGrid>
              <a:tr h="25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ACCIONES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 VECES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SIEMPRE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1.-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Tengo preferencia por tomar algunas decisiones y otras no.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2.-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Cuando tengo que tomar una decisión difícil o que no me agrada, lo pienso antes.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3.-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Cuando tengo que tomar varias decisiones, establezco prioridades de las más importantes a las menos importantes.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4.-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Cuando voy a decidir procuro contar con la mayor información posible.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5.-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Cuando debo decidir establezco un tiempo límite para hacerlo y trato de cumplirlo.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6.-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Por cada decisión que debo tomar analizo los posibles riesgos de que no sea exitosa y preveo que hacer si esto sucede.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7.-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Le doy mas importancia a contar con mayor información que a que ésta sea cierta y oportuna.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8.-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Si existe otra persona con la que debo tomar la decisión considero que debe predominar mi opinión, aunque esto signifique un conflicto.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9.-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Cuando tomo una decisión que involucra a otras personas, les consulto antes de decidir.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10.-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Cuando decido les comunico inmediatamente la decisión a los involucrados explicándoselas y pidiéndoles su participación.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2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TOTAL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00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MULTIPLIQUE CADA TOTAL ANTERIOR POR LOS SIGUIENTES  FACTORES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2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SUME LOS TOTALES ANTERIORES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63" name="Text Box 82"/>
          <p:cNvSpPr txBox="1">
            <a:spLocks noChangeArrowheads="1"/>
          </p:cNvSpPr>
          <p:nvPr/>
        </p:nvSpPr>
        <p:spPr bwMode="auto">
          <a:xfrm>
            <a:off x="395536" y="404664"/>
            <a:ext cx="8280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sz="1050" dirty="0" smtClean="0">
                <a:latin typeface="Arial Narrow" panose="020B0606020202030204" pitchFamily="34" charset="0"/>
                <a:cs typeface="Arial" pitchFamily="34" charset="0"/>
              </a:rPr>
              <a:t>Lea cuidadosamente las siguientes declaraciones y de acuerdo a como proceda en cada caso anote una “</a:t>
            </a:r>
            <a:r>
              <a:rPr lang="es-ES" sz="1050" dirty="0" smtClean="0">
                <a:latin typeface="Arial Narrow" panose="020B0606020202030204" pitchFamily="34" charset="0"/>
                <a:cs typeface="Arial" pitchFamily="34" charset="0"/>
                <a:sym typeface="Wingdings"/>
              </a:rPr>
              <a:t>” en la columna de </a:t>
            </a:r>
            <a:r>
              <a:rPr lang="es-ES" sz="1050" b="1" dirty="0" smtClean="0">
                <a:latin typeface="Arial Narrow" panose="020B0606020202030204" pitchFamily="34" charset="0"/>
                <a:cs typeface="Arial" pitchFamily="34" charset="0"/>
              </a:rPr>
              <a:t>“nunca” , “a veces”, </a:t>
            </a:r>
            <a:r>
              <a:rPr lang="es-ES" sz="1050" dirty="0" smtClean="0">
                <a:latin typeface="Arial Narrow" panose="020B0606020202030204" pitchFamily="34" charset="0"/>
                <a:cs typeface="Arial" pitchFamily="34" charset="0"/>
              </a:rPr>
              <a:t>o </a:t>
            </a:r>
            <a:r>
              <a:rPr lang="es-ES" sz="1050" b="1" dirty="0" smtClean="0">
                <a:latin typeface="Arial Narrow" panose="020B0606020202030204" pitchFamily="34" charset="0"/>
                <a:cs typeface="Arial" pitchFamily="34" charset="0"/>
              </a:rPr>
              <a:t>“siempre” </a:t>
            </a:r>
            <a:r>
              <a:rPr lang="es-ES" sz="1050" dirty="0" smtClean="0">
                <a:latin typeface="Arial Narrow" panose="020B0606020202030204" pitchFamily="34" charset="0"/>
                <a:cs typeface="Arial" pitchFamily="34" charset="0"/>
              </a:rPr>
              <a:t>Al final sume el total de puntuaciones y consulte la valoración que le corresponda.</a:t>
            </a:r>
            <a:endParaRPr lang="es-ES" sz="105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27288"/>
              </p:ext>
            </p:extLst>
          </p:nvPr>
        </p:nvGraphicFramePr>
        <p:xfrm>
          <a:off x="467544" y="5484144"/>
          <a:ext cx="8280000" cy="897184"/>
        </p:xfrm>
        <a:graphic>
          <a:graphicData uri="http://schemas.openxmlformats.org/drawingml/2006/table">
            <a:tbl>
              <a:tblPr/>
              <a:tblGrid>
                <a:gridCol w="8280000"/>
              </a:tblGrid>
              <a:tr h="21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ANOTE SUS COMENTARIOS ACERCA </a:t>
                      </a:r>
                      <a:r>
                        <a:rPr lang="es-MX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LA UTILIDAD PARA USTED DEL </a:t>
                      </a: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</a:t>
                      </a:r>
                      <a:r>
                        <a:rPr lang="es-MX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ESTA EVALUACIÓN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408866"/>
              </p:ext>
            </p:extLst>
          </p:nvPr>
        </p:nvGraphicFramePr>
        <p:xfrm>
          <a:off x="467544" y="4489524"/>
          <a:ext cx="8280000" cy="883692"/>
        </p:xfrm>
        <a:graphic>
          <a:graphicData uri="http://schemas.openxmlformats.org/drawingml/2006/table">
            <a:tbl>
              <a:tblPr/>
              <a:tblGrid>
                <a:gridCol w="1253255"/>
                <a:gridCol w="7026745"/>
              </a:tblGrid>
              <a:tr h="243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PUNTUACIÓN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ANÁLISIS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30 -25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TIENE LA CAPACIDAD PARA DESARROLLAR PROCESOS APROPIADOS DE TOMA  DE DECISIONES...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24-19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REQUIERE DE MEJORAR ALGUNAS DE SUS ACCIONES PARA DESARROLLAR  PROCESOS APROPIADOS DE TOMA DE DECISIONES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MENOS DE 18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REQUIERE DE UN ANÁLISIS PROFUNDO DE SUS ACCIONES PARA DESARROLLAR PROCESOS CONSISTENTES Y APROPIADOS DE DECISIÓN.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8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3BF35-D30C-46C7-9E78-0534062434C3}" type="slidenum">
              <a:rPr lang="es-ES"/>
              <a:pPr>
                <a:defRPr/>
              </a:pPr>
              <a:t>3</a:t>
            </a:fld>
            <a:endParaRPr lang="es-ES" dirty="0"/>
          </a:p>
        </p:txBody>
      </p:sp>
      <p:graphicFrame>
        <p:nvGraphicFramePr>
          <p:cNvPr id="159084" name="Group 3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538338"/>
              </p:ext>
            </p:extLst>
          </p:nvPr>
        </p:nvGraphicFramePr>
        <p:xfrm>
          <a:off x="468463" y="1917280"/>
          <a:ext cx="8280001" cy="414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3350"/>
                <a:gridCol w="6587465"/>
                <a:gridCol w="403062"/>
                <a:gridCol w="403062"/>
                <a:gridCol w="403062"/>
              </a:tblGrid>
              <a:tr h="288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ACEPCIONES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 lo que recibo por mi trabajo o de mis padres ahorro todos los meses una cantidad.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Tengo definido y valorado que automóvil o vehículo deseo comprarme, cuanto vale y cuando lo voy a comprar.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 mis estudios  he establecido previamente los promedios de calificación que debo lograr por materia y en general.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Tengo definidas las diferentes etapas de mi vida personal y profesional con fechas aproximadas.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 la fecha he logrado alcanzar los diferentes objetivos y metas establecidos previamente.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 donde quiero trabajar cuando egrese de mi carrera y ya empecé a informarme al respecto.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Cuando me voy de vacaciones, decido donde ir, cuanto gastar y cuanto estar al menos uno o dos meses antes.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8.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Tengo definido cuantos hijos pienso tener al casarme y cuantos años es conveniente deben llevarse entre sí.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9.</a:t>
                      </a:r>
                      <a:endParaRPr lang="es-ES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H</a:t>
                      </a:r>
                      <a:r>
                        <a:rPr lang="es-MX" sz="1000" u="none" strike="noStrike" kern="1200" baseline="0" dirty="0" smtClean="0">
                          <a:ln>
                            <a:noFill/>
                          </a:ln>
                          <a:effectLst/>
                        </a:rPr>
                        <a:t>e </a:t>
                      </a: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definido la edad a la que me gustaría jubilarme, contemplando los ingresos que percibiré cuando eso suceda.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10.</a:t>
                      </a:r>
                      <a:endParaRPr lang="es-ES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D</a:t>
                      </a:r>
                      <a:r>
                        <a:rPr lang="es-MX" sz="1000" u="none" strike="noStrike" kern="1200" baseline="0" dirty="0" smtClean="0">
                          <a:ln>
                            <a:noFill/>
                          </a:ln>
                          <a:effectLst/>
                        </a:rPr>
                        <a:t>urante </a:t>
                      </a: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mi formación profesional he definido en qué momento combinar los estudios con el trabajo.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11.</a:t>
                      </a:r>
                      <a:endParaRPr lang="es-ES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D</a:t>
                      </a:r>
                      <a:r>
                        <a:rPr lang="es-MX" sz="1000" u="none" strike="noStrike" kern="1200" baseline="0" dirty="0" smtClean="0">
                          <a:ln>
                            <a:noFill/>
                          </a:ln>
                          <a:effectLst/>
                        </a:rPr>
                        <a:t>e </a:t>
                      </a: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lo que recibo por mi trabajo o de mis padres, tengo definida la distribución de mis gastos. (diversión, alimentos, eventos, etc.)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12.</a:t>
                      </a:r>
                      <a:endParaRPr lang="es-ES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H</a:t>
                      </a:r>
                      <a:r>
                        <a:rPr lang="es-MX" sz="1000" u="none" strike="noStrike" kern="1200" baseline="0" dirty="0" smtClean="0">
                          <a:ln>
                            <a:noFill/>
                          </a:ln>
                          <a:effectLst/>
                        </a:rPr>
                        <a:t>e </a:t>
                      </a: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definido en que etapa de mi vida debo adquirir alguna propiedad que constituya un patrimonio para mi familia.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13.</a:t>
                      </a:r>
                      <a:endParaRPr lang="es-ES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u="none" strike="noStrike" kern="1200" baseline="0" dirty="0" smtClean="0">
                          <a:ln>
                            <a:noFill/>
                          </a:ln>
                          <a:effectLst/>
                        </a:rPr>
                        <a:t>Al  </a:t>
                      </a: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terminar mi carrera he decidido que deseo continuar preparándome más estudiando una maestría o post grado.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77" name="Rectangle 281"/>
          <p:cNvSpPr>
            <a:spLocks noChangeArrowheads="1"/>
          </p:cNvSpPr>
          <p:nvPr/>
        </p:nvSpPr>
        <p:spPr bwMode="auto">
          <a:xfrm>
            <a:off x="468464" y="415697"/>
            <a:ext cx="828000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1200" b="1" dirty="0" smtClean="0">
                <a:latin typeface="Arial Narrow" panose="020B0606020202030204" pitchFamily="34" charset="0"/>
              </a:rPr>
              <a:t>AUTOEVALUACIÓN 2.2 : DISPOSICIÓN </a:t>
            </a:r>
            <a:r>
              <a:rPr lang="es-MX" sz="1200" b="1" dirty="0">
                <a:latin typeface="Arial Narrow" panose="020B0606020202030204" pitchFamily="34" charset="0"/>
              </a:rPr>
              <a:t>PARA LA PLANEACIÓN</a:t>
            </a:r>
            <a:endParaRPr lang="es-ES" sz="1200" dirty="0">
              <a:latin typeface="Arial Narrow" panose="020B0606020202030204" pitchFamily="34" charset="0"/>
            </a:endParaRPr>
          </a:p>
        </p:txBody>
      </p:sp>
      <p:sp>
        <p:nvSpPr>
          <p:cNvPr id="13379" name="Rectangle 354"/>
          <p:cNvSpPr>
            <a:spLocks noChangeArrowheads="1"/>
          </p:cNvSpPr>
          <p:nvPr/>
        </p:nvSpPr>
        <p:spPr bwMode="auto">
          <a:xfrm>
            <a:off x="468464" y="759768"/>
            <a:ext cx="828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s-MX" sz="1000" dirty="0">
                <a:latin typeface="Arial Narrow" panose="020B0606020202030204" pitchFamily="34" charset="0"/>
              </a:rPr>
              <a:t>Lea cuidadosamente las siguientes acepciones y de acuerdo a aquella que refleje mejor su manera de pensar y actuar,  seleccione en cada caso a que letra de las columnas pertenece y marque con una “x  en la celda que corresponda. Las opciones de las letras son las siguientes</a:t>
            </a:r>
            <a:r>
              <a:rPr lang="es-MX" sz="1000" dirty="0" smtClean="0">
                <a:latin typeface="Arial Narrow" panose="020B0606020202030204" pitchFamily="34" charset="0"/>
              </a:rPr>
              <a:t>:</a:t>
            </a:r>
          </a:p>
          <a:p>
            <a:pPr algn="just"/>
            <a:endParaRPr lang="es-ES" sz="1000" dirty="0" smtClean="0">
              <a:latin typeface="Arial Narrow" panose="020B0606020202030204" pitchFamily="34" charset="0"/>
            </a:endParaRPr>
          </a:p>
          <a:p>
            <a:pPr algn="just"/>
            <a:r>
              <a:rPr lang="es-MX" sz="1000" b="1" dirty="0" smtClean="0">
                <a:latin typeface="Arial Narrow" panose="020B0606020202030204" pitchFamily="34" charset="0"/>
              </a:rPr>
              <a:t>A</a:t>
            </a:r>
            <a:r>
              <a:rPr lang="es-MX" sz="1000" dirty="0">
                <a:latin typeface="Arial Narrow" panose="020B0606020202030204" pitchFamily="34" charset="0"/>
              </a:rPr>
              <a:t>.- Ha definido sus metas y objetivos a </a:t>
            </a:r>
            <a:r>
              <a:rPr lang="es-MX" sz="1000" dirty="0" smtClean="0">
                <a:latin typeface="Arial Narrow" panose="020B0606020202030204" pitchFamily="34" charset="0"/>
              </a:rPr>
              <a:t>cumplir en </a:t>
            </a:r>
            <a:r>
              <a:rPr lang="es-MX" sz="1000" dirty="0">
                <a:latin typeface="Arial Narrow" panose="020B0606020202030204" pitchFamily="34" charset="0"/>
              </a:rPr>
              <a:t>diferentes período de tiempo, </a:t>
            </a:r>
            <a:r>
              <a:rPr lang="es-MX" sz="1000" dirty="0" smtClean="0">
                <a:latin typeface="Arial Narrow" panose="020B0606020202030204" pitchFamily="34" charset="0"/>
              </a:rPr>
              <a:t>les </a:t>
            </a:r>
            <a:r>
              <a:rPr lang="es-MX" sz="1000" dirty="0">
                <a:latin typeface="Arial Narrow" panose="020B0606020202030204" pitchFamily="34" charset="0"/>
              </a:rPr>
              <a:t>da seguimiento continuamente y los cumple </a:t>
            </a:r>
            <a:r>
              <a:rPr lang="es-MX" sz="1000" dirty="0" smtClean="0">
                <a:latin typeface="Arial Narrow" panose="020B0606020202030204" pitchFamily="34" charset="0"/>
              </a:rPr>
              <a:t>siempre. </a:t>
            </a:r>
            <a:endParaRPr lang="es-MX" sz="1000" dirty="0">
              <a:latin typeface="Arial Narrow" panose="020B0606020202030204" pitchFamily="34" charset="0"/>
            </a:endParaRPr>
          </a:p>
          <a:p>
            <a:pPr marL="266700" indent="-266700" algn="just"/>
            <a:r>
              <a:rPr lang="es-MX" sz="1000" b="1" dirty="0">
                <a:latin typeface="Arial Narrow" panose="020B0606020202030204" pitchFamily="34" charset="0"/>
              </a:rPr>
              <a:t>B</a:t>
            </a:r>
            <a:r>
              <a:rPr lang="es-MX" sz="1000" dirty="0">
                <a:latin typeface="Arial Narrow" panose="020B0606020202030204" pitchFamily="34" charset="0"/>
              </a:rPr>
              <a:t>.- Tiene una idea aproximada de una meta u objetivo que no ha definido, no es fija y a veces la cumple. Algunas veces piensa en el tiempo.</a:t>
            </a:r>
          </a:p>
          <a:p>
            <a:pPr marL="180975" indent="-180975" algn="just"/>
            <a:r>
              <a:rPr lang="es-MX" sz="1000" b="1" dirty="0">
                <a:latin typeface="Arial Narrow" panose="020B0606020202030204" pitchFamily="34" charset="0"/>
              </a:rPr>
              <a:t>C</a:t>
            </a:r>
            <a:r>
              <a:rPr lang="es-MX" sz="1000" dirty="0" smtClean="0">
                <a:latin typeface="Arial Narrow" panose="020B0606020202030204" pitchFamily="34" charset="0"/>
              </a:rPr>
              <a:t>.- No </a:t>
            </a:r>
            <a:r>
              <a:rPr lang="es-MX" sz="1000" dirty="0">
                <a:latin typeface="Arial Narrow" panose="020B0606020202030204" pitchFamily="34" charset="0"/>
              </a:rPr>
              <a:t>tiene una definición de metas y objetivos, que a veces son simples ideas o </a:t>
            </a:r>
            <a:r>
              <a:rPr lang="es-MX" sz="1000" dirty="0" smtClean="0">
                <a:latin typeface="Arial Narrow" panose="020B0606020202030204" pitchFamily="34" charset="0"/>
              </a:rPr>
              <a:t>deseos </a:t>
            </a:r>
            <a:r>
              <a:rPr lang="es-MX" sz="1000" dirty="0">
                <a:latin typeface="Arial Narrow" panose="020B0606020202030204" pitchFamily="34" charset="0"/>
              </a:rPr>
              <a:t>y por tanto no las cumple, ni les da seguimiento. El tiempo no le importa.</a:t>
            </a:r>
            <a:endParaRPr lang="es-E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20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3BF35-D30C-46C7-9E78-0534062434C3}" type="slidenum">
              <a:rPr lang="es-ES"/>
              <a:pPr>
                <a:defRPr/>
              </a:pPr>
              <a:t>4</a:t>
            </a:fld>
            <a:endParaRPr lang="es-ES" dirty="0"/>
          </a:p>
        </p:txBody>
      </p:sp>
      <p:graphicFrame>
        <p:nvGraphicFramePr>
          <p:cNvPr id="159084" name="Group 3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49851"/>
              </p:ext>
            </p:extLst>
          </p:nvPr>
        </p:nvGraphicFramePr>
        <p:xfrm>
          <a:off x="468463" y="693048"/>
          <a:ext cx="8280001" cy="1996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3350"/>
                <a:gridCol w="6587465"/>
                <a:gridCol w="403062"/>
                <a:gridCol w="403062"/>
                <a:gridCol w="403062"/>
              </a:tblGrid>
              <a:tr h="216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ACEPCIONES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3096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14.</a:t>
                      </a:r>
                      <a:endParaRPr lang="es-ES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S</a:t>
                      </a:r>
                      <a:r>
                        <a:rPr lang="es-MX" sz="900" u="none" strike="noStrike" kern="1200" baseline="0" dirty="0" smtClean="0">
                          <a:ln>
                            <a:noFill/>
                          </a:ln>
                          <a:effectLst/>
                        </a:rPr>
                        <a:t>e </a:t>
                      </a: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de cuánto tiempo dispongo para cada una de mis actividades diarias.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15.</a:t>
                      </a:r>
                      <a:endParaRPr lang="es-ES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lang="es-MX" sz="900" u="none" strike="noStrike" kern="1200" baseline="0" dirty="0" smtClean="0">
                          <a:ln>
                            <a:noFill/>
                          </a:ln>
                          <a:effectLst/>
                        </a:rPr>
                        <a:t>uando </a:t>
                      </a: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se aproximan los períodos de exámenes, defino con anticipación mi programa de estudio.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 SUME CADA COLUMNA</a:t>
                      </a:r>
                      <a:endParaRPr lang="es-ES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MULTIPLIQUE LAS SUMAS ANTERIORES POR LOS NÚMEROS INDICADOS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x 7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x 4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x 1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ANOTE LOS RESULTADOS DE LAS MULTIPLICACIONES ANTERIORES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u="none" strike="noStrike" kern="1200" baseline="0" dirty="0">
                          <a:ln>
                            <a:noFill/>
                          </a:ln>
                          <a:effectLst/>
                        </a:rPr>
                        <a:t>TOTAL. SUME LAS CANTIDADES </a:t>
                      </a:r>
                      <a:r>
                        <a:rPr lang="es-MX" sz="900" u="none" strike="noStrike" kern="1200" baseline="0" dirty="0" smtClean="0">
                          <a:ln>
                            <a:noFill/>
                          </a:ln>
                          <a:effectLst/>
                        </a:rPr>
                        <a:t>ANTERIORES  (1)</a:t>
                      </a:r>
                      <a:endParaRPr lang="es-MX" sz="9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u="none" strike="noStrike" kern="1200" baseline="0" dirty="0">
                          <a:ln>
                            <a:noFill/>
                          </a:ln>
                          <a:effectLst/>
                        </a:rPr>
                        <a:t>(1) ESTE RESULTADO TOTAL REPRESENTA SU CAPACIDAD Y DISPOSICIÓN PARA PLANEAR. PREGUNTE A SU INSTRUCTOR POR LA INTERPRETACIÓN RESPECTIVA.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7" name="Rectangle 281"/>
          <p:cNvSpPr>
            <a:spLocks noChangeArrowheads="1"/>
          </p:cNvSpPr>
          <p:nvPr/>
        </p:nvSpPr>
        <p:spPr bwMode="auto">
          <a:xfrm>
            <a:off x="468464" y="271681"/>
            <a:ext cx="828000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s-MX" sz="1200" b="1" dirty="0" smtClean="0">
                <a:latin typeface="Arial Narrow" panose="020B0606020202030204" pitchFamily="34" charset="0"/>
              </a:rPr>
              <a:t>AUTOEVALUACIÓN 2.2 : DISPOSICIÓN </a:t>
            </a:r>
            <a:r>
              <a:rPr lang="es-MX" sz="1200" b="1" dirty="0">
                <a:latin typeface="Arial Narrow" panose="020B0606020202030204" pitchFamily="34" charset="0"/>
              </a:rPr>
              <a:t>PARA LA </a:t>
            </a:r>
            <a:r>
              <a:rPr lang="es-MX" sz="1200" b="1" dirty="0" smtClean="0">
                <a:latin typeface="Arial Narrow" panose="020B0606020202030204" pitchFamily="34" charset="0"/>
              </a:rPr>
              <a:t>PLANEACIÓN. </a:t>
            </a:r>
            <a:r>
              <a:rPr lang="es-MX" sz="1200" b="1" i="1" dirty="0" smtClean="0">
                <a:latin typeface="Arial Narrow" panose="020B0606020202030204" pitchFamily="34" charset="0"/>
              </a:rPr>
              <a:t>Continuación…</a:t>
            </a:r>
            <a:endParaRPr lang="es-ES" sz="1200" i="1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677175"/>
              </p:ext>
            </p:extLst>
          </p:nvPr>
        </p:nvGraphicFramePr>
        <p:xfrm>
          <a:off x="468440" y="2947320"/>
          <a:ext cx="8280000" cy="1570072"/>
        </p:xfrm>
        <a:graphic>
          <a:graphicData uri="http://schemas.openxmlformats.org/drawingml/2006/table">
            <a:tbl>
              <a:tblPr/>
              <a:tblGrid>
                <a:gridCol w="8280000"/>
              </a:tblGrid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ANOTE SUS COMENTARIOS ACERCA </a:t>
                      </a:r>
                      <a:r>
                        <a:rPr lang="es-MX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LA UTILIDAD PARA USTED DEL </a:t>
                      </a: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</a:t>
                      </a:r>
                      <a:r>
                        <a:rPr lang="es-MX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ESTA EVALUACIÓN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01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CC9E3E-3C87-4DFE-AF37-C4DF1B7B7462}" type="slidenum">
              <a:rPr lang="es-ES"/>
              <a:pPr>
                <a:defRPr/>
              </a:pPr>
              <a:t>5</a:t>
            </a:fld>
            <a:endParaRPr lang="es-ES" dirty="0"/>
          </a:p>
        </p:txBody>
      </p:sp>
      <p:graphicFrame>
        <p:nvGraphicFramePr>
          <p:cNvPr id="344287" name="Group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14731"/>
              </p:ext>
            </p:extLst>
          </p:nvPr>
        </p:nvGraphicFramePr>
        <p:xfrm>
          <a:off x="323849" y="1412776"/>
          <a:ext cx="8531999" cy="3662948"/>
        </p:xfrm>
        <a:graphic>
          <a:graphicData uri="http://schemas.openxmlformats.org/drawingml/2006/table">
            <a:tbl>
              <a:tblPr/>
              <a:tblGrid>
                <a:gridCol w="957378"/>
                <a:gridCol w="7574621"/>
              </a:tblGrid>
              <a:tr h="3224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EJEMPLOS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1.-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Promovemos el trabajo con ánimo positivo, para de esta manera cumplir con el compromiso de servicio que refuerza la confianza de nuestros clientes. 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Asesorar a las pequeñas y medianas organizaciones a fin de contribuir al logro de sus objetivos, agregando valor a las actividades de los mismos, brindando un servicio altamente profesional, personalizado, y orientado a los resultados. 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3.-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Ser reconocida por nuestros usuarios como una empresa de excelencia que se preocupa por el medio ambiente, y está orientada al servicio al cliente. 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4.-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Mantener una posición de liderazgo, con base en la preferencia del consumidor, logrando crear valores que propicien el desarrollo consistente con la generación de los recursos que la sustentan. 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5.-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SimSun" pitchFamily="2" charset="-122"/>
                          <a:cs typeface="Arial" pitchFamily="34" charset="0"/>
                        </a:rPr>
                        <a:t>Ser la corporación que marcha a la vanguardia de la competencia por su avanzada tecnología, la calidad de sus productos y servicios y la actitud positiva de su personal.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95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6.-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SimSun" pitchFamily="2" charset="-122"/>
                          <a:cs typeface="Arial" pitchFamily="34" charset="0"/>
                        </a:rPr>
                        <a:t>Desarrollar y proyectar una imagen e identidad de empresa seria, responsable, innovadora y comprometida con el bienestar de la sociedad.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SimSun" pitchFamily="2" charset="-122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7.-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Formar personas íntegras, éticas, con una visión humanística y competitivas internacionalmente en su campo profesional, que al mismo tiempo sean ciudadanos comprometidos con el desarrollo económico, político, social y cultural de su comunidad y con el uso sostenible de los recursos naturales. 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8.-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Elevar la productividad y optimizar los recursos para reducir los costos y aumentar la eficiencia de la empresa, así como promover la alta calificación y el desarrollo profesional de los trabajadores. 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9.-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Ser la compañía que mejor entienda y satisfaga las necesidades de productos, servicios y autoestima de la mujer, en todo el mundo. 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10.-  (____)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Buscamos constantemente mantener la armonía en la relación con compañeros de trabajo, clientes y proveedores. </a:t>
                      </a:r>
                      <a:endParaRPr kumimoji="0" lang="es-E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001" name="Rectangle 87"/>
          <p:cNvSpPr>
            <a:spLocks noChangeArrowheads="1"/>
          </p:cNvSpPr>
          <p:nvPr/>
        </p:nvSpPr>
        <p:spPr bwMode="auto">
          <a:xfrm>
            <a:off x="323850" y="144332"/>
            <a:ext cx="8568629" cy="2585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42900" indent="-342900" algn="ctr">
              <a:lnSpc>
                <a:spcPct val="90000"/>
              </a:lnSpc>
              <a:tabLst>
                <a:tab pos="228600" algn="l"/>
              </a:tabLst>
            </a:pPr>
            <a:r>
              <a:rPr lang="es-ES" sz="1200" b="1" dirty="0" smtClean="0">
                <a:latin typeface="Arial Narrow" panose="020B0606020202030204" pitchFamily="34" charset="0"/>
              </a:rPr>
              <a:t>PRÁCTICA PERSONAL 2.3. : IDENTIFICACIÓN </a:t>
            </a:r>
            <a:r>
              <a:rPr lang="es-ES" sz="1200" b="1" dirty="0">
                <a:latin typeface="Arial Narrow" panose="020B0606020202030204" pitchFamily="34" charset="0"/>
              </a:rPr>
              <a:t>DE ELEMENTOS DE PLANEACIÓN</a:t>
            </a:r>
          </a:p>
        </p:txBody>
      </p:sp>
      <p:sp>
        <p:nvSpPr>
          <p:cNvPr id="41002" name="Rectangle 94"/>
          <p:cNvSpPr>
            <a:spLocks noChangeArrowheads="1"/>
          </p:cNvSpPr>
          <p:nvPr/>
        </p:nvSpPr>
        <p:spPr bwMode="auto">
          <a:xfrm>
            <a:off x="323849" y="476672"/>
            <a:ext cx="8568629" cy="56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5000"/>
              </a:lnSpc>
            </a:pPr>
            <a:r>
              <a:rPr lang="es-MX" altLang="zh-CN" sz="1200" dirty="0" smtClean="0">
                <a:latin typeface="Arial Narrow" panose="020B0606020202030204" pitchFamily="34" charset="0"/>
                <a:cs typeface="Arial" pitchFamily="34" charset="0"/>
              </a:rPr>
              <a:t>Relacione cada uno de los elementos de planeación que se encuentran en la tabla de la izquierda y que tienen una letra de identificación con los ejemplos citados en la tabla de la derecha y anote en el paréntesis respectivo la letra de aquella que en su opinión corresponde a cada elemento de planeación. (Éstas pueden repetirse)</a:t>
            </a:r>
            <a:endParaRPr lang="es-MX" altLang="zh-CN" sz="1200" dirty="0">
              <a:latin typeface="Arial Narrow" panose="020B0606020202030204" pitchFamily="34" charset="0"/>
              <a:cs typeface="Arial" pitchFamily="34" charset="0"/>
            </a:endParaRPr>
          </a:p>
        </p:txBody>
      </p:sp>
      <p:graphicFrame>
        <p:nvGraphicFramePr>
          <p:cNvPr id="344231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94830"/>
              </p:ext>
            </p:extLst>
          </p:nvPr>
        </p:nvGraphicFramePr>
        <p:xfrm>
          <a:off x="323528" y="1052736"/>
          <a:ext cx="8496000" cy="274320"/>
        </p:xfrm>
        <a:graphic>
          <a:graphicData uri="http://schemas.openxmlformats.org/drawingml/2006/table">
            <a:tbl>
              <a:tblPr/>
              <a:tblGrid>
                <a:gridCol w="303369"/>
                <a:gridCol w="1362676"/>
                <a:gridCol w="454225"/>
                <a:gridCol w="1271499"/>
                <a:gridCol w="454225"/>
                <a:gridCol w="1236686"/>
                <a:gridCol w="490697"/>
                <a:gridCol w="1253264"/>
                <a:gridCol w="472460"/>
                <a:gridCol w="1196899"/>
              </a:tblGrid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MISIÓN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VISIÓN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OBJETIVOS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VALORES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ESTRATEGIAS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063392"/>
              </p:ext>
            </p:extLst>
          </p:nvPr>
        </p:nvGraphicFramePr>
        <p:xfrm>
          <a:off x="323850" y="5187840"/>
          <a:ext cx="8495678" cy="1121480"/>
        </p:xfrm>
        <a:graphic>
          <a:graphicData uri="http://schemas.openxmlformats.org/drawingml/2006/table">
            <a:tbl>
              <a:tblPr/>
              <a:tblGrid>
                <a:gridCol w="8495678"/>
              </a:tblGrid>
              <a:tr h="201622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ANOTE SUS COMENTARIOS ACERCA </a:t>
                      </a:r>
                      <a:r>
                        <a:rPr lang="es-MX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LA UTILIDAD PARA USTED DEL </a:t>
                      </a: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</a:t>
                      </a:r>
                      <a:r>
                        <a:rPr lang="es-MX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ESTA EVALUACIÓN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622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73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01D60-BA92-433D-A61C-9E9392C573B5}" type="slidenum">
              <a:rPr lang="es-ES"/>
              <a:pPr>
                <a:defRPr/>
              </a:pPr>
              <a:t>6</a:t>
            </a:fld>
            <a:endParaRPr lang="es-ES" dirty="0"/>
          </a:p>
        </p:txBody>
      </p:sp>
      <p:graphicFrame>
        <p:nvGraphicFramePr>
          <p:cNvPr id="8940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189156"/>
              </p:ext>
            </p:extLst>
          </p:nvPr>
        </p:nvGraphicFramePr>
        <p:xfrm>
          <a:off x="247666" y="764704"/>
          <a:ext cx="8644817" cy="5653974"/>
        </p:xfrm>
        <a:graphic>
          <a:graphicData uri="http://schemas.openxmlformats.org/drawingml/2006/table">
            <a:tbl>
              <a:tblPr/>
              <a:tblGrid>
                <a:gridCol w="516572"/>
                <a:gridCol w="4730612"/>
                <a:gridCol w="679527"/>
                <a:gridCol w="679526"/>
                <a:gridCol w="679527"/>
                <a:gridCol w="679526"/>
                <a:gridCol w="679527"/>
              </a:tblGrid>
              <a:tr h="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6016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CARACTERÍSTICAS DE NEGOCIADOR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NUNCA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NUNCA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ALGUNAS VECES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FRECUE</a:t>
                      </a:r>
                      <a:r>
                        <a:rPr kumimoji="0" lang="es-MX" sz="9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TEMENTE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MUY FRE-CUENTE-MENTE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Cuando participo en la discusión de algún tema de estudios, trabajo o familiar me molesto si los demás se tardan en hablar.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Cuando alguna de las personas con las que estoy en alguna discusión menciona algo que me parece tonto o sin sentido, la interrumpo y se lo digo.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3.0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 molesta o me impaciento si al iniciar alguna reunión o discusión, presentan a los interlocutores de manera extensa y protagonista.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4.0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Cuando participo en alguna discusión o reunión me parece inútil o sin sentido prepararme e informarme antes del tema y de los otros participantes.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5.0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Si los comentarios de los demás son extensos o no llegan al tema que considero importante, me muestro impaciente y tenso.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6.0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Cuando las otras personas tratan el tema a discutir de negativa o crítica hacia mi persona o mi criterio, les reclamo o enfrento o me retiro de la discusión.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7.0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En una reunión o discusión trato de imaginarme los puntos débiles de cada uno de los participantes antes de realizar cualquier comentario.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8.0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Si en la reunión o discusión descubro o confirmo que algunos comentarios o actitudes molestan a los participantes, me comporto de esa forma para que se desesperen.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9.0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Considero que debo llegar a los acuerdos que me otorgan ventajas mayoritariamente a mi persona o representados.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10.0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Si </a:t>
                      </a:r>
                      <a:r>
                        <a:rPr lang="es-MX" sz="9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hay algún punto o tema que favorece a la otra parte y no lo discute o menciona, trato de que acuerde a mi favor.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11.0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Cuando </a:t>
                      </a:r>
                      <a:r>
                        <a:rPr lang="es-MX" sz="9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participo en discusiones o reuniones, no considero importante conocer previamente a los asistentes. prefiero usar mi intuición al conocerlos.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12.0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Cuando </a:t>
                      </a:r>
                      <a:r>
                        <a:rPr lang="es-MX" sz="9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estoy participando en una discusión o en una reunión, considero más importante enfocarme al tema que a las personas.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13.0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 </a:t>
                      </a:r>
                      <a:r>
                        <a:rPr lang="es-MX" sz="10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gusta participar directamente en una discusión o reunión, y exponer mis opiniones aunque no me lo hayan solicitado o sea mi papel hacerlo.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SUME LOS VALORES DE CADA COLUMNA</a:t>
                      </a:r>
                      <a:endParaRPr lang="es-MX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216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51520" y="260648"/>
            <a:ext cx="864096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MX" sz="1200" b="1" dirty="0">
                <a:latin typeface="Arial Narrow" panose="020B0606020202030204" pitchFamily="34" charset="0"/>
                <a:cs typeface="Arial" pitchFamily="34" charset="0"/>
              </a:rPr>
              <a:t>AUTO EVALUACIÓN </a:t>
            </a:r>
            <a:r>
              <a:rPr lang="es-MX" sz="1200" b="1" dirty="0" smtClean="0">
                <a:latin typeface="Arial Narrow" panose="020B0606020202030204" pitchFamily="34" charset="0"/>
                <a:cs typeface="Arial" pitchFamily="34" charset="0"/>
              </a:rPr>
              <a:t>2.3: </a:t>
            </a:r>
            <a:r>
              <a:rPr lang="es-MX" sz="1200" b="1" dirty="0">
                <a:latin typeface="Arial Narrow" panose="020B0606020202030204" pitchFamily="34" charset="0"/>
                <a:cs typeface="Arial" pitchFamily="34" charset="0"/>
              </a:rPr>
              <a:t>MI PERFIL DE </a:t>
            </a:r>
            <a:r>
              <a:rPr lang="es-MX" sz="1200" b="1" dirty="0" smtClean="0">
                <a:latin typeface="Arial Narrow" panose="020B0606020202030204" pitchFamily="34" charset="0"/>
                <a:cs typeface="Arial" pitchFamily="34" charset="0"/>
              </a:rPr>
              <a:t>NEGOCIADOR</a:t>
            </a:r>
            <a:endParaRPr lang="es-MX" sz="12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47666" y="591071"/>
            <a:ext cx="86448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MX" sz="1200" dirty="0" smtClean="0">
                <a:latin typeface="Arial Narrow" panose="020B0606020202030204" pitchFamily="34" charset="0"/>
                <a:cs typeface="Arial" pitchFamily="34" charset="0"/>
              </a:rPr>
              <a:t>Conteste individualmente cada una de las siguientes acepciones, marcando las opciones que coinciden más con su comportamient</a:t>
            </a:r>
            <a:r>
              <a:rPr lang="es-MX" sz="1200" b="1" dirty="0" smtClean="0">
                <a:latin typeface="Arial Narrow" panose="020B0606020202030204" pitchFamily="34" charset="0"/>
                <a:cs typeface="Arial" pitchFamily="34" charset="0"/>
              </a:rPr>
              <a:t>o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199356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E9D10-CC8A-4EA3-A050-237975974B2F}" type="slidenum">
              <a:rPr lang="es-ES"/>
              <a:pPr>
                <a:defRPr/>
              </a:pPr>
              <a:t>7</a:t>
            </a:fld>
            <a:endParaRPr lang="es-ES" dirty="0"/>
          </a:p>
        </p:txBody>
      </p:sp>
      <p:graphicFrame>
        <p:nvGraphicFramePr>
          <p:cNvPr id="896173" name="Group 1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995707"/>
              </p:ext>
            </p:extLst>
          </p:nvPr>
        </p:nvGraphicFramePr>
        <p:xfrm>
          <a:off x="251519" y="764704"/>
          <a:ext cx="8640960" cy="975566"/>
        </p:xfrm>
        <a:graphic>
          <a:graphicData uri="http://schemas.openxmlformats.org/drawingml/2006/table">
            <a:tbl>
              <a:tblPr/>
              <a:tblGrid>
                <a:gridCol w="5190616"/>
                <a:gridCol w="748554"/>
                <a:gridCol w="675447"/>
                <a:gridCol w="675448"/>
                <a:gridCol w="675447"/>
                <a:gridCol w="675448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TRANSCRIBA LOS TOTALES ANTERIORES 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MULTIPLÍQUELOS POR LOS SIGUIENTES FACTORES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4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3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  2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  1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 0 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91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ANOTE LOS TOTALES RESULTANTES Y SUME DEL GRAN TOTAL 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CONSULTE LA TABLA SIGUIENTE DE ANÁLISIS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391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= AL GRAN TOTAL DE: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96174" name="Group 1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315308"/>
              </p:ext>
            </p:extLst>
          </p:nvPr>
        </p:nvGraphicFramePr>
        <p:xfrm>
          <a:off x="251521" y="1988840"/>
          <a:ext cx="8640960" cy="1081880"/>
        </p:xfrm>
        <a:graphic>
          <a:graphicData uri="http://schemas.openxmlformats.org/drawingml/2006/table">
            <a:tbl>
              <a:tblPr/>
              <a:tblGrid>
                <a:gridCol w="1307890"/>
                <a:gridCol w="7333070"/>
              </a:tblGrid>
              <a:tr h="243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PUNTUACIÓN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ANÁLISIS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 – 52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CUENTA CON LAS CARACTERÍSTICAS SUFICIENTES Y APROPIADAS PARA DESARROLLARSE COMO UN BUEN NEGOCIADOR.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26 -39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REQUIERE DE HACER UNA ANÁLISIS DE AQUELLAS CARACTERÍSTICAS QUE LE IMPIDEN SER UN BUEN NEGOCIADOR CON MAYOR FRECUENCIA.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MENOS DE 26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REQUIERE DE PROFUNDIZAR EN SI MISMO PARA MODIFICAR SU ACTITUD COMO NEGOCIADOR Y PODER DESARROLLARSE EN EL FUTURO COMO UN NEGOCIADOR POSITIVO.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251520" y="210126"/>
            <a:ext cx="8640960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s-MX" sz="1200" b="1" dirty="0">
                <a:latin typeface="Arial Narrow" panose="020B0606020202030204" pitchFamily="34" charset="0"/>
                <a:cs typeface="Arial" pitchFamily="34" charset="0"/>
              </a:rPr>
              <a:t>AUTO EVALUACIÓN </a:t>
            </a:r>
            <a:r>
              <a:rPr lang="es-MX" sz="1200" b="1" dirty="0" smtClean="0">
                <a:latin typeface="Arial Narrow" panose="020B0606020202030204" pitchFamily="34" charset="0"/>
                <a:cs typeface="Arial" pitchFamily="34" charset="0"/>
              </a:rPr>
              <a:t>2.3: </a:t>
            </a:r>
            <a:r>
              <a:rPr lang="es-MX" sz="1200" b="1" dirty="0">
                <a:latin typeface="Arial Narrow" panose="020B0606020202030204" pitchFamily="34" charset="0"/>
                <a:cs typeface="Arial" pitchFamily="34" charset="0"/>
              </a:rPr>
              <a:t>MI PERFIL DE NEGOCIADOR. </a:t>
            </a:r>
            <a:r>
              <a:rPr lang="es-MX" sz="1200" b="1" i="1" dirty="0">
                <a:latin typeface="Arial Narrow" panose="020B0606020202030204" pitchFamily="34" charset="0"/>
                <a:cs typeface="Arial" pitchFamily="34" charset="0"/>
              </a:rPr>
              <a:t>Continuación</a:t>
            </a:r>
            <a:r>
              <a:rPr lang="es-MX" sz="1600" b="1" i="1" dirty="0">
                <a:latin typeface="Arial Narrow" panose="020B0606020202030204" pitchFamily="34" charset="0"/>
                <a:cs typeface="Arial" pitchFamily="34" charset="0"/>
              </a:rPr>
              <a:t>…</a:t>
            </a:r>
            <a:endParaRPr lang="es-MX" sz="1600" dirty="0">
              <a:latin typeface="Arial Narrow" panose="020B0606020202030204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90017"/>
              </p:ext>
            </p:extLst>
          </p:nvPr>
        </p:nvGraphicFramePr>
        <p:xfrm>
          <a:off x="251520" y="3212976"/>
          <a:ext cx="8640000" cy="1345776"/>
        </p:xfrm>
        <a:graphic>
          <a:graphicData uri="http://schemas.openxmlformats.org/drawingml/2006/table">
            <a:tbl>
              <a:tblPr/>
              <a:tblGrid>
                <a:gridCol w="8640000"/>
              </a:tblGrid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ANOTE SUS COMENTARIOS ACERCA </a:t>
                      </a:r>
                      <a:r>
                        <a:rPr lang="es-MX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LA UTILIDAD PARA USTED DEL </a:t>
                      </a:r>
                      <a:r>
                        <a:rPr lang="es-MX" sz="9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RESULTADO </a:t>
                      </a:r>
                      <a:r>
                        <a:rPr lang="es-MX" sz="9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ESTA EVALUACIÓN</a:t>
                      </a: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7137" marR="87137" marT="43568" marB="435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3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506373"/>
              </p:ext>
            </p:extLst>
          </p:nvPr>
        </p:nvGraphicFramePr>
        <p:xfrm>
          <a:off x="252073" y="1484784"/>
          <a:ext cx="8676000" cy="4868054"/>
        </p:xfrm>
        <a:graphic>
          <a:graphicData uri="http://schemas.openxmlformats.org/drawingml/2006/table">
            <a:tbl>
              <a:tblPr/>
              <a:tblGrid>
                <a:gridCol w="359634"/>
                <a:gridCol w="8316366"/>
              </a:tblGrid>
              <a:tr h="2600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PREGUNTAS</a:t>
                      </a:r>
                    </a:p>
                  </a:txBody>
                  <a:tcPr marL="68588" marR="68588"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1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En tus palabras ¿que entiendes por tomar una decisión?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2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Describe el proceso administrativo de una conversión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3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Describe</a:t>
                      </a:r>
                      <a:r>
                        <a:rPr lang="es-E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 con tus palabras que es una política y como esta ayuda a que las empresas sean mas eficientes.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4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Explica con tus palabras ¿que características debe tener el que toma una decisión?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5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Explica con tus palabras que entiendes por: certidumbre – incertidumbre y riesgo – conflicto.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6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Explica con tus palabras ¿para</a:t>
                      </a:r>
                      <a:r>
                        <a:rPr lang="es-E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 que nos sirve una matriz de análisis de información?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7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Describe el proceso de una efectiva toma de decisiones.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8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Explica con tus palabras, ¿que debemos entender por riesgos y como afecta el desempeño de una organización?</a:t>
                      </a: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9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Explica</a:t>
                      </a:r>
                      <a:r>
                        <a:rPr lang="es-E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 con tus palabras, ¿qué es una planeación y por que es estratégica en las organizaciones?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10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Describe con tus palabras, ¿cuál</a:t>
                      </a:r>
                      <a:r>
                        <a:rPr lang="es-E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 es el proceso de una planeación estratégica?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1" marB="343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11</a:t>
                      </a:r>
                      <a:endParaRPr lang="es-ES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s-MX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¿Cuáles</a:t>
                      </a:r>
                      <a:r>
                        <a:rPr lang="es-MX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 son los plazos o periodos que una planeación estratégica tiene?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12</a:t>
                      </a:r>
                      <a:endParaRPr lang="es-ES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Describe con tus palabras, ¿qué es una misión,</a:t>
                      </a:r>
                      <a:r>
                        <a:rPr lang="es-MX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 visión, los valores estratégicos y los objetivos estratégicos de una organización?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13</a:t>
                      </a:r>
                      <a:endParaRPr lang="es-ES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s-MX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Describe con tus palabras ¿qué</a:t>
                      </a:r>
                      <a:r>
                        <a:rPr lang="es-MX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 es un </a:t>
                      </a:r>
                      <a:r>
                        <a:rPr lang="es-MX" sz="12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analisis</a:t>
                      </a:r>
                      <a:r>
                        <a:rPr lang="es-MX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 </a:t>
                      </a:r>
                      <a:r>
                        <a:rPr lang="es-MX" sz="12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foda</a:t>
                      </a:r>
                      <a:r>
                        <a:rPr lang="es-MX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 y como ayuda a las organizaciones?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14</a:t>
                      </a:r>
                      <a:endParaRPr lang="es-ES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s-MX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Para que una organización</a:t>
                      </a:r>
                      <a:r>
                        <a:rPr lang="es-MX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 pueda desarrollarse en un mercado clave, ¿como la planeación estratégica y el </a:t>
                      </a:r>
                      <a:r>
                        <a:rPr lang="es-MX" sz="12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analisis</a:t>
                      </a:r>
                      <a:r>
                        <a:rPr lang="es-MX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 </a:t>
                      </a:r>
                      <a:r>
                        <a:rPr lang="es-MX" sz="12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foda</a:t>
                      </a:r>
                      <a:r>
                        <a:rPr lang="es-MX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 le pueden ayudar?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15</a:t>
                      </a:r>
                      <a:endParaRPr lang="es-ES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s-MX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¿Cuale</a:t>
                      </a:r>
                      <a:r>
                        <a:rPr lang="es-MX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/>
                        </a:rPr>
                        <a:t>s son las etapas de una evaluación de las estrategias implementadas en una organización?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Times New Roman"/>
                        </a:rPr>
                        <a:t>16</a:t>
                      </a:r>
                      <a:endParaRPr lang="es-ES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s-MX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Times New Roman"/>
                        </a:rPr>
                        <a:t>¿Explica</a:t>
                      </a:r>
                      <a:r>
                        <a:rPr lang="es-MX" sz="12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Times New Roman"/>
                        </a:rPr>
                        <a:t> con tus palabras que entiendes por negociación?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/>
              <a:t>146</a:t>
            </a:r>
            <a:endParaRPr lang="es-MX" dirty="0"/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081062"/>
              </p:ext>
            </p:extLst>
          </p:nvPr>
        </p:nvGraphicFramePr>
        <p:xfrm>
          <a:off x="251521" y="260648"/>
          <a:ext cx="8640962" cy="1113052"/>
        </p:xfrm>
        <a:graphic>
          <a:graphicData uri="http://schemas.openxmlformats.org/drawingml/2006/table">
            <a:tbl>
              <a:tblPr/>
              <a:tblGrid>
                <a:gridCol w="8640962"/>
              </a:tblGrid>
              <a:tr h="238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MX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TGE 2016. MODULO II  DECISIONES ESTRATÉGICAS Y NEGOCIACIÓN</a:t>
                      </a:r>
                      <a:r>
                        <a:rPr kumimoji="0" lang="es-MX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.  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8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Times New Roman" panose="02020603050405020304" pitchFamily="18" charset="0"/>
                        </a:rPr>
                        <a:t>CUESTIONARIO</a:t>
                      </a:r>
                      <a:endParaRPr lang="es-MX" sz="1200" b="1" dirty="0" smtClean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33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anose="02020603050405020304" pitchFamily="18" charset="0"/>
                        </a:rPr>
                        <a:t>Este cuestionario deberá de llenarse de acuerdo a las preguntas formuladas, las cuales podrán tener respuesta en el material del módulo o tendrán que investigar en otras fuentes, aplicando el criterio del estudiante.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9B0AF-0769-4BE5-B64D-390377290E09}" type="slidenum">
              <a:rPr lang="es-MX"/>
              <a:pPr>
                <a:defRPr/>
              </a:pPr>
              <a:t>9</a:t>
            </a:fld>
            <a:endParaRPr lang="es-MX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95534"/>
              </p:ext>
            </p:extLst>
          </p:nvPr>
        </p:nvGraphicFramePr>
        <p:xfrm>
          <a:off x="252072" y="739594"/>
          <a:ext cx="8685796" cy="1871480"/>
        </p:xfrm>
        <a:graphic>
          <a:graphicData uri="http://schemas.openxmlformats.org/drawingml/2006/table">
            <a:tbl>
              <a:tblPr/>
              <a:tblGrid>
                <a:gridCol w="360041"/>
                <a:gridCol w="8325755"/>
              </a:tblGrid>
              <a:tr h="1943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PREGUNTAS</a:t>
                      </a:r>
                    </a:p>
                  </a:txBody>
                  <a:tcPr marL="68588" marR="68588" marT="34300" marB="343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17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0" marB="343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¿Cuántos tipos de negociación pueden haber</a:t>
                      </a:r>
                      <a:r>
                        <a:rPr lang="es-E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 y cual es la diferencia entre ellas?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0" marB="343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18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0" marB="343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Describe cuales son las etapas de la negociación</a:t>
                      </a:r>
                    </a:p>
                  </a:txBody>
                  <a:tcPr marL="68588" marR="68588" marT="34300" marB="343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19</a:t>
                      </a:r>
                      <a:endParaRPr lang="es-ES" sz="1200" b="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0" marB="343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Describe cuales son los tipos de negociadores</a:t>
                      </a:r>
                    </a:p>
                  </a:txBody>
                  <a:tcPr marL="68588" marR="68588" marT="34300" marB="343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20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0" marB="343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Explica</a:t>
                      </a:r>
                      <a:r>
                        <a:rPr lang="es-E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 con tus palabras, ¿cuáles son las características de un buen negociador?</a:t>
                      </a:r>
                      <a:endParaRPr lang="es-ES" sz="1200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8" marR="68588" marT="34300" marB="343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latin typeface="Arial Narrow" panose="020B0606020202030204" pitchFamily="34" charset="0"/>
                          <a:cs typeface="Times New Roman" pitchFamily="18" charset="0"/>
                        </a:rPr>
                        <a:t>21</a:t>
                      </a:r>
                      <a:endParaRPr lang="es-ES" sz="1200" dirty="0">
                        <a:latin typeface="Arial Narrow" panose="020B0606020202030204" pitchFamily="34" charset="0"/>
                        <a:cs typeface="Times New Roman" pitchFamily="18" charset="0"/>
                      </a:endParaRPr>
                    </a:p>
                  </a:txBody>
                  <a:tcPr marL="68588" marR="68588" marT="34300" marB="343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Describe ¿que entiendes por </a:t>
                      </a:r>
                      <a:r>
                        <a:rPr lang="es-ES" sz="1200" i="1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batna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Times New Roman" pitchFamily="18" charset="0"/>
                        </a:rPr>
                        <a:t>?</a:t>
                      </a:r>
                    </a:p>
                  </a:txBody>
                  <a:tcPr marL="68588" marR="68588" marT="34300" marB="343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81453"/>
              </p:ext>
            </p:extLst>
          </p:nvPr>
        </p:nvGraphicFramePr>
        <p:xfrm>
          <a:off x="252072" y="189054"/>
          <a:ext cx="8685796" cy="259096"/>
        </p:xfrm>
        <a:graphic>
          <a:graphicData uri="http://schemas.openxmlformats.org/drawingml/2006/table">
            <a:tbl>
              <a:tblPr/>
              <a:tblGrid>
                <a:gridCol w="6597561"/>
                <a:gridCol w="1080120"/>
                <a:gridCol w="1008115"/>
              </a:tblGrid>
              <a:tr h="238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CUESTIONARIO </a:t>
                      </a: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TGE 2016. MODULO 1I  DECISIONES ESTRATÉGICAS Y NEGOCIACIÓN.  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HOJA NO: </a:t>
                      </a:r>
                      <a:endParaRPr kumimoji="0" lang="es-MX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es-MX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0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2421</Words>
  <Application>Microsoft Office PowerPoint</Application>
  <PresentationFormat>Presentación en pantalla (4:3)</PresentationFormat>
  <Paragraphs>279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sony</cp:lastModifiedBy>
  <cp:revision>18</cp:revision>
  <dcterms:created xsi:type="dcterms:W3CDTF">2016-07-18T17:47:02Z</dcterms:created>
  <dcterms:modified xsi:type="dcterms:W3CDTF">2016-07-20T18:35:27Z</dcterms:modified>
</cp:coreProperties>
</file>