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9" r:id="rId2"/>
    <p:sldId id="258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81" r:id="rId12"/>
    <p:sldId id="282" r:id="rId13"/>
    <p:sldId id="273" r:id="rId14"/>
    <p:sldId id="274" r:id="rId15"/>
    <p:sldId id="280" r:id="rId16"/>
    <p:sldId id="287" r:id="rId17"/>
    <p:sldId id="288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0" y="-102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7D595-A807-4297-A84B-FEEC5EE47ADF}" type="datetimeFigureOut">
              <a:rPr lang="es-MX" smtClean="0"/>
              <a:t>20/07/2016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A8E1B-F663-4D27-BA25-16DB03483BC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791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577" indent="-280607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42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39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367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9337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830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727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624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1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0"/>
            <a:ext cx="5487022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79227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06135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653772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3658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0" y="1556792"/>
            <a:ext cx="9143999" cy="12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TGE 2016</a:t>
            </a:r>
          </a:p>
          <a:p>
            <a:pPr algn="ctr">
              <a:defRPr/>
            </a:pP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Módulo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III</a:t>
            </a: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.-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DESARROLLO PERSONAL Y PROFESIONAL</a:t>
            </a:r>
            <a:endParaRPr lang="es-E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FORMATO DE REPORTE FR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es-MX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7004"/>
            <a:ext cx="6001095" cy="57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2555776" y="620688"/>
            <a:ext cx="3963639" cy="936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1520" y="2492896"/>
            <a:ext cx="8640960" cy="206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66"/>
            </a:solidFill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IMPORTANTE: 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El material del Modulo ha sido diseñado para su estudio, consulta e investigación, así como para servir de sustento para presentar el examen para su evaluación. Para poder tener derecho </a:t>
            </a:r>
            <a:r>
              <a:rPr lang="es-MX" sz="1600" dirty="0">
                <a:solidFill>
                  <a:schemeClr val="tx1"/>
                </a:solidFill>
                <a:cs typeface="Times New Roman" panose="02020603050405020304" pitchFamily="18" charset="0"/>
              </a:rPr>
              <a:t>a presentar el </a:t>
            </a: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examen referido </a:t>
            </a:r>
            <a:r>
              <a:rPr lang="es-MX" sz="1600" dirty="0">
                <a:solidFill>
                  <a:schemeClr val="tx1"/>
                </a:solidFill>
                <a:cs typeface="Times New Roman" panose="02020603050405020304" pitchFamily="18" charset="0"/>
              </a:rPr>
              <a:t>de acreditación </a:t>
            </a: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en </a:t>
            </a:r>
            <a:r>
              <a:rPr lang="es-MX" sz="1600" dirty="0">
                <a:solidFill>
                  <a:schemeClr val="tx1"/>
                </a:solidFill>
                <a:cs typeface="Times New Roman" panose="02020603050405020304" pitchFamily="18" charset="0"/>
              </a:rPr>
              <a:t>la fecha </a:t>
            </a: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programada</a:t>
            </a:r>
            <a:r>
              <a:rPr lang="es-MX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s-MX" sz="16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usted debe presentar las autoevaluaciones y el cuestionario contenidos en el presente Formato de Reporte.</a:t>
            </a:r>
            <a:r>
              <a:rPr lang="es-MX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Puede llenarlo directamente e imprimirlo., o bien lo imprime y llena a mano. Para las respuestas del cuestionario utilice las hojas que le sean necesarias y pueden ser escritas por ambas  lados </a:t>
            </a:r>
            <a:endParaRPr lang="es-MX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70534"/>
              </p:ext>
            </p:extLst>
          </p:nvPr>
        </p:nvGraphicFramePr>
        <p:xfrm>
          <a:off x="251521" y="4667028"/>
          <a:ext cx="8640962" cy="1426452"/>
        </p:xfrm>
        <a:graphic>
          <a:graphicData uri="http://schemas.openxmlformats.org/drawingml/2006/table">
            <a:tbl>
              <a:tblPr/>
              <a:tblGrid>
                <a:gridCol w="1129696"/>
                <a:gridCol w="1030543"/>
                <a:gridCol w="640432"/>
                <a:gridCol w="1121569"/>
                <a:gridCol w="974303"/>
                <a:gridCol w="936104"/>
                <a:gridCol w="720080"/>
                <a:gridCol w="417647"/>
                <a:gridCol w="662473"/>
                <a:gridCol w="590468"/>
                <a:gridCol w="417647"/>
              </a:tblGrid>
              <a:tr h="238858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TGE 2016.  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MODULO </a:t>
                      </a:r>
                      <a:r>
                        <a:rPr kumimoji="0" lang="es-MX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III DESARROLLO PERSONAL Y PROFESIONAL 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.  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MATRICULA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RESIDENCIA: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EDAD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AÑOS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Arial Narrow" pitchFamily="34" charset="0"/>
                          <a:cs typeface="Times New Roman" panose="02020603050405020304" pitchFamily="18" charset="0"/>
                        </a:rPr>
                        <a:t>TRABAJA</a:t>
                      </a:r>
                      <a:endParaRPr lang="en-US" sz="1000" b="1" dirty="0"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anose="02020603050405020304" pitchFamily="18" charset="0"/>
                        </a:rPr>
                        <a:t>SI</a:t>
                      </a: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8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ESTADO CIVIL: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SOLTERO: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CASADO: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OTRO: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00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ADJUNTE A ESTA PORTADA LAS AUTOEVALUACIONES RESUELTAS, ASÍ COMO LAS HOJAS DE RESPUESTAS AL CUESTIONARIO CONTENIDO EN ESTE FORMATO.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5284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09" name="Group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49937"/>
              </p:ext>
            </p:extLst>
          </p:nvPr>
        </p:nvGraphicFramePr>
        <p:xfrm>
          <a:off x="251520" y="635528"/>
          <a:ext cx="8637501" cy="13533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33996"/>
                <a:gridCol w="720000"/>
                <a:gridCol w="6183505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SUBTOTAL 2.0. TEMAS CULTURALES, HISTÓRICOS, SOCIALES, ECONÓMICOS, ETC.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ES  MAYOR  A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SE ESTA INFORMANDO CONSTANTEMENTE ACERCA DE AQUELLOS ASPECTOS IMPORTANTES DE SU ÁMBITO Y MEDIO AMBIENTE SOCIAL Y DE DESARROLLO, NACIONAL E INTERNACIONAL.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 ESTA  ENTRE 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36-42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SE ESTA INFORMANDO LIMITADA Y OCASIONALMENTE DE SU ÁMBITO Y MEDIO AMBIENTE SOCIAL Y DE DESARROLLO, BÁSICAMENTE A NIVEL LOCAL Y NACIONAL.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ES MENOR A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NO SE ESTA INFORMANDO, NI ACTUALIZANDO ACERCA DE SU ÁMBITO Y MEDIO AMBIENTE SOCIAL  Y DE DESARROLLO.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10" name="Rectangle 125"/>
          <p:cNvSpPr>
            <a:spLocks noChangeArrowheads="1"/>
          </p:cNvSpPr>
          <p:nvPr/>
        </p:nvSpPr>
        <p:spPr bwMode="auto">
          <a:xfrm>
            <a:off x="251520" y="231015"/>
            <a:ext cx="8640000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1200" b="1" dirty="0">
                <a:latin typeface="Arial Narrow" panose="020B0606020202030204" pitchFamily="34" charset="0"/>
              </a:rPr>
              <a:t>AUTO </a:t>
            </a:r>
            <a:r>
              <a:rPr lang="es-ES" sz="1200" b="1" dirty="0" smtClean="0">
                <a:latin typeface="Arial Narrow" panose="020B0606020202030204" pitchFamily="34" charset="0"/>
              </a:rPr>
              <a:t>EVALUACIÓN</a:t>
            </a:r>
            <a:r>
              <a:rPr lang="es-ES" sz="1200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s-ES" sz="1200" b="1" dirty="0" smtClean="0">
                <a:latin typeface="Arial Narrow" panose="020B0606020202030204" pitchFamily="34" charset="0"/>
                <a:cs typeface="Arial" pitchFamily="34" charset="0"/>
              </a:rPr>
              <a:t>3.3</a:t>
            </a:r>
            <a:r>
              <a:rPr lang="es-ES" sz="1200" b="1" dirty="0" smtClean="0">
                <a:latin typeface="Arial Narrow" panose="020B0606020202030204" pitchFamily="34" charset="0"/>
              </a:rPr>
              <a:t>: CAPACIDAD </a:t>
            </a:r>
            <a:r>
              <a:rPr lang="es-ES" sz="1200" b="1" dirty="0">
                <a:latin typeface="Arial Narrow" panose="020B0606020202030204" pitchFamily="34" charset="0"/>
              </a:rPr>
              <a:t>DE CAMBIO Y ACTUALIZACIÓN. </a:t>
            </a:r>
            <a:r>
              <a:rPr lang="es-ES" sz="1200" b="1" i="1" dirty="0">
                <a:latin typeface="Arial Narrow" panose="020B0606020202030204" pitchFamily="34" charset="0"/>
              </a:rPr>
              <a:t>Continuación</a:t>
            </a:r>
            <a:r>
              <a:rPr lang="es-ES" sz="1400" b="1" i="1" dirty="0"/>
              <a:t>...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10</a:t>
            </a:fld>
            <a:endParaRPr lang="es-MX" dirty="0"/>
          </a:p>
        </p:txBody>
      </p:sp>
      <p:graphicFrame>
        <p:nvGraphicFramePr>
          <p:cNvPr id="11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02344"/>
              </p:ext>
            </p:extLst>
          </p:nvPr>
        </p:nvGraphicFramePr>
        <p:xfrm>
          <a:off x="251520" y="2132856"/>
          <a:ext cx="8640960" cy="132588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728192"/>
                <a:gridCol w="720080"/>
                <a:gridCol w="6192688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SUBTOTAL 3.0. TEMAS DE ESPECTÁCULOS, PELÍCULAS, TELECOMEDIAS, ARTÍSTICOS Y DEPORTIVOS, Y DEMÁS RELATIVOS.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ES  MAYOR  A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SE ESTA INFORMANDO CONSTANTEMENTE ACERCA DE AQUELLOS ASPECTOS IMPORTANTES DE ENTRETENIMIENTO, DEPORTIVOS, ETC., A NIVEL NACIONAL E INTERNACIONAL.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 ESTA  ENTRE 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24-36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SE ESTA INFORMANDO LIMITADA Y OCASIONALMENTE ACERCA DE AQUELLOS ASPECTOS DE ENTRETENIMIENTO, DEPORTIVOS, ETC., A NIVEL BÁSICAMENTE LOCAL Y NACIONAL.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ES MENOR A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NO SE ESTA INFORMANDO, NI ACTUALIZANDO ACERCA DE SU ÁMBITO Y MEDIO AMBIENTE SOCIAL Y DE DESARROLLO.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41360"/>
              </p:ext>
            </p:extLst>
          </p:nvPr>
        </p:nvGraphicFramePr>
        <p:xfrm>
          <a:off x="251520" y="3573016"/>
          <a:ext cx="8640689" cy="134112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728000"/>
                <a:gridCol w="720000"/>
                <a:gridCol w="6192689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TOTAL GENERAL. INFORMACIÓN INTEGRAL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ES  MAYOR  A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SE ESTA INFORMANDO CONSTANTEMENTE ACERCA DE AQUELLOS ASPECTOS IMPORTANTES PARA SU DESARROLLO Y SUPERACIÓN INTEGRALES.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 ESTA  ENTRE 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106-124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SE ESTA INFORMANDO LIMITADA Y OCASIONALMENTE DE AQUELLOS ASPECTOS IMPORTANTES PARA SU DESARROLLO Y SUPERACIÓN INTEGRALES.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SI SU RESULTADO ES MENOR A 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USTED NO SE ESTA INFORMANDO Y NI ACTUALIZANDO ACERCA DE AQUELLOS ASPECTOS IMPORTANTES PARA SU DESARROLLO Y SUPERACIÓN INTEGRALES.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11502"/>
              </p:ext>
            </p:extLst>
          </p:nvPr>
        </p:nvGraphicFramePr>
        <p:xfrm>
          <a:off x="251520" y="5085184"/>
          <a:ext cx="8640000" cy="1235780"/>
        </p:xfrm>
        <a:graphic>
          <a:graphicData uri="http://schemas.openxmlformats.org/drawingml/2006/table">
            <a:tbl>
              <a:tblPr/>
              <a:tblGrid>
                <a:gridCol w="864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2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021881"/>
              </p:ext>
            </p:extLst>
          </p:nvPr>
        </p:nvGraphicFramePr>
        <p:xfrm>
          <a:off x="395536" y="1556792"/>
          <a:ext cx="8279999" cy="4503420"/>
        </p:xfrm>
        <a:graphic>
          <a:graphicData uri="http://schemas.openxmlformats.org/drawingml/2006/table">
            <a:tbl>
              <a:tblPr/>
              <a:tblGrid>
                <a:gridCol w="408258"/>
                <a:gridCol w="4152791"/>
                <a:gridCol w="371895"/>
                <a:gridCol w="371895"/>
                <a:gridCol w="371895"/>
                <a:gridCol w="371895"/>
                <a:gridCol w="371895"/>
                <a:gridCol w="371895"/>
                <a:gridCol w="371895"/>
                <a:gridCol w="371895"/>
                <a:gridCol w="371895"/>
                <a:gridCol w="371895"/>
              </a:tblGrid>
              <a:tr h="152381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PREGUNTAS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MARQUE CON UNA “X” LO QUE CONSIDERA CONCUERDA CON USTED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6531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DEFINITI-VAMENTE 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PROBABL</a:t>
                      </a:r>
                      <a:r>
                        <a:rPr kumimoji="0" lang="es-ES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MENTE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DEPENDE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PROBABL</a:t>
                      </a:r>
                      <a:r>
                        <a:rPr kumimoji="0" lang="es-ES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E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MENTE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DEFINIT</a:t>
                      </a:r>
                      <a:r>
                        <a:rPr kumimoji="0" lang="es-ES" sz="1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I</a:t>
                      </a:r>
                      <a:endParaRPr kumimoji="0" lang="es-ES" sz="1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VAMENTE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 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50" dirty="0" smtClean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¿Tiene una baja aversión al riesgo?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¿Podrá soportar bien la situación de no saber de donde va a salir su sueldo el mes que viene?</a:t>
                      </a:r>
                      <a:endParaRPr lang="es-MX" sz="105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50" dirty="0" smtClean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¿Le gusta más ser líder que seguidor/a?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¿Sería capaz de planear un proyecto y llevarlo</a:t>
                      </a:r>
                      <a:r>
                        <a:rPr lang="es-MX" sz="105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hasta su implementación?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¿Es de los/las personas que se pone metas y le gusta alcanzarlas?</a:t>
                      </a:r>
                      <a:endParaRPr lang="es-MX" sz="105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50" dirty="0" smtClean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¿Es una persona optimista?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Si las cosas no salen como lo planeaste, ¿pensaría que </a:t>
                      </a:r>
                      <a:r>
                        <a:rPr lang="es-MX" sz="105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fué</a:t>
                      </a:r>
                      <a:r>
                        <a:rPr lang="es-MX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una experiencia valiosa mas que un fracaso?</a:t>
                      </a: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¿Es una persona disciplinada, maneja</a:t>
                      </a:r>
                      <a:r>
                        <a:rPr lang="es-MX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bien su tiempo?</a:t>
                      </a: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¿Prefiere la libertad y la creatividad sobre políticas, procedimientos y estructuras?</a:t>
                      </a: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SUBTOTALES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MULTIPLIQUE LOS SUBTOTALES POR LAS CANTIDADES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X5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X4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 smtClean="0">
                          <a:latin typeface="Arial Narrow" panose="020B0606020202030204" pitchFamily="34" charset="0"/>
                          <a:cs typeface="Arial" pitchFamily="34" charset="0"/>
                        </a:rPr>
                        <a:t>X3</a:t>
                      </a:r>
                      <a:endParaRPr lang="es-MX" sz="10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X2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X1</a:t>
                      </a: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TOTALES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itchFamily="18" charset="0"/>
                          <a:cs typeface="Arial" pitchFamily="34" charset="0"/>
                        </a:rPr>
                        <a:t>GRAN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464" y="343689"/>
            <a:ext cx="82800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1200" b="1" dirty="0">
                <a:latin typeface="Arial Narrow" panose="020B0606020202030204" pitchFamily="34" charset="0"/>
              </a:rPr>
              <a:t>AUTO EVALUACIÓN </a:t>
            </a:r>
            <a:r>
              <a:rPr lang="es-ES" sz="1200" b="1" dirty="0" smtClean="0">
                <a:latin typeface="Arial Narrow" panose="020B0606020202030204" pitchFamily="34" charset="0"/>
              </a:rPr>
              <a:t>3.4: TEST DEL EMPRENDEDOR</a:t>
            </a:r>
            <a:endParaRPr lang="es-ES" sz="1200" b="1" dirty="0">
              <a:latin typeface="Arial Narrow" panose="020B0606020202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8356" y="691679"/>
            <a:ext cx="8316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latin typeface="Arial Narrow" panose="020B0606020202030204" pitchFamily="34" charset="0"/>
              </a:rPr>
              <a:t>Conteste las siguientes preguntas, cada una con una escala de 1 al 5, en donde:</a:t>
            </a:r>
          </a:p>
          <a:p>
            <a:pPr algn="ctr"/>
            <a:r>
              <a:rPr lang="es-MX" sz="500" b="1" dirty="0" smtClean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s-MX" sz="1050" b="1" dirty="0" smtClean="0">
                <a:latin typeface="Arial Narrow" panose="020B0606020202030204" pitchFamily="34" charset="0"/>
              </a:rPr>
              <a:t>1= definitivamente no;  2= probablemente no;  3= depende; 4= probablemente si;  5= definitivamente si.  </a:t>
            </a:r>
          </a:p>
          <a:p>
            <a:pPr algn="ctr"/>
            <a:endParaRPr lang="es-MX" sz="4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s-MX" sz="1050" b="1" dirty="0" smtClean="0">
                <a:latin typeface="Arial Narrow" panose="020B0606020202030204" pitchFamily="34" charset="0"/>
              </a:rPr>
              <a:t>Luego sume los puntajes de cada respuesta para obtener tu total</a:t>
            </a:r>
            <a:r>
              <a:rPr lang="es-MX" sz="1050" dirty="0" smtClean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DFDF3-C41C-4BA6-901A-A84E827088C5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99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464" y="184284"/>
            <a:ext cx="8280000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1200" b="1" dirty="0">
                <a:latin typeface="Arial Narrow" panose="020B0606020202030204" pitchFamily="34" charset="0"/>
              </a:rPr>
              <a:t>AUTO EVALUACIÓN </a:t>
            </a:r>
            <a:r>
              <a:rPr lang="es-ES" sz="1200" b="1" dirty="0" smtClean="0">
                <a:latin typeface="Arial Narrow" panose="020B0606020202030204" pitchFamily="34" charset="0"/>
              </a:rPr>
              <a:t>3.4: TEST DEL EMPRENDEDOR. </a:t>
            </a:r>
            <a:r>
              <a:rPr lang="es-ES" sz="1200" b="1" i="1" dirty="0">
                <a:latin typeface="Arial Narrow" panose="020B0606020202030204" pitchFamily="34" charset="0"/>
              </a:rPr>
              <a:t>Continuación</a:t>
            </a:r>
            <a:r>
              <a:rPr lang="es-ES" sz="1400" b="1" i="1" dirty="0"/>
              <a:t>... </a:t>
            </a:r>
            <a:endParaRPr lang="es-ES" sz="1200" b="1" dirty="0">
              <a:latin typeface="Arial Narrow" panose="020B0606020202030204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DFDF3-C41C-4BA6-901A-A84E827088C5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  <p:graphicFrame>
        <p:nvGraphicFramePr>
          <p:cNvPr id="7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18388"/>
              </p:ext>
            </p:extLst>
          </p:nvPr>
        </p:nvGraphicFramePr>
        <p:xfrm>
          <a:off x="467544" y="692696"/>
          <a:ext cx="8280000" cy="1219200"/>
        </p:xfrm>
        <a:graphic>
          <a:graphicData uri="http://schemas.openxmlformats.org/drawingml/2006/table">
            <a:tbl>
              <a:tblPr/>
              <a:tblGrid>
                <a:gridCol w="1158699"/>
                <a:gridCol w="7121301"/>
              </a:tblGrid>
              <a:tr h="1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PUNTUACIÓN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INTERPRETACIÓN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00" b="1" dirty="0" smtClean="0">
                          <a:effectLst/>
                          <a:latin typeface="Arial Narrow" panose="020B0606020202030204" pitchFamily="34" charset="0"/>
                        </a:rPr>
                        <a:t>DE 41 A 45 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00" dirty="0" smtClean="0">
                          <a:effectLst/>
                          <a:latin typeface="Arial Narrow" panose="020B0606020202030204" pitchFamily="34" charset="0"/>
                        </a:rPr>
                        <a:t>TIENE</a:t>
                      </a:r>
                      <a:r>
                        <a:rPr lang="es-AR" sz="1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AR" sz="1000" dirty="0" smtClean="0">
                          <a:effectLst/>
                          <a:latin typeface="Arial Narrow" panose="020B0606020202030204" pitchFamily="34" charset="0"/>
                        </a:rPr>
                        <a:t>UNA MARCADA NATURALEZA EMPRENDEDORA.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00" b="1" dirty="0" smtClean="0">
                          <a:effectLst/>
                          <a:latin typeface="Arial Narrow" panose="020B0606020202030204" pitchFamily="34" charset="0"/>
                        </a:rPr>
                        <a:t>DE 35 A 40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000" dirty="0" smtClean="0">
                          <a:effectLst/>
                          <a:latin typeface="Arial Narrow" panose="020B0606020202030204" pitchFamily="34" charset="0"/>
                        </a:rPr>
                        <a:t>PODRÍA</a:t>
                      </a:r>
                      <a:r>
                        <a:rPr lang="es-MX" sz="10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000" dirty="0" smtClean="0">
                          <a:effectLst/>
                          <a:latin typeface="Arial Narrow" panose="020B0606020202030204" pitchFamily="34" charset="0"/>
                        </a:rPr>
                        <a:t> AVENTURARSE EN UN EMPRENDIMIENTO.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00" b="1" dirty="0" smtClean="0">
                          <a:effectLst/>
                          <a:latin typeface="Arial Narrow" panose="020B0606020202030204" pitchFamily="34" charset="0"/>
                        </a:rPr>
                        <a:t>DE 21 A 34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DEBERÍA CONSIDERAR SERIAMENTE SI ESTÁ PREPARADO PARA ESTE DESAFÍO.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AR" sz="1000" b="1" dirty="0" smtClean="0">
                          <a:effectLst/>
                          <a:latin typeface="Arial Narrow" panose="020B0606020202030204" pitchFamily="34" charset="0"/>
                        </a:rPr>
                        <a:t>DE 9 A 20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 ESTÁ PREPARADO TODAVÍA PARA EMPRENDER ALGO POR SU CUENTA.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98518"/>
              </p:ext>
            </p:extLst>
          </p:nvPr>
        </p:nvGraphicFramePr>
        <p:xfrm>
          <a:off x="468464" y="2171832"/>
          <a:ext cx="8280000" cy="1977248"/>
        </p:xfrm>
        <a:graphic>
          <a:graphicData uri="http://schemas.openxmlformats.org/drawingml/2006/table">
            <a:tbl>
              <a:tblPr/>
              <a:tblGrid>
                <a:gridCol w="828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9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7121" name="Group 5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755366"/>
              </p:ext>
            </p:extLst>
          </p:nvPr>
        </p:nvGraphicFramePr>
        <p:xfrm>
          <a:off x="251520" y="1298084"/>
          <a:ext cx="8640000" cy="2274932"/>
        </p:xfrm>
        <a:graphic>
          <a:graphicData uri="http://schemas.openxmlformats.org/drawingml/2006/table">
            <a:tbl>
              <a:tblPr/>
              <a:tblGrid>
                <a:gridCol w="792089"/>
                <a:gridCol w="5211676"/>
                <a:gridCol w="805560"/>
                <a:gridCol w="610225"/>
                <a:gridCol w="610225"/>
                <a:gridCol w="610225"/>
              </a:tblGrid>
              <a:tr h="215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PLAN DE VIDA Y CARRERA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FECHA  EMISIÓN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NOMBRE</a:t>
                      </a: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:</a:t>
                      </a:r>
                      <a:endParaRPr kumimoji="0" lang="es-ES_tradnl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HOJA: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ESCRIBA CUAL ES SU MISIÓN ACTUAL:</a:t>
                      </a: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9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439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ESCRIBA CUAL ES SU VISIÓN A LOS (____) AÑOS DE TERMINAR SU CARRERA PROFESIONAL:</a:t>
                      </a: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9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9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59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2CAC-99B7-432E-A7F7-BD608834FB18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1520" y="207367"/>
            <a:ext cx="8640000" cy="26161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1100" b="1" dirty="0" smtClean="0">
                <a:latin typeface="Arial Narrow" panose="020B0606020202030204" pitchFamily="34" charset="0"/>
              </a:rPr>
              <a:t>AUTOEVALUACIÓN 3.5: PLAN DE VIDA Y CARRERA</a:t>
            </a:r>
            <a:endParaRPr lang="es-ES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Group 9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07763"/>
              </p:ext>
            </p:extLst>
          </p:nvPr>
        </p:nvGraphicFramePr>
        <p:xfrm>
          <a:off x="251517" y="3645024"/>
          <a:ext cx="8639997" cy="2788920"/>
        </p:xfrm>
        <a:graphic>
          <a:graphicData uri="http://schemas.openxmlformats.org/drawingml/2006/table">
            <a:tbl>
              <a:tblPr/>
              <a:tblGrid>
                <a:gridCol w="466849"/>
                <a:gridCol w="3144551"/>
                <a:gridCol w="502761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</a:tblGrid>
              <a:tr h="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 DE VIDA Y CARRERA PARA EL </a:t>
                      </a:r>
                      <a:r>
                        <a:rPr lang="es-E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(AÑO(S), PERÍODO DE MES(ES), FECHAS ESPECÍFICAS, ETC</a:t>
                      </a:r>
                      <a:r>
                        <a:rPr kumimoji="0" lang="es-E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.)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-VE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OBJETIVOS / ACCIONES / PROPÓSITOS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PERI</a:t>
                      </a:r>
                      <a:r>
                        <a:rPr lang="es-ES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s-ES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b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2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51520" y="548680"/>
            <a:ext cx="864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50" b="1" dirty="0" smtClean="0">
                <a:latin typeface="Arial Narrow" panose="020B0606020202030204" pitchFamily="34" charset="0"/>
              </a:rPr>
              <a:t>En el siguiente formato de Plan de Vida y Carrera, responda cada una de las cuestiones, tomando en cuenta que constituye un ejemplo de la misión, visión y objetivos que usted considera debe realizar  como un egresado de la carrera profesional que curso. </a:t>
            </a:r>
          </a:p>
          <a:p>
            <a:pPr algn="just"/>
            <a:r>
              <a:rPr lang="es-MX" sz="1050" b="1" dirty="0" smtClean="0">
                <a:latin typeface="Arial Narrow" panose="020B0606020202030204" pitchFamily="34" charset="0"/>
              </a:rPr>
              <a:t>Para efecto de la presente evaluación usted puede considerar varios objetivos, acciones, y/o propósitos de carácter profesional, familiar o personal </a:t>
            </a:r>
            <a:r>
              <a:rPr lang="es-MX" sz="1050" b="1" dirty="0">
                <a:latin typeface="Arial Narrow" panose="020B0606020202030204" pitchFamily="34" charset="0"/>
              </a:rPr>
              <a:t>p</a:t>
            </a:r>
            <a:r>
              <a:rPr lang="es-MX" sz="1050" b="1" dirty="0" smtClean="0">
                <a:latin typeface="Arial Narrow" panose="020B0606020202030204" pitchFamily="34" charset="0"/>
              </a:rPr>
              <a:t>ara 4 años, o en su caso uno o varios períodos . Las metas deben ser establecidas preferentemente cuantitativamente o de alguna manera medible.</a:t>
            </a:r>
            <a:endParaRPr lang="es-MX" sz="105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560B-1DE6-41A0-B2C1-354498FEDF30}" type="slidenum">
              <a:rPr lang="es-ES"/>
              <a:pPr/>
              <a:t>14</a:t>
            </a:fld>
            <a:endParaRPr lang="es-E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51520" y="116632"/>
            <a:ext cx="86400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1100" b="1" dirty="0" smtClean="0">
                <a:latin typeface="Arial Narrow" panose="020B0606020202030204" pitchFamily="34" charset="0"/>
              </a:rPr>
              <a:t>AUTOEVALUACIÓN 3.5: PLAN DE VIDA Y CARRERA. </a:t>
            </a:r>
            <a:r>
              <a:rPr lang="es-ES" sz="1100" b="1" i="1" dirty="0">
                <a:latin typeface="Arial Narrow" panose="020B0606020202030204" pitchFamily="34" charset="0"/>
              </a:rPr>
              <a:t>Continuación</a:t>
            </a:r>
            <a:r>
              <a:rPr lang="es-ES" sz="1200" b="1" i="1" dirty="0"/>
              <a:t>... </a:t>
            </a:r>
            <a:endParaRPr lang="es-ES" sz="1100" b="1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Group 9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8976"/>
              </p:ext>
            </p:extLst>
          </p:nvPr>
        </p:nvGraphicFramePr>
        <p:xfrm>
          <a:off x="251517" y="548680"/>
          <a:ext cx="8639997" cy="2788920"/>
        </p:xfrm>
        <a:graphic>
          <a:graphicData uri="http://schemas.openxmlformats.org/drawingml/2006/table">
            <a:tbl>
              <a:tblPr/>
              <a:tblGrid>
                <a:gridCol w="466849"/>
                <a:gridCol w="3144551"/>
                <a:gridCol w="502761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</a:tblGrid>
              <a:tr h="175984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 DE VIDA Y CARRERA PARA EL </a:t>
                      </a:r>
                      <a:r>
                        <a:rPr lang="es-E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(AÑO(S), PERÍODO DE MES(ES), FECHAS ESPECÍFICAS, ETC</a:t>
                      </a:r>
                      <a:r>
                        <a:rPr kumimoji="0" lang="es-E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.)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-VE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OBJETIVOS / ACCIONES / PROPÓSITOS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" sz="800" b="1" i="0" kern="1200" baseline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PERI</a:t>
                      </a:r>
                      <a:r>
                        <a:rPr lang="es-ES" sz="800" b="1" i="0" u="sng" kern="1200" baseline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</a:t>
                      </a:r>
                      <a:r>
                        <a:rPr lang="es-ES" sz="800" b="1" i="0" kern="1200" baseline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b="1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2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9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92058"/>
              </p:ext>
            </p:extLst>
          </p:nvPr>
        </p:nvGraphicFramePr>
        <p:xfrm>
          <a:off x="251517" y="3575316"/>
          <a:ext cx="8639997" cy="2788920"/>
        </p:xfrm>
        <a:graphic>
          <a:graphicData uri="http://schemas.openxmlformats.org/drawingml/2006/table">
            <a:tbl>
              <a:tblPr/>
              <a:tblGrid>
                <a:gridCol w="466849"/>
                <a:gridCol w="3144551"/>
                <a:gridCol w="502761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</a:tblGrid>
              <a:tr h="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 DE VIDA Y CARRERA PARA EL </a:t>
                      </a:r>
                      <a:r>
                        <a:rPr lang="es-E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(AÑO(S), PERÍODO DE MES(ES), FECHAS ESPECÍFICAS, ETC</a:t>
                      </a:r>
                      <a:r>
                        <a:rPr kumimoji="0" lang="es-E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.)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-VE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OBJETIVOS / ACCIONES / PROPÓSITOS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PERI</a:t>
                      </a:r>
                      <a:r>
                        <a:rPr kumimoji="0" lang="es-E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2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DFDF3-C41C-4BA6-901A-A84E827088C5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092775"/>
              </p:ext>
            </p:extLst>
          </p:nvPr>
        </p:nvGraphicFramePr>
        <p:xfrm>
          <a:off x="251520" y="3684000"/>
          <a:ext cx="8640000" cy="1977248"/>
        </p:xfrm>
        <a:graphic>
          <a:graphicData uri="http://schemas.openxmlformats.org/drawingml/2006/table">
            <a:tbl>
              <a:tblPr/>
              <a:tblGrid>
                <a:gridCol w="864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1520" y="199673"/>
            <a:ext cx="86400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es-ES" sz="1100" b="1" dirty="0" smtClean="0">
                <a:latin typeface="Arial Narrow" panose="020B0606020202030204" pitchFamily="34" charset="0"/>
              </a:rPr>
              <a:t>AUTOEVALUACIÓN 3.5: PLAN DE VIDA Y CARRERA. </a:t>
            </a:r>
            <a:r>
              <a:rPr lang="es-ES" sz="1100" b="1" i="1" dirty="0">
                <a:latin typeface="Arial Narrow" panose="020B0606020202030204" pitchFamily="34" charset="0"/>
              </a:rPr>
              <a:t>Continuación</a:t>
            </a:r>
            <a:r>
              <a:rPr lang="es-ES" sz="1200" b="1" i="1" dirty="0"/>
              <a:t>... </a:t>
            </a:r>
            <a:endParaRPr lang="es-ES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0" name="Group 9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00552"/>
              </p:ext>
            </p:extLst>
          </p:nvPr>
        </p:nvGraphicFramePr>
        <p:xfrm>
          <a:off x="251517" y="568072"/>
          <a:ext cx="8639997" cy="2788920"/>
        </p:xfrm>
        <a:graphic>
          <a:graphicData uri="http://schemas.openxmlformats.org/drawingml/2006/table">
            <a:tbl>
              <a:tblPr/>
              <a:tblGrid>
                <a:gridCol w="466849"/>
                <a:gridCol w="3144551"/>
                <a:gridCol w="502761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  <a:gridCol w="377153"/>
              </a:tblGrid>
              <a:tr h="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9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PLAN DE VIDA Y CARRERA PARA EL </a:t>
                      </a:r>
                      <a:r>
                        <a:rPr lang="es-ES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(AÑO(S), PERÍODO DE MES(ES), FECHAS ESPECÍFICAS, ETC</a:t>
                      </a:r>
                      <a:r>
                        <a:rPr kumimoji="0" lang="es-E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.)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-VE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OBJETIVOS / ACCIONES / PROPÓSITOS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2701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82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LOGR</a:t>
                      </a:r>
                      <a:r>
                        <a:rPr lang="es-ES_tradnl" sz="8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</a:t>
                      </a:r>
                      <a:endParaRPr lang="es-MX" sz="8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rtl="0" eaLnBrk="1" fontAlgn="base" latinLnBrk="0" hangingPunct="1"/>
                      <a:r>
                        <a:rPr lang="es-ES_tradnl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7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738427"/>
              </p:ext>
            </p:extLst>
          </p:nvPr>
        </p:nvGraphicFramePr>
        <p:xfrm>
          <a:off x="251520" y="1557112"/>
          <a:ext cx="8676000" cy="4680200"/>
        </p:xfrm>
        <a:graphic>
          <a:graphicData uri="http://schemas.openxmlformats.org/drawingml/2006/table">
            <a:tbl>
              <a:tblPr/>
              <a:tblGrid>
                <a:gridCol w="359634"/>
                <a:gridCol w="8316366"/>
              </a:tblGrid>
              <a:tr h="2600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PREGUNTAS</a:t>
                      </a:r>
                    </a:p>
                  </a:txBody>
                  <a:tcPr marL="68588" marR="68588"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Describe brevemente, como ser humano que eres, ¿cuáles tu papel en esta vida?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En tus palabras, ¿qué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es la inteligencia emocional?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57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En tus palabras, la inteligencia emocional ¿como puede ayudar a que una empresa sea mas productiva?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28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Según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Maslow, existe una pirámide con escalas de jerarquías del ser humano, ¿cuales son esas jerarquías?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En tus palabras,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¿qué entiendes por superación personal?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Explica que entiendes por sociedad y para que sirven.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¿Qué entiendes por inteligencia racional?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Describe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con tus palabras que entiendes por creatividad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9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Describe con tus palabras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que es innovación.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Por qué es importante el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cambio en las personas?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Para poder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 vender tus conocimientos a una empresa, ¿qué tan importante es la imagen personal?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 pitchFamily="34" charset="0"/>
                          <a:cs typeface="Times New Roman" pitchFamily="18" charset="0"/>
                        </a:rPr>
                        <a:t>12</a:t>
                      </a:r>
                      <a:endParaRPr lang="es-ES" sz="110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¿Cuáles</a:t>
                      </a:r>
                      <a:r>
                        <a:rPr lang="es-E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 son los elementos mas importantes para la elaboración de un Curriculum vitae?</a:t>
                      </a:r>
                      <a:endParaRPr lang="es-ES" sz="110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/>
              <a:t>128</a:t>
            </a:r>
            <a:endParaRPr lang="es-MX" dirty="0"/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47200"/>
              </p:ext>
            </p:extLst>
          </p:nvPr>
        </p:nvGraphicFramePr>
        <p:xfrm>
          <a:off x="251521" y="215983"/>
          <a:ext cx="8640962" cy="1113052"/>
        </p:xfrm>
        <a:graphic>
          <a:graphicData uri="http://schemas.openxmlformats.org/drawingml/2006/table">
            <a:tbl>
              <a:tblPr/>
              <a:tblGrid>
                <a:gridCol w="8640962"/>
              </a:tblGrid>
              <a:tr h="238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TGE 2016. MODULO III  DESARROLLO PERSONAL Y PROFESIONAL.</a:t>
                      </a: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8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CUESTIONARIO</a:t>
                      </a:r>
                      <a:endParaRPr lang="es-MX" sz="1200" b="1" dirty="0" smtClean="0"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3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Este cuestionario deberá de llenarse de acuerdo a las preguntas formuladas, las cuales podrán tener respuesta en el material del módulo o tendrán que investigar en otras fuentes, aplicando el criterio del estudiante.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8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D308F-BC75-4AB9-9420-8BE0CFC5B3D6}" type="slidenum">
              <a:rPr lang="es-MX"/>
              <a:pPr>
                <a:defRPr/>
              </a:pPr>
              <a:t>17</a:t>
            </a:fld>
            <a:endParaRPr lang="es-MX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52998"/>
              </p:ext>
            </p:extLst>
          </p:nvPr>
        </p:nvGraphicFramePr>
        <p:xfrm>
          <a:off x="252072" y="713557"/>
          <a:ext cx="8685796" cy="5356206"/>
        </p:xfrm>
        <a:graphic>
          <a:graphicData uri="http://schemas.openxmlformats.org/drawingml/2006/table">
            <a:tbl>
              <a:tblPr/>
              <a:tblGrid>
                <a:gridCol w="360041"/>
                <a:gridCol w="8325755"/>
              </a:tblGrid>
              <a:tr h="29756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HOJA DE RESPUESTAS*</a:t>
                      </a:r>
                    </a:p>
                  </a:txBody>
                  <a:tcPr marL="68588" marR="68588" marT="34304" marB="343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67">
                <a:tc>
                  <a:txBody>
                    <a:bodyPr/>
                    <a:lstStyle/>
                    <a:p>
                      <a:pPr algn="ctr"/>
                      <a:endParaRPr lang="es-E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4" marB="343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49323" y="6086099"/>
            <a:ext cx="6373416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050" b="1" dirty="0">
                <a:latin typeface="Arial Narrow" pitchFamily="34" charset="0"/>
                <a:cs typeface="Times New Roman" pitchFamily="18" charset="0"/>
              </a:rPr>
              <a:t>* UTILICE LAS QUE SEAN NECESARIAS, REPITIENDO ESTE FORMATO.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891874"/>
              </p:ext>
            </p:extLst>
          </p:nvPr>
        </p:nvGraphicFramePr>
        <p:xfrm>
          <a:off x="252072" y="189054"/>
          <a:ext cx="8685796" cy="502952"/>
        </p:xfrm>
        <a:graphic>
          <a:graphicData uri="http://schemas.openxmlformats.org/drawingml/2006/table">
            <a:tbl>
              <a:tblPr/>
              <a:tblGrid>
                <a:gridCol w="1129696"/>
                <a:gridCol w="3766847"/>
                <a:gridCol w="980938"/>
                <a:gridCol w="720080"/>
                <a:gridCol w="1080120"/>
                <a:gridCol w="1008115"/>
              </a:tblGrid>
              <a:tr h="2388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anose="02020603050405020304" pitchFamily="18" charset="0"/>
                        </a:rPr>
                        <a:t>CUESTIONARIO 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TGE 2016. MODULO III  DESARROLLO PERSONAL Y PROFESIONAL.  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anose="02020603050405020304" pitchFamily="18" charset="0"/>
                        </a:rPr>
                        <a:t>HOJA NO: </a:t>
                      </a:r>
                      <a:endParaRPr kumimoji="0" lang="es-MX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MATRICULA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5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1190" name="Group 4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241875"/>
              </p:ext>
            </p:extLst>
          </p:nvPr>
        </p:nvGraphicFramePr>
        <p:xfrm>
          <a:off x="250825" y="1083569"/>
          <a:ext cx="8642351" cy="5229624"/>
        </p:xfrm>
        <a:graphic>
          <a:graphicData uri="http://schemas.openxmlformats.org/drawingml/2006/table">
            <a:tbl>
              <a:tblPr/>
              <a:tblGrid>
                <a:gridCol w="449124"/>
                <a:gridCol w="3594649"/>
                <a:gridCol w="919716"/>
                <a:gridCol w="919715"/>
                <a:gridCol w="919716"/>
                <a:gridCol w="919715"/>
                <a:gridCol w="919716"/>
              </a:tblGrid>
              <a:tr h="238656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Sabe reconocer en usted: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TODAS MIS EMOCIONES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ALGUNAS DE ELLAS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SOLO LAS POSITIVAS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SOLO LAS NEGATIVAS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NINGUNA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Sabe identificar cuando se esta desencadenando una emoción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Sabe identificar las causas de sus emociones: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Cuando algo no es de su agrado lo dice: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Hablar de sus miedos profundos le resulta: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FACIL CON TODOS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SOLO CON ALGUNOS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SOLO CON UNA O DOS PERSONAS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DIFÍCIL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IMPOSIBLE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Hace cosas que perjudican su propia estima: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MENUDO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MUY A MENUDO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Cuando presencia una injusticia: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INTENTO HACER ALGO POSITIVO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 INDIGNO Y LO COMENTO CON LA GENTE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 SIENTO APENADO E IMPOTENTE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LO OLVIDO ASÍ ES LA VIDA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SIGO MI CAMINO. NO QUIERO VER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Cuando todo el mundo esta nervioso, usted también se pone nervioso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NUNCA. NO ME RESISTO AL CONTAGIO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Pide lo que necesita: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5000"/>
                        </a:lnSpc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Sabe decir que no cuando algo no le conviene o interesa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SIEMPRE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CASI SIEMPRE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 VECES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CASI NUNCA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NUNCA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5000"/>
                        </a:lnSpc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se ve envuelto (a) en un conflicto: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NEGOCIO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BUSCO UN MEDIADOR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INTENTO DOMINAR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 SOMETO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 ESCABULLO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5000"/>
                        </a:lnSpc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Es consciente del efecto de su comportamiento en los demás: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SIEMPRE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CASI SIEMPRE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 VECES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CASI NUNCA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NUNCA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13.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5000"/>
                        </a:lnSpc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Sabe distanciarse de su punto de vista y ponerse en el lugar del otro: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SIEMPRE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CASI SIEMPRE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 VECES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CASI NUNCA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NUNCA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5000"/>
                        </a:lnSpc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le agreden: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REACCIONO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EMPATÍA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NO DIGO NADA. SIGO MI CAMINO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 ENFADO Y LO DIGO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PUEDO SER VIOLENTO (A)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5000"/>
                        </a:lnSpc>
                        <a:spcBef>
                          <a:spcPts val="192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 SIENTO CULPABLE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00881" name="Rectangle 113"/>
          <p:cNvSpPr>
            <a:spLocks noChangeArrowheads="1"/>
          </p:cNvSpPr>
          <p:nvPr/>
        </p:nvSpPr>
        <p:spPr bwMode="auto">
          <a:xfrm>
            <a:off x="250825" y="476672"/>
            <a:ext cx="8642350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MX" altLang="zh-CN" sz="1050" dirty="0">
                <a:latin typeface="Arial Narrow" pitchFamily="34" charset="0"/>
                <a:ea typeface="SimSun" pitchFamily="2" charset="-122"/>
              </a:rPr>
              <a:t>S</a:t>
            </a:r>
            <a:r>
              <a:rPr lang="es-MX" altLang="zh-CN" sz="1050" dirty="0" smtClean="0">
                <a:latin typeface="Arial Narrow" pitchFamily="34" charset="0"/>
                <a:ea typeface="SimSun" pitchFamily="2" charset="-122"/>
              </a:rPr>
              <a:t>e presentan a continuación una serie de afirmaciones con varias alternativas de respuesta cada una. léalas cuidadosamente y marque con una “x” la opción que corresponde a su manera de actuar. </a:t>
            </a:r>
            <a:r>
              <a:rPr lang="es-MX" altLang="zh-CN" sz="1050" dirty="0">
                <a:latin typeface="Arial Narrow" pitchFamily="34" charset="0"/>
                <a:ea typeface="SimSun" pitchFamily="2" charset="-122"/>
              </a:rPr>
              <a:t>L</a:t>
            </a:r>
            <a:r>
              <a:rPr lang="es-MX" altLang="zh-CN" sz="1050" dirty="0" smtClean="0">
                <a:latin typeface="Arial Narrow" pitchFamily="34" charset="0"/>
                <a:ea typeface="SimSun" pitchFamily="2" charset="-122"/>
              </a:rPr>
              <a:t>a presente autoevaluación no constituye un diagnóstico o juicio específico, sino solo es una orientación que invita a la reflexión personal. el instructor le indicará el tiempo máximo que tiene para contestar.</a:t>
            </a:r>
            <a:endParaRPr lang="es-MX" altLang="zh-CN" sz="1050" dirty="0">
              <a:latin typeface="Arial Narrow" pitchFamily="34" charset="0"/>
              <a:ea typeface="SimSun" pitchFamily="2" charset="-122"/>
            </a:endParaRPr>
          </a:p>
        </p:txBody>
      </p:sp>
      <p:sp>
        <p:nvSpPr>
          <p:cNvPr id="800882" name="Rectangle 114"/>
          <p:cNvSpPr>
            <a:spLocks noChangeArrowheads="1"/>
          </p:cNvSpPr>
          <p:nvPr/>
        </p:nvSpPr>
        <p:spPr bwMode="auto">
          <a:xfrm>
            <a:off x="250825" y="188640"/>
            <a:ext cx="8642350" cy="28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MX" altLang="zh-CN" sz="1200" b="1" dirty="0">
                <a:latin typeface="Arial Narrow" panose="020B0606020202030204" pitchFamily="34" charset="0"/>
                <a:ea typeface="SimSun" pitchFamily="2" charset="-122"/>
              </a:rPr>
              <a:t>AUTO </a:t>
            </a:r>
            <a:r>
              <a:rPr lang="es-MX" altLang="zh-CN" sz="1200" b="1" dirty="0" smtClean="0">
                <a:latin typeface="Arial Narrow" panose="020B0606020202030204" pitchFamily="34" charset="0"/>
                <a:ea typeface="SimSun" pitchFamily="2" charset="-122"/>
              </a:rPr>
              <a:t>EVALUACIÓN 3.1: </a:t>
            </a:r>
            <a:r>
              <a:rPr lang="es-MX" altLang="zh-CN" sz="1200" b="1" dirty="0">
                <a:latin typeface="Arial Narrow" panose="020B0606020202030204" pitchFamily="34" charset="0"/>
                <a:ea typeface="SimSun" pitchFamily="2" charset="-122"/>
              </a:rPr>
              <a:t>INTELIGENCIA EMOCIONAL</a:t>
            </a:r>
            <a:endParaRPr lang="es-ES" sz="1200" b="1" dirty="0">
              <a:latin typeface="Arial Narrow" panose="020B060602020203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74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2122" name="Group 3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998394"/>
              </p:ext>
            </p:extLst>
          </p:nvPr>
        </p:nvGraphicFramePr>
        <p:xfrm>
          <a:off x="251520" y="764704"/>
          <a:ext cx="8642238" cy="5594460"/>
        </p:xfrm>
        <a:graphic>
          <a:graphicData uri="http://schemas.openxmlformats.org/drawingml/2006/table">
            <a:tbl>
              <a:tblPr/>
              <a:tblGrid>
                <a:gridCol w="449052"/>
                <a:gridCol w="3519780"/>
                <a:gridCol w="468489"/>
                <a:gridCol w="467213"/>
                <a:gridCol w="467213"/>
                <a:gridCol w="467213"/>
                <a:gridCol w="467213"/>
                <a:gridCol w="467213"/>
                <a:gridCol w="467213"/>
                <a:gridCol w="467213"/>
                <a:gridCol w="467213"/>
                <a:gridCol w="467213"/>
              </a:tblGrid>
              <a:tr h="257773"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Cuando alguien llora: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ACOMPAÑO SU EMOCIÓN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INTENTO CONSOLARLO (A)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 PUEDO EVITAR LLORAR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INTENTO DISTRAERLO (A)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16.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 recibe un elogio: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LO RECIBE Y AGRADECE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LO RECIBE SIN MAS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 SIENTE EN DEUDA Y ELOGIA A SU VEZ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LE RESTA IMPORTANCIA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DESCONFÍA DE LO QUE HAY ESCONDIDO DETRÁS 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17.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Sabe identificar lo que sienten los demás: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NUNCA. NO QUIERO SENTIRME IGUAL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18.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 capaz de mostrar y hablar del cariño y afecto por otras personas: 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19.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Para hacer bien su trabajo necesita que lo (a) estimulen: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CASI SIEMPRE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saluda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SIEMPRE CON AGRADO Y Empatía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SI ME DAN LA MANO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SI ME SALUDAN PRIMERO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SALUDO PRIMERO PARA DOMINAR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ME ES INDIFERENTE SALUDAR</a:t>
                      </a:r>
                      <a:endParaRPr kumimoji="0" lang="es-E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Sabe demostrar su alegría: gritar, reír, abrazar, etc..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FÁCILMENTE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FÁCILMENTE </a:t>
                      </a: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SOLO CON DETERMINADAS PERSONAS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 SIENTO INCOMODO. BAJO LA MIRADA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 SIENTO INCOMODO. BAJO LA MIRADA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NO. DESVIO LA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ATENCIÓN </a:t>
                      </a: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 HABLO DE  OTRA COSA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Habla de usted: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 FACILIDAD Y A TODO TIPO DE  PERSONA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 FACILIDAD SOLO CON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DETERMINADAS PERSONAS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SOLO CUANDO SALGO BIEN PARADO (A)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SOLO CUANDO SALGO BIEN PARADO (A)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23.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Si siente intimado (a) ante alguien: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CONFÍO </a:t>
                      </a: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 MI Y ESTABLEZCO CONTACTO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 DOMINO. INTENTO DOMINAR MIS TENSIONES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 AGREDO (A)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 AGREDO (A)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PERMANEZCO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RETRAÍDO. </a:t>
                      </a: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 DIGO NADA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tiene que hablar en público: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ACEPTO EL MIEDO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ESCÉNICO. </a:t>
                      </a: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UTILIZO MI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ENERGÍA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 DIGO QUE TODOS TIENEN MIEDO Y LO HAGO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NUNCA TENGO MIEDO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ESCÉNICO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NUNCA TENGO MIEDO </a:t>
                      </a:r>
                      <a:r>
                        <a:rPr lang="es-MX" sz="7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ESCÉNICO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TERROR ME PARALIZA Y ME RETRACTO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25.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tiene que trabajar en equipo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PARTICIPO Y COOPERO ABIERTAMENTE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TENGO TEMOR, PERO PARTICIPO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TENGO TENDENCIA A AISLARME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TENGO TENDENCIA A AISLARME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s-MX" sz="7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EVITO TRABAJAR EN EQUIPO</a:t>
                      </a:r>
                      <a:endParaRPr lang="es-MX" sz="7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SUME CADA COLUMNA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800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MULTIPLIQUE POR LOS SIGUIENTES VALORES CADA COLUMNA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X5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X4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X3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X2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X1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00">
                <a:tc gridSpan="2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ANOTE EL TOTAL GENERAL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14"/>
          <p:cNvSpPr>
            <a:spLocks noChangeArrowheads="1"/>
          </p:cNvSpPr>
          <p:nvPr/>
        </p:nvSpPr>
        <p:spPr bwMode="auto">
          <a:xfrm>
            <a:off x="251520" y="260648"/>
            <a:ext cx="864096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altLang="zh-CN" sz="1200" b="1" dirty="0" smtClean="0">
                <a:latin typeface="Arial Narrow" panose="020B0606020202030204" pitchFamily="34" charset="0"/>
                <a:ea typeface="SimSun" pitchFamily="2" charset="-122"/>
              </a:rPr>
              <a:t>AUTOEVALUACIÓN  3.1: </a:t>
            </a:r>
            <a:r>
              <a:rPr lang="es-MX" altLang="zh-CN" sz="1200" b="1" dirty="0">
                <a:latin typeface="Arial Narrow" panose="020B0606020202030204" pitchFamily="34" charset="0"/>
                <a:ea typeface="SimSun" pitchFamily="2" charset="-122"/>
              </a:rPr>
              <a:t>INTELIGENCIA </a:t>
            </a:r>
            <a:r>
              <a:rPr lang="es-MX" altLang="zh-CN" sz="1200" b="1" dirty="0" smtClean="0">
                <a:latin typeface="Arial Narrow" panose="020B0606020202030204" pitchFamily="34" charset="0"/>
                <a:ea typeface="SimSun" pitchFamily="2" charset="-122"/>
              </a:rPr>
              <a:t>EMOCIONAL. </a:t>
            </a:r>
            <a:r>
              <a:rPr lang="es-MX" altLang="zh-CN" sz="1200" b="1" i="1" dirty="0" smtClean="0">
                <a:latin typeface="Arial Narrow" panose="020B0606020202030204" pitchFamily="34" charset="0"/>
                <a:ea typeface="SimSun" pitchFamily="2" charset="-122"/>
              </a:rPr>
              <a:t>Continuación …</a:t>
            </a:r>
            <a:endParaRPr lang="es-ES" sz="1200" b="1" i="1" dirty="0">
              <a:latin typeface="Arial Narrow" panose="020B060602020203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46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3127" name="Group 3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76094"/>
              </p:ext>
            </p:extLst>
          </p:nvPr>
        </p:nvGraphicFramePr>
        <p:xfrm>
          <a:off x="269048" y="764704"/>
          <a:ext cx="8640000" cy="2059320"/>
        </p:xfrm>
        <a:graphic>
          <a:graphicData uri="http://schemas.openxmlformats.org/drawingml/2006/table">
            <a:tbl>
              <a:tblPr/>
              <a:tblGrid>
                <a:gridCol w="666637"/>
                <a:gridCol w="7973363"/>
              </a:tblGrid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INTERPRETACIÓN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0-49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 CONOCE SUS  EMOCIONES, Y NORMALMENTE NO LAS CONTROLA. NO LE GUSTA PARTICIPAR NI INTEGRARSE A EQUIPOS. EN OCASIONS PUEDE SER AGRESIVO O VIOLENTO Y SU RELACIONES SON LIMITADAS Y A VECES NEGATIVAS.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50-74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CONOCE Y CONTROLA ALGUNAS DE SUS EMOCIONES. EN OCASIONES ES PARTICIPATIVO Y EN OTRAS PUEDE AISLARSE.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75-99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TIENE UN BUEN MANEJO Y CONTROL DE SUS EMOCIONES. TIENDE A SER CONFIABLE Y A RELACIONARSE ACEPTABLEMENTE.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100-125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 UNA PERSONA ESTABLE, QUE CONOCE Y CONTROLA SUS EMOCIONES Y SE RELACIONA EXCELENTEMENTE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Arial Narrow" pitchFamily="34" charset="0"/>
                        </a:rPr>
                        <a:t>RECUERDE QUE LA PRESENTE AUTOEVALUACIÓN </a:t>
                      </a:r>
                      <a:r>
                        <a:rPr lang="es-MX" sz="1000" b="1" u="sng" dirty="0" smtClean="0">
                          <a:latin typeface="Arial Narrow" pitchFamily="34" charset="0"/>
                        </a:rPr>
                        <a:t>NO</a:t>
                      </a:r>
                      <a:r>
                        <a:rPr lang="es-MX" sz="1000" dirty="0" smtClean="0">
                          <a:latin typeface="Arial Narrow" pitchFamily="34" charset="0"/>
                        </a:rPr>
                        <a:t> CONSTITUYE UN DIAGNÓSTICO O JUICIO ESPECÍFICO, SINO SOLO ES UNA ORIENTACIÓN QUE INVITA A LA REFLEXIÓN PERSONAL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14"/>
          <p:cNvSpPr>
            <a:spLocks noChangeArrowheads="1"/>
          </p:cNvSpPr>
          <p:nvPr/>
        </p:nvSpPr>
        <p:spPr bwMode="auto">
          <a:xfrm>
            <a:off x="251520" y="188640"/>
            <a:ext cx="864096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altLang="zh-CN" sz="1200" b="1" dirty="0">
                <a:latin typeface="Arial Narrow" panose="020B0606020202030204" pitchFamily="34" charset="0"/>
                <a:ea typeface="SimSun" pitchFamily="2" charset="-122"/>
              </a:rPr>
              <a:t>AUTO EVALUACIÓN </a:t>
            </a:r>
            <a:r>
              <a:rPr lang="es-MX" altLang="zh-CN" sz="1200" b="1" dirty="0" smtClean="0">
                <a:latin typeface="Arial Narrow" panose="020B0606020202030204" pitchFamily="34" charset="0"/>
                <a:ea typeface="SimSun" pitchFamily="2" charset="-122"/>
              </a:rPr>
              <a:t>3.1 : INTELIGENCIA EMOCIONAL. </a:t>
            </a:r>
            <a:r>
              <a:rPr lang="es-MX" altLang="zh-CN" sz="1200" b="1" i="1" dirty="0" smtClean="0">
                <a:latin typeface="Arial Narrow" panose="020B0606020202030204" pitchFamily="34" charset="0"/>
                <a:ea typeface="SimSun" pitchFamily="2" charset="-122"/>
              </a:rPr>
              <a:t>Continuación …</a:t>
            </a:r>
            <a:endParaRPr lang="es-ES" sz="1200" b="1" i="1" dirty="0">
              <a:latin typeface="Arial Narrow" panose="020B060602020203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4</a:t>
            </a:fld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245714"/>
              </p:ext>
            </p:extLst>
          </p:nvPr>
        </p:nvGraphicFramePr>
        <p:xfrm>
          <a:off x="251520" y="2924944"/>
          <a:ext cx="8640000" cy="1730092"/>
        </p:xfrm>
        <a:graphic>
          <a:graphicData uri="http://schemas.openxmlformats.org/drawingml/2006/table">
            <a:tbl>
              <a:tblPr/>
              <a:tblGrid>
                <a:gridCol w="864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4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1805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03451"/>
              </p:ext>
            </p:extLst>
          </p:nvPr>
        </p:nvGraphicFramePr>
        <p:xfrm>
          <a:off x="251520" y="1124744"/>
          <a:ext cx="8640960" cy="4584685"/>
        </p:xfrm>
        <a:graphic>
          <a:graphicData uri="http://schemas.openxmlformats.org/drawingml/2006/table">
            <a:tbl>
              <a:tblPr/>
              <a:tblGrid>
                <a:gridCol w="475681"/>
                <a:gridCol w="4204839"/>
                <a:gridCol w="288032"/>
                <a:gridCol w="504056"/>
                <a:gridCol w="288032"/>
                <a:gridCol w="504056"/>
                <a:gridCol w="216024"/>
                <a:gridCol w="576064"/>
                <a:gridCol w="288032"/>
                <a:gridCol w="504056"/>
                <a:gridCol w="288032"/>
                <a:gridCol w="504056"/>
              </a:tblGrid>
              <a:tr h="5874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 última vez que recuerdo…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 ME ACUERDO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HACE MÁS DE UN AÑO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 ALGÚN MOMENTO DEL ÚLTI-MO AÑO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EL MES PASADO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 OCURRE CON FRECUENCIA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diciéndome:  “Tú nunca habías pensado o hecho eso”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diciéndome: ¿Que cambie mi rutina sin una razón particular mas que el haber querido hacer otras cosas?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diciéndome: Que reacomode las cosas de mi cuarto, de mi oficina, de mi casillero o de mi mesa de noche sólo por diversión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que me estaba diciendo: “Eso no se puede hacer” o “eso no tiene arreglo” o “no vale la pena, déjalo así”, pero yo no le hice caso y seguí intentándolo.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que me estaba diciendo: Que luche por una causa, una idea, o un ideal.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que me estaba diciendo: Que estuve equivocado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alguien que me estaba diciendo: “Estas equivocado” porque intentaba algo nuevo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 alguien que me estaba diciendo:</a:t>
                      </a: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Que hice algo que me puso nervioso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 alguien que me estaba diciendo:</a:t>
                      </a: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Que hice algo que me causo temor y al mismo tiempo emoción y alegría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 alguien que me estaba diciendo:</a:t>
                      </a: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Que salí de un aprieto que me tenía en el limbo.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SUME CADA COLUMNA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LOS RESULTADOS ANTERIORES MULTIPLÍQUELOS POR LAS CANTIDADES EN CADA CUADRO</a:t>
                      </a:r>
                      <a:endParaRPr kumimoji="0" lang="es-ES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4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0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SUME LAS CANTIDADES PARCIALES ANTERIORES Y OBTENGA EL TOTAL GENERAL</a:t>
                      </a:r>
                      <a:endParaRPr kumimoji="0" lang="es-ES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9" name="Rectangle 75"/>
          <p:cNvSpPr>
            <a:spLocks noChangeArrowheads="1"/>
          </p:cNvSpPr>
          <p:nvPr/>
        </p:nvSpPr>
        <p:spPr bwMode="auto">
          <a:xfrm>
            <a:off x="251520" y="278926"/>
            <a:ext cx="864096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AUTOEVALUACIÓN 3.2: </a:t>
            </a:r>
            <a:r>
              <a:rPr lang="es-MX" sz="1200" b="1" dirty="0">
                <a:latin typeface="Arial Narrow" panose="020B0606020202030204" pitchFamily="34" charset="0"/>
              </a:rPr>
              <a:t>TEST  DE CREATIVIDAD DE TORRANCE</a:t>
            </a:r>
            <a:endParaRPr lang="es-ES" sz="1200" dirty="0">
              <a:latin typeface="Arial Narrow" panose="020B0606020202030204" pitchFamily="34" charset="0"/>
            </a:endParaRPr>
          </a:p>
        </p:txBody>
      </p:sp>
      <p:sp>
        <p:nvSpPr>
          <p:cNvPr id="23630" name="Rectangle 76"/>
          <p:cNvSpPr>
            <a:spLocks noChangeArrowheads="1"/>
          </p:cNvSpPr>
          <p:nvPr/>
        </p:nvSpPr>
        <p:spPr bwMode="auto">
          <a:xfrm>
            <a:off x="251520" y="620688"/>
            <a:ext cx="86409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s-MX" sz="1100" dirty="0">
                <a:latin typeface="Arial Narrow" pitchFamily="34" charset="0"/>
              </a:rPr>
              <a:t>L</a:t>
            </a:r>
            <a:r>
              <a:rPr lang="es-MX" sz="1100" dirty="0" smtClean="0">
                <a:latin typeface="Arial Narrow" pitchFamily="34" charset="0"/>
              </a:rPr>
              <a:t>ea cuidadosamente cada una de las siguientes acepciones, y marque con una “x” en aquella columna que corresponda mas a su manera de pensar. al final sume las respuestas de cada columna, multiplíquelas por las cantidades que se señalan en cada columna, y obtenga el total general.</a:t>
            </a:r>
            <a:endParaRPr lang="es-ES" sz="1100" dirty="0">
              <a:latin typeface="Arial Narrow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51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2859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66036"/>
              </p:ext>
            </p:extLst>
          </p:nvPr>
        </p:nvGraphicFramePr>
        <p:xfrm>
          <a:off x="251520" y="692696"/>
          <a:ext cx="8640960" cy="2125216"/>
        </p:xfrm>
        <a:graphic>
          <a:graphicData uri="http://schemas.openxmlformats.org/drawingml/2006/table">
            <a:tbl>
              <a:tblPr/>
              <a:tblGrid>
                <a:gridCol w="1347528"/>
                <a:gridCol w="7293432"/>
              </a:tblGrid>
              <a:tr h="1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INTERPRETACIÓN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1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MENOS DE 15 PUNTOS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SACA DE LA CABEZA TANTAS PREOCUPACIONES. HAZ COSAS NUEVAS, TUS IDEAS VALEN.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ENTRE 15 Y 25 PUNTOS 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TIENES POTENCIAL PERO TUS RUTINAS NECESITAN AGITARSE, NO LE TEMAS AL CAMBIO.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ENTRE 26 Y 35 PUNTOS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 DIIRIGES AL ÉXITO, TEN CUIDADO CON LAS TRAMPAS, NO TE DEJES ENCASILLAR, LUCHA POR TUS CONVICCIONES.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ENTRE 36 Y 50 PUNTOS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DEFINITIVAMENTE TIENES POTENCIAL CREATIVO, DESARRÓLLALO, ROMPER TANTAS REGLAS Y CONVENCIONALISMOS TE DARÁ BUENOS FRUTOS.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000" dirty="0" smtClean="0">
                          <a:latin typeface="Arial Narrow" pitchFamily="34" charset="0"/>
                        </a:rPr>
                        <a:t>RECUERDE QUE LA PRESENTE AUTOEVALUACIÓN </a:t>
                      </a:r>
                      <a:r>
                        <a:rPr lang="es-MX" sz="1000" b="1" dirty="0" smtClean="0">
                          <a:latin typeface="Arial Narrow" pitchFamily="34" charset="0"/>
                        </a:rPr>
                        <a:t>NO</a:t>
                      </a:r>
                      <a:r>
                        <a:rPr lang="es-MX" sz="1000" dirty="0" smtClean="0">
                          <a:latin typeface="Arial Narrow" pitchFamily="34" charset="0"/>
                        </a:rPr>
                        <a:t> CONSTITUYE UN DIAGNÓSTICO O JUICIO ESPECÍFICO, SINO SOLO ES UNA ORIENTACIÓN QUE INVITA A LA REFLEXIÓN PERSONAL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05" marB="457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6</a:t>
            </a:fld>
            <a:endParaRPr lang="es-MX" dirty="0"/>
          </a:p>
        </p:txBody>
      </p:sp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281400" y="181363"/>
            <a:ext cx="861108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AUTOEVALUACIÓN 3.2: </a:t>
            </a:r>
            <a:r>
              <a:rPr lang="es-MX" sz="1200" b="1" dirty="0">
                <a:latin typeface="Arial Narrow" panose="020B0606020202030204" pitchFamily="34" charset="0"/>
              </a:rPr>
              <a:t>TEST  DE CREATIVIDAD DE </a:t>
            </a:r>
            <a:r>
              <a:rPr lang="es-MX" sz="1200" b="1" dirty="0" smtClean="0">
                <a:latin typeface="Arial Narrow" panose="020B0606020202030204" pitchFamily="34" charset="0"/>
              </a:rPr>
              <a:t>TORRANCE. </a:t>
            </a:r>
            <a:r>
              <a:rPr lang="es-MX" sz="1200" b="1" i="1" dirty="0" smtClean="0">
                <a:latin typeface="Arial Narrow" panose="020B0606020202030204" pitchFamily="34" charset="0"/>
              </a:rPr>
              <a:t>Continuación</a:t>
            </a:r>
            <a:r>
              <a:rPr lang="es-MX" sz="1600" b="1" i="1" dirty="0" smtClean="0">
                <a:latin typeface="Arial Narrow" panose="020B0606020202030204" pitchFamily="34" charset="0"/>
              </a:rPr>
              <a:t>…</a:t>
            </a:r>
            <a:endParaRPr lang="es-ES" sz="1600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60842"/>
              </p:ext>
            </p:extLst>
          </p:nvPr>
        </p:nvGraphicFramePr>
        <p:xfrm>
          <a:off x="251520" y="2924944"/>
          <a:ext cx="8640000" cy="1482936"/>
        </p:xfrm>
        <a:graphic>
          <a:graphicData uri="http://schemas.openxmlformats.org/drawingml/2006/table">
            <a:tbl>
              <a:tblPr/>
              <a:tblGrid>
                <a:gridCol w="864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105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105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73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251521" y="116632"/>
            <a:ext cx="8640000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1200" b="1" dirty="0" smtClean="0">
                <a:latin typeface="Arial Narrow" panose="020B0606020202030204" pitchFamily="34" charset="0"/>
                <a:cs typeface="Arial" pitchFamily="34" charset="0"/>
              </a:rPr>
              <a:t>AUTOEVALUACIÓN: 3.3</a:t>
            </a:r>
            <a:r>
              <a:rPr lang="es-ES" sz="1200" b="1" dirty="0">
                <a:latin typeface="Arial Narrow" panose="020B0606020202030204" pitchFamily="34" charset="0"/>
                <a:cs typeface="Arial" pitchFamily="34" charset="0"/>
              </a:rPr>
              <a:t>:</a:t>
            </a:r>
            <a:r>
              <a:rPr lang="es-ES" sz="1200" b="1" dirty="0" smtClean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s-ES" sz="1200" b="1" dirty="0">
                <a:latin typeface="Arial Narrow" panose="020B0606020202030204" pitchFamily="34" charset="0"/>
                <a:cs typeface="Arial" pitchFamily="34" charset="0"/>
              </a:rPr>
              <a:t>CAPACIDAD DE CAMBIO Y ACTUALIZACIÓN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51522" y="404664"/>
            <a:ext cx="864095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s-ES" sz="1100" dirty="0">
                <a:latin typeface="Arial Narrow" pitchFamily="34" charset="0"/>
              </a:rPr>
              <a:t>E</a:t>
            </a:r>
            <a:r>
              <a:rPr lang="es-ES" sz="1100" dirty="0" smtClean="0">
                <a:latin typeface="Arial Narrow" pitchFamily="34" charset="0"/>
              </a:rPr>
              <a:t>l siguiente cuestionario tiene por objeto que usted evalúe la consulta que hace de diferentes medios y fuentes de información sobre diferentes temas y conocimientos que resultan útiles para el desarrollo de su vida personal y profesional. esta dividido en tres grupos:</a:t>
            </a:r>
          </a:p>
          <a:p>
            <a:pPr marL="361950" indent="-276225" algn="just"/>
            <a:r>
              <a:rPr lang="es-ES" sz="1100" dirty="0" smtClean="0">
                <a:latin typeface="Arial Narrow" pitchFamily="34" charset="0"/>
              </a:rPr>
              <a:t>1.0.- Temas relativos a su profesión o trabajo, y que fundamentalmente son conocimientos y experiencias que enriquecen la práctica de su profesión y que le actualizan en su desempeño.</a:t>
            </a:r>
          </a:p>
          <a:p>
            <a:pPr marL="361950" indent="-276225" algn="just"/>
            <a:r>
              <a:rPr lang="es-ES" sz="1100" dirty="0" smtClean="0">
                <a:latin typeface="Arial Narrow" pitchFamily="34" charset="0"/>
              </a:rPr>
              <a:t>2.0.- Temas que complementan su cultural personal al proporcionarle conocimientos y experiencias importantes para su desarrollo personal y social.</a:t>
            </a:r>
          </a:p>
          <a:p>
            <a:pPr marL="536575" indent="-450850" algn="just"/>
            <a:r>
              <a:rPr lang="es-ES" sz="1100" dirty="0" smtClean="0">
                <a:latin typeface="Arial Narrow" pitchFamily="34" charset="0"/>
              </a:rPr>
              <a:t>3.0.- Temas adicionales que le proporcionan entretenimiento y diversión</a:t>
            </a:r>
          </a:p>
          <a:p>
            <a:pPr marL="536575" indent="-450850" algn="just"/>
            <a:endParaRPr lang="es-ES" sz="400" dirty="0">
              <a:latin typeface="Arial Narrow" pitchFamily="34" charset="0"/>
            </a:endParaRPr>
          </a:p>
          <a:p>
            <a:pPr marL="536575" indent="-450850" algn="just"/>
            <a:r>
              <a:rPr lang="es-ES" sz="1100" dirty="0">
                <a:latin typeface="Arial Narrow" pitchFamily="34" charset="0"/>
              </a:rPr>
              <a:t>S</a:t>
            </a:r>
            <a:r>
              <a:rPr lang="es-ES" sz="1100" dirty="0" smtClean="0">
                <a:latin typeface="Arial Narrow" pitchFamily="34" charset="0"/>
              </a:rPr>
              <a:t>iga </a:t>
            </a:r>
            <a:r>
              <a:rPr lang="es-ES" sz="1100" dirty="0">
                <a:latin typeface="Arial Narrow" pitchFamily="34" charset="0"/>
              </a:rPr>
              <a:t>las siguientes </a:t>
            </a:r>
            <a:r>
              <a:rPr lang="es-ES" sz="1100" dirty="0" smtClean="0">
                <a:latin typeface="Arial Narrow" pitchFamily="34" charset="0"/>
              </a:rPr>
              <a:t>instrucciones:</a:t>
            </a:r>
          </a:p>
          <a:p>
            <a:pPr marL="536575" indent="-450850" algn="just"/>
            <a:endParaRPr lang="es-ES" sz="600" dirty="0" smtClean="0">
              <a:latin typeface="Arial Narrow" pitchFamily="34" charset="0"/>
            </a:endParaRPr>
          </a:p>
          <a:p>
            <a:pPr marL="536575" indent="-450850" algn="just"/>
            <a:r>
              <a:rPr lang="es-ES" sz="1100" b="1" dirty="0">
                <a:latin typeface="Arial Narrow" pitchFamily="34" charset="0"/>
              </a:rPr>
              <a:t>A</a:t>
            </a:r>
            <a:r>
              <a:rPr lang="es-ES" sz="1100" b="1" dirty="0" smtClean="0">
                <a:latin typeface="Arial Narrow" pitchFamily="34" charset="0"/>
              </a:rPr>
              <a:t>.- Lea </a:t>
            </a:r>
            <a:r>
              <a:rPr lang="es-ES" sz="1100" b="1" dirty="0">
                <a:latin typeface="Arial Narrow" pitchFamily="34" charset="0"/>
              </a:rPr>
              <a:t>cada renglón y marque con una “x” la frecuencia en la que consulta las fuentes enunciadas</a:t>
            </a:r>
            <a:endParaRPr lang="es-ES" sz="1100" dirty="0">
              <a:latin typeface="Arial Narrow" pitchFamily="34" charset="0"/>
            </a:endParaRPr>
          </a:p>
        </p:txBody>
      </p:sp>
      <p:graphicFrame>
        <p:nvGraphicFramePr>
          <p:cNvPr id="28758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86811"/>
              </p:ext>
            </p:extLst>
          </p:nvPr>
        </p:nvGraphicFramePr>
        <p:xfrm>
          <a:off x="251519" y="1988840"/>
          <a:ext cx="8640961" cy="44500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3644"/>
                <a:gridCol w="4926957"/>
                <a:gridCol w="810090"/>
                <a:gridCol w="810090"/>
                <a:gridCol w="810090"/>
                <a:gridCol w="810090"/>
              </a:tblGrid>
              <a:tr h="157128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FUENTES DE INFORMACIÓN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MARQUE CON UNA “X” CON QUE FRECUENCIA LOS CONSULTA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4000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FRECUEN-TEMENTE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OCASIO-NALMENTE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CUANDO NECESITO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1.0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Consulta en temas relativos a su profesión y/o trabajo: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libros, revistas, apuntes y publicaciones 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internet, redes sociales, etc.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1.3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periódicos, revistas y publicaciones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1.4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 la TV, cine, radio y otros medios de difusión masiva</a:t>
                      </a:r>
                      <a:endParaRPr lang="es-MX" sz="4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1.5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otras personas, profesionistas, compañeros de trabajo, amigos, líderes de opinión, etc.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1.6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museos, bibliotecas y otras fuentes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1.7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eventos, conferencias, juntas, etc.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</a:t>
                      </a:r>
                      <a:endParaRPr lang="es-ES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Consulta en temas históricos, políticos, sociales, económicos, culturales y demás relativos.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lang="es-ES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</a:t>
                      </a: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libros, revistas, apuntes y publicaciones 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</a:t>
                      </a:r>
                      <a:endParaRPr lang="es-ES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internet, redes sociales, etc. </a:t>
                      </a:r>
                      <a:endParaRPr lang="es-ES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</a:t>
                      </a:r>
                      <a:endParaRPr lang="es-ES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</a:t>
                      </a: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periódicos, revistas y publicaciones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2.4</a:t>
                      </a:r>
                      <a:endParaRPr lang="es-E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s-E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 la TV, cine, radio y otros medios de difusión masiva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2.5</a:t>
                      </a:r>
                      <a:endParaRPr lang="es-E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 otras personas, profesionistas, compañeros de trabajo, amigos, líderes de opinión, etc.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2.6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museos, bibliotecas y otras fuentes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2.7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 eventos, conferencias, juntas, etc.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14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56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96547"/>
              </p:ext>
            </p:extLst>
          </p:nvPr>
        </p:nvGraphicFramePr>
        <p:xfrm>
          <a:off x="251520" y="836712"/>
          <a:ext cx="8640000" cy="26340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7344"/>
                <a:gridCol w="4909847"/>
                <a:gridCol w="789368"/>
                <a:gridCol w="884705"/>
                <a:gridCol w="789368"/>
                <a:gridCol w="789368"/>
              </a:tblGrid>
              <a:tr h="216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FUENTES DE INFORMACIÓN</a:t>
                      </a:r>
                      <a:endParaRPr lang="es-MX" sz="1100" dirty="0" smtClean="0">
                        <a:effectLst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gridSpan="4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MARQUE CON UNA “X” CON QUE FRECUENCIA LOS CONSULTA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 gridSpan="2"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FRECUEN-TEMENTE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OCASIO-NALMENTE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NECESITO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NUNCA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3.0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Consulta en temas convencionales tales como espectáculos, películas, telecomedias, medio artístico y deportivo, y demás relativos.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3.1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libros, revistas, apuntes y publicaciones 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3.2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internet, redes sociales, etc.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3.3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periódicos, revistas y publicaciones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3.4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De la TV, cine y otros medios de difusión masiva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3.5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fontAlgn="base" latinLnBrk="0" hangingPunct="1"/>
                      <a:r>
                        <a:rPr lang="es-E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 otras personas, profesionistas, compañeros de trabajo, amigos, líderes de opinión, etc.</a:t>
                      </a:r>
                      <a:endParaRPr lang="es-MX" sz="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3.6</a:t>
                      </a:r>
                      <a:endParaRPr lang="es-E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museos, bibliotecas y otras fuentes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3.7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De eventos, conferencias, reuniones, etc.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9821" name="Rectangle 125"/>
          <p:cNvSpPr>
            <a:spLocks noChangeArrowheads="1"/>
          </p:cNvSpPr>
          <p:nvPr/>
        </p:nvSpPr>
        <p:spPr bwMode="auto">
          <a:xfrm>
            <a:off x="251520" y="332656"/>
            <a:ext cx="8611080" cy="324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1100" b="1" dirty="0">
                <a:latin typeface="Arial Narrow" panose="020B0606020202030204" pitchFamily="34" charset="0"/>
              </a:rPr>
              <a:t>AUTO </a:t>
            </a:r>
            <a:r>
              <a:rPr lang="es-ES" sz="1100" b="1" dirty="0" smtClean="0">
                <a:latin typeface="Arial Narrow" panose="020B0606020202030204" pitchFamily="34" charset="0"/>
              </a:rPr>
              <a:t>EVALUACIÓN</a:t>
            </a:r>
            <a:r>
              <a:rPr lang="es-ES" sz="1100" b="1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s-ES" sz="1100" b="1" dirty="0" smtClean="0">
                <a:latin typeface="Arial Narrow" panose="020B0606020202030204" pitchFamily="34" charset="0"/>
                <a:cs typeface="Arial" pitchFamily="34" charset="0"/>
              </a:rPr>
              <a:t>3.3 </a:t>
            </a:r>
            <a:r>
              <a:rPr lang="es-ES" sz="1100" b="1" dirty="0" smtClean="0">
                <a:latin typeface="Arial Narrow" panose="020B0606020202030204" pitchFamily="34" charset="0"/>
              </a:rPr>
              <a:t>: CAPACIDAD </a:t>
            </a:r>
            <a:r>
              <a:rPr lang="es-ES" sz="1100" b="1" dirty="0">
                <a:latin typeface="Arial Narrow" panose="020B0606020202030204" pitchFamily="34" charset="0"/>
              </a:rPr>
              <a:t>DE CAMBIO Y ACTUALIZACIÓN. </a:t>
            </a:r>
            <a:r>
              <a:rPr lang="es-ES" sz="1100" b="1" i="1" dirty="0">
                <a:latin typeface="Arial Narrow" panose="020B0606020202030204" pitchFamily="34" charset="0"/>
              </a:rPr>
              <a:t>Continuación</a:t>
            </a:r>
            <a:r>
              <a:rPr lang="es-ES" sz="1600" b="1" i="1" dirty="0">
                <a:latin typeface="Arial Narrow" panose="020B0606020202030204" pitchFamily="34" charset="0"/>
              </a:rPr>
              <a:t>...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8</a:t>
            </a:fld>
            <a:endParaRPr lang="es-MX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3630796"/>
            <a:ext cx="861107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180975" indent="-180975" algn="just"/>
            <a:r>
              <a:rPr lang="es-ES" sz="1100" b="1" dirty="0" smtClean="0">
                <a:latin typeface="Arial Narrow" panose="020B0606020202030204" pitchFamily="34" charset="0"/>
              </a:rPr>
              <a:t>B.- En el siguiente cuadro, señale con un círculo el valor que corresponda a cada renglón del cuestionario anterior. sume los subtotales al final de cada grupo de temas y sume posteriormente el total general.</a:t>
            </a:r>
            <a:endParaRPr lang="es-ES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61790"/>
              </p:ext>
            </p:extLst>
          </p:nvPr>
        </p:nvGraphicFramePr>
        <p:xfrm>
          <a:off x="251520" y="4120548"/>
          <a:ext cx="8640001" cy="2260780"/>
        </p:xfrm>
        <a:graphic>
          <a:graphicData uri="http://schemas.openxmlformats.org/drawingml/2006/table">
            <a:tbl>
              <a:tblPr/>
              <a:tblGrid>
                <a:gridCol w="981166"/>
                <a:gridCol w="762069"/>
                <a:gridCol w="800176"/>
                <a:gridCol w="809704"/>
                <a:gridCol w="800176"/>
                <a:gridCol w="981166"/>
                <a:gridCol w="876386"/>
                <a:gridCol w="876386"/>
                <a:gridCol w="876386"/>
                <a:gridCol w="876386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NÚMERO DE PREGUNTA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FRECUEN-TEMENTE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OCASIO-NALMENTE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CUANDO NECESITO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NÚMERO DE PREGUNTA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FRECUEN-TEMENTE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OCASIO-NALMENTE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CUANDO 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NECESITO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1.0</a:t>
                      </a:r>
                      <a:endParaRPr lang="es-ES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TEMAS RELATIVOS   A SU PROFESIÓN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2.0</a:t>
                      </a:r>
                      <a:endParaRPr lang="es-ES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TEMAS CULTURALES, HISTÓRICOS, SOCIALES, ETC.</a:t>
                      </a:r>
                      <a:endParaRPr lang="es-ES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1.3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2.3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  <a:endParaRPr lang="es-E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2.4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  <a:endParaRPr lang="es-E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1.5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2.5</a:t>
                      </a:r>
                      <a:endParaRPr lang="es-ES" sz="1800" b="1" i="0" u="none" strike="noStrike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1.6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2.6</a:t>
                      </a:r>
                      <a:endParaRPr lang="es-E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87376" marR="87376" marT="43688" marB="436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1.7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2.7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ES" sz="8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SUBTOTAL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SUBTOTAL</a:t>
                      </a:r>
                      <a:endParaRPr lang="es-ES" sz="8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8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68" name="Group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3396"/>
              </p:ext>
            </p:extLst>
          </p:nvPr>
        </p:nvGraphicFramePr>
        <p:xfrm>
          <a:off x="251520" y="692696"/>
          <a:ext cx="8640000" cy="16859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85806"/>
                <a:gridCol w="760241"/>
                <a:gridCol w="805353"/>
                <a:gridCol w="808696"/>
                <a:gridCol w="803681"/>
                <a:gridCol w="980793"/>
                <a:gridCol w="873857"/>
                <a:gridCol w="873858"/>
                <a:gridCol w="873857"/>
                <a:gridCol w="873858"/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NÚMERO DE PREGUNTA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FRECUEN-TEMENTE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OCASIO-NALMENTE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CUANDO NECESITO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NÚMERO DE PREGUNTA</a:t>
                      </a: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FRECUEN-TEMENTE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OCASIO-NALMENTE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CUANDO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NECESITO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TEMAS DE DIVERSIÓN, ENTRETENIMIENTO, ETC.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3.1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3.5</a:t>
                      </a:r>
                      <a:endParaRPr lang="es-ES" sz="16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  <a:endParaRPr lang="es-ES" sz="1600" b="1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es-ES" sz="1600" b="1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  <a:endParaRPr lang="es-ES" sz="1600" b="1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  <a:endParaRPr lang="es-ES" sz="16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3.2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3.6</a:t>
                      </a:r>
                      <a:endParaRPr lang="es-ES" sz="1600" b="1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  <a:endParaRPr lang="es-MX" sz="1600" b="1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es-MX" sz="1600" b="1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  <a:endParaRPr lang="es-MX" sz="1600" b="1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  <a:endParaRPr lang="es-MX" sz="1600" b="1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3.3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3.7</a:t>
                      </a:r>
                      <a:endParaRPr lang="es-ES" sz="1600" b="1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</a:t>
                      </a:r>
                      <a:endParaRPr lang="es-MX" sz="1600" b="1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</a:t>
                      </a:r>
                      <a:endParaRPr lang="es-MX" sz="1600" b="1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  <a:endParaRPr lang="es-MX" sz="1600" b="1" i="0" u="none" strike="noStrike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</a:t>
                      </a:r>
                      <a:endParaRPr lang="es-MX" sz="1600" b="1" i="0" u="none" strike="noStrike" dirty="0"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3.4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SUBTOTAL</a:t>
                      </a:r>
                    </a:p>
                  </a:txBody>
                  <a:tcPr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Rectangle 125"/>
          <p:cNvSpPr>
            <a:spLocks noChangeArrowheads="1"/>
          </p:cNvSpPr>
          <p:nvPr/>
        </p:nvSpPr>
        <p:spPr bwMode="auto">
          <a:xfrm>
            <a:off x="251520" y="260648"/>
            <a:ext cx="8640000" cy="28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ES" sz="1200" b="1" dirty="0"/>
              <a:t>AUTO </a:t>
            </a:r>
            <a:r>
              <a:rPr lang="es-ES" sz="1200" b="1" dirty="0" smtClean="0"/>
              <a:t>EVALUACIÓN</a:t>
            </a:r>
            <a:r>
              <a:rPr lang="es-ES" sz="1200" b="1" dirty="0">
                <a:cs typeface="Arial" pitchFamily="34" charset="0"/>
              </a:rPr>
              <a:t> </a:t>
            </a:r>
            <a:r>
              <a:rPr lang="es-ES" sz="1200" b="1" dirty="0" smtClean="0">
                <a:cs typeface="Arial" pitchFamily="34" charset="0"/>
              </a:rPr>
              <a:t>3.3</a:t>
            </a:r>
            <a:r>
              <a:rPr lang="es-ES" sz="1200" b="1" dirty="0" smtClean="0"/>
              <a:t>: CAPACIDAD </a:t>
            </a:r>
            <a:r>
              <a:rPr lang="es-ES" sz="1200" b="1" dirty="0"/>
              <a:t>DE CAMBIO Y ACTUALIZACIÓN. </a:t>
            </a:r>
            <a:r>
              <a:rPr lang="es-ES" sz="1200" b="1" i="1" dirty="0"/>
              <a:t>Continuación</a:t>
            </a:r>
            <a:r>
              <a:rPr lang="es-ES" sz="1400" b="1" i="1" dirty="0"/>
              <a:t>...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D4288-44B6-4D2C-8261-77B749EDE6EB}" type="slidenum">
              <a:rPr lang="es-MX" smtClean="0"/>
              <a:t>9</a:t>
            </a:fld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19630"/>
              </p:ext>
            </p:extLst>
          </p:nvPr>
        </p:nvGraphicFramePr>
        <p:xfrm>
          <a:off x="252480" y="2752136"/>
          <a:ext cx="8640000" cy="1263976"/>
        </p:xfrm>
        <a:graphic>
          <a:graphicData uri="http://schemas.openxmlformats.org/drawingml/2006/table">
            <a:tbl>
              <a:tblPr/>
              <a:tblGrid>
                <a:gridCol w="4394842"/>
                <a:gridCol w="853488"/>
                <a:gridCol w="929926"/>
                <a:gridCol w="853488"/>
                <a:gridCol w="777061"/>
                <a:gridCol w="831195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FUENTES DE INFORMACIÓN DE DIFERENTES TEMAS 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FRECUEN-TEMENTE</a:t>
                      </a:r>
                      <a:endParaRPr lang="es-ES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OCASIO-NALMENTE</a:t>
                      </a:r>
                      <a:endParaRPr lang="es-ES" sz="9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</a:t>
                      </a:r>
                      <a:endParaRPr lang="es-ES" sz="900" b="0" i="0" u="none" strike="noStrike">
                        <a:effectLst/>
                        <a:latin typeface="Arial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NECESITO</a:t>
                      </a:r>
                      <a:endParaRPr lang="es-ES" sz="9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NUNCA</a:t>
                      </a:r>
                      <a:endParaRPr lang="es-ES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TOTALES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SUBTOTAL 1.0. TEMAS RELATIVOS A LA PROFESIÓN Y/O TRABAJO 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SUBTOTAL 2.0. TEMAS HISTÓRICOS, CULTURALES, SOCIALES, ETC.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SUBTOTAL 3.0. TEMAS DE DIVERSIÓN, ENTRETENIMIENTO, ETC.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</a:t>
                      </a:r>
                      <a:r>
                        <a:rPr lang="es-ES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GENERAL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264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251520" y="2447310"/>
            <a:ext cx="41729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b="1" dirty="0" smtClean="0">
                <a:latin typeface="Arial Narrow" pitchFamily="34" charset="0"/>
              </a:rPr>
              <a:t>C. Llene </a:t>
            </a:r>
            <a:r>
              <a:rPr lang="es-ES" sz="1100" b="1" dirty="0">
                <a:latin typeface="Arial Narrow" pitchFamily="34" charset="0"/>
              </a:rPr>
              <a:t>el siguiente cuadro de </a:t>
            </a:r>
            <a:r>
              <a:rPr lang="es-ES" sz="1100" b="1" dirty="0" smtClean="0">
                <a:latin typeface="Arial Narrow" pitchFamily="34" charset="0"/>
              </a:rPr>
              <a:t>resultados con los subtotales anteriores:</a:t>
            </a:r>
            <a:endParaRPr lang="es-ES" sz="1100" b="1" dirty="0"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4139788"/>
            <a:ext cx="25122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b="1" dirty="0" smtClean="0">
                <a:latin typeface="Arial Narrow" panose="020B0606020202030204" pitchFamily="34" charset="0"/>
              </a:rPr>
              <a:t>D.- Lea la interpretación de sus resultados</a:t>
            </a:r>
            <a:endParaRPr lang="es-ES" sz="11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073398"/>
              </p:ext>
            </p:extLst>
          </p:nvPr>
        </p:nvGraphicFramePr>
        <p:xfrm>
          <a:off x="251520" y="4520845"/>
          <a:ext cx="8640001" cy="1309696"/>
        </p:xfrm>
        <a:graphic>
          <a:graphicData uri="http://schemas.openxmlformats.org/drawingml/2006/table">
            <a:tbl>
              <a:tblPr/>
              <a:tblGrid>
                <a:gridCol w="1742562"/>
                <a:gridCol w="726149"/>
                <a:gridCol w="6171290"/>
              </a:tblGrid>
              <a:tr h="0">
                <a:tc gridSpan="3"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SUBTOTAL 1.0. TEMAS RELATIVOS A LA PROFESIÓN Y/O TRABAJO </a:t>
                      </a:r>
                      <a:endParaRPr lang="es-MX" sz="1700" b="1" i="0" u="none" strike="noStrike" dirty="0">
                        <a:effectLst/>
                        <a:latin typeface="Arial"/>
                      </a:endParaRPr>
                    </a:p>
                  </a:txBody>
                  <a:tcPr marL="87394" marR="87394" marT="43697" marB="4369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 SU RESULTADO ES  MAYOR  A 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USTED SE ESTA INFORMANDO Y ACTUALIZANDO CONSTANTEMENTE DE SU PROFESIÓN, TANTO EN EL ÁMBITO NACIONAL COMO INTERNACIONAL.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 SU RESULTADO  ESTA  ENTRE  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46-52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PUNTOS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USTED SE ESTA INFORMANDO LIMITADA Y OCASIONALMENTE DE SU PROFESIÓN, PRINCIPALMENTE EN EL ÁMBITO NACIONAL Y LOCAL.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 SU RESULTADO ES MENOR A 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PUNTOS. </a:t>
                      </a:r>
                      <a:endParaRPr lang="es-ES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USTED NO SE ESTA INFORMANDO Y NI ACTUALIZANDO ACERCA DE SU PROFESIÓN. 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394" marR="87394" marT="43697" marB="4369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48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3599</Words>
  <Application>Microsoft Office PowerPoint</Application>
  <PresentationFormat>Presentación en pantalla (4:3)</PresentationFormat>
  <Paragraphs>720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VA_CONSULTORES</dc:creator>
  <cp:lastModifiedBy>sony</cp:lastModifiedBy>
  <cp:revision>23</cp:revision>
  <dcterms:created xsi:type="dcterms:W3CDTF">2016-07-19T14:53:14Z</dcterms:created>
  <dcterms:modified xsi:type="dcterms:W3CDTF">2016-07-20T18:32:14Z</dcterms:modified>
</cp:coreProperties>
</file>