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93" r:id="rId2"/>
    <p:sldId id="300" r:id="rId3"/>
    <p:sldId id="295" r:id="rId4"/>
    <p:sldId id="296" r:id="rId5"/>
    <p:sldId id="297" r:id="rId6"/>
    <p:sldId id="298" r:id="rId7"/>
    <p:sldId id="299" r:id="rId8"/>
    <p:sldId id="305" r:id="rId9"/>
    <p:sldId id="302" r:id="rId10"/>
    <p:sldId id="303" r:id="rId11"/>
    <p:sldId id="304" r:id="rId12"/>
    <p:sldId id="284"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8" autoAdjust="0"/>
    <p:restoredTop sz="93387" autoAdjust="0"/>
  </p:normalViewPr>
  <p:slideViewPr>
    <p:cSldViewPr>
      <p:cViewPr>
        <p:scale>
          <a:sx n="80" d="100"/>
          <a:sy n="80" d="100"/>
        </p:scale>
        <p:origin x="-498"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E54A86-79D3-4C8E-9220-3B829399A004}" type="datetimeFigureOut">
              <a:rPr lang="es-MX" smtClean="0"/>
              <a:t>19/01/2021</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46FEA2-D063-40E6-A32B-0423060CDA87}" type="slidenum">
              <a:rPr lang="es-MX" smtClean="0"/>
              <a:t>‹Nº›</a:t>
            </a:fld>
            <a:endParaRPr lang="es-MX" dirty="0"/>
          </a:p>
        </p:txBody>
      </p:sp>
    </p:spTree>
    <p:extLst>
      <p:ext uri="{BB962C8B-B14F-4D97-AF65-F5344CB8AC3E}">
        <p14:creationId xmlns:p14="http://schemas.microsoft.com/office/powerpoint/2010/main" val="2057662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xfrm>
            <a:off x="3884613" y="8685214"/>
            <a:ext cx="2971800" cy="457200"/>
          </a:xfrm>
          <a:prstGeom prst="rect">
            <a:avLst/>
          </a:prstGeom>
          <a:noFill/>
        </p:spPr>
        <p:txBody>
          <a:bodyPr lIns="89529" tIns="44764" rIns="89529" bIns="44764"/>
          <a:lstStyle/>
          <a:p>
            <a:fld id="{90682183-98CC-48AB-8ED4-DD29BDAB2329}" type="slidenum">
              <a:rPr lang="es-ES"/>
              <a:pPr/>
              <a:t>3</a:t>
            </a:fld>
            <a:endParaRPr lang="es-ES" dirty="0"/>
          </a:p>
        </p:txBody>
      </p:sp>
      <p:sp>
        <p:nvSpPr>
          <p:cNvPr id="82947" name="Rectangle 2"/>
          <p:cNvSpPr>
            <a:spLocks noGrp="1" noRot="1" noChangeAspect="1" noChangeArrowheads="1" noTextEdit="1"/>
          </p:cNvSpPr>
          <p:nvPr>
            <p:ph type="sldImg"/>
          </p:nvPr>
        </p:nvSpPr>
        <p:spPr>
          <a:xfrm>
            <a:off x="1143000" y="685800"/>
            <a:ext cx="4573588" cy="3429000"/>
          </a:xfrm>
          <a:ln/>
        </p:spPr>
      </p:sp>
      <p:sp>
        <p:nvSpPr>
          <p:cNvPr id="82948"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168983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6B227655-4F1F-4ED1-A5B9-08A4F36F7C4C}" type="datetime1">
              <a:rPr lang="es-ES" smtClean="0"/>
              <a:t>19/01/2021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D278557-ED5A-46A6-A7EC-D4CD7D70B22A}" type="datetime1">
              <a:rPr lang="es-ES" smtClean="0"/>
              <a:t>19/01/2021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9"/>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3726FA9-6A2F-44B2-B6A7-45F2C271B9BD}" type="datetime1">
              <a:rPr lang="es-ES" smtClean="0"/>
              <a:t>19/01/2021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8626810"/>
      </p:ext>
    </p:extLst>
  </p:cSld>
  <p:clrMapOvr>
    <a:masterClrMapping/>
  </p:clrMapOvr>
  <p:transition>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D98AFAB-0ED9-4D81-B072-345FDD12CA7B}" type="datetime1">
              <a:rPr lang="es-ES" smtClean="0"/>
              <a:t>19/01/2021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2C927C0-1199-40C5-9393-E6E02F21804B}" type="datetime1">
              <a:rPr lang="es-ES" smtClean="0"/>
              <a:t>19/01/2021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984D8E42-3BBD-47CB-825E-A0AA95D4FE7D}" type="datetime1">
              <a:rPr lang="es-ES" smtClean="0"/>
              <a:t>19/01/2021</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77B6470-C1CC-4135-942D-28B3084DB0C7}" type="datetime1">
              <a:rPr lang="es-ES" smtClean="0"/>
              <a:t>19/01/2021</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0A055075-FA94-4205-A57B-98B0C3582372}" type="datetime1">
              <a:rPr lang="es-ES" smtClean="0"/>
              <a:t>19/01/2021</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6BC55DE-7024-48DC-A213-29790908D723}" type="datetime1">
              <a:rPr lang="es-ES" smtClean="0"/>
              <a:t>19/01/2021</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70D00A2-1D9F-4578-8CE1-C5B38EBB0733}" type="datetime1">
              <a:rPr lang="es-ES" smtClean="0"/>
              <a:t>19/01/2021</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1"/>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585D7DC-530E-45A9-9842-D669018E93E4}" type="datetime1">
              <a:rPr lang="es-ES" smtClean="0"/>
              <a:t>19/01/2021</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EB3617-EE8F-40B4-A373-188EC1565D00}" type="datetime1">
              <a:rPr lang="es-ES" smtClean="0"/>
              <a:t>19/01/2021</a:t>
            </a:fld>
            <a:endParaRPr lang="es-ES" dirty="0"/>
          </a:p>
        </p:txBody>
      </p:sp>
      <p:sp>
        <p:nvSpPr>
          <p:cNvPr id="5" name="4 Marcador de pie de página"/>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132FADFE-3B8F-471C-ABF0-DBC7717ECBBC}" type="slidenum">
              <a:rPr lang="es-ES" sz="800" smtClean="0"/>
              <a:t>1</a:t>
            </a:fld>
            <a:endParaRPr lang="es-ES" sz="800" dirty="0"/>
          </a:p>
        </p:txBody>
      </p:sp>
      <p:graphicFrame>
        <p:nvGraphicFramePr>
          <p:cNvPr id="4" name="3 Tabla"/>
          <p:cNvGraphicFramePr>
            <a:graphicFrameLocks noGrp="1"/>
          </p:cNvGraphicFramePr>
          <p:nvPr>
            <p:extLst>
              <p:ext uri="{D42A27DB-BD31-4B8C-83A1-F6EECF244321}">
                <p14:modId xmlns:p14="http://schemas.microsoft.com/office/powerpoint/2010/main" val="826318838"/>
              </p:ext>
            </p:extLst>
          </p:nvPr>
        </p:nvGraphicFramePr>
        <p:xfrm>
          <a:off x="531710" y="373984"/>
          <a:ext cx="8132772" cy="5853528"/>
        </p:xfrm>
        <a:graphic>
          <a:graphicData uri="http://schemas.openxmlformats.org/drawingml/2006/table">
            <a:tbl>
              <a:tblPr firstRow="1" bandRow="1">
                <a:tableStyleId>{5C22544A-7EE6-4342-B048-85BDC9FD1C3A}</a:tableStyleId>
              </a:tblPr>
              <a:tblGrid>
                <a:gridCol w="350273"/>
                <a:gridCol w="461646"/>
                <a:gridCol w="396185"/>
                <a:gridCol w="304360"/>
                <a:gridCol w="700547"/>
                <a:gridCol w="562705"/>
                <a:gridCol w="350273"/>
                <a:gridCol w="1050819"/>
                <a:gridCol w="541891"/>
                <a:gridCol w="457238"/>
                <a:gridCol w="222439"/>
                <a:gridCol w="783795"/>
                <a:gridCol w="239701"/>
                <a:gridCol w="508341"/>
                <a:gridCol w="201057"/>
                <a:gridCol w="311276"/>
                <a:gridCol w="690226"/>
              </a:tblGrid>
              <a:tr h="0">
                <a:tc gridSpan="11">
                  <a:txBody>
                    <a:bodyPr/>
                    <a:lstStyle/>
                    <a:p>
                      <a:pPr marL="0" algn="ctr" rtl="0" eaLnBrk="1" fontAlgn="ctr" latinLnBrk="0" hangingPunct="1">
                        <a:spcBef>
                          <a:spcPts val="0"/>
                        </a:spcBef>
                        <a:spcAft>
                          <a:spcPts val="0"/>
                        </a:spcAft>
                      </a:pPr>
                      <a:r>
                        <a:rPr lang="es-MX" sz="800" b="1" i="0" u="none" strike="noStrike" kern="1200" dirty="0" smtClean="0">
                          <a:solidFill>
                            <a:srgbClr val="000000"/>
                          </a:solidFill>
                          <a:effectLst/>
                          <a:latin typeface="Arial" panose="020B0604020202020204" pitchFamily="34" charset="0"/>
                          <a:cs typeface="Arial" panose="020B0604020202020204" pitchFamily="34" charset="0"/>
                        </a:rPr>
                        <a:t>TGE-2020-2021</a:t>
                      </a:r>
                      <a:r>
                        <a:rPr lang="es-MX" sz="800" b="1" i="0" u="none" strike="noStrike" kern="1200" baseline="0" dirty="0" smtClean="0">
                          <a:solidFill>
                            <a:srgbClr val="000000"/>
                          </a:solidFill>
                          <a:effectLst/>
                          <a:latin typeface="Arial" panose="020B0604020202020204" pitchFamily="34" charset="0"/>
                          <a:cs typeface="Arial" panose="020B0604020202020204" pitchFamily="34" charset="0"/>
                        </a:rPr>
                        <a:t>  </a:t>
                      </a:r>
                      <a:r>
                        <a:rPr lang="es-MX" sz="800" b="1" i="0" u="none" strike="noStrike" kern="1200" baseline="0" dirty="0">
                          <a:solidFill>
                            <a:srgbClr val="000000"/>
                          </a:solidFill>
                          <a:effectLst/>
                          <a:latin typeface="Arial" panose="020B0604020202020204" pitchFamily="34" charset="0"/>
                          <a:cs typeface="Arial" panose="020B0604020202020204" pitchFamily="34" charset="0"/>
                        </a:rPr>
                        <a:t>MÓDULO </a:t>
                      </a:r>
                      <a:r>
                        <a:rPr lang="es-MX" sz="800" b="1" i="0" u="none" strike="noStrike" kern="1200" baseline="0" dirty="0" smtClean="0">
                          <a:solidFill>
                            <a:srgbClr val="000000"/>
                          </a:solidFill>
                          <a:effectLst/>
                          <a:latin typeface="Arial" panose="020B0604020202020204" pitchFamily="34" charset="0"/>
                          <a:cs typeface="Arial" panose="020B0604020202020204" pitchFamily="34" charset="0"/>
                        </a:rPr>
                        <a:t>II </a:t>
                      </a:r>
                      <a:r>
                        <a:rPr lang="es-MX" sz="800" b="1" i="0" u="none" strike="noStrike" kern="1200" baseline="0" dirty="0">
                          <a:solidFill>
                            <a:srgbClr val="000000"/>
                          </a:solidFill>
                          <a:effectLst/>
                          <a:latin typeface="Arial" panose="020B0604020202020204" pitchFamily="34" charset="0"/>
                          <a:cs typeface="Arial" panose="020B0604020202020204" pitchFamily="34" charset="0"/>
                        </a:rPr>
                        <a:t>TÉCNICAS DE </a:t>
                      </a:r>
                      <a:r>
                        <a:rPr lang="es-MX" sz="800" b="1" i="0" u="none" strike="noStrike" kern="1200" baseline="0" dirty="0" smtClean="0">
                          <a:solidFill>
                            <a:srgbClr val="000000"/>
                          </a:solidFill>
                          <a:effectLst/>
                          <a:latin typeface="Arial" panose="020B0604020202020204" pitchFamily="34" charset="0"/>
                          <a:cs typeface="Arial" panose="020B0604020202020204" pitchFamily="34" charset="0"/>
                        </a:rPr>
                        <a:t>DISEÑO ESTRATÉGICO</a:t>
                      </a:r>
                      <a:endParaRPr lang="es-MX" sz="8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6">
                  <a:txBody>
                    <a:bodyPr/>
                    <a:lstStyle/>
                    <a:p>
                      <a:pPr algn="ctr"/>
                      <a:r>
                        <a:rPr lang="es-MX" sz="900" dirty="0" smtClean="0">
                          <a:solidFill>
                            <a:schemeClr val="accent2">
                              <a:lumMod val="75000"/>
                            </a:schemeClr>
                          </a:solidFill>
                          <a:latin typeface="Arial" panose="020B0604020202020204" pitchFamily="34" charset="0"/>
                          <a:cs typeface="Arial" panose="020B0604020202020204" pitchFamily="34" charset="0"/>
                        </a:rPr>
                        <a:t>CUESTIONARIO MODULAR</a:t>
                      </a:r>
                      <a:endParaRPr lang="es-MX" sz="900" dirty="0">
                        <a:solidFill>
                          <a:schemeClr val="accent2">
                            <a:lumMod val="75000"/>
                          </a:schemeClr>
                        </a:solidFill>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a:txBody>
                    <a:bodyPr/>
                    <a:lstStyle/>
                    <a:p>
                      <a:pPr marL="0" algn="ctr" rtl="0" eaLnBrk="1" fontAlgn="ctr" latinLnBrk="0" hangingPunct="1">
                        <a:spcBef>
                          <a:spcPts val="0"/>
                        </a:spcBef>
                        <a:spcAft>
                          <a:spcPts val="0"/>
                        </a:spcAft>
                      </a:pPr>
                      <a:r>
                        <a:rPr lang="es-MX" sz="900" b="1" i="0" u="none" strike="noStrike" dirty="0" smtClean="0">
                          <a:solidFill>
                            <a:srgbClr val="FF0000"/>
                          </a:solidFill>
                          <a:effectLst/>
                          <a:latin typeface="Arial" panose="020B0604020202020204" pitchFamily="34" charset="0"/>
                          <a:cs typeface="Arial" panose="020B0604020202020204" pitchFamily="34" charset="0"/>
                        </a:rPr>
                        <a:t>1</a:t>
                      </a:r>
                      <a:endParaRPr lang="es-MX" sz="900" b="1" i="0" u="none" strike="noStrike" dirty="0">
                        <a:solidFill>
                          <a:srgbClr val="FF0000"/>
                        </a:solidFill>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16">
                  <a:txBody>
                    <a:bodyPr/>
                    <a:lstStyle/>
                    <a:p>
                      <a:r>
                        <a:rPr lang="es-MX" sz="800" dirty="0" smtClean="0">
                          <a:latin typeface="Arial" panose="020B0604020202020204" pitchFamily="34" charset="0"/>
                          <a:cs typeface="Arial" panose="020B0604020202020204" pitchFamily="34" charset="0"/>
                        </a:rPr>
                        <a:t>Llene</a:t>
                      </a:r>
                      <a:r>
                        <a:rPr lang="es-MX" sz="800" baseline="0" dirty="0" smtClean="0">
                          <a:latin typeface="Arial" panose="020B0604020202020204" pitchFamily="34" charset="0"/>
                          <a:cs typeface="Arial" panose="020B0604020202020204" pitchFamily="34" charset="0"/>
                        </a:rPr>
                        <a:t> los siguientes datos y marque con  una  x  donde corresponda.</a:t>
                      </a:r>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algn="ctr"/>
                      <a:endParaRPr lang="es-MX" sz="1400" dirty="0">
                        <a:solidFill>
                          <a:schemeClr val="accent2">
                            <a:lumMod val="75000"/>
                          </a:schemeClr>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2">
                  <a:txBody>
                    <a:bodyPr/>
                    <a:lstStyle/>
                    <a:p>
                      <a:pPr marL="0" algn="ctr" rtl="0" eaLnBrk="1" fontAlgn="ctr" latinLnBrk="0" hangingPunct="1">
                        <a:spcBef>
                          <a:spcPts val="0"/>
                        </a:spcBef>
                        <a:spcAft>
                          <a:spcPts val="0"/>
                        </a:spcAft>
                      </a:pPr>
                      <a:r>
                        <a:rPr lang="es-MX" sz="800" b="0" i="0" u="none" strike="noStrike" dirty="0" smtClean="0">
                          <a:effectLst/>
                          <a:latin typeface="Arial" panose="020B0604020202020204" pitchFamily="34" charset="0"/>
                          <a:cs typeface="Arial" panose="020B0604020202020204" pitchFamily="34" charset="0"/>
                        </a:rPr>
                        <a:t>NOMBRE</a:t>
                      </a:r>
                      <a:endParaRPr lang="es-MX" sz="8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6">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800" b="0" i="0" u="none" strike="noStrike" dirty="0" smtClean="0">
                          <a:effectLst/>
                          <a:latin typeface="Arial" panose="020B0604020202020204" pitchFamily="34" charset="0"/>
                          <a:cs typeface="Arial" panose="020B0604020202020204" pitchFamily="34" charset="0"/>
                        </a:rPr>
                        <a:t>CARRERA</a:t>
                      </a:r>
                      <a:endParaRPr lang="es-MX" sz="8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gridSpan="2">
                  <a:txBody>
                    <a:bodyPr/>
                    <a:lstStyle/>
                    <a:p>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sz="9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3">
                  <a:txBody>
                    <a:bodyPr/>
                    <a:lstStyle/>
                    <a:p>
                      <a:pPr marL="0" algn="ctr" rtl="0" eaLnBrk="1" fontAlgn="ctr" latinLnBrk="0" hangingPunct="1">
                        <a:spcBef>
                          <a:spcPts val="0"/>
                        </a:spcBef>
                        <a:spcAft>
                          <a:spcPts val="0"/>
                        </a:spcAft>
                      </a:pPr>
                      <a:r>
                        <a:rPr lang="es-MX" sz="800" b="0" i="0" u="none" strike="noStrike" dirty="0" smtClean="0">
                          <a:effectLst/>
                          <a:latin typeface="Arial" panose="020B0604020202020204" pitchFamily="34" charset="0"/>
                          <a:cs typeface="Arial" panose="020B0604020202020204" pitchFamily="34" charset="0"/>
                        </a:rPr>
                        <a:t>MATRICULA</a:t>
                      </a:r>
                      <a:endParaRPr lang="es-MX" sz="8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hMerge="1">
                  <a:txBody>
                    <a:bodyPr/>
                    <a:lstStyle/>
                    <a:p>
                      <a:endParaRPr lang="es-MX"/>
                    </a:p>
                  </a:txBody>
                  <a:tcPr/>
                </a:tc>
                <a:tc gridSpan="2">
                  <a:txBody>
                    <a:bodyPr/>
                    <a:lstStyle/>
                    <a:p>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r>
              <a:tr h="0">
                <a:tc gridSpan="2">
                  <a:txBody>
                    <a:bodyPr/>
                    <a:lstStyle/>
                    <a:p>
                      <a:pPr marL="0" algn="ctr" rtl="0" eaLnBrk="1" fontAlgn="ctr" latinLnBrk="0" hangingPunct="1">
                        <a:spcBef>
                          <a:spcPts val="0"/>
                        </a:spcBef>
                        <a:spcAft>
                          <a:spcPts val="0"/>
                        </a:spcAft>
                      </a:pPr>
                      <a:r>
                        <a:rPr lang="es-MX" sz="800" b="0" i="0" u="none" strike="noStrike" dirty="0" smtClean="0">
                          <a:effectLst/>
                          <a:latin typeface="Arial" panose="020B0604020202020204" pitchFamily="34" charset="0"/>
                          <a:cs typeface="Arial" panose="020B0604020202020204" pitchFamily="34" charset="0"/>
                        </a:rPr>
                        <a:t>EDAD</a:t>
                      </a:r>
                      <a:endParaRPr lang="es-MX" sz="8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a:txBody>
                    <a:bodyPr/>
                    <a:lstStyle/>
                    <a:p>
                      <a:pPr algn="ctr"/>
                      <a:r>
                        <a:rPr lang="es-MX" sz="800" dirty="0" smtClean="0">
                          <a:latin typeface="Arial" panose="020B0604020202020204" pitchFamily="34" charset="0"/>
                          <a:cs typeface="Arial" panose="020B0604020202020204" pitchFamily="34" charset="0"/>
                        </a:rPr>
                        <a:t>GENERO</a:t>
                      </a:r>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s-MX" sz="800" dirty="0" smtClean="0">
                          <a:latin typeface="Arial" panose="020B0604020202020204" pitchFamily="34" charset="0"/>
                          <a:cs typeface="Arial" panose="020B0604020202020204" pitchFamily="34" charset="0"/>
                        </a:rPr>
                        <a:t>M</a:t>
                      </a:r>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s-MX" sz="800" dirty="0" smtClean="0">
                          <a:latin typeface="Arial" panose="020B0604020202020204" pitchFamily="34" charset="0"/>
                          <a:cs typeface="Arial" panose="020B0604020202020204" pitchFamily="34" charset="0"/>
                        </a:rPr>
                        <a:t>F</a:t>
                      </a:r>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s-MX" sz="800" dirty="0" smtClean="0">
                          <a:latin typeface="Arial" panose="020B0604020202020204" pitchFamily="34" charset="0"/>
                          <a:cs typeface="Arial" panose="020B0604020202020204" pitchFamily="34" charset="0"/>
                        </a:rPr>
                        <a:t>ESTADO. CIVIL</a:t>
                      </a:r>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gridSpan="2">
                  <a:txBody>
                    <a:bodyPr/>
                    <a:lstStyle/>
                    <a:p>
                      <a:pPr algn="ctr"/>
                      <a:r>
                        <a:rPr lang="es-MX" sz="800" dirty="0" smtClean="0">
                          <a:latin typeface="Arial" panose="020B0604020202020204" pitchFamily="34" charset="0"/>
                          <a:cs typeface="Arial" panose="020B0604020202020204" pitchFamily="34" charset="0"/>
                        </a:rPr>
                        <a:t>SOLTERO</a:t>
                      </a:r>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gridSpan="2">
                  <a:txBody>
                    <a:bodyPr/>
                    <a:lstStyle/>
                    <a:p>
                      <a:pPr algn="ctr"/>
                      <a:r>
                        <a:rPr lang="es-MX" sz="800" dirty="0" smtClean="0">
                          <a:latin typeface="Arial" panose="020B0604020202020204" pitchFamily="34" charset="0"/>
                          <a:cs typeface="Arial" panose="020B0604020202020204" pitchFamily="34" charset="0"/>
                        </a:rPr>
                        <a:t>CASADO</a:t>
                      </a:r>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gridSpan="3">
                  <a:txBody>
                    <a:bodyPr/>
                    <a:lstStyle/>
                    <a:p>
                      <a:pPr algn="ctr"/>
                      <a:r>
                        <a:rPr lang="es-MX" sz="800" dirty="0" smtClean="0">
                          <a:latin typeface="Arial" panose="020B0604020202020204" pitchFamily="34" charset="0"/>
                          <a:cs typeface="Arial" panose="020B0604020202020204" pitchFamily="34" charset="0"/>
                        </a:rPr>
                        <a:t>UNIÓN LIBRE</a:t>
                      </a:r>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hMerge="1">
                  <a:txBody>
                    <a:bodyPr/>
                    <a:lstStyle/>
                    <a:p>
                      <a:endParaRPr lang="es-MX"/>
                    </a:p>
                  </a:txBody>
                  <a:tcPr/>
                </a:tc>
                <a:tc gridSpan="2">
                  <a:txBody>
                    <a:bodyPr/>
                    <a:lstStyle/>
                    <a:p>
                      <a:pPr algn="ctr"/>
                      <a:r>
                        <a:rPr lang="es-MX" sz="800" dirty="0" smtClean="0">
                          <a:latin typeface="Arial" panose="020B0604020202020204" pitchFamily="34" charset="0"/>
                          <a:cs typeface="Arial" panose="020B0604020202020204" pitchFamily="34" charset="0"/>
                        </a:rPr>
                        <a:t>OTRO</a:t>
                      </a:r>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r>
              <a:tr h="124192">
                <a:tc gridSpan="17">
                  <a:txBody>
                    <a:bodyPr/>
                    <a:lstStyle/>
                    <a:p>
                      <a:pPr algn="ctr"/>
                      <a:endParaRPr lang="es-MX" sz="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800" dirty="0" smtClean="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0">
                <a:tc>
                  <a:txBody>
                    <a:bodyPr/>
                    <a:lstStyle/>
                    <a:p>
                      <a:pPr algn="ctr"/>
                      <a:r>
                        <a:rPr lang="es-MX" sz="900" b="1" dirty="0" smtClean="0">
                          <a:solidFill>
                            <a:srgbClr val="FF0000"/>
                          </a:solidFill>
                          <a:latin typeface="Arial" panose="020B0604020202020204" pitchFamily="34" charset="0"/>
                          <a:cs typeface="Arial" panose="020B0604020202020204" pitchFamily="34" charset="0"/>
                        </a:rPr>
                        <a:t>2</a:t>
                      </a:r>
                      <a:endParaRPr lang="es-MX" sz="900" b="1" dirty="0">
                        <a:solidFill>
                          <a:srgbClr val="FF0000"/>
                        </a:solidFill>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13">
                  <a:txBody>
                    <a:bodyPr/>
                    <a:lstStyle/>
                    <a:p>
                      <a:r>
                        <a:rPr lang="es-MX" sz="800" dirty="0" smtClean="0">
                          <a:latin typeface="Arial" panose="020B0604020202020204" pitchFamily="34" charset="0"/>
                          <a:cs typeface="Arial" panose="020B0604020202020204" pitchFamily="34" charset="0"/>
                        </a:rPr>
                        <a:t>Conteste y/o</a:t>
                      </a:r>
                      <a:r>
                        <a:rPr lang="es-MX" sz="800" baseline="0" dirty="0" smtClean="0">
                          <a:latin typeface="Arial" panose="020B0604020202020204" pitchFamily="34" charset="0"/>
                          <a:cs typeface="Arial" panose="020B0604020202020204" pitchFamily="34" charset="0"/>
                        </a:rPr>
                        <a:t> en su caso transfiera las respuestas y contenidos solicitados en los diferentes cuadros del presente documento. En cada caso llene los datos que le soliciten en el encabezado de cada hoja. Verifique  que está cumpliendo totalmente con lo requerido en cada caso y si está satisfecho, llene el siguiente cuadro, marcando con </a:t>
                      </a:r>
                      <a:r>
                        <a:rPr lang="es-MX" sz="800" baseline="0" dirty="0" smtClean="0">
                          <a:latin typeface="Arial" panose="020B0604020202020204" pitchFamily="34" charset="0"/>
                          <a:cs typeface="Arial" panose="020B0604020202020204" pitchFamily="34" charset="0"/>
                          <a:sym typeface="Wingdings 2"/>
                        </a:rPr>
                        <a:t>  el documento que acompaña y en “No. de Hojas” anote el número de hojas de que consta su respuesta, especialmente si si adiciono alguna hoja ..</a:t>
                      </a:r>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algn="ctr"/>
                      <a:endParaRPr lang="es-MX" sz="10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800" b="1" kern="1200" dirty="0" smtClean="0">
                          <a:solidFill>
                            <a:schemeClr val="dk1"/>
                          </a:solidFill>
                          <a:effectLst/>
                          <a:latin typeface="Arial" panose="020B0604020202020204" pitchFamily="34" charset="0"/>
                          <a:ea typeface="+mn-ea"/>
                          <a:cs typeface="Arial" panose="020B0604020202020204" pitchFamily="34" charset="0"/>
                          <a:sym typeface="Wingdings 2"/>
                        </a:rPr>
                        <a:t></a:t>
                      </a:r>
                      <a:endParaRPr lang="es-MX" sz="800" dirty="0" smtClean="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a:txBody>
                    <a:bodyPr/>
                    <a:lstStyle/>
                    <a:p>
                      <a:r>
                        <a:rPr lang="es-MX" sz="800" dirty="0" smtClean="0">
                          <a:latin typeface="Arial" panose="020B0604020202020204" pitchFamily="34" charset="0"/>
                          <a:cs typeface="Arial" panose="020B0604020202020204" pitchFamily="34" charset="0"/>
                        </a:rPr>
                        <a:t>Número de hojas</a:t>
                      </a:r>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r>
              <a:tr h="0">
                <a:tc gridSpan="17">
                  <a:txBody>
                    <a:bodyPr/>
                    <a:lstStyle/>
                    <a:p>
                      <a:pPr algn="ctr"/>
                      <a:endParaRPr lang="es-MX" sz="300" dirty="0">
                        <a:solidFill>
                          <a:srgbClr val="FF0000"/>
                        </a:solidFill>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sz="700" dirty="0">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52000">
                <a:tc gridSpan="17">
                  <a:txBody>
                    <a:bodyPr/>
                    <a:lstStyle/>
                    <a:p>
                      <a:pPr rtl="0" eaLnBrk="1" fontAlgn="base" latinLnBrk="0" hangingPunct="1"/>
                      <a:r>
                        <a:rPr lang="es-MX" sz="900" b="1" kern="1200" dirty="0" smtClean="0">
                          <a:solidFill>
                            <a:schemeClr val="dk1"/>
                          </a:solidFill>
                          <a:effectLst/>
                          <a:latin typeface="Arial" panose="020B0604020202020204" pitchFamily="34" charset="0"/>
                          <a:ea typeface="+mn-ea"/>
                          <a:cs typeface="Arial" panose="020B0604020202020204" pitchFamily="34" charset="0"/>
                        </a:rPr>
                        <a:t>CAPÍTULO 6.0 LA PLANEACIÓN ESTRATÉGICA</a:t>
                      </a:r>
                      <a:endParaRPr lang="es-MX" sz="900" dirty="0">
                        <a:effectLst/>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l" rtl="0" eaLnBrk="1" fontAlgn="auto" latinLnBrk="0" hangingPunct="1">
                        <a:spcBef>
                          <a:spcPts val="0"/>
                        </a:spcBef>
                        <a:spcAft>
                          <a:spcPts val="0"/>
                        </a:spcAft>
                      </a:pPr>
                      <a:endParaRPr lang="es-MX" sz="1800" b="0" i="0" u="none" strike="noStrike" dirty="0">
                        <a:effectLst/>
                        <a:latin typeface="Arial"/>
                      </a:endParaRPr>
                    </a:p>
                  </a:txBody>
                  <a:tcPr marL="66548" marR="66548" marT="33274" marB="33274" anchor="ctr"/>
                </a:tc>
                <a:tc hMerge="1">
                  <a:txBody>
                    <a:bodyPr/>
                    <a:lstStyle/>
                    <a:p>
                      <a:endParaRPr lang="es-MX"/>
                    </a:p>
                  </a:txBody>
                  <a:tcPr/>
                </a:tc>
                <a:tc hMerge="1">
                  <a:txBody>
                    <a:bodyPr/>
                    <a:lstStyle/>
                    <a:p>
                      <a:endParaRPr lang="es-MX"/>
                    </a:p>
                  </a:txBody>
                  <a:tcPr/>
                </a:tc>
                <a:tc hMerge="1">
                  <a:txBody>
                    <a:bodyPr/>
                    <a:lstStyle/>
                    <a:p>
                      <a:endParaRPr lang="es-MX" sz="800" dirty="0"/>
                    </a:p>
                  </a:txBody>
                  <a:tcPr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r>
              <a:tr h="252000">
                <a:tc gridSpan="14">
                  <a:txBody>
                    <a:bodyPr/>
                    <a:lstStyle/>
                    <a:p>
                      <a:pPr rtl="0" eaLnBrk="1" fontAlgn="base" latinLnBrk="0" hangingPunct="1"/>
                      <a:r>
                        <a:rPr lang="es-ES" sz="900" b="0" i="1" kern="1200" dirty="0" smtClean="0">
                          <a:solidFill>
                            <a:schemeClr val="dk1"/>
                          </a:solidFill>
                          <a:effectLst/>
                          <a:latin typeface="Arial" panose="020B0604020202020204" pitchFamily="34" charset="0"/>
                          <a:ea typeface="+mn-ea"/>
                          <a:cs typeface="Arial" panose="020B0604020202020204" pitchFamily="34" charset="0"/>
                        </a:rPr>
                        <a:t> 6.33.1   AUTO EVALUACIÓN 6.1 : CAPACIDAD DE CAMBIO Y ACTUALIZACIÓN. </a:t>
                      </a:r>
                      <a:endParaRPr lang="es-MX" sz="900" b="0" i="1" dirty="0">
                        <a:effectLst/>
                        <a:latin typeface="Arial" panose="020B0604020202020204" pitchFamily="34" charset="0"/>
                        <a:cs typeface="Arial" panose="020B0604020202020204" pitchFamily="34" charset="0"/>
                      </a:endParaRPr>
                    </a:p>
                  </a:txBody>
                  <a:tcPr marL="66558" marR="66558" marT="33279" marB="332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l" rtl="0" eaLnBrk="1" fontAlgn="auto" latinLnBrk="0" hangingPunct="1">
                        <a:spcBef>
                          <a:spcPts val="0"/>
                        </a:spcBef>
                        <a:spcAft>
                          <a:spcPts val="0"/>
                        </a:spcAft>
                      </a:pPr>
                      <a:endParaRPr lang="es-MX" sz="400" b="0" i="0" u="none" strike="noStrike" dirty="0">
                        <a:effectLst/>
                        <a:latin typeface="Arial" panose="020B0604020202020204" pitchFamily="34" charset="0"/>
                        <a:cs typeface="Arial" panose="020B0604020202020204" pitchFamily="34" charset="0"/>
                      </a:endParaRPr>
                    </a:p>
                  </a:txBody>
                  <a:tcPr marL="66558" marR="66558" marT="33279" marB="33279" anchor="ctr"/>
                </a:tc>
                <a:tc hMerge="1">
                  <a:txBody>
                    <a:bodyPr/>
                    <a:lstStyle/>
                    <a:p>
                      <a:endParaRPr lang="es-MX"/>
                    </a:p>
                  </a:txBody>
                  <a:tcPr/>
                </a:tc>
                <a:tc hMerge="1">
                  <a:txBody>
                    <a:bodyPr/>
                    <a:lstStyle/>
                    <a:p>
                      <a:endParaRPr lang="es-MX"/>
                    </a:p>
                  </a:txBody>
                  <a:tcPr/>
                </a:tc>
                <a:tc gridSpan="2">
                  <a:txBody>
                    <a:bodyPr/>
                    <a:lstStyle/>
                    <a:p>
                      <a:r>
                        <a:rPr lang="es-MX" sz="800" dirty="0" smtClean="0"/>
                        <a:t>2</a:t>
                      </a:r>
                      <a:endParaRPr lang="es-MX" sz="800"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a:txBody>
                    <a:bodyPr/>
                    <a:lstStyle/>
                    <a:p>
                      <a:endParaRPr lang="es-MX" sz="800" dirty="0" smtClean="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52000">
                <a:tc gridSpan="14">
                  <a:txBody>
                    <a:bodyPr/>
                    <a:lstStyle/>
                    <a:p>
                      <a:pPr rtl="0" eaLnBrk="1" fontAlgn="base" latinLnBrk="0" hangingPunct="1"/>
                      <a:r>
                        <a:rPr lang="es-MX" sz="900" b="0" i="1" kern="1200" dirty="0" smtClean="0">
                          <a:solidFill>
                            <a:schemeClr val="dk1"/>
                          </a:solidFill>
                          <a:effectLst/>
                          <a:latin typeface="Arial" panose="020B0604020202020204" pitchFamily="34" charset="0"/>
                          <a:ea typeface="+mn-ea"/>
                          <a:cs typeface="Arial" panose="020B0604020202020204" pitchFamily="34" charset="0"/>
                        </a:rPr>
                        <a:t>6.33.2  AUTOEVALUACIÓN 6.2 : DISPOSICIÓN PARA LA PLANEACIÓN.</a:t>
                      </a:r>
                      <a:endParaRPr lang="es-MX" sz="900" b="0" i="1"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r>
                        <a:rPr lang="es-MX" sz="800" dirty="0" smtClean="0"/>
                        <a:t>3</a:t>
                      </a:r>
                      <a:endParaRPr lang="es-MX"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a:txBody>
                    <a:bodyPr/>
                    <a:lstStyle/>
                    <a:p>
                      <a:endParaRPr lang="es-MX"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52000">
                <a:tc gridSpan="14">
                  <a:txBody>
                    <a:bodyPr/>
                    <a:lstStyle/>
                    <a:p>
                      <a:pPr rtl="0" eaLnBrk="1" latinLnBrk="0" hangingPunct="1"/>
                      <a:r>
                        <a:rPr lang="es-ES" sz="900" b="0" i="1" kern="1200" dirty="0" smtClean="0">
                          <a:solidFill>
                            <a:schemeClr val="dk1"/>
                          </a:solidFill>
                          <a:effectLst/>
                          <a:latin typeface="Arial" panose="020B0604020202020204" pitchFamily="34" charset="0"/>
                          <a:ea typeface="+mn-ea"/>
                          <a:cs typeface="Arial" panose="020B0604020202020204" pitchFamily="34" charset="0"/>
                        </a:rPr>
                        <a:t>6.33.3 EJERCICIO 6.3</a:t>
                      </a:r>
                      <a:r>
                        <a:rPr lang="es-ES" sz="900" b="0" i="1" kern="1200" baseline="0" dirty="0" smtClean="0">
                          <a:solidFill>
                            <a:schemeClr val="dk1"/>
                          </a:solidFill>
                          <a:effectLst/>
                          <a:latin typeface="Arial" panose="020B0604020202020204" pitchFamily="34" charset="0"/>
                          <a:ea typeface="+mn-ea"/>
                          <a:cs typeface="Arial" panose="020B0604020202020204" pitchFamily="34" charset="0"/>
                        </a:rPr>
                        <a:t> </a:t>
                      </a:r>
                      <a:r>
                        <a:rPr lang="es-ES" sz="900" b="0" i="1" kern="1200" dirty="0" smtClean="0">
                          <a:solidFill>
                            <a:schemeClr val="dk1"/>
                          </a:solidFill>
                          <a:effectLst/>
                          <a:latin typeface="Arial" panose="020B0604020202020204" pitchFamily="34" charset="0"/>
                          <a:ea typeface="+mn-ea"/>
                          <a:cs typeface="Arial" panose="020B0604020202020204" pitchFamily="34" charset="0"/>
                        </a:rPr>
                        <a:t>:IDENTIFICACIÓN DE ELEMENTOS DE PLANEACIÓN.</a:t>
                      </a:r>
                      <a:endParaRPr lang="es-MX" sz="200" b="0" i="1"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r>
                        <a:rPr lang="es-MX" sz="800" dirty="0" smtClean="0"/>
                        <a:t>4</a:t>
                      </a:r>
                      <a:endParaRPr lang="es-MX"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a:txBody>
                    <a:bodyPr/>
                    <a:lstStyle/>
                    <a:p>
                      <a:endParaRPr lang="es-MX"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52000">
                <a:tc gridSpan="14">
                  <a:txBody>
                    <a:bodyPr/>
                    <a:lstStyle/>
                    <a:p>
                      <a:pPr marL="0" marR="0" indent="0" algn="l" rtl="0" eaLnBrk="1" fontAlgn="auto" latinLnBrk="0" hangingPunct="1">
                        <a:spcBef>
                          <a:spcPts val="0"/>
                        </a:spcBef>
                        <a:spcAft>
                          <a:spcPts val="0"/>
                        </a:spcAft>
                      </a:pPr>
                      <a:r>
                        <a:rPr lang="es-MX" sz="900" b="0" i="1" u="none" strike="noStrike" kern="1200" dirty="0" smtClean="0">
                          <a:solidFill>
                            <a:srgbClr val="000000"/>
                          </a:solidFill>
                          <a:effectLst/>
                          <a:latin typeface="Arial" panose="020B0604020202020204" pitchFamily="34" charset="0"/>
                          <a:cs typeface="Arial" panose="020B0604020202020204" pitchFamily="34" charset="0"/>
                        </a:rPr>
                        <a:t>6.33.4  CASO MODULAR. FORMULA I PARTE 1</a:t>
                      </a:r>
                      <a:endParaRPr lang="es-MX" sz="900" b="0" i="0" u="none" strike="noStrike" dirty="0">
                        <a:effectLst/>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l" rtl="0" eaLnBrk="1" fontAlgn="auto" latinLnBrk="0" hangingPunct="1">
                        <a:spcBef>
                          <a:spcPts val="0"/>
                        </a:spcBef>
                        <a:spcAft>
                          <a:spcPts val="0"/>
                        </a:spcAft>
                      </a:pPr>
                      <a:endParaRPr lang="es-MX" sz="1800" b="0" i="0" u="none" strike="noStrike" dirty="0">
                        <a:effectLst/>
                        <a:latin typeface="Arial"/>
                      </a:endParaRPr>
                    </a:p>
                  </a:txBody>
                  <a:tcPr marL="66548" marR="66548" marT="33274" marB="33274" anchor="ctr"/>
                </a:tc>
                <a:tc hMerge="1">
                  <a:txBody>
                    <a:bodyPr/>
                    <a:lstStyle/>
                    <a:p>
                      <a:endParaRPr lang="es-MX"/>
                    </a:p>
                  </a:txBody>
                  <a:tcPr/>
                </a:tc>
                <a:tc hMerge="1">
                  <a:txBody>
                    <a:bodyPr/>
                    <a:lstStyle/>
                    <a:p>
                      <a:endParaRPr lang="es-MX"/>
                    </a:p>
                  </a:txBody>
                  <a:tcPr/>
                </a:tc>
                <a:tc gridSpan="2">
                  <a:txBody>
                    <a:bodyPr/>
                    <a:lstStyle/>
                    <a:p>
                      <a:r>
                        <a:rPr lang="es-MX" sz="800" dirty="0" smtClean="0"/>
                        <a:t>5</a:t>
                      </a:r>
                      <a:endParaRPr lang="es-MX"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a:txBody>
                    <a:bodyPr/>
                    <a:lstStyle/>
                    <a:p>
                      <a:endParaRPr lang="es-MX" sz="800"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2000">
                <a:tc gridSpan="17">
                  <a:txBody>
                    <a:bodyPr/>
                    <a:lstStyle/>
                    <a:p>
                      <a:pPr marL="0" marR="0" indent="0" algn="l" rtl="0" eaLnBrk="1" fontAlgn="auto" latinLnBrk="0" hangingPunct="1">
                        <a:spcBef>
                          <a:spcPts val="0"/>
                        </a:spcBef>
                        <a:spcAft>
                          <a:spcPts val="0"/>
                        </a:spcAft>
                      </a:pPr>
                      <a:r>
                        <a:rPr lang="es-MX" sz="900" b="1" i="0" u="none" strike="noStrike" kern="1200" dirty="0" smtClean="0">
                          <a:solidFill>
                            <a:srgbClr val="000000"/>
                          </a:solidFill>
                          <a:effectLst/>
                          <a:latin typeface="Arial" panose="020B0604020202020204" pitchFamily="34" charset="0"/>
                          <a:cs typeface="Arial" panose="020B0604020202020204" pitchFamily="34" charset="0"/>
                        </a:rPr>
                        <a:t>CAPÍTULO 7.0 TOMA DE DECISIONES</a:t>
                      </a:r>
                      <a:endParaRPr lang="es-MX" sz="900" b="0" i="0" u="none" strike="noStrike" dirty="0">
                        <a:effectLst/>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l" rtl="0" eaLnBrk="1" fontAlgn="auto" latinLnBrk="0" hangingPunct="1">
                        <a:spcBef>
                          <a:spcPts val="0"/>
                        </a:spcBef>
                        <a:spcAft>
                          <a:spcPts val="0"/>
                        </a:spcAft>
                      </a:pPr>
                      <a:endParaRPr lang="es-MX" sz="1800" b="0" i="0" u="none" strike="noStrike" dirty="0">
                        <a:effectLst/>
                        <a:latin typeface="Arial"/>
                      </a:endParaRPr>
                    </a:p>
                  </a:txBody>
                  <a:tcPr marL="66548" marR="66548" marT="33274" marB="33274" anchor="ctr"/>
                </a:tc>
                <a:tc hMerge="1">
                  <a:txBody>
                    <a:bodyPr/>
                    <a:lstStyle/>
                    <a:p>
                      <a:endParaRPr lang="es-MX"/>
                    </a:p>
                  </a:txBody>
                  <a:tcPr/>
                </a:tc>
                <a:tc hMerge="1">
                  <a:txBody>
                    <a:bodyPr/>
                    <a:lstStyle/>
                    <a:p>
                      <a:endParaRPr lang="es-MX"/>
                    </a:p>
                  </a:txBody>
                  <a:tcPr/>
                </a:tc>
                <a:tc hMerge="1">
                  <a:txBody>
                    <a:bodyPr/>
                    <a:lstStyle/>
                    <a:p>
                      <a:endParaRPr lang="es-MX" sz="800"/>
                    </a:p>
                  </a:txBody>
                  <a:tcPr anchor="ctr">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r>
              <a:tr h="252000">
                <a:tc gridSpan="14">
                  <a:txBody>
                    <a:bodyPr/>
                    <a:lstStyle/>
                    <a:p>
                      <a:pPr rtl="0" eaLnBrk="1" fontAlgn="base" latinLnBrk="0" hangingPunct="1"/>
                      <a:r>
                        <a:rPr lang="es-ES" sz="900" b="0" i="1" kern="1200" dirty="0" smtClean="0">
                          <a:solidFill>
                            <a:schemeClr val="dk1"/>
                          </a:solidFill>
                          <a:effectLst/>
                          <a:latin typeface="Arial" panose="020B0604020202020204" pitchFamily="34" charset="0"/>
                          <a:ea typeface="+mn-ea"/>
                          <a:cs typeface="Arial" panose="020B0604020202020204" pitchFamily="34" charset="0"/>
                        </a:rPr>
                        <a:t>7.20.1  AUTO EVALUACIÓN 7.1 : CAPACIDAD PARA DECIDIR </a:t>
                      </a:r>
                      <a:endParaRPr lang="es-MX" sz="900" b="0" i="1" dirty="0">
                        <a:effectLst/>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l" rtl="0" eaLnBrk="1" fontAlgn="auto" latinLnBrk="0" hangingPunct="1">
                        <a:spcBef>
                          <a:spcPts val="0"/>
                        </a:spcBef>
                        <a:spcAft>
                          <a:spcPts val="0"/>
                        </a:spcAft>
                      </a:pPr>
                      <a:endParaRPr lang="es-MX" sz="1800" b="0" i="0" u="none" strike="noStrike" dirty="0">
                        <a:effectLst/>
                        <a:latin typeface="Arial"/>
                      </a:endParaRPr>
                    </a:p>
                  </a:txBody>
                  <a:tcPr marL="66548" marR="66548" marT="33274" marB="33274" anchor="ctr"/>
                </a:tc>
                <a:tc hMerge="1">
                  <a:txBody>
                    <a:bodyPr/>
                    <a:lstStyle/>
                    <a:p>
                      <a:endParaRPr lang="es-MX"/>
                    </a:p>
                  </a:txBody>
                  <a:tcPr/>
                </a:tc>
                <a:tc hMerge="1">
                  <a:txBody>
                    <a:bodyPr/>
                    <a:lstStyle/>
                    <a:p>
                      <a:endParaRPr lang="es-MX"/>
                    </a:p>
                  </a:txBody>
                  <a:tcPr/>
                </a:tc>
                <a:tc gridSpan="2">
                  <a:txBody>
                    <a:bodyPr/>
                    <a:lstStyle/>
                    <a:p>
                      <a:r>
                        <a:rPr lang="es-MX" sz="800" dirty="0" smtClean="0">
                          <a:latin typeface="Arial" panose="020B0604020202020204" pitchFamily="34" charset="0"/>
                          <a:cs typeface="Arial" panose="020B0604020202020204" pitchFamily="34" charset="0"/>
                        </a:rPr>
                        <a:t>7</a:t>
                      </a:r>
                      <a:endParaRPr lang="es-MX" sz="8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a:txBody>
                    <a:bodyPr/>
                    <a:lstStyle/>
                    <a:p>
                      <a:endParaRPr lang="es-MX"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2000">
                <a:tc gridSpan="14">
                  <a:txBody>
                    <a:bodyPr/>
                    <a:lstStyle/>
                    <a:p>
                      <a:pPr rtl="0" eaLnBrk="1" fontAlgn="auto" latinLnBrk="0" hangingPunct="1"/>
                      <a:r>
                        <a:rPr lang="es-ES" sz="900" b="1" i="1" kern="1200" dirty="0" smtClean="0">
                          <a:solidFill>
                            <a:schemeClr val="dk1"/>
                          </a:solidFill>
                          <a:effectLst/>
                          <a:latin typeface="Arial" panose="020B0604020202020204" pitchFamily="34" charset="0"/>
                          <a:ea typeface="+mn-ea"/>
                          <a:cs typeface="Arial" panose="020B0604020202020204" pitchFamily="34" charset="0"/>
                        </a:rPr>
                        <a:t>7.20.2   AUTO EVALUACIÓN 7.2 : ESTILO  PERSONAL DE DECISIÓN</a:t>
                      </a:r>
                      <a:endParaRPr lang="es-MX" sz="900" i="1" dirty="0">
                        <a:effectLst/>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l" rtl="0" eaLnBrk="1" fontAlgn="auto" latinLnBrk="0" hangingPunct="1">
                        <a:spcBef>
                          <a:spcPts val="0"/>
                        </a:spcBef>
                        <a:spcAft>
                          <a:spcPts val="0"/>
                        </a:spcAft>
                      </a:pPr>
                      <a:endParaRPr lang="es-MX" sz="1800" b="0" i="0" u="none" strike="noStrike" dirty="0">
                        <a:effectLst/>
                        <a:latin typeface="Arial"/>
                      </a:endParaRPr>
                    </a:p>
                  </a:txBody>
                  <a:tcPr marL="66548" marR="66548" marT="33274" marB="33274" anchor="ctr"/>
                </a:tc>
                <a:tc hMerge="1">
                  <a:txBody>
                    <a:bodyPr/>
                    <a:lstStyle/>
                    <a:p>
                      <a:endParaRPr lang="es-MX"/>
                    </a:p>
                  </a:txBody>
                  <a:tcPr/>
                </a:tc>
                <a:tc hMerge="1">
                  <a:txBody>
                    <a:bodyPr/>
                    <a:lstStyle/>
                    <a:p>
                      <a:endParaRPr lang="es-MX"/>
                    </a:p>
                  </a:txBody>
                  <a:tcPr/>
                </a:tc>
                <a:tc gridSpan="2">
                  <a:txBody>
                    <a:bodyPr/>
                    <a:lstStyle/>
                    <a:p>
                      <a:r>
                        <a:rPr lang="es-MX" sz="800" dirty="0" smtClean="0">
                          <a:latin typeface="Arial" panose="020B0604020202020204" pitchFamily="34" charset="0"/>
                          <a:cs typeface="Arial" panose="020B0604020202020204" pitchFamily="34" charset="0"/>
                        </a:rPr>
                        <a:t>8</a:t>
                      </a:r>
                      <a:endParaRPr lang="es-MX" sz="8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a:txBody>
                    <a:bodyPr/>
                    <a:lstStyle/>
                    <a:p>
                      <a:endParaRPr lang="es-MX"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2000">
                <a:tc gridSpan="1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900" b="1" i="0" kern="1200" dirty="0" smtClean="0">
                          <a:solidFill>
                            <a:schemeClr val="dk1"/>
                          </a:solidFill>
                          <a:effectLst/>
                          <a:latin typeface="Arial" panose="020B0604020202020204" pitchFamily="34" charset="0"/>
                          <a:ea typeface="+mn-ea"/>
                          <a:cs typeface="Arial" panose="020B0604020202020204" pitchFamily="34" charset="0"/>
                        </a:rPr>
                        <a:t>7.20.2 CASO MODULAR:</a:t>
                      </a:r>
                      <a:r>
                        <a:rPr lang="es-MX" sz="900" b="1" i="0" kern="1200" baseline="0" dirty="0" smtClean="0">
                          <a:solidFill>
                            <a:schemeClr val="dk1"/>
                          </a:solidFill>
                          <a:effectLst/>
                          <a:latin typeface="Arial" panose="020B0604020202020204" pitchFamily="34" charset="0"/>
                          <a:ea typeface="+mn-ea"/>
                          <a:cs typeface="Arial" panose="020B0604020202020204" pitchFamily="34" charset="0"/>
                        </a:rPr>
                        <a:t> FORMULA 1- PARTE 2</a:t>
                      </a:r>
                      <a:endParaRPr lang="es-MX" sz="900" i="0" dirty="0" smtClean="0">
                        <a:effectLst/>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r>
                        <a:rPr lang="es-MX" sz="800" dirty="0" smtClean="0">
                          <a:latin typeface="Arial" panose="020B0604020202020204" pitchFamily="34" charset="0"/>
                          <a:cs typeface="Arial" panose="020B0604020202020204" pitchFamily="34" charset="0"/>
                        </a:rPr>
                        <a:t>9</a:t>
                      </a:r>
                      <a:endParaRPr lang="es-MX" sz="8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a:txBody>
                    <a:bodyPr/>
                    <a:lstStyle/>
                    <a:p>
                      <a:endParaRPr lang="es-MX"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2000">
                <a:tc gridSpan="1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900" b="1" i="0" dirty="0" smtClean="0">
                          <a:effectLst/>
                          <a:latin typeface="Arial" panose="020B0604020202020204" pitchFamily="34" charset="0"/>
                          <a:cs typeface="Arial" panose="020B0604020202020204" pitchFamily="34" charset="0"/>
                        </a:rPr>
                        <a:t>CAPÍTULO</a:t>
                      </a:r>
                      <a:r>
                        <a:rPr lang="es-MX" sz="900" b="1" i="0" baseline="0" dirty="0" smtClean="0">
                          <a:effectLst/>
                          <a:latin typeface="Arial" panose="020B0604020202020204" pitchFamily="34" charset="0"/>
                          <a:cs typeface="Arial" panose="020B0604020202020204" pitchFamily="34" charset="0"/>
                        </a:rPr>
                        <a:t> 8.0 ADMINISTRACIÓN DEL TIEMPO</a:t>
                      </a:r>
                      <a:endParaRPr lang="es-MX" sz="900" b="1" i="0" dirty="0" smtClean="0">
                        <a:effectLst/>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sz="9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2000">
                <a:tc gridSpan="1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900" b="0" i="1" kern="1200" dirty="0" smtClean="0">
                          <a:solidFill>
                            <a:schemeClr val="dk1"/>
                          </a:solidFill>
                          <a:effectLst/>
                          <a:latin typeface="+mj-lt"/>
                          <a:ea typeface="+mn-ea"/>
                          <a:cs typeface="+mn-cs"/>
                        </a:rPr>
                        <a:t>8.8.1 AUTO EVALUACIÓN 8.1</a:t>
                      </a:r>
                      <a:r>
                        <a:rPr lang="es-ES" sz="900" b="0" i="1" kern="1200" baseline="0" dirty="0" smtClean="0">
                          <a:solidFill>
                            <a:schemeClr val="dk1"/>
                          </a:solidFill>
                          <a:effectLst/>
                          <a:latin typeface="+mj-lt"/>
                          <a:ea typeface="+mn-ea"/>
                          <a:cs typeface="+mn-cs"/>
                        </a:rPr>
                        <a:t> </a:t>
                      </a:r>
                      <a:r>
                        <a:rPr lang="es-ES" sz="900" b="0" i="1" kern="1200" dirty="0" smtClean="0">
                          <a:solidFill>
                            <a:schemeClr val="dk1"/>
                          </a:solidFill>
                          <a:effectLst/>
                          <a:latin typeface="+mj-lt"/>
                          <a:ea typeface="+mn-ea"/>
                          <a:cs typeface="+mn-cs"/>
                        </a:rPr>
                        <a:t>: DISTRIBUCIÓN DE MI TIEMPO</a:t>
                      </a:r>
                      <a:endParaRPr lang="es-MX" sz="900" b="0" i="1" dirty="0" smtClean="0">
                        <a:effectLst/>
                        <a:latin typeface="+mj-lt"/>
                      </a:endParaRPr>
                    </a:p>
                  </a:txBody>
                  <a:tcPr marL="66548" marR="66548" marT="33274" marB="33274"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r>
                        <a:rPr lang="es-MX" sz="800" dirty="0" smtClean="0">
                          <a:latin typeface="Arial" panose="020B0604020202020204" pitchFamily="34" charset="0"/>
                          <a:cs typeface="Arial" panose="020B0604020202020204" pitchFamily="34" charset="0"/>
                        </a:rPr>
                        <a:t>11</a:t>
                      </a:r>
                      <a:endParaRPr lang="es-MX" sz="8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a:txBody>
                    <a:bodyPr/>
                    <a:lstStyle/>
                    <a:p>
                      <a:endParaRPr lang="es-MX"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gridSpan="17">
                  <a:txBody>
                    <a:bodyPr/>
                    <a:lstStyle/>
                    <a:p>
                      <a:pPr marL="0" marR="0" indent="0" algn="l" rtl="0" eaLnBrk="1" fontAlgn="auto" latinLnBrk="0" hangingPunct="1">
                        <a:spcBef>
                          <a:spcPts val="0"/>
                        </a:spcBef>
                        <a:spcAft>
                          <a:spcPts val="0"/>
                        </a:spcAft>
                      </a:pPr>
                      <a:endParaRPr lang="es-MX" sz="300" b="1" i="0" u="none" strike="noStrike" dirty="0">
                        <a:effectLst/>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sz="800" dirty="0"/>
                    </a:p>
                  </a:txBody>
                  <a:tcPr marL="66548" marR="66548" marT="33274" marB="332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sz="800"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0">
                <a:tc rowSpan="2">
                  <a:txBody>
                    <a:bodyPr/>
                    <a:lstStyle/>
                    <a:p>
                      <a:pPr marL="0" marR="0" indent="0" algn="ctr" rtl="0" eaLnBrk="1" fontAlgn="auto" latinLnBrk="0" hangingPunct="1">
                        <a:spcBef>
                          <a:spcPts val="0"/>
                        </a:spcBef>
                        <a:spcAft>
                          <a:spcPts val="0"/>
                        </a:spcAft>
                      </a:pPr>
                      <a:r>
                        <a:rPr lang="es-MX" sz="1050" b="1" i="0" u="none" strike="noStrike" dirty="0" smtClean="0">
                          <a:solidFill>
                            <a:srgbClr val="FF0000"/>
                          </a:solidFill>
                          <a:effectLst/>
                          <a:latin typeface="Arial" panose="020B0604020202020204" pitchFamily="34" charset="0"/>
                          <a:cs typeface="Arial" panose="020B0604020202020204" pitchFamily="34" charset="0"/>
                        </a:rPr>
                        <a:t>3</a:t>
                      </a:r>
                      <a:endParaRPr lang="es-MX" sz="800" b="1" i="0" u="none" strike="noStrike" dirty="0">
                        <a:solidFill>
                          <a:srgbClr val="FF0000"/>
                        </a:solidFill>
                        <a:effectLst/>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16">
                  <a:txBody>
                    <a:bodyPr/>
                    <a:lstStyle/>
                    <a:p>
                      <a:r>
                        <a:rPr lang="es-MX" sz="800" dirty="0" smtClean="0">
                          <a:latin typeface="Arial" panose="020B0604020202020204" pitchFamily="34" charset="0"/>
                          <a:cs typeface="Arial" panose="020B0604020202020204" pitchFamily="34" charset="0"/>
                        </a:rPr>
                        <a:t>Una vez seguro</a:t>
                      </a:r>
                      <a:r>
                        <a:rPr lang="es-MX" sz="800" baseline="0" dirty="0" smtClean="0">
                          <a:latin typeface="Arial" panose="020B0604020202020204" pitchFamily="34" charset="0"/>
                          <a:cs typeface="Arial" panose="020B0604020202020204" pitchFamily="34" charset="0"/>
                        </a:rPr>
                        <a:t> de que ha contestado  todo lo requerido, envíe este cuestionario modular completo al siguiente correo y anote la fecha en que lo esta enviando.</a:t>
                      </a:r>
                      <a:endParaRPr lang="es-MX" sz="800" dirty="0">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sz="800" dirty="0">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s-MX" sz="800" dirty="0"/>
                    </a:p>
                  </a:txBody>
                  <a:tcPr marL="66548" marR="66548" marT="33274" marB="332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sz="800"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0">
                <a:tc vMerge="1">
                  <a:txBody>
                    <a:bodyPr/>
                    <a:lstStyle/>
                    <a:p>
                      <a:pPr marL="0" marR="0" indent="0" algn="l" rtl="0" eaLnBrk="1" fontAlgn="auto" latinLnBrk="0" hangingPunct="1">
                        <a:spcBef>
                          <a:spcPts val="0"/>
                        </a:spcBef>
                        <a:spcAft>
                          <a:spcPts val="0"/>
                        </a:spcAft>
                      </a:pPr>
                      <a:endParaRPr lang="es-MX" sz="800" b="1" i="0" u="none" strike="noStrike" dirty="0">
                        <a:effectLst/>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gridSpan="2">
                  <a:txBody>
                    <a:bodyPr/>
                    <a:lstStyle/>
                    <a:p>
                      <a:pPr algn="ctr"/>
                      <a:r>
                        <a:rPr lang="es-MX" sz="800" dirty="0" smtClean="0">
                          <a:latin typeface="Arial" panose="020B0604020202020204" pitchFamily="34" charset="0"/>
                          <a:cs typeface="Arial" panose="020B0604020202020204" pitchFamily="34" charset="0"/>
                        </a:rPr>
                        <a:t>CORREO</a:t>
                      </a:r>
                      <a:endParaRPr lang="es-MX" sz="800" dirty="0">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gridSpan="6">
                  <a:txBody>
                    <a:bodyPr/>
                    <a:lstStyle/>
                    <a:p>
                      <a:pPr algn="ctr"/>
                      <a:r>
                        <a:rPr lang="es-MX" sz="1000" b="1" i="1" dirty="0" smtClean="0">
                          <a:solidFill>
                            <a:schemeClr val="tx2">
                              <a:lumMod val="75000"/>
                            </a:schemeClr>
                          </a:solidFill>
                          <a:latin typeface="Arial" panose="020B0604020202020204" pitchFamily="34" charset="0"/>
                          <a:cs typeface="Arial" panose="020B0604020202020204" pitchFamily="34" charset="0"/>
                        </a:rPr>
                        <a:t>diplomadotge@itescam.edu.m</a:t>
                      </a:r>
                      <a:r>
                        <a:rPr lang="es-MX" sz="1000" dirty="0" smtClean="0"/>
                        <a:t>x</a:t>
                      </a:r>
                      <a:endParaRPr lang="es-MX" sz="1000" dirty="0"/>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4">
                  <a:txBody>
                    <a:bodyPr/>
                    <a:lstStyle/>
                    <a:p>
                      <a:pPr algn="ctr"/>
                      <a:r>
                        <a:rPr lang="es-MX" sz="800" dirty="0" smtClean="0">
                          <a:latin typeface="Arial" panose="020B0604020202020204" pitchFamily="34" charset="0"/>
                          <a:cs typeface="Arial" panose="020B0604020202020204" pitchFamily="34" charset="0"/>
                        </a:rPr>
                        <a:t>FECHA</a:t>
                      </a:r>
                      <a:r>
                        <a:rPr lang="es-MX" sz="800" baseline="0" dirty="0" smtClean="0">
                          <a:latin typeface="Arial" panose="020B0604020202020204" pitchFamily="34" charset="0"/>
                          <a:cs typeface="Arial" panose="020B0604020202020204" pitchFamily="34" charset="0"/>
                        </a:rPr>
                        <a:t> DE ENVÍO</a:t>
                      </a:r>
                      <a:endParaRPr lang="es-MX" sz="800" dirty="0">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4">
                  <a:txBody>
                    <a:bodyPr/>
                    <a:lstStyle/>
                    <a:p>
                      <a:endParaRPr lang="es-MX" sz="800" dirty="0">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17">
                  <a:txBody>
                    <a:bodyPr/>
                    <a:lstStyle/>
                    <a:p>
                      <a:pPr marL="0" marR="0" indent="0" algn="l" rtl="0" eaLnBrk="1" fontAlgn="auto" latinLnBrk="0" hangingPunct="1">
                        <a:spcBef>
                          <a:spcPts val="0"/>
                        </a:spcBef>
                        <a:spcAft>
                          <a:spcPts val="0"/>
                        </a:spcAft>
                      </a:pPr>
                      <a:endParaRPr lang="es-MX" sz="400" b="1" i="0" u="none" strike="noStrike" dirty="0">
                        <a:effectLst/>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pPr algn="ctr"/>
                      <a:endParaRPr lang="es-MX" sz="900" dirty="0"/>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algn="ctr"/>
                      <a:endParaRPr lang="es-MX" sz="800" dirty="0">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sz="800" dirty="0">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0">
                <a:tc rowSpan="2">
                  <a:txBody>
                    <a:bodyPr/>
                    <a:lstStyle/>
                    <a:p>
                      <a:pPr marL="0" marR="0" indent="0" algn="ctr" rtl="0" eaLnBrk="1" fontAlgn="auto" latinLnBrk="0" hangingPunct="1">
                        <a:spcBef>
                          <a:spcPts val="0"/>
                        </a:spcBef>
                        <a:spcAft>
                          <a:spcPts val="0"/>
                        </a:spcAft>
                      </a:pPr>
                      <a:r>
                        <a:rPr lang="es-MX" sz="900" b="1" i="0" u="none" strike="noStrike" dirty="0" smtClean="0">
                          <a:solidFill>
                            <a:srgbClr val="FF0000"/>
                          </a:solidFill>
                          <a:effectLst/>
                          <a:latin typeface="Arial" panose="020B0604020202020204" pitchFamily="34" charset="0"/>
                          <a:cs typeface="Arial" panose="020B0604020202020204" pitchFamily="34" charset="0"/>
                        </a:rPr>
                        <a:t>4</a:t>
                      </a:r>
                      <a:endParaRPr lang="es-MX" sz="900" b="1" i="0" u="none" strike="noStrike" dirty="0">
                        <a:solidFill>
                          <a:srgbClr val="FF0000"/>
                        </a:solidFill>
                        <a:effectLst/>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6">
                  <a:txBody>
                    <a:bodyPr/>
                    <a:lstStyle/>
                    <a:p>
                      <a:pPr algn="ctr"/>
                      <a:r>
                        <a:rPr lang="es-MX" sz="900" dirty="0" smtClean="0">
                          <a:latin typeface="Arial" panose="020B0604020202020204" pitchFamily="34" charset="0"/>
                          <a:cs typeface="Arial" panose="020B0604020202020204" pitchFamily="34" charset="0"/>
                        </a:rPr>
                        <a:t>Si tiene algún comentario  hágalo a continuación:</a:t>
                      </a:r>
                      <a:endParaRPr lang="es-MX" sz="900" dirty="0">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hMerge="1">
                  <a:txBody>
                    <a:bodyPr/>
                    <a:lstStyle/>
                    <a:p>
                      <a:pPr algn="ctr"/>
                      <a:endParaRPr lang="es-MX" sz="900" dirty="0"/>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pPr algn="ctr"/>
                      <a:endParaRPr lang="es-MX" sz="900" dirty="0"/>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10">
                  <a:txBody>
                    <a:bodyPr/>
                    <a:lstStyle/>
                    <a:p>
                      <a:endParaRPr lang="es-MX" dirty="0"/>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endParaRPr lang="es-MX"/>
                    </a:p>
                  </a:txBody>
                  <a:tcPr/>
                </a:tc>
                <a:tc hMerge="1">
                  <a:txBody>
                    <a:bodyPr/>
                    <a:lstStyle/>
                    <a:p>
                      <a:pPr algn="ctr"/>
                      <a:endParaRPr lang="es-MX" sz="800" dirty="0">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sz="800" dirty="0">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0">
                <a:tc vMerge="1">
                  <a:txBody>
                    <a:bodyPr/>
                    <a:lstStyle/>
                    <a:p>
                      <a:pPr marL="0" marR="0" indent="0" algn="ctr" rtl="0" eaLnBrk="1" fontAlgn="auto" latinLnBrk="0" hangingPunct="1">
                        <a:spcBef>
                          <a:spcPts val="0"/>
                        </a:spcBef>
                        <a:spcAft>
                          <a:spcPts val="0"/>
                        </a:spcAft>
                      </a:pPr>
                      <a:endParaRPr lang="es-MX" sz="900" b="1" i="0" u="none" strike="noStrike" dirty="0">
                        <a:solidFill>
                          <a:srgbClr val="FF0000"/>
                        </a:solidFill>
                        <a:effectLst/>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6">
                  <a:txBody>
                    <a:bodyPr/>
                    <a:lstStyle/>
                    <a:p>
                      <a:pPr algn="ctr"/>
                      <a:endParaRPr lang="es-MX" sz="900" dirty="0">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10">
                  <a:txBody>
                    <a:bodyPr/>
                    <a:lstStyle/>
                    <a:p>
                      <a:endParaRPr lang="es-MX" dirty="0"/>
                    </a:p>
                  </a:txBody>
                  <a:tcPr marL="66548" marR="66548" marT="33274" marB="33274" anchor="ctr">
                    <a:lnL w="1270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Tree>
    <p:extLst>
      <p:ext uri="{BB962C8B-B14F-4D97-AF65-F5344CB8AC3E}">
        <p14:creationId xmlns:p14="http://schemas.microsoft.com/office/powerpoint/2010/main" val="3737914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369957393"/>
              </p:ext>
            </p:extLst>
          </p:nvPr>
        </p:nvGraphicFramePr>
        <p:xfrm>
          <a:off x="609331" y="789044"/>
          <a:ext cx="7920000" cy="5427136"/>
        </p:xfrm>
        <a:graphic>
          <a:graphicData uri="http://schemas.openxmlformats.org/drawingml/2006/table">
            <a:tbl>
              <a:tblPr firstRow="1" bandRow="1"/>
              <a:tblGrid>
                <a:gridCol w="483947"/>
                <a:gridCol w="3480707"/>
                <a:gridCol w="3955346"/>
              </a:tblGrid>
              <a:tr h="180000">
                <a:tc gridSpan="3">
                  <a:txBody>
                    <a:bodyPr/>
                    <a:lstStyle/>
                    <a:p>
                      <a:pPr marL="0" algn="ctr" rtl="0" eaLnBrk="1" fontAlgn="ctr" latinLnBrk="0" hangingPunct="1">
                        <a:lnSpc>
                          <a:spcPts val="700"/>
                        </a:lnSpc>
                        <a:spcBef>
                          <a:spcPts val="0"/>
                        </a:spcBef>
                        <a:spcAft>
                          <a:spcPts val="0"/>
                        </a:spcAft>
                      </a:pPr>
                      <a:r>
                        <a:rPr lang="es-MX" sz="800" b="1" i="0" u="none" strike="noStrike" dirty="0" smtClean="0">
                          <a:effectLst/>
                          <a:latin typeface="Arial"/>
                        </a:rPr>
                        <a:t>CAPÍTULO 7.0 TOMA DE DECISIONES</a:t>
                      </a:r>
                      <a:endParaRPr lang="es-MX" sz="800" b="1" i="0" u="none" strike="noStrike" dirty="0">
                        <a:effectLst/>
                        <a:latin typeface="Arial"/>
                      </a:endParaRPr>
                    </a:p>
                  </a:txBody>
                  <a:tcPr anchor="ctr">
                    <a:lnL w="9525" cap="flat" cmpd="sng" algn="ctr">
                      <a:solidFill>
                        <a:srgbClr val="632523"/>
                      </a:solidFill>
                      <a:prstDash val="solid"/>
                      <a:round/>
                      <a:headEnd type="none" w="med" len="med"/>
                      <a:tailEnd type="none" w="med" len="med"/>
                    </a:lnL>
                    <a:lnR w="9525" cap="flat" cmpd="sng" algn="ctr">
                      <a:solidFill>
                        <a:srgbClr val="632523"/>
                      </a:solidFill>
                      <a:prstDash val="solid"/>
                      <a:round/>
                      <a:headEnd type="none" w="med" len="med"/>
                      <a:tailEnd type="none" w="med" len="med"/>
                    </a:lnR>
                    <a:lnT w="9525" cap="flat" cmpd="sng" algn="ctr">
                      <a:solidFill>
                        <a:srgbClr val="632523"/>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chemeClr val="accent2">
                        <a:lumMod val="20000"/>
                        <a:lumOff val="80000"/>
                      </a:schemeClr>
                    </a:solidFill>
                  </a:tcPr>
                </a:tc>
                <a:tc hMerge="1">
                  <a:txBody>
                    <a:bodyPr/>
                    <a:lstStyle/>
                    <a:p>
                      <a:pPr rtl="0" eaLnBrk="1" latinLnBrk="0" hangingPunct="1"/>
                      <a:endParaRPr lang="es-MX" sz="800" dirty="0">
                        <a:effectLst/>
                        <a:latin typeface="Arial" panose="020B0604020202020204" pitchFamily="34" charset="0"/>
                        <a:cs typeface="Arial" panose="020B0604020202020204" pitchFamily="34" charset="0"/>
                      </a:endParaRPr>
                    </a:p>
                  </a:txBody>
                  <a:tcPr anchor="ctr">
                    <a:lnL w="9525" cap="flat" cmpd="sng" algn="ctr">
                      <a:solidFill>
                        <a:srgbClr val="632523"/>
                      </a:solidFill>
                      <a:prstDash val="solid"/>
                      <a:round/>
                      <a:headEnd type="none" w="med" len="med"/>
                      <a:tailEnd type="none" w="med" len="med"/>
                    </a:lnL>
                    <a:lnR w="9525" cap="flat" cmpd="sng" algn="ctr">
                      <a:solidFill>
                        <a:srgbClr val="632523"/>
                      </a:solidFill>
                      <a:prstDash val="solid"/>
                      <a:round/>
                      <a:headEnd type="none" w="med" len="med"/>
                      <a:tailEnd type="none" w="med" len="med"/>
                    </a:lnR>
                    <a:lnT w="9525" cap="flat" cmpd="sng" algn="ctr">
                      <a:solidFill>
                        <a:srgbClr val="632523"/>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chemeClr val="accent5">
                        <a:lumMod val="20000"/>
                        <a:lumOff val="80000"/>
                      </a:schemeClr>
                    </a:solidFill>
                  </a:tcPr>
                </a:tc>
                <a:tc hMerge="1">
                  <a:txBody>
                    <a:bodyPr/>
                    <a:lstStyle/>
                    <a:p>
                      <a:endParaRPr lang="es-MX"/>
                    </a:p>
                  </a:txBody>
                  <a:tcPr/>
                </a:tc>
              </a:tr>
              <a:tr h="180000">
                <a:tc gridSpan="3">
                  <a:txBody>
                    <a:bodyPr/>
                    <a:lstStyle/>
                    <a:p>
                      <a:pPr marL="0" algn="ctr" rtl="0" eaLnBrk="1" fontAlgn="ctr" latinLnBrk="0" hangingPunct="1">
                        <a:lnSpc>
                          <a:spcPts val="700"/>
                        </a:lnSpc>
                        <a:spcBef>
                          <a:spcPts val="0"/>
                        </a:spcBef>
                        <a:spcAft>
                          <a:spcPts val="0"/>
                        </a:spcAft>
                      </a:pPr>
                      <a:r>
                        <a:rPr lang="es-MX" sz="800" b="1" i="0" u="none" strike="noStrike" dirty="0" smtClean="0">
                          <a:effectLst/>
                          <a:latin typeface="Arial"/>
                        </a:rPr>
                        <a:t>7.20.3 CASO MODULAR.-</a:t>
                      </a:r>
                      <a:r>
                        <a:rPr lang="es-MX" sz="800" b="1" i="0" u="none" strike="noStrike" baseline="0" dirty="0" smtClean="0">
                          <a:effectLst/>
                          <a:latin typeface="Arial"/>
                        </a:rPr>
                        <a:t> FORMULA I – PARTE 2</a:t>
                      </a:r>
                      <a:endParaRPr lang="es-MX" sz="800" b="1" i="0" u="none" strike="noStrike" dirty="0">
                        <a:effectLst/>
                        <a:latin typeface="Arial"/>
                      </a:endParaRPr>
                    </a:p>
                  </a:txBody>
                  <a:tcPr anchor="ctr">
                    <a:lnL w="9525" cap="flat" cmpd="sng" algn="ctr">
                      <a:solidFill>
                        <a:srgbClr val="632523"/>
                      </a:solidFill>
                      <a:prstDash val="solid"/>
                      <a:round/>
                      <a:headEnd type="none" w="med" len="med"/>
                      <a:tailEnd type="none" w="med" len="med"/>
                    </a:lnL>
                    <a:lnR w="9525" cap="flat" cmpd="sng" algn="ctr">
                      <a:solidFill>
                        <a:srgbClr val="632523"/>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chemeClr val="accent4">
                        <a:lumMod val="20000"/>
                        <a:lumOff val="80000"/>
                      </a:schemeClr>
                    </a:solidFill>
                  </a:tcPr>
                </a:tc>
                <a:tc hMerge="1">
                  <a:txBody>
                    <a:bodyPr/>
                    <a:lstStyle/>
                    <a:p>
                      <a:endParaRPr lang="es-MX"/>
                    </a:p>
                  </a:txBody>
                  <a:tcPr/>
                </a:tc>
                <a:tc hMerge="1">
                  <a:txBody>
                    <a:bodyPr/>
                    <a:lstStyle/>
                    <a:p>
                      <a:endParaRPr lang="es-MX"/>
                    </a:p>
                  </a:txBody>
                  <a:tcPr/>
                </a:tc>
              </a:tr>
              <a:tr h="187706">
                <a:tc rowSpan="2">
                  <a:txBody>
                    <a:bodyPr/>
                    <a:lstStyle/>
                    <a:p>
                      <a:pPr marL="0" algn="ctr" rtl="0" eaLnBrk="1" fontAlgn="ctr" latinLnBrk="0" hangingPunct="1">
                        <a:lnSpc>
                          <a:spcPts val="700"/>
                        </a:lnSpc>
                        <a:spcBef>
                          <a:spcPts val="0"/>
                        </a:spcBef>
                        <a:spcAft>
                          <a:spcPts val="0"/>
                        </a:spcAft>
                      </a:pPr>
                      <a:r>
                        <a:rPr lang="es-MX" sz="800" b="1" i="0" u="none" strike="noStrike" kern="1200" dirty="0" smtClean="0">
                          <a:solidFill>
                            <a:srgbClr val="FF0000"/>
                          </a:solidFill>
                          <a:effectLst/>
                          <a:latin typeface="Arial"/>
                          <a:cs typeface="Arial"/>
                        </a:rPr>
                        <a:t>4</a:t>
                      </a:r>
                      <a:endParaRPr lang="es-MX" sz="1800" b="0" i="0" u="none" strike="noStrike" dirty="0">
                        <a:effectLst/>
                        <a:latin typeface="Arial"/>
                      </a:endParaRPr>
                    </a:p>
                  </a:txBody>
                  <a:tcPr anchor="ctr">
                    <a:lnL w="9525" cap="flat" cmpd="sng" algn="ctr">
                      <a:solidFill>
                        <a:srgbClr val="632523"/>
                      </a:solidFill>
                      <a:prstDash val="solid"/>
                      <a:round/>
                      <a:headEnd type="none" w="med" len="med"/>
                      <a:tailEnd type="none" w="med" len="med"/>
                    </a:lnL>
                    <a:lnR w="9525" cap="flat" cmpd="sng" algn="ctr">
                      <a:solidFill>
                        <a:srgbClr val="632523"/>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FFFFFF"/>
                    </a:solidFill>
                  </a:tcPr>
                </a:tc>
                <a:tc gridSpan="2">
                  <a:txBody>
                    <a:bodyPr/>
                    <a:lstStyle/>
                    <a:p>
                      <a:pPr rtl="0" eaLnBrk="1" latinLnBrk="0" hangingPunct="1"/>
                      <a:r>
                        <a:rPr lang="es-MX" sz="800" kern="1200" dirty="0" smtClean="0">
                          <a:solidFill>
                            <a:schemeClr val="tx1"/>
                          </a:solidFill>
                          <a:effectLst/>
                          <a:latin typeface="Arial" panose="020B0604020202020204" pitchFamily="34" charset="0"/>
                          <a:ea typeface="+mn-ea"/>
                          <a:cs typeface="Arial" panose="020B0604020202020204" pitchFamily="34" charset="0"/>
                        </a:rPr>
                        <a:t>De acuerdo a las matrices de decisión que elaboró en el inciso anterior, decida cuál de las dos alternativas de estrategia, la de FI y la de Rti, considera que es la mejor, y reproduzca a continuación. En el procesos es normal que haya cambiado,</a:t>
                      </a:r>
                      <a:r>
                        <a:rPr lang="es-MX" sz="800" kern="1200" baseline="0" dirty="0" smtClean="0">
                          <a:solidFill>
                            <a:schemeClr val="tx1"/>
                          </a:solidFill>
                          <a:effectLst/>
                          <a:latin typeface="Arial" panose="020B0604020202020204" pitchFamily="34" charset="0"/>
                          <a:ea typeface="+mn-ea"/>
                          <a:cs typeface="Arial" panose="020B0604020202020204" pitchFamily="34" charset="0"/>
                        </a:rPr>
                        <a:t> modificado, adicionado o deducido acciones, por loq ue la alternativa que anote debe ser la actualizada</a:t>
                      </a:r>
                      <a:endParaRPr lang="es-MX" sz="800" dirty="0">
                        <a:effectLst/>
                        <a:latin typeface="Arial" panose="020B0604020202020204" pitchFamily="34" charset="0"/>
                        <a:cs typeface="Arial" panose="020B0604020202020204" pitchFamily="34" charset="0"/>
                      </a:endParaRPr>
                    </a:p>
                  </a:txBody>
                  <a:tcPr anchor="ctr">
                    <a:lnL w="9525" cap="flat" cmpd="sng" algn="ctr">
                      <a:solidFill>
                        <a:srgbClr val="632523"/>
                      </a:solidFill>
                      <a:prstDash val="solid"/>
                      <a:round/>
                      <a:headEnd type="none" w="med" len="med"/>
                      <a:tailEnd type="none" w="med" len="med"/>
                    </a:lnL>
                    <a:lnR w="9525" cap="flat" cmpd="sng" algn="ctr">
                      <a:solidFill>
                        <a:srgbClr val="632523"/>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chemeClr val="accent4">
                        <a:lumMod val="20000"/>
                        <a:lumOff val="80000"/>
                      </a:schemeClr>
                    </a:solidFill>
                  </a:tcPr>
                </a:tc>
                <a:tc hMerge="1">
                  <a:txBody>
                    <a:bodyPr/>
                    <a:lstStyle/>
                    <a:p>
                      <a:endParaRPr lang="es-MX"/>
                    </a:p>
                  </a:txBody>
                  <a:tcPr/>
                </a:tc>
              </a:tr>
              <a:tr h="183896">
                <a:tc vMerge="1">
                  <a:txBody>
                    <a:bodyPr/>
                    <a:lstStyle/>
                    <a:p>
                      <a:pPr marL="0" algn="ctr" rtl="0" eaLnBrk="1" fontAlgn="ctr" latinLnBrk="0" hangingPunct="1">
                        <a:lnSpc>
                          <a:spcPts val="700"/>
                        </a:lnSpc>
                        <a:spcBef>
                          <a:spcPts val="0"/>
                        </a:spcBef>
                        <a:spcAft>
                          <a:spcPts val="0"/>
                        </a:spcAft>
                      </a:pPr>
                      <a:endParaRPr lang="es-MX" sz="1800" b="0" i="0" u="none" strike="noStrike" dirty="0">
                        <a:effectLst/>
                        <a:latin typeface="Arial"/>
                      </a:endParaRPr>
                    </a:p>
                  </a:txBody>
                  <a:tcPr anchor="ctr">
                    <a:lnL w="9525" cap="flat" cmpd="sng" algn="ctr">
                      <a:solidFill>
                        <a:srgbClr val="632523"/>
                      </a:solidFill>
                      <a:prstDash val="solid"/>
                      <a:round/>
                      <a:headEnd type="none" w="med" len="med"/>
                      <a:tailEnd type="none" w="med" len="med"/>
                    </a:lnL>
                    <a:lnR w="9525" cap="flat" cmpd="sng" algn="ctr">
                      <a:solidFill>
                        <a:srgbClr val="632523"/>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chemeClr val="accent4">
                        <a:lumMod val="20000"/>
                        <a:lumOff val="80000"/>
                      </a:schemeClr>
                    </a:solidFill>
                  </a:tcPr>
                </a:tc>
                <a:tc>
                  <a:txBody>
                    <a:bodyPr/>
                    <a:lstStyle/>
                    <a:p>
                      <a:pPr algn="ctr"/>
                      <a:r>
                        <a:rPr lang="es-MX" sz="800" dirty="0" smtClean="0">
                          <a:latin typeface="Arial" panose="020B0604020202020204" pitchFamily="34" charset="0"/>
                          <a:cs typeface="Arial" panose="020B0604020202020204" pitchFamily="34" charset="0"/>
                        </a:rPr>
                        <a:t>Alternativa</a:t>
                      </a:r>
                      <a:r>
                        <a:rPr lang="es-MX" sz="800" baseline="0" dirty="0" smtClean="0">
                          <a:latin typeface="Arial" panose="020B0604020202020204" pitchFamily="34" charset="0"/>
                          <a:cs typeface="Arial" panose="020B0604020202020204" pitchFamily="34" charset="0"/>
                        </a:rPr>
                        <a:t> definitiva de la empresa</a:t>
                      </a:r>
                      <a:endParaRPr lang="es-MX" sz="800" dirty="0">
                        <a:latin typeface="Arial" panose="020B0604020202020204" pitchFamily="34" charset="0"/>
                        <a:cs typeface="Arial" panose="020B0604020202020204" pitchFamily="34" charset="0"/>
                      </a:endParaRPr>
                    </a:p>
                  </a:txBody>
                  <a:tcPr anchor="ctr">
                    <a:lnL w="9525" cap="flat" cmpd="sng" algn="ctr">
                      <a:solidFill>
                        <a:srgbClr val="632523"/>
                      </a:solidFill>
                      <a:prstDash val="solid"/>
                      <a:round/>
                      <a:headEnd type="none" w="med" len="med"/>
                      <a:tailEnd type="none" w="med" len="med"/>
                    </a:lnL>
                    <a:lnR w="9525" cap="flat" cmpd="sng" algn="ctr">
                      <a:solidFill>
                        <a:srgbClr val="632523"/>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chemeClr val="accent4">
                        <a:lumMod val="20000"/>
                        <a:lumOff val="80000"/>
                      </a:schemeClr>
                    </a:solidFill>
                  </a:tcPr>
                </a:tc>
                <a:tc>
                  <a:txBody>
                    <a:bodyPr/>
                    <a:lstStyle/>
                    <a:p>
                      <a:pPr marL="0" algn="ctr" rtl="0" eaLnBrk="1" fontAlgn="ctr" latinLnBrk="0" hangingPunct="1">
                        <a:lnSpc>
                          <a:spcPts val="700"/>
                        </a:lnSpc>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anchor="ctr">
                    <a:lnL w="9525" cap="flat" cmpd="sng" algn="ctr">
                      <a:solidFill>
                        <a:srgbClr val="632523"/>
                      </a:solidFill>
                      <a:prstDash val="solid"/>
                      <a:round/>
                      <a:headEnd type="none" w="med" len="med"/>
                      <a:tailEnd type="none" w="med" len="med"/>
                    </a:lnL>
                    <a:lnR w="9525" cap="flat" cmpd="sng" algn="ctr">
                      <a:solidFill>
                        <a:srgbClr val="632523"/>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chemeClr val="bg1"/>
                    </a:solidFill>
                  </a:tcPr>
                </a:tc>
              </a:tr>
              <a:tr h="183896">
                <a:tc gridSpan="3">
                  <a:txBody>
                    <a:bodyPr/>
                    <a:lstStyle/>
                    <a:p>
                      <a:pPr marL="0" algn="ctr" rtl="0" eaLnBrk="1" fontAlgn="ctr" latinLnBrk="0" hangingPunct="1">
                        <a:lnSpc>
                          <a:spcPts val="700"/>
                        </a:lnSpc>
                        <a:spcBef>
                          <a:spcPts val="0"/>
                        </a:spcBef>
                        <a:spcAft>
                          <a:spcPts val="0"/>
                        </a:spcAft>
                      </a:pPr>
                      <a:r>
                        <a:rPr lang="es-MX" sz="800" b="0" i="0" u="none" strike="noStrike" dirty="0" smtClean="0">
                          <a:effectLst/>
                          <a:latin typeface="Arial" panose="020B0604020202020204" pitchFamily="34" charset="0"/>
                          <a:cs typeface="Arial" panose="020B0604020202020204" pitchFamily="34" charset="0"/>
                        </a:rPr>
                        <a:t>Descripción</a:t>
                      </a:r>
                      <a:r>
                        <a:rPr lang="es-MX" sz="800" b="0" i="0" u="none" strike="noStrike" baseline="0" dirty="0" smtClean="0">
                          <a:effectLst/>
                          <a:latin typeface="Arial" panose="020B0604020202020204" pitchFamily="34" charset="0"/>
                          <a:cs typeface="Arial" panose="020B0604020202020204" pitchFamily="34" charset="0"/>
                        </a:rPr>
                        <a:t> de la estrategia actualizada</a:t>
                      </a:r>
                      <a:endParaRPr lang="es-MX" sz="800" b="0" i="0" u="none" strike="noStrike" dirty="0">
                        <a:effectLst/>
                        <a:latin typeface="Arial" panose="020B0604020202020204" pitchFamily="34" charset="0"/>
                        <a:cs typeface="Arial" panose="020B0604020202020204" pitchFamily="34" charset="0"/>
                      </a:endParaRPr>
                    </a:p>
                  </a:txBody>
                  <a:tcPr anchor="ctr">
                    <a:lnL w="9525" cap="flat" cmpd="sng" algn="ctr">
                      <a:solidFill>
                        <a:srgbClr val="632523"/>
                      </a:solidFill>
                      <a:prstDash val="solid"/>
                      <a:round/>
                      <a:headEnd type="none" w="med" len="med"/>
                      <a:tailEnd type="none" w="med" len="med"/>
                    </a:lnL>
                    <a:lnR w="9525" cap="flat" cmpd="sng" algn="ctr">
                      <a:solidFill>
                        <a:srgbClr val="632523"/>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chemeClr val="accent4">
                        <a:lumMod val="20000"/>
                        <a:lumOff val="80000"/>
                      </a:schemeClr>
                    </a:solidFill>
                  </a:tcPr>
                </a:tc>
                <a:tc hMerge="1">
                  <a:txBody>
                    <a:bodyPr/>
                    <a:lstStyle/>
                    <a:p>
                      <a:endParaRPr lang="es-MX" dirty="0"/>
                    </a:p>
                  </a:txBody>
                  <a:tcPr anchor="ctr">
                    <a:lnL w="9525" cap="flat" cmpd="sng" algn="ctr">
                      <a:solidFill>
                        <a:srgbClr val="632523"/>
                      </a:solidFill>
                      <a:prstDash val="solid"/>
                      <a:round/>
                      <a:headEnd type="none" w="med" len="med"/>
                      <a:tailEnd type="none" w="med" len="med"/>
                    </a:lnL>
                    <a:lnR w="9525" cap="flat" cmpd="sng" algn="ctr">
                      <a:solidFill>
                        <a:srgbClr val="632523"/>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chemeClr val="accent4">
                        <a:lumMod val="20000"/>
                        <a:lumOff val="80000"/>
                      </a:schemeClr>
                    </a:solidFill>
                  </a:tcPr>
                </a:tc>
                <a:tc hMerge="1">
                  <a:txBody>
                    <a:bodyPr/>
                    <a:lstStyle/>
                    <a:p>
                      <a:pPr marL="0" algn="ctr" rtl="0" eaLnBrk="1" fontAlgn="ctr" latinLnBrk="0" hangingPunct="1">
                        <a:lnSpc>
                          <a:spcPts val="700"/>
                        </a:lnSpc>
                        <a:spcBef>
                          <a:spcPts val="0"/>
                        </a:spcBef>
                        <a:spcAft>
                          <a:spcPts val="0"/>
                        </a:spcAft>
                      </a:pPr>
                      <a:endParaRPr lang="es-MX" sz="1800" b="0" i="0" u="none" strike="noStrike" dirty="0">
                        <a:effectLst/>
                        <a:latin typeface="Arial"/>
                      </a:endParaRPr>
                    </a:p>
                  </a:txBody>
                  <a:tcPr anchor="ctr">
                    <a:lnL w="9525" cap="flat" cmpd="sng" algn="ctr">
                      <a:solidFill>
                        <a:srgbClr val="632523"/>
                      </a:solidFill>
                      <a:prstDash val="solid"/>
                      <a:round/>
                      <a:headEnd type="none" w="med" len="med"/>
                      <a:tailEnd type="none" w="med" len="med"/>
                    </a:lnL>
                    <a:lnR w="9525" cap="flat" cmpd="sng" algn="ctr">
                      <a:solidFill>
                        <a:srgbClr val="632523"/>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chemeClr val="bg1"/>
                    </a:solidFill>
                  </a:tcPr>
                </a:tc>
              </a:tr>
              <a:tr h="4212000">
                <a:tc gridSpan="3">
                  <a:txBody>
                    <a:bodyPr/>
                    <a:lstStyle/>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2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p>
                      <a:pPr marL="0" algn="ctr" rtl="0" eaLnBrk="1" fontAlgn="ctr" latinLnBrk="0" hangingPunct="1">
                        <a:lnSpc>
                          <a:spcPts val="700"/>
                        </a:lnSpc>
                        <a:spcBef>
                          <a:spcPts val="0"/>
                        </a:spcBef>
                        <a:spcAft>
                          <a:spcPts val="0"/>
                        </a:spcAft>
                      </a:pPr>
                      <a:endParaRPr lang="es-MX" sz="1800" b="0" i="0" u="none" strike="noStrike" dirty="0" smtClean="0">
                        <a:effectLst/>
                        <a:latin typeface="Arial"/>
                      </a:endParaRPr>
                    </a:p>
                  </a:txBody>
                  <a:tcPr anchor="ctr">
                    <a:lnL w="9525" cap="flat" cmpd="sng" algn="ctr">
                      <a:solidFill>
                        <a:srgbClr val="632523"/>
                      </a:solidFill>
                      <a:prstDash val="solid"/>
                      <a:round/>
                      <a:headEnd type="none" w="med" len="med"/>
                      <a:tailEnd type="none" w="med" len="med"/>
                    </a:lnL>
                    <a:lnR w="9525" cap="flat" cmpd="sng" algn="ctr">
                      <a:solidFill>
                        <a:srgbClr val="632523"/>
                      </a:solidFill>
                      <a:prstDash val="solid"/>
                      <a:round/>
                      <a:headEnd type="none" w="med" len="med"/>
                      <a:tailEnd type="none" w="med" len="med"/>
                    </a:lnR>
                    <a:lnT w="6350" cap="flat" cmpd="sng" algn="ctr">
                      <a:solidFill>
                        <a:srgbClr val="10253F"/>
                      </a:solidFill>
                      <a:prstDash val="solid"/>
                      <a:round/>
                      <a:headEnd type="none" w="med" len="med"/>
                      <a:tailEnd type="none" w="med" len="med"/>
                    </a:lnT>
                    <a:lnB w="9525" cap="flat" cmpd="sng" algn="ctr">
                      <a:solidFill>
                        <a:srgbClr val="632523"/>
                      </a:solidFill>
                      <a:prstDash val="solid"/>
                      <a:round/>
                      <a:headEnd type="none" w="med" len="med"/>
                      <a:tailEnd type="none" w="med" len="med"/>
                    </a:lnB>
                    <a:solidFill>
                      <a:srgbClr val="FFFFFF"/>
                    </a:solidFill>
                  </a:tcPr>
                </a:tc>
                <a:tc hMerge="1">
                  <a:txBody>
                    <a:bodyPr/>
                    <a:lstStyle/>
                    <a:p>
                      <a:endParaRPr lang="es-MX"/>
                    </a:p>
                  </a:txBody>
                  <a:tcPr/>
                </a:tc>
                <a:tc hMerge="1">
                  <a:txBody>
                    <a:bodyPr/>
                    <a:lstStyle/>
                    <a:p>
                      <a:pPr marL="0" algn="ctr" rtl="0" eaLnBrk="1" fontAlgn="ctr" latinLnBrk="0" hangingPunct="1">
                        <a:lnSpc>
                          <a:spcPts val="700"/>
                        </a:lnSpc>
                        <a:spcBef>
                          <a:spcPts val="0"/>
                        </a:spcBef>
                        <a:spcAft>
                          <a:spcPts val="0"/>
                        </a:spcAft>
                      </a:pPr>
                      <a:endParaRPr lang="es-MX" sz="1800" b="0" i="0" u="none" strike="noStrike" dirty="0">
                        <a:effectLst/>
                        <a:latin typeface="Arial"/>
                      </a:endParaRPr>
                    </a:p>
                  </a:txBody>
                  <a:tcPr anchor="ctr">
                    <a:lnL w="9525" cap="flat" cmpd="sng" algn="ctr">
                      <a:solidFill>
                        <a:srgbClr val="632523"/>
                      </a:solidFill>
                      <a:prstDash val="solid"/>
                      <a:round/>
                      <a:headEnd type="none" w="med" len="med"/>
                      <a:tailEnd type="none" w="med" len="med"/>
                    </a:lnL>
                    <a:lnR w="9525" cap="flat" cmpd="sng" algn="ctr">
                      <a:solidFill>
                        <a:srgbClr val="632523"/>
                      </a:solidFill>
                      <a:prstDash val="solid"/>
                      <a:round/>
                      <a:headEnd type="none" w="med" len="med"/>
                      <a:tailEnd type="none" w="med" len="med"/>
                    </a:lnR>
                    <a:lnT w="6350" cap="flat" cmpd="sng" algn="ctr">
                      <a:solidFill>
                        <a:srgbClr val="10253F"/>
                      </a:solidFill>
                      <a:prstDash val="solid"/>
                      <a:round/>
                      <a:headEnd type="none" w="med" len="med"/>
                      <a:tailEnd type="none" w="med" len="med"/>
                    </a:lnT>
                    <a:lnB w="9525" cap="flat" cmpd="sng" algn="ctr">
                      <a:solidFill>
                        <a:srgbClr val="632523"/>
                      </a:solidFill>
                      <a:prstDash val="solid"/>
                      <a:round/>
                      <a:headEnd type="none" w="med" len="med"/>
                      <a:tailEnd type="none" w="med" len="med"/>
                    </a:lnB>
                    <a:solidFill>
                      <a:srgbClr val="FFFFFF"/>
                    </a:solidFill>
                  </a:tcPr>
                </a:tc>
              </a:tr>
            </a:tbl>
          </a:graphicData>
        </a:graphic>
      </p:graphicFrame>
      <p:sp>
        <p:nvSpPr>
          <p:cNvPr id="5" name="4 Rectángulo"/>
          <p:cNvSpPr/>
          <p:nvPr/>
        </p:nvSpPr>
        <p:spPr>
          <a:xfrm>
            <a:off x="492068" y="669046"/>
            <a:ext cx="8279862" cy="5879902"/>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s-MX"/>
          </a:p>
        </p:txBody>
      </p:sp>
      <p:sp>
        <p:nvSpPr>
          <p:cNvPr id="6" name="1 Marcador de número de diapositiva"/>
          <p:cNvSpPr>
            <a:spLocks noGrp="1"/>
          </p:cNvSpPr>
          <p:nvPr>
            <p:ph type="sldNum" sz="quarter" idx="12"/>
          </p:nvPr>
        </p:nvSpPr>
        <p:spPr>
          <a:xfrm>
            <a:off x="6902896" y="6356351"/>
            <a:ext cx="2133600" cy="365125"/>
          </a:xfrm>
        </p:spPr>
        <p:txBody>
          <a:bodyPr/>
          <a:lstStyle/>
          <a:p>
            <a:fld id="{132FADFE-3B8F-471C-ABF0-DBC7717ECBBC}" type="slidenum">
              <a:rPr lang="es-ES" sz="900" smtClean="0"/>
              <a:t>10</a:t>
            </a:fld>
            <a:endParaRPr lang="es-ES" sz="900" dirty="0"/>
          </a:p>
        </p:txBody>
      </p:sp>
      <p:graphicFrame>
        <p:nvGraphicFramePr>
          <p:cNvPr id="7" name="6 Tabla"/>
          <p:cNvGraphicFramePr>
            <a:graphicFrameLocks noGrp="1"/>
          </p:cNvGraphicFramePr>
          <p:nvPr>
            <p:extLst>
              <p:ext uri="{D42A27DB-BD31-4B8C-83A1-F6EECF244321}">
                <p14:modId xmlns:p14="http://schemas.microsoft.com/office/powerpoint/2010/main" val="3701197519"/>
              </p:ext>
            </p:extLst>
          </p:nvPr>
        </p:nvGraphicFramePr>
        <p:xfrm>
          <a:off x="611560" y="116632"/>
          <a:ext cx="7922839" cy="391922"/>
        </p:xfrm>
        <a:graphic>
          <a:graphicData uri="http://schemas.openxmlformats.org/drawingml/2006/table">
            <a:tbl>
              <a:tblPr/>
              <a:tblGrid>
                <a:gridCol w="824305"/>
                <a:gridCol w="3024566"/>
                <a:gridCol w="1093789"/>
                <a:gridCol w="418493"/>
                <a:gridCol w="656274"/>
                <a:gridCol w="408982"/>
                <a:gridCol w="748215"/>
                <a:gridCol w="456538"/>
                <a:gridCol w="291677"/>
              </a:tblGrid>
              <a:tr h="0">
                <a:tc gridSpan="4">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TGE -2020 – 2021. MÓDULO </a:t>
                      </a:r>
                      <a:r>
                        <a:rPr lang="es-MX" sz="700" b="1" i="0" u="none" strike="noStrike" kern="1200" baseline="0" dirty="0" smtClean="0">
                          <a:solidFill>
                            <a:srgbClr val="000000"/>
                          </a:solidFill>
                          <a:effectLst/>
                          <a:latin typeface="Arial"/>
                          <a:cs typeface="Arial"/>
                        </a:rPr>
                        <a:t>II  </a:t>
                      </a:r>
                      <a:r>
                        <a:rPr lang="es-MX" sz="700" b="1" i="0" u="none" strike="noStrike" kern="1200" baseline="0" dirty="0">
                          <a:solidFill>
                            <a:srgbClr val="000000"/>
                          </a:solidFill>
                          <a:effectLst/>
                          <a:latin typeface="Arial"/>
                          <a:cs typeface="Arial"/>
                        </a:rPr>
                        <a:t>TÉCNICAS DE </a:t>
                      </a:r>
                      <a:r>
                        <a:rPr lang="es-MX" sz="700" b="1" i="0" u="none" strike="noStrike" kern="1200" baseline="0" dirty="0" smtClean="0">
                          <a:solidFill>
                            <a:srgbClr val="000000"/>
                          </a:solidFill>
                          <a:effectLst/>
                          <a:latin typeface="Arial"/>
                          <a:cs typeface="Arial"/>
                        </a:rPr>
                        <a:t>DISEÑO ESTRATÉGICO.  CUESTIONARIO </a:t>
                      </a:r>
                      <a:r>
                        <a:rPr lang="es-MX" sz="700" b="1" i="0" u="none" strike="noStrike" kern="1200" baseline="0" dirty="0">
                          <a:solidFill>
                            <a:srgbClr val="000000"/>
                          </a:solidFill>
                          <a:effectLst/>
                          <a:latin typeface="Arial"/>
                          <a:cs typeface="Arial"/>
                        </a:rPr>
                        <a:t>MODULAR</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FECHA DE ENVÍ0</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HOJA</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a:cs typeface="Arial"/>
                        </a:rPr>
                        <a:t>NOMBRE:</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CARRERA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MATRÍCULA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bl>
          </a:graphicData>
        </a:graphic>
      </p:graphicFrame>
    </p:spTree>
    <p:extLst>
      <p:ext uri="{BB962C8B-B14F-4D97-AF65-F5344CB8AC3E}">
        <p14:creationId xmlns:p14="http://schemas.microsoft.com/office/powerpoint/2010/main" val="2589508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467545" y="6381328"/>
            <a:ext cx="8208912"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itchFamily="34" charset="0"/>
              <a:buChar char="•"/>
            </a:pPr>
            <a:r>
              <a:rPr lang="es-MX" sz="800" b="1" i="1" dirty="0" smtClean="0">
                <a:solidFill>
                  <a:srgbClr val="FF0000"/>
                </a:solidFill>
              </a:rPr>
              <a:t>Puede llenarlo  a mano o bien en  computadora. No tiene límite en su repuesta.  Puede iniciar en esta página y continuar si lo requiere, en las hojas adicionales al final de este documento.</a:t>
            </a:r>
            <a:endParaRPr lang="es-MX" sz="1200" b="1" i="1" dirty="0">
              <a:solidFill>
                <a:srgbClr val="FF0000"/>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3808468965"/>
              </p:ext>
            </p:extLst>
          </p:nvPr>
        </p:nvGraphicFramePr>
        <p:xfrm>
          <a:off x="793750" y="764282"/>
          <a:ext cx="7556499" cy="5675342"/>
        </p:xfrm>
        <a:graphic>
          <a:graphicData uri="http://schemas.openxmlformats.org/drawingml/2006/table">
            <a:tbl>
              <a:tblPr firstRow="1" firstCol="1" lastRow="1" lastCol="1" bandRow="1" bandCol="1"/>
              <a:tblGrid>
                <a:gridCol w="380201"/>
                <a:gridCol w="2651904"/>
                <a:gridCol w="646342"/>
                <a:gridCol w="646342"/>
                <a:gridCol w="646342"/>
                <a:gridCol w="646342"/>
                <a:gridCol w="646342"/>
                <a:gridCol w="646342"/>
                <a:gridCol w="646342"/>
              </a:tblGrid>
              <a:tr h="180000">
                <a:tc gridSpan="9">
                  <a:txBody>
                    <a:bodyPr/>
                    <a:lstStyle/>
                    <a:p>
                      <a:pPr marL="0" algn="ctr" rtl="0" eaLnBrk="1" fontAlgn="ctr" latinLnBrk="0" hangingPunct="1">
                        <a:spcBef>
                          <a:spcPts val="0"/>
                        </a:spcBef>
                        <a:spcAft>
                          <a:spcPts val="0"/>
                        </a:spcAft>
                        <a:tabLst>
                          <a:tab pos="838200" algn="l"/>
                        </a:tabLst>
                      </a:pPr>
                      <a:r>
                        <a:rPr lang="es-MX" sz="800" b="1" i="0" u="none" strike="noStrike" dirty="0" smtClean="0">
                          <a:effectLst/>
                          <a:latin typeface="Arial"/>
                        </a:rPr>
                        <a:t>CAPÍTULO</a:t>
                      </a:r>
                      <a:r>
                        <a:rPr lang="es-MX" sz="800" b="1" i="0" u="none" strike="noStrike" baseline="0" dirty="0" smtClean="0">
                          <a:effectLst/>
                          <a:latin typeface="Arial"/>
                        </a:rPr>
                        <a:t> 8.0 ADMINISTRACIÓN DEL TIEMPO</a:t>
                      </a:r>
                      <a:endParaRPr lang="es-MX" sz="800" b="1" i="0" u="none" strike="noStrike" dirty="0">
                        <a:effectLst/>
                        <a:latin typeface="Arial"/>
                      </a:endParaRPr>
                    </a:p>
                  </a:txBody>
                  <a:tcPr marL="68580" marR="6858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gridSpan="9">
                  <a:txBody>
                    <a:bodyPr/>
                    <a:lstStyle/>
                    <a:p>
                      <a:pPr marL="0" marR="0" indent="0" algn="ctr" defTabSz="914400" rtl="0" eaLnBrk="1" fontAlgn="ctr" latinLnBrk="0" hangingPunct="1">
                        <a:lnSpc>
                          <a:spcPct val="100000"/>
                        </a:lnSpc>
                        <a:spcBef>
                          <a:spcPts val="0"/>
                        </a:spcBef>
                        <a:spcAft>
                          <a:spcPts val="0"/>
                        </a:spcAft>
                        <a:buClrTx/>
                        <a:buSzTx/>
                        <a:buFontTx/>
                        <a:buNone/>
                        <a:tabLst>
                          <a:tab pos="838200" algn="l"/>
                        </a:tabLst>
                        <a:defRPr/>
                      </a:pPr>
                      <a:r>
                        <a:rPr lang="es-ES" sz="800" b="1" kern="1200" dirty="0" smtClean="0">
                          <a:solidFill>
                            <a:schemeClr val="tx1"/>
                          </a:solidFill>
                          <a:effectLst/>
                          <a:latin typeface="Arial" panose="020B0604020202020204" pitchFamily="34" charset="0"/>
                          <a:ea typeface="+mn-ea"/>
                          <a:cs typeface="Arial" panose="020B0604020202020204" pitchFamily="34" charset="0"/>
                        </a:rPr>
                        <a:t>8.8.1 AUTO EVALUACIÓN 8.1</a:t>
                      </a:r>
                      <a:r>
                        <a:rPr lang="es-ES" sz="800" b="1" kern="1200" baseline="0" dirty="0" smtClean="0">
                          <a:solidFill>
                            <a:schemeClr val="tx1"/>
                          </a:solidFill>
                          <a:effectLst/>
                          <a:latin typeface="Arial" panose="020B0604020202020204" pitchFamily="34" charset="0"/>
                          <a:ea typeface="+mn-ea"/>
                          <a:cs typeface="Arial" panose="020B0604020202020204" pitchFamily="34" charset="0"/>
                        </a:rPr>
                        <a:t> </a:t>
                      </a:r>
                      <a:r>
                        <a:rPr lang="es-ES" sz="800" b="1" kern="1200" dirty="0" smtClean="0">
                          <a:solidFill>
                            <a:schemeClr val="tx1"/>
                          </a:solidFill>
                          <a:effectLst/>
                          <a:latin typeface="Arial" panose="020B0604020202020204" pitchFamily="34" charset="0"/>
                          <a:ea typeface="+mn-ea"/>
                          <a:cs typeface="Arial" panose="020B0604020202020204" pitchFamily="34" charset="0"/>
                        </a:rPr>
                        <a:t>: DISTRIBUCIÓN DE MI TIEMPO</a:t>
                      </a:r>
                      <a:endParaRPr lang="es-MX" sz="800" dirty="0" smtClean="0">
                        <a:effectLst/>
                        <a:latin typeface="Arial" panose="020B0604020202020204" pitchFamily="34" charset="0"/>
                        <a:cs typeface="Arial" panose="020B0604020202020204" pitchFamily="34" charset="0"/>
                      </a:endParaRPr>
                    </a:p>
                  </a:txBody>
                  <a:tcPr marL="68580" marR="6858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hMerge="1">
                  <a:txBody>
                    <a:bodyPr/>
                    <a:lstStyle/>
                    <a:p>
                      <a:endParaRPr lang="es-MX"/>
                    </a:p>
                  </a:txBody>
                  <a:tcPr/>
                </a:tc>
                <a:tc hMerge="1">
                  <a:txBody>
                    <a:bodyPr/>
                    <a:lstStyle/>
                    <a:p>
                      <a:pPr marL="0" algn="l" rtl="0" eaLnBrk="1" fontAlgn="t" latinLnBrk="0" hangingPunct="1">
                        <a:spcBef>
                          <a:spcPts val="0"/>
                        </a:spcBef>
                        <a:spcAft>
                          <a:spcPts val="0"/>
                        </a:spcAft>
                        <a:tabLst>
                          <a:tab pos="838200" algn="l"/>
                        </a:tabLst>
                      </a:pPr>
                      <a:endParaRPr lang="es-ES" sz="1800" b="0" i="0" u="none" strike="noStrike">
                        <a:effectLst/>
                        <a:latin typeface="Arial"/>
                      </a:endParaRPr>
                    </a:p>
                  </a:txBody>
                  <a:tcPr marL="48514" marR="4851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algn="l" rtl="0" eaLnBrk="1" fontAlgn="t" latinLnBrk="0" hangingPunct="1">
                        <a:spcBef>
                          <a:spcPts val="0"/>
                        </a:spcBef>
                        <a:spcAft>
                          <a:spcPts val="0"/>
                        </a:spcAft>
                        <a:tabLst>
                          <a:tab pos="838200" algn="l"/>
                        </a:tabLst>
                      </a:pPr>
                      <a:endParaRPr lang="es-ES" sz="1800" b="0" i="0" u="none" strike="noStrike">
                        <a:effectLst/>
                        <a:latin typeface="Arial"/>
                      </a:endParaRPr>
                    </a:p>
                  </a:txBody>
                  <a:tcPr marL="48514" marR="4851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algn="l" rtl="0" eaLnBrk="1" fontAlgn="t" latinLnBrk="0" hangingPunct="1">
                        <a:spcBef>
                          <a:spcPts val="0"/>
                        </a:spcBef>
                        <a:spcAft>
                          <a:spcPts val="0"/>
                        </a:spcAft>
                        <a:tabLst>
                          <a:tab pos="838200" algn="l"/>
                        </a:tabLst>
                      </a:pPr>
                      <a:endParaRPr lang="es-ES" sz="1800" b="0" i="0" u="none" strike="noStrike">
                        <a:effectLst/>
                        <a:latin typeface="Arial"/>
                      </a:endParaRPr>
                    </a:p>
                  </a:txBody>
                  <a:tcPr marL="48514" marR="4851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algn="l" rtl="0" eaLnBrk="1" fontAlgn="t" latinLnBrk="0" hangingPunct="1">
                        <a:spcBef>
                          <a:spcPts val="0"/>
                        </a:spcBef>
                        <a:spcAft>
                          <a:spcPts val="0"/>
                        </a:spcAft>
                        <a:tabLst>
                          <a:tab pos="838200" algn="l"/>
                        </a:tabLst>
                      </a:pPr>
                      <a:endParaRPr lang="es-ES" sz="1800" b="0" i="0" u="none" strike="noStrike">
                        <a:effectLst/>
                        <a:latin typeface="Arial"/>
                      </a:endParaRPr>
                    </a:p>
                  </a:txBody>
                  <a:tcPr marL="48514" marR="4851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algn="l" rtl="0" eaLnBrk="1" fontAlgn="t" latinLnBrk="0" hangingPunct="1">
                        <a:spcBef>
                          <a:spcPts val="0"/>
                        </a:spcBef>
                        <a:spcAft>
                          <a:spcPts val="0"/>
                        </a:spcAft>
                        <a:tabLst>
                          <a:tab pos="838200" algn="l"/>
                        </a:tabLst>
                      </a:pPr>
                      <a:endParaRPr lang="es-ES" sz="1800" b="0" i="0" u="none" strike="noStrike">
                        <a:effectLst/>
                        <a:latin typeface="Arial"/>
                      </a:endParaRPr>
                    </a:p>
                  </a:txBody>
                  <a:tcPr marL="48514" marR="4851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algn="l" rtl="0" eaLnBrk="1" fontAlgn="t" latinLnBrk="0" hangingPunct="1">
                        <a:spcBef>
                          <a:spcPts val="0"/>
                        </a:spcBef>
                        <a:spcAft>
                          <a:spcPts val="0"/>
                        </a:spcAft>
                        <a:tabLst>
                          <a:tab pos="838200" algn="l"/>
                        </a:tabLst>
                      </a:pPr>
                      <a:endParaRPr lang="es-ES" sz="1800" b="0" i="0" u="none" strike="noStrike">
                        <a:effectLst/>
                        <a:latin typeface="Arial"/>
                      </a:endParaRPr>
                    </a:p>
                  </a:txBody>
                  <a:tcPr marL="48514" marR="4851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algn="l" rtl="0" eaLnBrk="1" fontAlgn="t" latinLnBrk="0" hangingPunct="1">
                        <a:spcBef>
                          <a:spcPts val="0"/>
                        </a:spcBef>
                        <a:spcAft>
                          <a:spcPts val="0"/>
                        </a:spcAft>
                        <a:tabLst>
                          <a:tab pos="838200" algn="l"/>
                        </a:tabLst>
                      </a:pPr>
                      <a:endParaRPr lang="es-ES" sz="1800" b="0" i="0" u="none" strike="noStrike" dirty="0">
                        <a:effectLst/>
                        <a:latin typeface="Arial"/>
                      </a:endParaRPr>
                    </a:p>
                  </a:txBody>
                  <a:tcPr marL="48514" marR="4851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000">
                <a:tc gridSpan="2">
                  <a:txBody>
                    <a:bodyPr/>
                    <a:lstStyle/>
                    <a:p>
                      <a:pPr marL="0" algn="ctr" rtl="0" eaLnBrk="1" fontAlgn="ctr" latinLnBrk="0" hangingPunct="1">
                        <a:spcBef>
                          <a:spcPts val="0"/>
                        </a:spcBef>
                        <a:spcAft>
                          <a:spcPts val="0"/>
                        </a:spcAft>
                        <a:tabLst>
                          <a:tab pos="838200" algn="l"/>
                        </a:tabLst>
                      </a:pPr>
                      <a:r>
                        <a:rPr lang="es-MX" sz="800" b="0" i="1" u="none" strike="noStrike" kern="1200" dirty="0">
                          <a:solidFill>
                            <a:srgbClr val="000000"/>
                          </a:solidFill>
                          <a:effectLst/>
                          <a:latin typeface="Calibri"/>
                          <a:ea typeface="Times New Roman"/>
                        </a:rPr>
                        <a:t>TOTAL</a:t>
                      </a:r>
                      <a:r>
                        <a:rPr lang="es-MX" sz="800" b="0" i="1" u="none" strike="noStrike" kern="1200" baseline="0" dirty="0">
                          <a:solidFill>
                            <a:srgbClr val="000000"/>
                          </a:solidFill>
                          <a:effectLst/>
                          <a:latin typeface="Calibri"/>
                          <a:ea typeface="Times New Roman"/>
                        </a:rPr>
                        <a:t> DIARIO  EN MINUTOS</a:t>
                      </a:r>
                      <a:endParaRPr lang="es-MX" sz="800" b="0" i="1" u="none" strike="noStrike" dirty="0">
                        <a:effectLst/>
                        <a:latin typeface="Arial"/>
                      </a:endParaRPr>
                    </a:p>
                  </a:txBody>
                  <a:tcPr marL="68580" marR="6858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hMerge="1">
                  <a:txBody>
                    <a:bodyPr/>
                    <a:lstStyle/>
                    <a:p>
                      <a:endParaRPr lang="es-MX"/>
                    </a:p>
                  </a:txBody>
                  <a:tcPr/>
                </a:tc>
                <a:tc>
                  <a:txBody>
                    <a:bodyPr/>
                    <a:lstStyle/>
                    <a:p>
                      <a:pPr marL="0" algn="l" rtl="0" eaLnBrk="1" fontAlgn="t" latinLnBrk="0" hangingPunct="1">
                        <a:spcBef>
                          <a:spcPts val="0"/>
                        </a:spcBef>
                        <a:spcAft>
                          <a:spcPts val="0"/>
                        </a:spcAft>
                        <a:tabLst>
                          <a:tab pos="838200" algn="l"/>
                        </a:tabLst>
                      </a:pPr>
                      <a:r>
                        <a:rPr lang="es-ES" sz="800" b="0" i="0" u="none" strike="noStrike" kern="1200">
                          <a:solidFill>
                            <a:srgbClr val="000000"/>
                          </a:solidFill>
                          <a:effectLst/>
                          <a:latin typeface="Calibri"/>
                          <a:ea typeface="Times New Roman"/>
                        </a:rPr>
                        <a:t> </a:t>
                      </a:r>
                      <a:endParaRPr lang="es-ES" sz="800" b="0" i="0" u="none" strike="noStrike">
                        <a:effectLst/>
                        <a:latin typeface="Arial"/>
                      </a:endParaRPr>
                    </a:p>
                  </a:txBody>
                  <a:tcPr marL="48514" marR="4851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rtl="0" eaLnBrk="1" fontAlgn="t" latinLnBrk="0" hangingPunct="1">
                        <a:spcBef>
                          <a:spcPts val="0"/>
                        </a:spcBef>
                        <a:spcAft>
                          <a:spcPts val="0"/>
                        </a:spcAft>
                        <a:tabLst>
                          <a:tab pos="838200" algn="l"/>
                        </a:tabLst>
                      </a:pPr>
                      <a:r>
                        <a:rPr lang="es-ES" sz="800" b="0" i="0" u="none" strike="noStrike" kern="1200">
                          <a:solidFill>
                            <a:srgbClr val="000000"/>
                          </a:solidFill>
                          <a:effectLst/>
                          <a:latin typeface="Calibri"/>
                          <a:ea typeface="Times New Roman"/>
                        </a:rPr>
                        <a:t> </a:t>
                      </a:r>
                      <a:endParaRPr lang="es-ES" sz="800" b="0" i="0" u="none" strike="noStrike">
                        <a:effectLst/>
                        <a:latin typeface="Arial"/>
                      </a:endParaRPr>
                    </a:p>
                  </a:txBody>
                  <a:tcPr marL="48514" marR="4851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rtl="0" eaLnBrk="1" fontAlgn="t" latinLnBrk="0" hangingPunct="1">
                        <a:spcBef>
                          <a:spcPts val="0"/>
                        </a:spcBef>
                        <a:spcAft>
                          <a:spcPts val="0"/>
                        </a:spcAft>
                        <a:tabLst>
                          <a:tab pos="838200" algn="l"/>
                        </a:tabLst>
                      </a:pPr>
                      <a:r>
                        <a:rPr lang="es-ES" sz="800" b="0" i="0" u="none" strike="noStrike" kern="1200">
                          <a:solidFill>
                            <a:srgbClr val="000000"/>
                          </a:solidFill>
                          <a:effectLst/>
                          <a:latin typeface="Calibri"/>
                          <a:ea typeface="Times New Roman"/>
                        </a:rPr>
                        <a:t> </a:t>
                      </a:r>
                      <a:endParaRPr lang="es-ES" sz="800" b="0" i="0" u="none" strike="noStrike">
                        <a:effectLst/>
                        <a:latin typeface="Arial"/>
                      </a:endParaRPr>
                    </a:p>
                  </a:txBody>
                  <a:tcPr marL="48514" marR="4851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rtl="0" eaLnBrk="1" fontAlgn="t" latinLnBrk="0" hangingPunct="1">
                        <a:spcBef>
                          <a:spcPts val="0"/>
                        </a:spcBef>
                        <a:spcAft>
                          <a:spcPts val="0"/>
                        </a:spcAft>
                        <a:tabLst>
                          <a:tab pos="838200" algn="l"/>
                        </a:tabLst>
                      </a:pPr>
                      <a:r>
                        <a:rPr lang="es-ES" sz="800" b="0" i="0" u="none" strike="noStrike" kern="1200">
                          <a:solidFill>
                            <a:srgbClr val="000000"/>
                          </a:solidFill>
                          <a:effectLst/>
                          <a:latin typeface="Calibri"/>
                          <a:ea typeface="Times New Roman"/>
                        </a:rPr>
                        <a:t> </a:t>
                      </a:r>
                      <a:endParaRPr lang="es-ES" sz="800" b="0" i="0" u="none" strike="noStrike">
                        <a:effectLst/>
                        <a:latin typeface="Arial"/>
                      </a:endParaRPr>
                    </a:p>
                  </a:txBody>
                  <a:tcPr marL="48514" marR="4851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rtl="0" eaLnBrk="1" fontAlgn="t" latinLnBrk="0" hangingPunct="1">
                        <a:spcBef>
                          <a:spcPts val="0"/>
                        </a:spcBef>
                        <a:spcAft>
                          <a:spcPts val="0"/>
                        </a:spcAft>
                        <a:tabLst>
                          <a:tab pos="838200" algn="l"/>
                        </a:tabLst>
                      </a:pPr>
                      <a:r>
                        <a:rPr lang="es-ES" sz="800" b="0" i="0" u="none" strike="noStrike" kern="1200">
                          <a:solidFill>
                            <a:srgbClr val="000000"/>
                          </a:solidFill>
                          <a:effectLst/>
                          <a:latin typeface="Calibri"/>
                          <a:ea typeface="Times New Roman"/>
                        </a:rPr>
                        <a:t> </a:t>
                      </a:r>
                      <a:endParaRPr lang="es-ES" sz="800" b="0" i="0" u="none" strike="noStrike">
                        <a:effectLst/>
                        <a:latin typeface="Arial"/>
                      </a:endParaRPr>
                    </a:p>
                  </a:txBody>
                  <a:tcPr marL="48514" marR="4851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rtl="0" eaLnBrk="1" fontAlgn="t" latinLnBrk="0" hangingPunct="1">
                        <a:spcBef>
                          <a:spcPts val="0"/>
                        </a:spcBef>
                        <a:spcAft>
                          <a:spcPts val="0"/>
                        </a:spcAft>
                        <a:tabLst>
                          <a:tab pos="838200" algn="l"/>
                        </a:tabLst>
                      </a:pPr>
                      <a:r>
                        <a:rPr lang="es-ES" sz="800" b="0" i="0" u="none" strike="noStrike" kern="1200">
                          <a:solidFill>
                            <a:srgbClr val="000000"/>
                          </a:solidFill>
                          <a:effectLst/>
                          <a:latin typeface="Calibri"/>
                          <a:ea typeface="Times New Roman"/>
                        </a:rPr>
                        <a:t> </a:t>
                      </a:r>
                      <a:endParaRPr lang="es-ES" sz="800" b="0" i="0" u="none" strike="noStrike">
                        <a:effectLst/>
                        <a:latin typeface="Arial"/>
                      </a:endParaRPr>
                    </a:p>
                  </a:txBody>
                  <a:tcPr marL="48514" marR="4851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rtl="0" eaLnBrk="1" fontAlgn="t" latinLnBrk="0" hangingPunct="1">
                        <a:spcBef>
                          <a:spcPts val="0"/>
                        </a:spcBef>
                        <a:spcAft>
                          <a:spcPts val="0"/>
                        </a:spcAft>
                        <a:tabLst>
                          <a:tab pos="838200" algn="l"/>
                        </a:tabLst>
                      </a:pPr>
                      <a:r>
                        <a:rPr lang="es-ES" sz="800" b="0" i="0" u="none" strike="noStrike" kern="1200">
                          <a:solidFill>
                            <a:srgbClr val="000000"/>
                          </a:solidFill>
                          <a:effectLst/>
                          <a:latin typeface="Calibri"/>
                          <a:ea typeface="Times New Roman"/>
                        </a:rPr>
                        <a:t> </a:t>
                      </a:r>
                      <a:endParaRPr lang="es-ES" sz="800" b="0" i="0" u="none" strike="noStrike">
                        <a:effectLst/>
                        <a:latin typeface="Arial"/>
                      </a:endParaRPr>
                    </a:p>
                  </a:txBody>
                  <a:tcPr marL="48514" marR="4851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000">
                <a:tc gridSpan="2">
                  <a:txBody>
                    <a:bodyPr/>
                    <a:lstStyle/>
                    <a:p>
                      <a:pPr marL="0" algn="ctr" rtl="0" eaLnBrk="1" fontAlgn="ctr" latinLnBrk="0" hangingPunct="1">
                        <a:spcBef>
                          <a:spcPts val="0"/>
                        </a:spcBef>
                        <a:spcAft>
                          <a:spcPts val="0"/>
                        </a:spcAft>
                        <a:tabLst>
                          <a:tab pos="838200" algn="l"/>
                        </a:tabLst>
                      </a:pPr>
                      <a:r>
                        <a:rPr lang="es-MX" sz="800" b="0" i="1" u="none" strike="noStrike" kern="1200" dirty="0">
                          <a:solidFill>
                            <a:srgbClr val="000000"/>
                          </a:solidFill>
                          <a:effectLst/>
                          <a:latin typeface="Calibri"/>
                          <a:ea typeface="Times New Roman"/>
                        </a:rPr>
                        <a:t>DIVIDA</a:t>
                      </a:r>
                      <a:r>
                        <a:rPr lang="es-MX" sz="800" b="0" i="1" u="none" strike="noStrike" kern="1200" baseline="0" dirty="0">
                          <a:solidFill>
                            <a:srgbClr val="000000"/>
                          </a:solidFill>
                          <a:effectLst/>
                          <a:latin typeface="Calibri"/>
                          <a:ea typeface="Times New Roman"/>
                        </a:rPr>
                        <a:t> EL TOTAL ANTERIOR ENTRE 60 </a:t>
                      </a:r>
                      <a:endParaRPr lang="es-MX" sz="800" b="0" i="1" u="none" strike="noStrike" dirty="0">
                        <a:effectLst/>
                        <a:latin typeface="Arial"/>
                      </a:endParaRPr>
                    </a:p>
                  </a:txBody>
                  <a:tcPr marL="68580" marR="6858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hMerge="1">
                  <a:txBody>
                    <a:bodyPr/>
                    <a:lstStyle/>
                    <a:p>
                      <a:endParaRPr lang="es-MX"/>
                    </a:p>
                  </a:txBody>
                  <a:tcPr/>
                </a:tc>
                <a:tc>
                  <a:txBody>
                    <a:bodyPr/>
                    <a:lstStyle/>
                    <a:p>
                      <a:pPr marL="0" algn="l" rtl="0" eaLnBrk="1" fontAlgn="t" latinLnBrk="0" hangingPunct="1">
                        <a:spcBef>
                          <a:spcPts val="0"/>
                        </a:spcBef>
                        <a:spcAft>
                          <a:spcPts val="0"/>
                        </a:spcAft>
                        <a:tabLst>
                          <a:tab pos="838200" algn="l"/>
                        </a:tabLst>
                      </a:pPr>
                      <a:endParaRPr lang="es-MX" sz="800" b="0" i="0" u="none" strike="noStrike">
                        <a:effectLst/>
                        <a:latin typeface="Arial"/>
                      </a:endParaRPr>
                    </a:p>
                  </a:txBody>
                  <a:tcPr marL="48514" marR="4851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rtl="0" eaLnBrk="1" fontAlgn="t" latinLnBrk="0" hangingPunct="1">
                        <a:spcBef>
                          <a:spcPts val="0"/>
                        </a:spcBef>
                        <a:spcAft>
                          <a:spcPts val="0"/>
                        </a:spcAft>
                        <a:tabLst>
                          <a:tab pos="838200" algn="l"/>
                        </a:tabLst>
                      </a:pPr>
                      <a:endParaRPr lang="es-MX" sz="800" b="0" i="0" u="none" strike="noStrike">
                        <a:effectLst/>
                        <a:latin typeface="Arial"/>
                      </a:endParaRPr>
                    </a:p>
                  </a:txBody>
                  <a:tcPr marL="48514" marR="4851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rtl="0" eaLnBrk="1" fontAlgn="t" latinLnBrk="0" hangingPunct="1">
                        <a:spcBef>
                          <a:spcPts val="0"/>
                        </a:spcBef>
                        <a:spcAft>
                          <a:spcPts val="0"/>
                        </a:spcAft>
                        <a:tabLst>
                          <a:tab pos="838200" algn="l"/>
                        </a:tabLst>
                      </a:pPr>
                      <a:endParaRPr lang="es-MX" sz="800" b="0" i="0" u="none" strike="noStrike">
                        <a:effectLst/>
                        <a:latin typeface="Arial"/>
                      </a:endParaRPr>
                    </a:p>
                  </a:txBody>
                  <a:tcPr marL="48514" marR="4851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rtl="0" eaLnBrk="1" fontAlgn="t" latinLnBrk="0" hangingPunct="1">
                        <a:spcBef>
                          <a:spcPts val="0"/>
                        </a:spcBef>
                        <a:spcAft>
                          <a:spcPts val="0"/>
                        </a:spcAft>
                        <a:tabLst>
                          <a:tab pos="838200" algn="l"/>
                        </a:tabLst>
                      </a:pPr>
                      <a:endParaRPr lang="es-MX" sz="800" b="0" i="0" u="none" strike="noStrike">
                        <a:effectLst/>
                        <a:latin typeface="Arial"/>
                      </a:endParaRPr>
                    </a:p>
                  </a:txBody>
                  <a:tcPr marL="48514" marR="4851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rtl="0" eaLnBrk="1" fontAlgn="t" latinLnBrk="0" hangingPunct="1">
                        <a:spcBef>
                          <a:spcPts val="0"/>
                        </a:spcBef>
                        <a:spcAft>
                          <a:spcPts val="0"/>
                        </a:spcAft>
                        <a:tabLst>
                          <a:tab pos="838200" algn="l"/>
                        </a:tabLst>
                      </a:pPr>
                      <a:endParaRPr lang="es-MX" sz="800" b="0" i="0" u="none" strike="noStrike">
                        <a:effectLst/>
                        <a:latin typeface="Arial"/>
                      </a:endParaRPr>
                    </a:p>
                  </a:txBody>
                  <a:tcPr marL="48514" marR="4851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rtl="0" eaLnBrk="1" fontAlgn="t" latinLnBrk="0" hangingPunct="1">
                        <a:spcBef>
                          <a:spcPts val="0"/>
                        </a:spcBef>
                        <a:spcAft>
                          <a:spcPts val="0"/>
                        </a:spcAft>
                        <a:tabLst>
                          <a:tab pos="838200" algn="l"/>
                        </a:tabLst>
                      </a:pPr>
                      <a:endParaRPr lang="es-MX" sz="800" b="0" i="0" u="none" strike="noStrike">
                        <a:effectLst/>
                        <a:latin typeface="Arial"/>
                      </a:endParaRPr>
                    </a:p>
                  </a:txBody>
                  <a:tcPr marL="48514" marR="4851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rtl="0" eaLnBrk="1" fontAlgn="t" latinLnBrk="0" hangingPunct="1">
                        <a:spcBef>
                          <a:spcPts val="0"/>
                        </a:spcBef>
                        <a:spcAft>
                          <a:spcPts val="0"/>
                        </a:spcAft>
                        <a:tabLst>
                          <a:tab pos="838200" algn="l"/>
                        </a:tabLst>
                      </a:pPr>
                      <a:endParaRPr lang="es-MX" sz="800" b="0" i="0" u="none" strike="noStrike">
                        <a:effectLst/>
                        <a:latin typeface="Arial"/>
                      </a:endParaRPr>
                    </a:p>
                  </a:txBody>
                  <a:tcPr marL="48514" marR="4851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000">
                <a:tc gridSpan="2">
                  <a:txBody>
                    <a:bodyPr/>
                    <a:lstStyle/>
                    <a:p>
                      <a:pPr marL="0" algn="ctr" rtl="0" eaLnBrk="1" fontAlgn="ctr" latinLnBrk="0" hangingPunct="1">
                        <a:spcBef>
                          <a:spcPts val="0"/>
                        </a:spcBef>
                        <a:spcAft>
                          <a:spcPts val="0"/>
                        </a:spcAft>
                        <a:tabLst>
                          <a:tab pos="838200" algn="l"/>
                        </a:tabLst>
                      </a:pPr>
                      <a:r>
                        <a:rPr lang="es-MX" sz="800" b="0" i="1" u="none" strike="noStrike" kern="1200" dirty="0">
                          <a:solidFill>
                            <a:srgbClr val="000000"/>
                          </a:solidFill>
                          <a:effectLst/>
                          <a:latin typeface="Calibri"/>
                          <a:ea typeface="Times New Roman"/>
                        </a:rPr>
                        <a:t>GRAN TOTAL PROMEDIO SEMANAL</a:t>
                      </a:r>
                      <a:endParaRPr lang="es-MX" sz="800" b="0" i="1" u="none" strike="noStrike" dirty="0">
                        <a:effectLst/>
                        <a:latin typeface="Arial"/>
                      </a:endParaRPr>
                    </a:p>
                  </a:txBody>
                  <a:tcPr marL="68580" marR="6858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hMerge="1">
                  <a:txBody>
                    <a:bodyPr/>
                    <a:lstStyle/>
                    <a:p>
                      <a:endParaRPr lang="es-MX"/>
                    </a:p>
                  </a:txBody>
                  <a:tcPr/>
                </a:tc>
                <a:tc gridSpan="7">
                  <a:txBody>
                    <a:bodyPr/>
                    <a:lstStyle/>
                    <a:p>
                      <a:pPr marL="0" algn="l" rtl="0" eaLnBrk="1" fontAlgn="t" latinLnBrk="0" hangingPunct="1">
                        <a:spcBef>
                          <a:spcPts val="0"/>
                        </a:spcBef>
                        <a:spcAft>
                          <a:spcPts val="0"/>
                        </a:spcAft>
                        <a:tabLst>
                          <a:tab pos="838200" algn="l"/>
                        </a:tabLst>
                      </a:pPr>
                      <a:endParaRPr lang="es-MX" sz="800" b="0" i="0" u="none" strike="noStrike" dirty="0">
                        <a:effectLst/>
                        <a:latin typeface="Arial"/>
                      </a:endParaRPr>
                    </a:p>
                  </a:txBody>
                  <a:tcPr marL="48514" marR="4851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15062">
                <a:tc gridSpan="9">
                  <a:txBody>
                    <a:bodyPr/>
                    <a:lstStyle/>
                    <a:p>
                      <a:pPr marL="0" algn="ctr" rtl="0" eaLnBrk="1" fontAlgn="ctr" latinLnBrk="0" hangingPunct="1">
                        <a:spcBef>
                          <a:spcPts val="0"/>
                        </a:spcBef>
                        <a:spcAft>
                          <a:spcPts val="0"/>
                        </a:spcAft>
                        <a:tabLst>
                          <a:tab pos="838200" algn="l"/>
                        </a:tabLst>
                      </a:pPr>
                      <a:endParaRPr lang="es-MX" sz="500" b="0" i="0" u="none" strike="noStrike" dirty="0">
                        <a:effectLst/>
                        <a:latin typeface="Arial"/>
                      </a:endParaRPr>
                    </a:p>
                  </a:txBody>
                  <a:tcPr marL="68580" marR="6858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27">
                <a:tc>
                  <a:txBody>
                    <a:bodyPr/>
                    <a:lstStyle/>
                    <a:p>
                      <a:pPr marL="0" algn="ctr" rtl="0" eaLnBrk="1" fontAlgn="ctr" latinLnBrk="0" hangingPunct="1">
                        <a:spcBef>
                          <a:spcPts val="0"/>
                        </a:spcBef>
                        <a:spcAft>
                          <a:spcPts val="0"/>
                        </a:spcAft>
                        <a:tabLst>
                          <a:tab pos="838200" algn="l"/>
                        </a:tabLst>
                      </a:pPr>
                      <a:r>
                        <a:rPr lang="es-MX" sz="1400" b="1" i="0" u="none" strike="noStrike" kern="1200" dirty="0">
                          <a:solidFill>
                            <a:srgbClr val="FF0000"/>
                          </a:solidFill>
                          <a:effectLst/>
                          <a:latin typeface="Calibri"/>
                          <a:ea typeface="Times New Roman"/>
                        </a:rPr>
                        <a:t>2</a:t>
                      </a:r>
                      <a:endParaRPr lang="es-MX" sz="1400" b="1" i="0" u="none" strike="noStrike" dirty="0">
                        <a:effectLst/>
                        <a:latin typeface="Arial"/>
                      </a:endParaRPr>
                    </a:p>
                  </a:txBody>
                  <a:tcPr marL="68580" marR="6858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8">
                  <a:txBody>
                    <a:bodyPr/>
                    <a:lstStyle/>
                    <a:p>
                      <a:pPr marL="180975" indent="-180975" algn="just" rtl="0" eaLnBrk="1" latinLnBrk="0" hangingPunct="1"/>
                      <a:r>
                        <a:rPr lang="es-ES" sz="800" kern="1200" dirty="0" smtClean="0">
                          <a:solidFill>
                            <a:schemeClr val="tx1"/>
                          </a:solidFill>
                          <a:effectLst/>
                          <a:latin typeface="+mn-lt"/>
                          <a:ea typeface="+mn-ea"/>
                          <a:cs typeface="+mn-cs"/>
                        </a:rPr>
                        <a:t>1.  Sume cada día y anote el resultado en el renglón de </a:t>
                      </a:r>
                      <a:r>
                        <a:rPr lang="es-ES" sz="800" i="1" kern="1200" dirty="0" smtClean="0">
                          <a:solidFill>
                            <a:schemeClr val="tx1"/>
                          </a:solidFill>
                          <a:effectLst/>
                          <a:latin typeface="+mn-lt"/>
                          <a:ea typeface="+mn-ea"/>
                          <a:cs typeface="+mn-cs"/>
                        </a:rPr>
                        <a:t>“TOTAL DIARIO</a:t>
                      </a:r>
                      <a:r>
                        <a:rPr lang="es-ES" sz="800" i="1" kern="1200" baseline="0" dirty="0" smtClean="0">
                          <a:solidFill>
                            <a:schemeClr val="tx1"/>
                          </a:solidFill>
                          <a:effectLst/>
                          <a:latin typeface="+mn-lt"/>
                          <a:ea typeface="+mn-ea"/>
                          <a:cs typeface="+mn-cs"/>
                        </a:rPr>
                        <a:t> EN MINUTOS</a:t>
                      </a:r>
                      <a:r>
                        <a:rPr lang="es-ES" sz="800" i="1" kern="1200" dirty="0" smtClean="0">
                          <a:solidFill>
                            <a:schemeClr val="tx1"/>
                          </a:solidFill>
                          <a:effectLst/>
                          <a:latin typeface="+mn-lt"/>
                          <a:ea typeface="+mn-ea"/>
                          <a:cs typeface="+mn-cs"/>
                        </a:rPr>
                        <a:t>”</a:t>
                      </a:r>
                      <a:r>
                        <a:rPr lang="es-ES" sz="800" kern="1200" dirty="0" smtClean="0">
                          <a:solidFill>
                            <a:schemeClr val="tx1"/>
                          </a:solidFill>
                          <a:effectLst/>
                          <a:latin typeface="+mn-lt"/>
                          <a:ea typeface="+mn-ea"/>
                          <a:cs typeface="+mn-cs"/>
                        </a:rPr>
                        <a:t> correspondiente al día específico. </a:t>
                      </a:r>
                      <a:endParaRPr lang="es-MX" sz="800" dirty="0" smtClean="0">
                        <a:effectLst/>
                      </a:endParaRPr>
                    </a:p>
                    <a:p>
                      <a:pPr marL="180975" indent="-180975" algn="just" rtl="0" eaLnBrk="1" latinLnBrk="0" hangingPunct="1"/>
                      <a:r>
                        <a:rPr lang="es-ES" sz="800" kern="1200" dirty="0" smtClean="0">
                          <a:solidFill>
                            <a:schemeClr val="tx1"/>
                          </a:solidFill>
                          <a:effectLst/>
                          <a:latin typeface="+mn-lt"/>
                          <a:ea typeface="+mn-ea"/>
                          <a:cs typeface="+mn-cs"/>
                        </a:rPr>
                        <a:t>2.  Divida</a:t>
                      </a:r>
                      <a:r>
                        <a:rPr lang="es-ES" sz="800" kern="1200" baseline="0" dirty="0" smtClean="0">
                          <a:solidFill>
                            <a:schemeClr val="tx1"/>
                          </a:solidFill>
                          <a:effectLst/>
                          <a:latin typeface="+mn-lt"/>
                          <a:ea typeface="+mn-ea"/>
                          <a:cs typeface="+mn-cs"/>
                        </a:rPr>
                        <a:t> el Total DIARIO EN MINUTOS  entre 60, para obtener las horas correspondientes, enteras o fraccionadas-</a:t>
                      </a:r>
                      <a:endParaRPr lang="es-MX" sz="800" dirty="0" smtClean="0">
                        <a:effectLst/>
                      </a:endParaRPr>
                    </a:p>
                    <a:p>
                      <a:pPr marL="180975" indent="-180975" algn="just" rtl="0" eaLnBrk="1" latinLnBrk="0" hangingPunct="1"/>
                      <a:r>
                        <a:rPr lang="es-ES" sz="800" kern="1200" dirty="0" smtClean="0">
                          <a:solidFill>
                            <a:schemeClr val="tx1"/>
                          </a:solidFill>
                          <a:effectLst/>
                          <a:latin typeface="+mn-lt"/>
                          <a:ea typeface="+mn-ea"/>
                          <a:cs typeface="+mn-cs"/>
                        </a:rPr>
                        <a:t>3.  Sume las horas y sus fracciones del renglón</a:t>
                      </a:r>
                      <a:r>
                        <a:rPr lang="es-ES" sz="800" kern="1200" baseline="0" dirty="0" smtClean="0">
                          <a:solidFill>
                            <a:schemeClr val="tx1"/>
                          </a:solidFill>
                          <a:effectLst/>
                          <a:latin typeface="+mn-lt"/>
                          <a:ea typeface="+mn-ea"/>
                          <a:cs typeface="+mn-cs"/>
                        </a:rPr>
                        <a:t> anterior y anótelo en el renglón de GRAN TOTAL PROMEDIO SEMANAL. No modifique ni ajuste el resultado.</a:t>
                      </a:r>
                      <a:endParaRPr lang="es-MX" sz="800" dirty="0">
                        <a:effectLst/>
                      </a:endParaRPr>
                    </a:p>
                  </a:txBody>
                  <a:tcPr marL="68580" marR="6858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59705">
                <a:tc gridSpan="9">
                  <a:txBody>
                    <a:bodyPr/>
                    <a:lstStyle/>
                    <a:p>
                      <a:pPr marL="0" algn="ctr" rtl="0" eaLnBrk="1" fontAlgn="ctr" latinLnBrk="0" hangingPunct="1">
                        <a:spcBef>
                          <a:spcPts val="0"/>
                        </a:spcBef>
                        <a:spcAft>
                          <a:spcPts val="0"/>
                        </a:spcAft>
                        <a:tabLst>
                          <a:tab pos="838200" algn="l"/>
                        </a:tabLst>
                      </a:pPr>
                      <a:endParaRPr lang="es-MX" sz="100" b="0" i="0" u="none" strike="noStrike" dirty="0">
                        <a:effectLst/>
                        <a:latin typeface="Arial"/>
                      </a:endParaRPr>
                    </a:p>
                  </a:txBody>
                  <a:tcPr marL="68580" marR="6858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dirty="0"/>
                    </a:p>
                  </a:txBody>
                  <a:tcPr/>
                </a:tc>
              </a:tr>
              <a:tr h="133477">
                <a:tc>
                  <a:txBody>
                    <a:bodyPr/>
                    <a:lstStyle/>
                    <a:p>
                      <a:pPr marL="0" algn="ctr" rtl="0" eaLnBrk="1" fontAlgn="ctr" latinLnBrk="0" hangingPunct="1">
                        <a:spcBef>
                          <a:spcPts val="0"/>
                        </a:spcBef>
                        <a:spcAft>
                          <a:spcPts val="0"/>
                        </a:spcAft>
                        <a:tabLst>
                          <a:tab pos="838200" algn="l"/>
                        </a:tabLst>
                      </a:pPr>
                      <a:r>
                        <a:rPr lang="es-MX" sz="1400" b="1" i="0" u="none" strike="noStrike" kern="1200" dirty="0">
                          <a:solidFill>
                            <a:srgbClr val="FF0000"/>
                          </a:solidFill>
                          <a:effectLst/>
                          <a:latin typeface="Calibri"/>
                          <a:ea typeface="Times New Roman"/>
                        </a:rPr>
                        <a:t>3</a:t>
                      </a:r>
                      <a:endParaRPr lang="es-MX" sz="1400" b="1" i="0" u="none" strike="noStrike" dirty="0">
                        <a:effectLst/>
                        <a:latin typeface="Arial"/>
                      </a:endParaRPr>
                    </a:p>
                  </a:txBody>
                  <a:tcPr marL="68580" marR="6858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8">
                  <a:txBody>
                    <a:bodyPr/>
                    <a:lstStyle/>
                    <a:p>
                      <a:pPr marL="0" algn="l" rtl="0" eaLnBrk="1" fontAlgn="ctr" latinLnBrk="0" hangingPunct="1">
                        <a:spcBef>
                          <a:spcPts val="0"/>
                        </a:spcBef>
                        <a:spcAft>
                          <a:spcPts val="0"/>
                        </a:spcAft>
                      </a:pPr>
                      <a:r>
                        <a:rPr lang="es-MX" sz="800" b="0" i="0" u="none" strike="noStrike" kern="1200" dirty="0">
                          <a:solidFill>
                            <a:srgbClr val="000000"/>
                          </a:solidFill>
                          <a:effectLst/>
                          <a:latin typeface="Arial"/>
                          <a:cs typeface="Arial"/>
                        </a:rPr>
                        <a:t>Los</a:t>
                      </a:r>
                      <a:r>
                        <a:rPr lang="es-MX" sz="800" b="0" i="0" u="none" strike="noStrike" kern="1200" baseline="0" dirty="0">
                          <a:solidFill>
                            <a:srgbClr val="000000"/>
                          </a:solidFill>
                          <a:effectLst/>
                          <a:latin typeface="Arial"/>
                          <a:cs typeface="Arial"/>
                        </a:rPr>
                        <a:t> totales promedio por día y por tanto el semanal, pueden variar, ya sea con resultados mayores o menores a 24 horas diarias y a 188 semanales. Analice los resultados que obtuvo, ya sea mayores o menores de los rangos diario y mensuales, que le harán reflexionar sobre como percibe </a:t>
                      </a:r>
                      <a:r>
                        <a:rPr lang="es-MX" sz="800" b="0" i="0" u="none" strike="noStrike" kern="1200" baseline="0" dirty="0" smtClean="0">
                          <a:solidFill>
                            <a:srgbClr val="000000"/>
                          </a:solidFill>
                          <a:effectLst/>
                          <a:latin typeface="Arial"/>
                          <a:cs typeface="Arial"/>
                        </a:rPr>
                        <a:t>y </a:t>
                      </a:r>
                      <a:r>
                        <a:rPr lang="es-MX" sz="800" b="0" i="0" u="none" strike="noStrike" kern="1200" baseline="0" dirty="0">
                          <a:solidFill>
                            <a:srgbClr val="000000"/>
                          </a:solidFill>
                          <a:effectLst/>
                          <a:latin typeface="Arial"/>
                          <a:cs typeface="Arial"/>
                        </a:rPr>
                        <a:t>distribuye su tiempo.  </a:t>
                      </a:r>
                      <a:r>
                        <a:rPr lang="es-MX" sz="800" b="0" i="0" u="none" strike="noStrike" kern="1200" baseline="0" dirty="0" smtClean="0">
                          <a:solidFill>
                            <a:srgbClr val="000000"/>
                          </a:solidFill>
                          <a:effectLst/>
                          <a:latin typeface="Arial"/>
                          <a:cs typeface="Arial"/>
                        </a:rPr>
                        <a:t>Identifique  a que acciones les dedica más o menos tiempo del que considera necesario. Comente </a:t>
                      </a:r>
                      <a:r>
                        <a:rPr lang="es-MX" sz="800" b="0" i="0" u="none" strike="noStrike" kern="1200" baseline="0" dirty="0">
                          <a:solidFill>
                            <a:srgbClr val="000000"/>
                          </a:solidFill>
                          <a:effectLst/>
                          <a:latin typeface="Arial"/>
                          <a:cs typeface="Arial"/>
                        </a:rPr>
                        <a:t>a que conclusiones y acciones llegó.</a:t>
                      </a:r>
                      <a:endParaRPr lang="es-MX" sz="800" b="0" i="0" u="none" strike="noStrike" dirty="0">
                        <a:effectLst/>
                        <a:latin typeface="Arial"/>
                      </a:endParaRPr>
                    </a:p>
                  </a:txBody>
                  <a:tcPr marL="68580" marR="6858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27">
                <a:tc gridSpan="9">
                  <a:txBody>
                    <a:bodyPr/>
                    <a:lstStyle/>
                    <a:p>
                      <a:pPr marL="0" algn="ctr" rtl="0" eaLnBrk="1" fontAlgn="ctr" latinLnBrk="0" hangingPunct="1">
                        <a:spcBef>
                          <a:spcPts val="0"/>
                        </a:spcBef>
                        <a:spcAft>
                          <a:spcPts val="0"/>
                        </a:spcAft>
                        <a:tabLst>
                          <a:tab pos="838200" algn="l"/>
                        </a:tabLst>
                      </a:pPr>
                      <a:endParaRPr lang="es-MX" sz="1800" b="0" i="0" u="none" strike="noStrike" dirty="0" smtClean="0">
                        <a:effectLst/>
                        <a:latin typeface="Arial"/>
                      </a:endParaRPr>
                    </a:p>
                    <a:p>
                      <a:pPr marL="0" algn="ctr" rtl="0" eaLnBrk="1" fontAlgn="ctr" latinLnBrk="0" hangingPunct="1">
                        <a:spcBef>
                          <a:spcPts val="0"/>
                        </a:spcBef>
                        <a:spcAft>
                          <a:spcPts val="0"/>
                        </a:spcAft>
                        <a:tabLst>
                          <a:tab pos="838200" algn="l"/>
                        </a:tabLst>
                      </a:pPr>
                      <a:endParaRPr lang="es-MX" sz="1800" b="0" i="0" u="none" strike="noStrike" dirty="0" smtClean="0">
                        <a:effectLst/>
                        <a:latin typeface="Arial"/>
                      </a:endParaRPr>
                    </a:p>
                    <a:p>
                      <a:pPr marL="0" algn="ctr" rtl="0" eaLnBrk="1" fontAlgn="ctr" latinLnBrk="0" hangingPunct="1">
                        <a:spcBef>
                          <a:spcPts val="0"/>
                        </a:spcBef>
                        <a:spcAft>
                          <a:spcPts val="0"/>
                        </a:spcAft>
                        <a:tabLst>
                          <a:tab pos="838200" algn="l"/>
                        </a:tabLst>
                      </a:pPr>
                      <a:endParaRPr lang="es-MX" sz="1800" b="0" i="0" u="none" strike="noStrike" dirty="0" smtClean="0">
                        <a:effectLst/>
                        <a:latin typeface="Arial"/>
                      </a:endParaRPr>
                    </a:p>
                    <a:p>
                      <a:pPr marL="0" algn="ctr" rtl="0" eaLnBrk="1" fontAlgn="ctr" latinLnBrk="0" hangingPunct="1">
                        <a:spcBef>
                          <a:spcPts val="0"/>
                        </a:spcBef>
                        <a:spcAft>
                          <a:spcPts val="0"/>
                        </a:spcAft>
                        <a:tabLst>
                          <a:tab pos="838200" algn="l"/>
                        </a:tabLst>
                      </a:pPr>
                      <a:endParaRPr lang="es-MX" sz="1800" b="0" i="0" u="none" strike="noStrike" dirty="0" smtClean="0">
                        <a:effectLst/>
                        <a:latin typeface="Arial"/>
                      </a:endParaRPr>
                    </a:p>
                    <a:p>
                      <a:pPr marL="0" algn="ctr" rtl="0" eaLnBrk="1" fontAlgn="ctr" latinLnBrk="0" hangingPunct="1">
                        <a:spcBef>
                          <a:spcPts val="0"/>
                        </a:spcBef>
                        <a:spcAft>
                          <a:spcPts val="0"/>
                        </a:spcAft>
                        <a:tabLst>
                          <a:tab pos="838200" algn="l"/>
                        </a:tabLst>
                      </a:pPr>
                      <a:endParaRPr lang="es-MX" sz="1800" b="0" i="0" u="none" strike="noStrike" dirty="0" smtClean="0">
                        <a:effectLst/>
                        <a:latin typeface="Arial"/>
                      </a:endParaRPr>
                    </a:p>
                    <a:p>
                      <a:pPr marL="0" algn="ctr" rtl="0" eaLnBrk="1" fontAlgn="ctr" latinLnBrk="0" hangingPunct="1">
                        <a:spcBef>
                          <a:spcPts val="0"/>
                        </a:spcBef>
                        <a:spcAft>
                          <a:spcPts val="0"/>
                        </a:spcAft>
                        <a:tabLst>
                          <a:tab pos="838200" algn="l"/>
                        </a:tabLst>
                      </a:pPr>
                      <a:endParaRPr lang="es-MX" sz="1800" b="0" i="0" u="none" strike="noStrike" dirty="0" smtClean="0">
                        <a:effectLst/>
                        <a:latin typeface="Arial"/>
                      </a:endParaRPr>
                    </a:p>
                    <a:p>
                      <a:pPr marL="0" algn="ctr" rtl="0" eaLnBrk="1" fontAlgn="ctr" latinLnBrk="0" hangingPunct="1">
                        <a:spcBef>
                          <a:spcPts val="0"/>
                        </a:spcBef>
                        <a:spcAft>
                          <a:spcPts val="0"/>
                        </a:spcAft>
                        <a:tabLst>
                          <a:tab pos="838200" algn="l"/>
                        </a:tabLst>
                      </a:pPr>
                      <a:endParaRPr lang="es-MX" sz="1800" b="0" i="0" u="none" strike="noStrike" dirty="0" smtClean="0">
                        <a:effectLst/>
                        <a:latin typeface="Arial"/>
                      </a:endParaRPr>
                    </a:p>
                    <a:p>
                      <a:pPr marL="0" algn="ctr" rtl="0" eaLnBrk="1" fontAlgn="ctr" latinLnBrk="0" hangingPunct="1">
                        <a:spcBef>
                          <a:spcPts val="0"/>
                        </a:spcBef>
                        <a:spcAft>
                          <a:spcPts val="0"/>
                        </a:spcAft>
                        <a:tabLst>
                          <a:tab pos="838200" algn="l"/>
                        </a:tabLst>
                      </a:pPr>
                      <a:endParaRPr lang="es-MX" sz="1800" b="0" i="0" u="none" strike="noStrike" dirty="0" smtClean="0">
                        <a:effectLst/>
                        <a:latin typeface="Arial"/>
                      </a:endParaRPr>
                    </a:p>
                    <a:p>
                      <a:pPr marL="0" algn="ctr" rtl="0" eaLnBrk="1" fontAlgn="ctr" latinLnBrk="0" hangingPunct="1">
                        <a:spcBef>
                          <a:spcPts val="0"/>
                        </a:spcBef>
                        <a:spcAft>
                          <a:spcPts val="0"/>
                        </a:spcAft>
                        <a:tabLst>
                          <a:tab pos="838200" algn="l"/>
                        </a:tabLst>
                      </a:pPr>
                      <a:endParaRPr lang="es-MX" sz="1800" b="0" i="0" u="none" strike="noStrike" dirty="0" smtClean="0">
                        <a:effectLst/>
                        <a:latin typeface="Arial"/>
                      </a:endParaRPr>
                    </a:p>
                    <a:p>
                      <a:pPr marL="0" algn="ctr" rtl="0" eaLnBrk="1" fontAlgn="ctr" latinLnBrk="0" hangingPunct="1">
                        <a:spcBef>
                          <a:spcPts val="0"/>
                        </a:spcBef>
                        <a:spcAft>
                          <a:spcPts val="0"/>
                        </a:spcAft>
                        <a:tabLst>
                          <a:tab pos="838200" algn="l"/>
                        </a:tabLst>
                      </a:pPr>
                      <a:endParaRPr lang="es-MX" sz="1800" b="0" i="0" u="none" strike="noStrike" dirty="0" smtClean="0">
                        <a:effectLst/>
                        <a:latin typeface="Arial"/>
                      </a:endParaRPr>
                    </a:p>
                    <a:p>
                      <a:pPr marL="0" algn="ctr" rtl="0" eaLnBrk="1" fontAlgn="ctr" latinLnBrk="0" hangingPunct="1">
                        <a:spcBef>
                          <a:spcPts val="0"/>
                        </a:spcBef>
                        <a:spcAft>
                          <a:spcPts val="0"/>
                        </a:spcAft>
                        <a:tabLst>
                          <a:tab pos="838200" algn="l"/>
                        </a:tabLst>
                      </a:pPr>
                      <a:endParaRPr lang="es-MX" sz="1800" b="0" i="0" u="none" strike="noStrike" dirty="0" smtClean="0">
                        <a:effectLst/>
                        <a:latin typeface="Arial"/>
                      </a:endParaRPr>
                    </a:p>
                    <a:p>
                      <a:pPr marL="0" algn="ctr" rtl="0" eaLnBrk="1" fontAlgn="ctr" latinLnBrk="0" hangingPunct="1">
                        <a:spcBef>
                          <a:spcPts val="0"/>
                        </a:spcBef>
                        <a:spcAft>
                          <a:spcPts val="0"/>
                        </a:spcAft>
                        <a:tabLst>
                          <a:tab pos="838200" algn="l"/>
                        </a:tabLst>
                      </a:pPr>
                      <a:endParaRPr lang="es-MX" sz="1800" b="0" i="0" u="none" strike="noStrike" dirty="0" smtClean="0">
                        <a:effectLst/>
                        <a:latin typeface="Arial"/>
                      </a:endParaRPr>
                    </a:p>
                    <a:p>
                      <a:pPr marL="0" algn="ctr" rtl="0" eaLnBrk="1" fontAlgn="ctr" latinLnBrk="0" hangingPunct="1">
                        <a:spcBef>
                          <a:spcPts val="0"/>
                        </a:spcBef>
                        <a:spcAft>
                          <a:spcPts val="0"/>
                        </a:spcAft>
                        <a:tabLst>
                          <a:tab pos="838200" algn="l"/>
                        </a:tabLst>
                      </a:pPr>
                      <a:endParaRPr lang="es-MX" sz="1800" b="0" i="0" u="none" strike="noStrike" dirty="0" smtClean="0">
                        <a:effectLst/>
                        <a:latin typeface="Arial"/>
                      </a:endParaRPr>
                    </a:p>
                    <a:p>
                      <a:pPr marL="0" algn="ctr" rtl="0" eaLnBrk="1" fontAlgn="ctr" latinLnBrk="0" hangingPunct="1">
                        <a:spcBef>
                          <a:spcPts val="0"/>
                        </a:spcBef>
                        <a:spcAft>
                          <a:spcPts val="0"/>
                        </a:spcAft>
                        <a:tabLst>
                          <a:tab pos="838200" algn="l"/>
                        </a:tabLst>
                      </a:pPr>
                      <a:endParaRPr lang="es-MX" sz="1800" b="0" i="0" u="none" strike="noStrike" dirty="0" smtClean="0">
                        <a:effectLst/>
                        <a:latin typeface="Arial"/>
                      </a:endParaRPr>
                    </a:p>
                  </a:txBody>
                  <a:tcPr marL="68580" marR="6858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
        <p:nvSpPr>
          <p:cNvPr id="4" name="3 Rectángulo"/>
          <p:cNvSpPr/>
          <p:nvPr/>
        </p:nvSpPr>
        <p:spPr>
          <a:xfrm>
            <a:off x="611560" y="620688"/>
            <a:ext cx="7920000" cy="601200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s-MX"/>
          </a:p>
        </p:txBody>
      </p:sp>
      <p:sp>
        <p:nvSpPr>
          <p:cNvPr id="7" name="2 Marcador de número de diapositiva"/>
          <p:cNvSpPr txBox="1">
            <a:spLocks/>
          </p:cNvSpPr>
          <p:nvPr/>
        </p:nvSpPr>
        <p:spPr>
          <a:xfrm>
            <a:off x="6902896" y="6483818"/>
            <a:ext cx="2133600" cy="365125"/>
          </a:xfrm>
          <a:prstGeom prst="rect">
            <a:avLst/>
          </a:prstGeom>
        </p:spPr>
        <p:txBody>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32FADFE-3B8F-471C-ABF0-DBC7717ECBBC}" type="slidenum">
              <a:rPr lang="es-ES" sz="900" smtClean="0">
                <a:solidFill>
                  <a:schemeClr val="tx1">
                    <a:lumMod val="50000"/>
                    <a:lumOff val="50000"/>
                  </a:schemeClr>
                </a:solidFill>
              </a:rPr>
              <a:pPr algn="r"/>
              <a:t>11</a:t>
            </a:fld>
            <a:endParaRPr lang="es-ES" sz="900" dirty="0">
              <a:solidFill>
                <a:schemeClr val="tx1">
                  <a:lumMod val="50000"/>
                  <a:lumOff val="50000"/>
                </a:schemeClr>
              </a:solidFill>
            </a:endParaRPr>
          </a:p>
        </p:txBody>
      </p:sp>
      <p:graphicFrame>
        <p:nvGraphicFramePr>
          <p:cNvPr id="6" name="5 Tabla"/>
          <p:cNvGraphicFramePr>
            <a:graphicFrameLocks noGrp="1"/>
          </p:cNvGraphicFramePr>
          <p:nvPr>
            <p:extLst>
              <p:ext uri="{D42A27DB-BD31-4B8C-83A1-F6EECF244321}">
                <p14:modId xmlns:p14="http://schemas.microsoft.com/office/powerpoint/2010/main" val="3701197519"/>
              </p:ext>
            </p:extLst>
          </p:nvPr>
        </p:nvGraphicFramePr>
        <p:xfrm>
          <a:off x="611560" y="116632"/>
          <a:ext cx="7922839" cy="391922"/>
        </p:xfrm>
        <a:graphic>
          <a:graphicData uri="http://schemas.openxmlformats.org/drawingml/2006/table">
            <a:tbl>
              <a:tblPr/>
              <a:tblGrid>
                <a:gridCol w="824305"/>
                <a:gridCol w="3024566"/>
                <a:gridCol w="1093789"/>
                <a:gridCol w="418493"/>
                <a:gridCol w="656274"/>
                <a:gridCol w="408982"/>
                <a:gridCol w="748215"/>
                <a:gridCol w="456538"/>
                <a:gridCol w="291677"/>
              </a:tblGrid>
              <a:tr h="0">
                <a:tc gridSpan="4">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TGE -2020 – 2021. MÓDULO </a:t>
                      </a:r>
                      <a:r>
                        <a:rPr lang="es-MX" sz="700" b="1" i="0" u="none" strike="noStrike" kern="1200" baseline="0" dirty="0" smtClean="0">
                          <a:solidFill>
                            <a:srgbClr val="000000"/>
                          </a:solidFill>
                          <a:effectLst/>
                          <a:latin typeface="Arial"/>
                          <a:cs typeface="Arial"/>
                        </a:rPr>
                        <a:t>II  </a:t>
                      </a:r>
                      <a:r>
                        <a:rPr lang="es-MX" sz="700" b="1" i="0" u="none" strike="noStrike" kern="1200" baseline="0" dirty="0">
                          <a:solidFill>
                            <a:srgbClr val="000000"/>
                          </a:solidFill>
                          <a:effectLst/>
                          <a:latin typeface="Arial"/>
                          <a:cs typeface="Arial"/>
                        </a:rPr>
                        <a:t>TÉCNICAS DE </a:t>
                      </a:r>
                      <a:r>
                        <a:rPr lang="es-MX" sz="700" b="1" i="0" u="none" strike="noStrike" kern="1200" baseline="0" dirty="0" smtClean="0">
                          <a:solidFill>
                            <a:srgbClr val="000000"/>
                          </a:solidFill>
                          <a:effectLst/>
                          <a:latin typeface="Arial"/>
                          <a:cs typeface="Arial"/>
                        </a:rPr>
                        <a:t>DISEÑO ESTRATÉGICO.  CUESTIONARIO </a:t>
                      </a:r>
                      <a:r>
                        <a:rPr lang="es-MX" sz="700" b="1" i="0" u="none" strike="noStrike" kern="1200" baseline="0" dirty="0">
                          <a:solidFill>
                            <a:srgbClr val="000000"/>
                          </a:solidFill>
                          <a:effectLst/>
                          <a:latin typeface="Arial"/>
                          <a:cs typeface="Arial"/>
                        </a:rPr>
                        <a:t>MODULAR</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FECHA DE ENVÍ0</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HOJA</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a:cs typeface="Arial"/>
                        </a:rPr>
                        <a:t>NOMBRE:</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CARRERA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MATRÍCULA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bl>
          </a:graphicData>
        </a:graphic>
      </p:graphicFrame>
    </p:spTree>
    <p:extLst>
      <p:ext uri="{BB962C8B-B14F-4D97-AF65-F5344CB8AC3E}">
        <p14:creationId xmlns:p14="http://schemas.microsoft.com/office/powerpoint/2010/main" val="3853011250"/>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12440" y="692696"/>
            <a:ext cx="7884000" cy="590465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graphicFrame>
        <p:nvGraphicFramePr>
          <p:cNvPr id="2" name="1 Tabla"/>
          <p:cNvGraphicFramePr>
            <a:graphicFrameLocks noGrp="1"/>
          </p:cNvGraphicFramePr>
          <p:nvPr>
            <p:extLst>
              <p:ext uri="{D42A27DB-BD31-4B8C-83A1-F6EECF244321}">
                <p14:modId xmlns:p14="http://schemas.microsoft.com/office/powerpoint/2010/main" val="739458863"/>
              </p:ext>
            </p:extLst>
          </p:nvPr>
        </p:nvGraphicFramePr>
        <p:xfrm>
          <a:off x="825500" y="836712"/>
          <a:ext cx="7493000" cy="5520632"/>
        </p:xfrm>
        <a:graphic>
          <a:graphicData uri="http://schemas.openxmlformats.org/drawingml/2006/table">
            <a:tbl>
              <a:tblPr/>
              <a:tblGrid>
                <a:gridCol w="3026420"/>
                <a:gridCol w="4466580"/>
              </a:tblGrid>
              <a:tr h="252000">
                <a:tc>
                  <a:txBody>
                    <a:bodyPr/>
                    <a:lstStyle/>
                    <a:p>
                      <a:pPr marL="0" marR="0" indent="0" algn="ctr" rtl="0" eaLnBrk="1" fontAlgn="t" latinLnBrk="0" hangingPunct="1">
                        <a:spcBef>
                          <a:spcPts val="0"/>
                        </a:spcBef>
                        <a:spcAft>
                          <a:spcPts val="0"/>
                        </a:spcAft>
                      </a:pPr>
                      <a:r>
                        <a:rPr lang="es-MX" sz="800" b="0" i="1" u="none" strike="noStrike" dirty="0" smtClean="0">
                          <a:effectLst/>
                          <a:latin typeface="Arial"/>
                        </a:rPr>
                        <a:t>HOJA ADICIONAL A LA RESPUESTA </a:t>
                      </a:r>
                      <a:r>
                        <a:rPr lang="es-MX" sz="800" b="0" i="1" u="none" strike="noStrike" baseline="0" dirty="0" smtClean="0">
                          <a:effectLst/>
                          <a:latin typeface="Arial"/>
                        </a:rPr>
                        <a:t> DEL INCISO</a:t>
                      </a:r>
                      <a:endParaRPr lang="es-MX" sz="800" b="0" i="1" u="none" strike="noStrike" dirty="0">
                        <a:effectLst/>
                        <a:latin typeface="Arial"/>
                      </a:endParaRPr>
                    </a:p>
                  </a:txBody>
                  <a:tcPr marT="7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indent="0" algn="ctr" rtl="0" eaLnBrk="1" fontAlgn="t" latinLnBrk="0" hangingPunct="1">
                        <a:spcBef>
                          <a:spcPts val="0"/>
                        </a:spcBef>
                        <a:spcAft>
                          <a:spcPts val="0"/>
                        </a:spcAft>
                      </a:pPr>
                      <a:endParaRPr lang="es-MX" sz="900" b="0" i="0" u="none" strike="noStrike" dirty="0">
                        <a:effectLst/>
                        <a:latin typeface="Arial"/>
                      </a:endParaRPr>
                    </a:p>
                  </a:txBody>
                  <a:tcPr marT="7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24632">
                <a:tc gridSpan="2">
                  <a:txBody>
                    <a:bodyPr/>
                    <a:lstStyle/>
                    <a:p>
                      <a:pPr marL="0" algn="l" rtl="0" eaLnBrk="1" fontAlgn="t" latinLnBrk="0" hangingPunct="1">
                        <a:spcBef>
                          <a:spcPts val="0"/>
                        </a:spcBef>
                        <a:spcAft>
                          <a:spcPts val="0"/>
                        </a:spcAft>
                      </a:pPr>
                      <a:endParaRPr lang="es-MX" sz="1800" b="0" i="0" u="none" strike="noStrike" dirty="0">
                        <a:effectLst/>
                        <a:latin typeface="Arial"/>
                      </a:endParaRPr>
                    </a:p>
                  </a:txBody>
                  <a:tcPr marT="7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F6228"/>
                      </a:solidFill>
                      <a:prstDash val="dot"/>
                      <a:round/>
                      <a:headEnd type="none" w="med" len="med"/>
                      <a:tailEnd type="none" w="med" len="med"/>
                    </a:lnB>
                    <a:solidFill>
                      <a:srgbClr val="FFFFFF"/>
                    </a:solidFill>
                  </a:tcPr>
                </a:tc>
                <a:tc hMerge="1">
                  <a:txBody>
                    <a:bodyPr/>
                    <a:lstStyle/>
                    <a:p>
                      <a:endParaRPr lang="es-MX"/>
                    </a:p>
                  </a:txBody>
                  <a:tcPr/>
                </a:tc>
              </a:tr>
              <a:tr h="4644000">
                <a:tc gridSpan="2">
                  <a:txBody>
                    <a:bodyPr/>
                    <a:lstStyle/>
                    <a:p>
                      <a:pPr marL="0" algn="ctr" rtl="0" eaLnBrk="1" fontAlgn="t" latinLnBrk="0" hangingPunct="1">
                        <a:spcBef>
                          <a:spcPts val="0"/>
                        </a:spcBef>
                        <a:spcAft>
                          <a:spcPts val="0"/>
                        </a:spcAft>
                      </a:pPr>
                      <a:endParaRPr lang="es-MX" sz="1800" b="0" i="0" u="none" strike="noStrike" dirty="0" smtClean="0">
                        <a:effectLst/>
                        <a:latin typeface="Arial"/>
                      </a:endParaRPr>
                    </a:p>
                    <a:p>
                      <a:pPr marL="0" algn="ctr" rtl="0" eaLnBrk="1" fontAlgn="t" latinLnBrk="0" hangingPunct="1">
                        <a:spcBef>
                          <a:spcPts val="0"/>
                        </a:spcBef>
                        <a:spcAft>
                          <a:spcPts val="0"/>
                        </a:spcAft>
                      </a:pPr>
                      <a:endParaRPr lang="es-MX" sz="1800" b="0" i="0" u="none" strike="noStrike" dirty="0" smtClean="0">
                        <a:effectLst/>
                        <a:latin typeface="Arial"/>
                      </a:endParaRPr>
                    </a:p>
                    <a:p>
                      <a:pPr marL="0" algn="ctr" rtl="0" eaLnBrk="1" fontAlgn="t" latinLnBrk="0" hangingPunct="1">
                        <a:spcBef>
                          <a:spcPts val="0"/>
                        </a:spcBef>
                        <a:spcAft>
                          <a:spcPts val="0"/>
                        </a:spcAft>
                      </a:pPr>
                      <a:endParaRPr lang="es-MX" sz="1800" b="0" i="0" u="none" strike="noStrike" dirty="0" smtClean="0">
                        <a:effectLst/>
                        <a:latin typeface="Arial"/>
                      </a:endParaRPr>
                    </a:p>
                    <a:p>
                      <a:pPr marL="0" algn="ctr" rtl="0" eaLnBrk="1" fontAlgn="t" latinLnBrk="0" hangingPunct="1">
                        <a:spcBef>
                          <a:spcPts val="0"/>
                        </a:spcBef>
                        <a:spcAft>
                          <a:spcPts val="0"/>
                        </a:spcAft>
                      </a:pPr>
                      <a:endParaRPr lang="es-MX" sz="1800" b="0" i="0" u="none" strike="noStrike" dirty="0" smtClean="0">
                        <a:effectLst/>
                        <a:latin typeface="Arial"/>
                      </a:endParaRPr>
                    </a:p>
                    <a:p>
                      <a:pPr marL="0" algn="ctr" rtl="0" eaLnBrk="1" fontAlgn="t" latinLnBrk="0" hangingPunct="1">
                        <a:spcBef>
                          <a:spcPts val="0"/>
                        </a:spcBef>
                        <a:spcAft>
                          <a:spcPts val="0"/>
                        </a:spcAft>
                      </a:pPr>
                      <a:endParaRPr lang="es-MX" sz="1800" b="0" i="0" u="none" strike="noStrike" dirty="0" smtClean="0">
                        <a:effectLst/>
                        <a:latin typeface="Arial"/>
                      </a:endParaRPr>
                    </a:p>
                  </a:txBody>
                  <a:tcPr marT="711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6228"/>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MX"/>
                    </a:p>
                  </a:txBody>
                  <a:tcPr/>
                </a:tc>
              </a:tr>
            </a:tbl>
          </a:graphicData>
        </a:graphic>
      </p:graphicFrame>
      <p:sp>
        <p:nvSpPr>
          <p:cNvPr id="3" name="2 Marcador de número de diapositiva"/>
          <p:cNvSpPr>
            <a:spLocks noGrp="1"/>
          </p:cNvSpPr>
          <p:nvPr>
            <p:ph type="sldNum" sz="quarter" idx="12"/>
          </p:nvPr>
        </p:nvSpPr>
        <p:spPr>
          <a:xfrm>
            <a:off x="6686872" y="6356351"/>
            <a:ext cx="2133600" cy="365125"/>
          </a:xfrm>
        </p:spPr>
        <p:txBody>
          <a:bodyPr/>
          <a:lstStyle/>
          <a:p>
            <a:fld id="{132FADFE-3B8F-471C-ABF0-DBC7717ECBBC}" type="slidenum">
              <a:rPr lang="es-ES" sz="900" smtClean="0"/>
              <a:t>12</a:t>
            </a:fld>
            <a:endParaRPr lang="es-ES" sz="900" dirty="0"/>
          </a:p>
        </p:txBody>
      </p:sp>
    </p:spTree>
    <p:extLst>
      <p:ext uri="{BB962C8B-B14F-4D97-AF65-F5344CB8AC3E}">
        <p14:creationId xmlns:p14="http://schemas.microsoft.com/office/powerpoint/2010/main" val="2400086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Group 168"/>
          <p:cNvGraphicFramePr>
            <a:graphicFrameLocks noGrp="1"/>
          </p:cNvGraphicFramePr>
          <p:nvPr>
            <p:extLst>
              <p:ext uri="{D42A27DB-BD31-4B8C-83A1-F6EECF244321}">
                <p14:modId xmlns:p14="http://schemas.microsoft.com/office/powerpoint/2010/main" val="4034648590"/>
              </p:ext>
            </p:extLst>
          </p:nvPr>
        </p:nvGraphicFramePr>
        <p:xfrm>
          <a:off x="791937" y="429050"/>
          <a:ext cx="7560000" cy="5471260"/>
        </p:xfrm>
        <a:graphic>
          <a:graphicData uri="http://schemas.openxmlformats.org/drawingml/2006/table">
            <a:tbl>
              <a:tblPr>
                <a:tableStyleId>{616DA210-FB5B-4158-B5E0-FEB733F419BA}</a:tableStyleId>
              </a:tblPr>
              <a:tblGrid>
                <a:gridCol w="490336"/>
                <a:gridCol w="3521199"/>
                <a:gridCol w="709693"/>
                <a:gridCol w="709693"/>
                <a:gridCol w="709693"/>
                <a:gridCol w="709693"/>
                <a:gridCol w="709693"/>
              </a:tblGrid>
              <a:tr h="180000">
                <a:tc gridSpan="7">
                  <a:txBody>
                    <a:bodyPr/>
                    <a:lstStyle/>
                    <a:p>
                      <a:pPr marL="0" marR="0" indent="0" algn="ctr" rtl="0" eaLnBrk="1" fontAlgn="base" latinLnBrk="0" hangingPunct="1">
                        <a:lnSpc>
                          <a:spcPct val="100000"/>
                        </a:lnSpc>
                        <a:spcBef>
                          <a:spcPts val="0"/>
                        </a:spcBef>
                        <a:spcAft>
                          <a:spcPts val="0"/>
                        </a:spcAft>
                      </a:pPr>
                      <a:r>
                        <a:rPr lang="es-MX" sz="700" b="1" i="0" u="none" strike="noStrike" kern="1200" baseline="0" dirty="0">
                          <a:ln>
                            <a:noFill/>
                          </a:ln>
                          <a:solidFill>
                            <a:srgbClr val="000000"/>
                          </a:solidFill>
                          <a:effectLst/>
                          <a:latin typeface="Arial"/>
                          <a:ea typeface="Times New Roman"/>
                          <a:cs typeface="Arial"/>
                        </a:rPr>
                        <a:t>CAPÍTULO 6.0 LA PLANEACIÓN ESTRATÉGICA</a:t>
                      </a:r>
                      <a:endParaRPr lang="es-MX" sz="700" b="0" i="0" u="none" strike="noStrike" dirty="0">
                        <a:effectLst/>
                        <a:latin typeface="Arial"/>
                      </a:endParaRPr>
                    </a:p>
                  </a:txBody>
                  <a:tcPr anchor="ctr">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7">
                  <a:txBody>
                    <a:bodyPr/>
                    <a:lstStyle/>
                    <a:p>
                      <a:pPr marL="0" marR="0" indent="0" algn="ctr" rtl="0" eaLnBrk="1" fontAlgn="base" latinLnBrk="0" hangingPunct="1">
                        <a:lnSpc>
                          <a:spcPct val="100000"/>
                        </a:lnSpc>
                        <a:spcBef>
                          <a:spcPts val="0"/>
                        </a:spcBef>
                        <a:spcAft>
                          <a:spcPts val="0"/>
                        </a:spcAft>
                      </a:pPr>
                      <a:endParaRPr lang="es-MX" sz="100" b="0" i="0" u="none" strike="noStrike" dirty="0">
                        <a:effectLst/>
                        <a:latin typeface="Arial"/>
                      </a:endParaRPr>
                    </a:p>
                  </a:txBody>
                  <a:tcPr anchor="c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gridSpan="7">
                  <a:txBody>
                    <a:bodyPr/>
                    <a:lstStyle/>
                    <a:p>
                      <a:pPr marL="0" marR="0" lvl="0" indent="0" algn="ctr" defTabSz="914400" rtl="0" eaLnBrk="1" fontAlgn="base" latinLnBrk="0" hangingPunct="1">
                        <a:lnSpc>
                          <a:spcPts val="700"/>
                        </a:lnSpc>
                        <a:spcBef>
                          <a:spcPct val="0"/>
                        </a:spcBef>
                        <a:spcAft>
                          <a:spcPct val="0"/>
                        </a:spcAft>
                        <a:buClrTx/>
                        <a:buSzTx/>
                        <a:buFontTx/>
                        <a:buNone/>
                        <a:tabLst/>
                      </a:pPr>
                      <a:r>
                        <a:rPr lang="es-ES" sz="700" b="1" dirty="0" smtClean="0">
                          <a:latin typeface="Arial" panose="020B0604020202020204" pitchFamily="34" charset="0"/>
                          <a:cs typeface="Arial" panose="020B0604020202020204" pitchFamily="34" charset="0"/>
                        </a:rPr>
                        <a:t>6.33.1   AUTO EVALUACIÓN 6.1 : CAPACIDAD DE CAMBIO Y ACTUALIZACIÓN. </a:t>
                      </a:r>
                      <a:r>
                        <a:rPr lang="es-ES" sz="700" b="1" i="1" dirty="0" smtClean="0">
                          <a:latin typeface="Arial" panose="020B0604020202020204" pitchFamily="34" charset="0"/>
                          <a:cs typeface="Arial" panose="020B0604020202020204" pitchFamily="34" charset="0"/>
                        </a:rPr>
                        <a:t>Continuación</a:t>
                      </a:r>
                      <a:endParaRPr kumimoji="0" lang="es-ES" sz="7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anchor="ctr" horzOverflow="overflow">
                    <a:solidFill>
                      <a:schemeClr val="accent3">
                        <a:lumMod val="20000"/>
                        <a:lumOff val="80000"/>
                      </a:schemeClr>
                    </a:solidFill>
                  </a:tcPr>
                </a:tc>
                <a:tc hMerge="1">
                  <a:txBody>
                    <a:bodyPr/>
                    <a:lstStyle/>
                    <a:p>
                      <a:endParaRPr lang="es-MX"/>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endParaRPr>
                    </a:p>
                  </a:txBody>
                  <a:tcPr anchor="ctr" horzOverflow="overflow">
                    <a:solidFill>
                      <a:schemeClr val="bg2">
                        <a:lumMod val="9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endParaRPr>
                    </a:p>
                  </a:txBody>
                  <a:tcPr anchor="ctr" horzOverflow="overflow">
                    <a:solidFill>
                      <a:schemeClr val="bg2">
                        <a:lumMod val="9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endParaRPr>
                    </a:p>
                  </a:txBody>
                  <a:tcPr anchor="ctr" horzOverflow="overflow">
                    <a:solidFill>
                      <a:schemeClr val="bg2">
                        <a:lumMod val="9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endParaRPr>
                    </a:p>
                  </a:txBody>
                  <a:tcPr anchor="ctr" horzOverflow="overflow">
                    <a:solidFill>
                      <a:schemeClr val="bg2">
                        <a:lumMod val="9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endParaRPr>
                    </a:p>
                  </a:txBody>
                  <a:tcPr anchor="ctr" horzOverflow="overflow">
                    <a:solidFill>
                      <a:schemeClr val="bg2">
                        <a:lumMod val="90000"/>
                      </a:schemeClr>
                    </a:solidFill>
                  </a:tcPr>
                </a:tc>
              </a:tr>
              <a:tr h="0">
                <a:tc>
                  <a:txBody>
                    <a:bodyPr/>
                    <a:lstStyle/>
                    <a:p>
                      <a:pPr marL="0" marR="0" lvl="0" indent="0" algn="ctr" defTabSz="914400" rtl="0" eaLnBrk="1" fontAlgn="base" latinLnBrk="0" hangingPunct="1">
                        <a:lnSpc>
                          <a:spcPts val="700"/>
                        </a:lnSpc>
                        <a:spcBef>
                          <a:spcPts val="0"/>
                        </a:spcBef>
                        <a:spcAft>
                          <a:spcPts val="0"/>
                        </a:spcAft>
                        <a:buClrTx/>
                        <a:buSzTx/>
                        <a:buFontTx/>
                        <a:buNone/>
                        <a:tabLst/>
                      </a:pPr>
                      <a:r>
                        <a:rPr kumimoji="0" lang="es-ES" sz="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3</a:t>
                      </a:r>
                    </a:p>
                  </a:txBody>
                  <a:tcPr anchor="ctr" horzOverflow="overflow">
                    <a:solidFill>
                      <a:schemeClr val="bg1"/>
                    </a:solidFill>
                  </a:tcPr>
                </a:tc>
                <a:tc gridSpan="6">
                  <a:txBody>
                    <a:bodyPr/>
                    <a:lstStyle/>
                    <a:p>
                      <a:pPr marL="0" marR="0" lvl="0" indent="0" algn="just" defTabSz="914400" rtl="0" eaLnBrk="1" fontAlgn="base" latinLnBrk="0" hangingPunct="1">
                        <a:lnSpc>
                          <a:spcPts val="700"/>
                        </a:lnSpc>
                        <a:spcBef>
                          <a:spcPts val="0"/>
                        </a:spcBef>
                        <a:spcAft>
                          <a:spcPts val="0"/>
                        </a:spcAft>
                        <a:buClrTx/>
                        <a:buSzTx/>
                        <a:buFontTx/>
                        <a:buNone/>
                        <a:tabLst/>
                      </a:pPr>
                      <a:r>
                        <a:rPr kumimoji="0" lang="es-ES" sz="7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Llene lo datos de los Subtotales de los tres temas, y obtenga los totales de cada uno de ellos y del total general</a:t>
                      </a:r>
                    </a:p>
                  </a:txBody>
                  <a:tcPr anchor="ctr" horzOverflow="overflow">
                    <a:solidFill>
                      <a:schemeClr val="accent3">
                        <a:lumMod val="20000"/>
                        <a:lumOff val="8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endParaRPr>
                    </a:p>
                  </a:txBody>
                  <a:tcPr anchor="ctr" horzOverflow="overflow">
                    <a:solidFill>
                      <a:schemeClr val="bg2">
                        <a:lumMod val="9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endParaRPr>
                    </a:p>
                  </a:txBody>
                  <a:tcPr anchor="ctr" horzOverflow="overflow">
                    <a:solidFill>
                      <a:schemeClr val="bg2">
                        <a:lumMod val="9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endParaRPr>
                    </a:p>
                  </a:txBody>
                  <a:tcPr anchor="ctr" horzOverflow="overflow">
                    <a:solidFill>
                      <a:schemeClr val="bg2">
                        <a:lumMod val="9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endParaRPr>
                    </a:p>
                  </a:txBody>
                  <a:tcPr anchor="ctr" horzOverflow="overflow">
                    <a:solidFill>
                      <a:schemeClr val="bg2">
                        <a:lumMod val="9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endParaRPr>
                    </a:p>
                  </a:txBody>
                  <a:tcPr anchor="ctr" horzOverflow="overflow">
                    <a:solidFill>
                      <a:schemeClr val="bg2">
                        <a:lumMod val="90000"/>
                      </a:schemeClr>
                    </a:solidFill>
                  </a:tcPr>
                </a:tc>
              </a:tr>
              <a:tr h="0">
                <a:tc gridSpan="2">
                  <a:txBody>
                    <a:bodyPr/>
                    <a:lstStyle/>
                    <a:p>
                      <a:pPr marL="0" marR="0" lvl="0" indent="0" algn="ctr" defTabSz="914400" rtl="0" eaLnBrk="1" fontAlgn="base" latinLnBrk="0" hangingPunct="1">
                        <a:lnSpc>
                          <a:spcPts val="700"/>
                        </a:lnSpc>
                        <a:spcBef>
                          <a:spcPts val="0"/>
                        </a:spcBef>
                        <a:spcAft>
                          <a:spcPts val="0"/>
                        </a:spcAft>
                        <a:buClrTx/>
                        <a:buSzTx/>
                        <a:buFontTx/>
                        <a:buNone/>
                        <a:tabLst/>
                      </a:pPr>
                      <a:r>
                        <a:rPr kumimoji="0" lang="es-ES" sz="700" u="none" strike="noStrike" cap="none" normalizeH="0" baseline="0" dirty="0" smtClean="0">
                          <a:ln>
                            <a:noFill/>
                          </a:ln>
                          <a:effectLst/>
                          <a:latin typeface="Arial" panose="020B0604020202020204" pitchFamily="34" charset="0"/>
                          <a:cs typeface="Arial" panose="020B0604020202020204" pitchFamily="34" charset="0"/>
                        </a:rPr>
                        <a:t>FUENTES DE INFORMACIÓN DE DIFERENTES TEMAS **</a:t>
                      </a:r>
                      <a:endParaRPr kumimoji="0" lang="es-ES" sz="7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anchor="ctr" horzOverflow="overflow">
                    <a:solidFill>
                      <a:schemeClr val="accent3">
                        <a:lumMod val="20000"/>
                        <a:lumOff val="80000"/>
                      </a:schemeClr>
                    </a:solidFill>
                  </a:tcPr>
                </a:tc>
                <a:tc hMerge="1">
                  <a:txBody>
                    <a:bodyPr/>
                    <a:lstStyle/>
                    <a:p>
                      <a:endParaRPr lang="es-MX"/>
                    </a:p>
                  </a:txBody>
                  <a:tcPr/>
                </a:tc>
                <a:tc>
                  <a:txBody>
                    <a:bodyPr/>
                    <a:lstStyle/>
                    <a:p>
                      <a:pPr marL="0" marR="0" lvl="0" indent="0" algn="ctr" defTabSz="914400" rtl="0" eaLnBrk="1" fontAlgn="base" latinLnBrk="0" hangingPunct="1">
                        <a:lnSpc>
                          <a:spcPts val="700"/>
                        </a:lnSpc>
                        <a:spcBef>
                          <a:spcPts val="0"/>
                        </a:spcBef>
                        <a:spcAft>
                          <a:spcPts val="0"/>
                        </a:spcAft>
                        <a:buClrTx/>
                        <a:buSzTx/>
                        <a:buFontTx/>
                        <a:buNone/>
                        <a:tabLst/>
                      </a:pPr>
                      <a:r>
                        <a:rPr kumimoji="0" lang="es-ES" sz="600" u="none" strike="noStrike" cap="none" normalizeH="0" baseline="0" dirty="0" err="1" smtClean="0">
                          <a:ln>
                            <a:noFill/>
                          </a:ln>
                          <a:effectLst/>
                          <a:latin typeface="Arial" panose="020B0604020202020204" pitchFamily="34" charset="0"/>
                          <a:cs typeface="Arial" panose="020B0604020202020204" pitchFamily="34" charset="0"/>
                        </a:rPr>
                        <a:t>FRECUEN-TEMENTE</a:t>
                      </a:r>
                      <a:endParaRPr kumimoji="0" lang="es-ES" sz="60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anchor="ctr" horzOverflow="overflow">
                    <a:solidFill>
                      <a:schemeClr val="accent3">
                        <a:lumMod val="20000"/>
                        <a:lumOff val="80000"/>
                      </a:schemeClr>
                    </a:solidFill>
                  </a:tcPr>
                </a:tc>
                <a:tc>
                  <a:txBody>
                    <a:bodyPr/>
                    <a:lstStyle/>
                    <a:p>
                      <a:pPr marL="0" marR="0" lvl="0" indent="0" algn="ctr" defTabSz="914400" rtl="0" eaLnBrk="1" fontAlgn="base" latinLnBrk="0" hangingPunct="1">
                        <a:lnSpc>
                          <a:spcPts val="700"/>
                        </a:lnSpc>
                        <a:spcBef>
                          <a:spcPts val="0"/>
                        </a:spcBef>
                        <a:spcAft>
                          <a:spcPts val="0"/>
                        </a:spcAft>
                        <a:buClrTx/>
                        <a:buSzTx/>
                        <a:buFontTx/>
                        <a:buNone/>
                        <a:tabLst/>
                      </a:pPr>
                      <a:r>
                        <a:rPr kumimoji="0" lang="es-ES" sz="600" u="none" strike="noStrike" cap="none" normalizeH="0" baseline="0" dirty="0" err="1" smtClean="0">
                          <a:ln>
                            <a:noFill/>
                          </a:ln>
                          <a:effectLst/>
                          <a:latin typeface="Arial" panose="020B0604020202020204" pitchFamily="34" charset="0"/>
                          <a:cs typeface="Arial" panose="020B0604020202020204" pitchFamily="34" charset="0"/>
                        </a:rPr>
                        <a:t>OCASIO-NALMENTE</a:t>
                      </a:r>
                      <a:endParaRPr kumimoji="0" lang="es-ES" sz="60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anchor="ctr" horzOverflow="overflow">
                    <a:solidFill>
                      <a:schemeClr val="accent3">
                        <a:lumMod val="20000"/>
                        <a:lumOff val="80000"/>
                      </a:schemeClr>
                    </a:solidFill>
                  </a:tcPr>
                </a:tc>
                <a:tc>
                  <a:txBody>
                    <a:bodyPr/>
                    <a:lstStyle/>
                    <a:p>
                      <a:pPr marL="0" marR="0" lvl="0" indent="0" algn="ctr" defTabSz="914400" rtl="0" eaLnBrk="1" fontAlgn="base" latinLnBrk="0" hangingPunct="1">
                        <a:lnSpc>
                          <a:spcPts val="700"/>
                        </a:lnSpc>
                        <a:spcBef>
                          <a:spcPts val="0"/>
                        </a:spcBef>
                        <a:spcAft>
                          <a:spcPts val="0"/>
                        </a:spcAft>
                        <a:buClrTx/>
                        <a:buSzTx/>
                        <a:buFontTx/>
                        <a:buNone/>
                        <a:tabLst/>
                      </a:pPr>
                      <a:r>
                        <a:rPr kumimoji="0" lang="es-ES" sz="600" u="none" strike="noStrike" cap="none" normalizeH="0" baseline="0" dirty="0" smtClean="0">
                          <a:ln>
                            <a:noFill/>
                          </a:ln>
                          <a:effectLst/>
                          <a:latin typeface="Arial" panose="020B0604020202020204" pitchFamily="34" charset="0"/>
                          <a:cs typeface="Arial" panose="020B0604020202020204" pitchFamily="34" charset="0"/>
                        </a:rPr>
                        <a:t>CUANDO NECESITO</a:t>
                      </a:r>
                      <a:endParaRPr kumimoji="0" lang="es-ES" sz="60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anchor="ctr" horzOverflow="overflow">
                    <a:solidFill>
                      <a:schemeClr val="accent3">
                        <a:lumMod val="20000"/>
                        <a:lumOff val="80000"/>
                      </a:schemeClr>
                    </a:solidFill>
                  </a:tcPr>
                </a:tc>
                <a:tc>
                  <a:txBody>
                    <a:bodyPr/>
                    <a:lstStyle/>
                    <a:p>
                      <a:pPr marL="0" marR="0" lvl="0" indent="0" algn="ctr" defTabSz="914400" rtl="0" eaLnBrk="1" fontAlgn="base" latinLnBrk="0" hangingPunct="1">
                        <a:lnSpc>
                          <a:spcPts val="700"/>
                        </a:lnSpc>
                        <a:spcBef>
                          <a:spcPts val="0"/>
                        </a:spcBef>
                        <a:spcAft>
                          <a:spcPts val="0"/>
                        </a:spcAft>
                        <a:buClrTx/>
                        <a:buSzTx/>
                        <a:buFontTx/>
                        <a:buNone/>
                        <a:tabLst/>
                      </a:pPr>
                      <a:r>
                        <a:rPr kumimoji="0" lang="es-ES" sz="600" u="none" strike="noStrike" cap="none" normalizeH="0" baseline="0" dirty="0" smtClean="0">
                          <a:ln>
                            <a:noFill/>
                          </a:ln>
                          <a:effectLst/>
                          <a:latin typeface="Arial" panose="020B0604020202020204" pitchFamily="34" charset="0"/>
                          <a:cs typeface="Arial" panose="020B0604020202020204" pitchFamily="34" charset="0"/>
                        </a:rPr>
                        <a:t>NUNCA</a:t>
                      </a:r>
                      <a:endParaRPr kumimoji="0" lang="es-ES" sz="60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anchor="ctr" horzOverflow="overflow">
                    <a:solidFill>
                      <a:schemeClr val="accent3">
                        <a:lumMod val="20000"/>
                        <a:lumOff val="80000"/>
                      </a:schemeClr>
                    </a:solidFill>
                  </a:tcPr>
                </a:tc>
                <a:tc>
                  <a:txBody>
                    <a:bodyPr/>
                    <a:lstStyle/>
                    <a:p>
                      <a:pPr marL="0" marR="0" lvl="0" indent="0" algn="ctr" defTabSz="914400" rtl="0" eaLnBrk="1" fontAlgn="base" latinLnBrk="0" hangingPunct="1">
                        <a:lnSpc>
                          <a:spcPts val="700"/>
                        </a:lnSpc>
                        <a:spcBef>
                          <a:spcPts val="0"/>
                        </a:spcBef>
                        <a:spcAft>
                          <a:spcPts val="0"/>
                        </a:spcAft>
                        <a:buClrTx/>
                        <a:buSzTx/>
                        <a:buFontTx/>
                        <a:buNone/>
                        <a:tabLst/>
                      </a:pPr>
                      <a:r>
                        <a:rPr kumimoji="0" lang="es-ES" sz="600" u="none" strike="noStrike" cap="none" normalizeH="0" baseline="0" dirty="0" smtClean="0">
                          <a:ln>
                            <a:noFill/>
                          </a:ln>
                          <a:effectLst/>
                          <a:latin typeface="Arial" panose="020B0604020202020204" pitchFamily="34" charset="0"/>
                          <a:cs typeface="Arial" panose="020B0604020202020204" pitchFamily="34" charset="0"/>
                        </a:rPr>
                        <a:t>TOTALES</a:t>
                      </a:r>
                      <a:endParaRPr kumimoji="0" lang="es-ES" sz="60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anchor="ctr" horzOverflow="overflow">
                    <a:solidFill>
                      <a:schemeClr val="accent3">
                        <a:lumMod val="20000"/>
                        <a:lumOff val="80000"/>
                      </a:schemeClr>
                    </a:solidFill>
                  </a:tcPr>
                </a:tc>
              </a:tr>
              <a:tr h="0">
                <a:tc gridSpan="2">
                  <a:txBody>
                    <a:bodyPr/>
                    <a:lstStyle/>
                    <a:p>
                      <a:pPr marL="0" marR="0" lvl="0" indent="0" algn="just" defTabSz="914400" rtl="0" eaLnBrk="1" fontAlgn="base" latinLnBrk="0" hangingPunct="1">
                        <a:lnSpc>
                          <a:spcPts val="700"/>
                        </a:lnSpc>
                        <a:spcBef>
                          <a:spcPts val="0"/>
                        </a:spcBef>
                        <a:spcAft>
                          <a:spcPts val="0"/>
                        </a:spcAft>
                        <a:buClrTx/>
                        <a:buSzTx/>
                        <a:buFontTx/>
                        <a:buNone/>
                        <a:tabLst/>
                      </a:pPr>
                      <a:r>
                        <a:rPr kumimoji="0" lang="es-ES" sz="700" u="none" strike="noStrike" cap="none" normalizeH="0" baseline="0" dirty="0" smtClean="0">
                          <a:ln>
                            <a:noFill/>
                          </a:ln>
                          <a:effectLst/>
                          <a:latin typeface="Arial" panose="020B0604020202020204" pitchFamily="34" charset="0"/>
                          <a:cs typeface="Arial" panose="020B0604020202020204" pitchFamily="34" charset="0"/>
                        </a:rPr>
                        <a:t>SUBTOTAL 1.0. TEMAS RELATIVOS A LA PROFESIÓN Y/O TRABAJO </a:t>
                      </a:r>
                      <a:endParaRPr kumimoji="0" lang="es-ES" sz="7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anchor="ctr" horzOverflow="overflow"/>
                </a:tc>
                <a:tc hMerge="1">
                  <a:txBody>
                    <a:bodyPr/>
                    <a:lstStyle/>
                    <a:p>
                      <a:endParaRPr lang="es-MX"/>
                    </a:p>
                  </a:txBody>
                  <a:tcPr/>
                </a:tc>
                <a:tc>
                  <a:txBody>
                    <a:bodyPr/>
                    <a:lstStyle/>
                    <a:p>
                      <a:pPr marL="0" marR="0" lvl="0" indent="0" algn="ctr" defTabSz="914400" rtl="0" eaLnBrk="1" fontAlgn="base" latinLnBrk="0" hangingPunct="1">
                        <a:lnSpc>
                          <a:spcPts val="700"/>
                        </a:lnSpc>
                        <a:spcBef>
                          <a:spcPts val="0"/>
                        </a:spcBef>
                        <a:spcAft>
                          <a:spcPts val="0"/>
                        </a:spcAft>
                        <a:buClrTx/>
                        <a:buSzTx/>
                        <a:buFontTx/>
                        <a:buNone/>
                        <a:tabLst/>
                      </a:pPr>
                      <a:endParaRPr kumimoji="0" lang="es-MX" sz="7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anchor="ctr" horzOverflow="overflow"/>
                </a:tc>
                <a:tc>
                  <a:txBody>
                    <a:bodyPr/>
                    <a:lstStyle/>
                    <a:p>
                      <a:pPr marL="0" marR="0" lvl="0" indent="0" algn="ctr" defTabSz="914400" rtl="0" eaLnBrk="1" fontAlgn="base" latinLnBrk="0" hangingPunct="1">
                        <a:lnSpc>
                          <a:spcPts val="700"/>
                        </a:lnSpc>
                        <a:spcBef>
                          <a:spcPts val="0"/>
                        </a:spcBef>
                        <a:spcAft>
                          <a:spcPts val="0"/>
                        </a:spcAft>
                        <a:buClrTx/>
                        <a:buSzTx/>
                        <a:buFontTx/>
                        <a:buNone/>
                        <a:tabLst/>
                      </a:pPr>
                      <a:endParaRPr kumimoji="0" lang="es-MX" sz="7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anchor="ctr" horzOverflow="overflow"/>
                </a:tc>
                <a:tc>
                  <a:txBody>
                    <a:bodyPr/>
                    <a:lstStyle/>
                    <a:p>
                      <a:pPr marL="0" marR="0" lvl="0" indent="0" algn="ctr" defTabSz="914400" rtl="0" eaLnBrk="1" fontAlgn="base" latinLnBrk="0" hangingPunct="1">
                        <a:lnSpc>
                          <a:spcPts val="700"/>
                        </a:lnSpc>
                        <a:spcBef>
                          <a:spcPts val="0"/>
                        </a:spcBef>
                        <a:spcAft>
                          <a:spcPts val="0"/>
                        </a:spcAft>
                        <a:buClrTx/>
                        <a:buSzTx/>
                        <a:buFontTx/>
                        <a:buNone/>
                        <a:tabLst/>
                      </a:pPr>
                      <a:endParaRPr kumimoji="0" lang="es-MX" sz="7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anchor="ctr" horzOverflow="overflow"/>
                </a:tc>
                <a:tc>
                  <a:txBody>
                    <a:bodyPr/>
                    <a:lstStyle/>
                    <a:p>
                      <a:pPr marL="0" marR="0" lvl="0" indent="0" algn="ctr" defTabSz="914400" rtl="0" eaLnBrk="1" fontAlgn="base" latinLnBrk="0" hangingPunct="1">
                        <a:lnSpc>
                          <a:spcPts val="700"/>
                        </a:lnSpc>
                        <a:spcBef>
                          <a:spcPts val="0"/>
                        </a:spcBef>
                        <a:spcAft>
                          <a:spcPts val="0"/>
                        </a:spcAft>
                        <a:buClrTx/>
                        <a:buSzTx/>
                        <a:buFontTx/>
                        <a:buNone/>
                        <a:tabLst/>
                      </a:pPr>
                      <a:endParaRPr kumimoji="0" lang="es-MX" sz="7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anchor="ctr" horzOverflow="overflow"/>
                </a:tc>
                <a:tc>
                  <a:txBody>
                    <a:bodyPr/>
                    <a:lstStyle/>
                    <a:p>
                      <a:pPr marL="0" marR="0" lvl="0" indent="0" algn="ctr" defTabSz="914400" rtl="0" eaLnBrk="1" fontAlgn="base" latinLnBrk="0" hangingPunct="1">
                        <a:lnSpc>
                          <a:spcPts val="700"/>
                        </a:lnSpc>
                        <a:spcBef>
                          <a:spcPts val="0"/>
                        </a:spcBef>
                        <a:spcAft>
                          <a:spcPts val="0"/>
                        </a:spcAft>
                        <a:buClrTx/>
                        <a:buSzTx/>
                        <a:buFontTx/>
                        <a:buNone/>
                        <a:tabLst/>
                      </a:pPr>
                      <a:endParaRPr kumimoji="0" lang="es-MX" sz="7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anchor="ctr" horzOverflow="overflow"/>
                </a:tc>
              </a:tr>
              <a:tr h="0">
                <a:tc gridSpan="2">
                  <a:txBody>
                    <a:bodyPr/>
                    <a:lstStyle/>
                    <a:p>
                      <a:pPr marL="0" marR="0" lvl="0" indent="0" algn="just" defTabSz="914400" rtl="0" eaLnBrk="1" fontAlgn="base" latinLnBrk="0" hangingPunct="1">
                        <a:lnSpc>
                          <a:spcPts val="700"/>
                        </a:lnSpc>
                        <a:spcBef>
                          <a:spcPts val="0"/>
                        </a:spcBef>
                        <a:spcAft>
                          <a:spcPts val="0"/>
                        </a:spcAft>
                        <a:buClrTx/>
                        <a:buSzTx/>
                        <a:buFontTx/>
                        <a:buNone/>
                        <a:tabLst/>
                      </a:pPr>
                      <a:r>
                        <a:rPr kumimoji="0" lang="es-ES" sz="700" u="none" strike="noStrike" cap="none" normalizeH="0" baseline="0" dirty="0" smtClean="0">
                          <a:ln>
                            <a:noFill/>
                          </a:ln>
                          <a:effectLst/>
                          <a:latin typeface="Arial" panose="020B0604020202020204" pitchFamily="34" charset="0"/>
                          <a:cs typeface="Arial" panose="020B0604020202020204" pitchFamily="34" charset="0"/>
                        </a:rPr>
                        <a:t>SUBTOTAL 2.0. TEMAS HISTÓRICOS, CULTURALES, SOCIALES, ETC.</a:t>
                      </a:r>
                      <a:endParaRPr kumimoji="0" lang="es-ES" sz="7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anchor="ctr" horzOverflow="overflow"/>
                </a:tc>
                <a:tc hMerge="1">
                  <a:txBody>
                    <a:bodyPr/>
                    <a:lstStyle/>
                    <a:p>
                      <a:endParaRPr lang="es-MX"/>
                    </a:p>
                  </a:txBody>
                  <a:tcPr/>
                </a:tc>
                <a:tc>
                  <a:txBody>
                    <a:bodyPr/>
                    <a:lstStyle/>
                    <a:p>
                      <a:pPr marL="0" marR="0" lvl="0" indent="0" algn="ctr" defTabSz="914400" rtl="0" eaLnBrk="1" fontAlgn="base" latinLnBrk="0" hangingPunct="1">
                        <a:lnSpc>
                          <a:spcPts val="700"/>
                        </a:lnSpc>
                        <a:spcBef>
                          <a:spcPts val="0"/>
                        </a:spcBef>
                        <a:spcAft>
                          <a:spcPts val="0"/>
                        </a:spcAft>
                        <a:buClrTx/>
                        <a:buSzTx/>
                        <a:buFontTx/>
                        <a:buNone/>
                        <a:tabLst/>
                      </a:pPr>
                      <a:endParaRPr kumimoji="0" lang="es-MX" sz="7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anchor="ctr" horzOverflow="overflow"/>
                </a:tc>
                <a:tc>
                  <a:txBody>
                    <a:bodyPr/>
                    <a:lstStyle/>
                    <a:p>
                      <a:pPr marL="0" marR="0" lvl="0" indent="0" algn="ctr" defTabSz="914400" rtl="0" eaLnBrk="1" fontAlgn="base" latinLnBrk="0" hangingPunct="1">
                        <a:lnSpc>
                          <a:spcPts val="700"/>
                        </a:lnSpc>
                        <a:spcBef>
                          <a:spcPts val="0"/>
                        </a:spcBef>
                        <a:spcAft>
                          <a:spcPts val="0"/>
                        </a:spcAft>
                        <a:buClrTx/>
                        <a:buSzTx/>
                        <a:buFontTx/>
                        <a:buNone/>
                        <a:tabLst/>
                      </a:pPr>
                      <a:endParaRPr kumimoji="0" lang="es-MX" sz="7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anchor="ctr" horzOverflow="overflow"/>
                </a:tc>
                <a:tc>
                  <a:txBody>
                    <a:bodyPr/>
                    <a:lstStyle/>
                    <a:p>
                      <a:pPr marL="0" marR="0" lvl="0" indent="0" algn="ctr" defTabSz="914400" rtl="0" eaLnBrk="1" fontAlgn="base" latinLnBrk="0" hangingPunct="1">
                        <a:lnSpc>
                          <a:spcPts val="700"/>
                        </a:lnSpc>
                        <a:spcBef>
                          <a:spcPts val="0"/>
                        </a:spcBef>
                        <a:spcAft>
                          <a:spcPts val="0"/>
                        </a:spcAft>
                        <a:buClrTx/>
                        <a:buSzTx/>
                        <a:buFontTx/>
                        <a:buNone/>
                        <a:tabLst/>
                      </a:pPr>
                      <a:endParaRPr kumimoji="0" lang="es-MX" sz="7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anchor="ctr" horzOverflow="overflow"/>
                </a:tc>
                <a:tc>
                  <a:txBody>
                    <a:bodyPr/>
                    <a:lstStyle/>
                    <a:p>
                      <a:pPr marL="0" marR="0" lvl="0" indent="0" algn="ctr" defTabSz="914400" rtl="0" eaLnBrk="1" fontAlgn="base" latinLnBrk="0" hangingPunct="1">
                        <a:lnSpc>
                          <a:spcPts val="700"/>
                        </a:lnSpc>
                        <a:spcBef>
                          <a:spcPts val="0"/>
                        </a:spcBef>
                        <a:spcAft>
                          <a:spcPts val="0"/>
                        </a:spcAft>
                        <a:buClrTx/>
                        <a:buSzTx/>
                        <a:buFontTx/>
                        <a:buNone/>
                        <a:tabLst/>
                      </a:pPr>
                      <a:endParaRPr kumimoji="0" lang="es-MX" sz="7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anchor="ctr" horzOverflow="overflow"/>
                </a:tc>
                <a:tc>
                  <a:txBody>
                    <a:bodyPr/>
                    <a:lstStyle/>
                    <a:p>
                      <a:pPr marL="0" marR="0" lvl="0" indent="0" algn="ctr" defTabSz="914400" rtl="0" eaLnBrk="1" fontAlgn="base" latinLnBrk="0" hangingPunct="1">
                        <a:lnSpc>
                          <a:spcPts val="700"/>
                        </a:lnSpc>
                        <a:spcBef>
                          <a:spcPts val="0"/>
                        </a:spcBef>
                        <a:spcAft>
                          <a:spcPts val="0"/>
                        </a:spcAft>
                        <a:buClrTx/>
                        <a:buSzTx/>
                        <a:buFontTx/>
                        <a:buNone/>
                        <a:tabLst/>
                      </a:pPr>
                      <a:endParaRPr kumimoji="0" lang="es-MX" sz="7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anchor="ctr" horzOverflow="overflow"/>
                </a:tc>
              </a:tr>
              <a:tr h="0">
                <a:tc gridSpan="2">
                  <a:txBody>
                    <a:bodyPr/>
                    <a:lstStyle/>
                    <a:p>
                      <a:pPr marL="0" marR="0" lvl="0" indent="0" algn="just" defTabSz="914400" rtl="0" eaLnBrk="1" fontAlgn="base" latinLnBrk="0" hangingPunct="1">
                        <a:lnSpc>
                          <a:spcPts val="700"/>
                        </a:lnSpc>
                        <a:spcBef>
                          <a:spcPts val="0"/>
                        </a:spcBef>
                        <a:spcAft>
                          <a:spcPts val="0"/>
                        </a:spcAft>
                        <a:buClrTx/>
                        <a:buSzTx/>
                        <a:buFontTx/>
                        <a:buNone/>
                        <a:tabLst/>
                      </a:pPr>
                      <a:r>
                        <a:rPr kumimoji="0" lang="es-ES" sz="700" u="none" strike="noStrike" cap="none" normalizeH="0" baseline="0" dirty="0" smtClean="0">
                          <a:ln>
                            <a:noFill/>
                          </a:ln>
                          <a:effectLst/>
                          <a:latin typeface="Arial" panose="020B0604020202020204" pitchFamily="34" charset="0"/>
                          <a:cs typeface="Arial" panose="020B0604020202020204" pitchFamily="34" charset="0"/>
                        </a:rPr>
                        <a:t>SUBTOTAL 3.0. TEMAS DE DIVERSIÓN, ENTRETENIMIENTO, ETC.</a:t>
                      </a:r>
                      <a:endParaRPr kumimoji="0" lang="es-ES" sz="7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anchor="ctr" horzOverflow="overflow"/>
                </a:tc>
                <a:tc hMerge="1">
                  <a:txBody>
                    <a:bodyPr/>
                    <a:lstStyle/>
                    <a:p>
                      <a:endParaRPr lang="es-MX"/>
                    </a:p>
                  </a:txBody>
                  <a:tcPr/>
                </a:tc>
                <a:tc>
                  <a:txBody>
                    <a:bodyPr/>
                    <a:lstStyle/>
                    <a:p>
                      <a:pPr marL="0" marR="0" lvl="0" indent="0" algn="ctr" defTabSz="914400" rtl="0" eaLnBrk="1" fontAlgn="base" latinLnBrk="0" hangingPunct="1">
                        <a:lnSpc>
                          <a:spcPts val="700"/>
                        </a:lnSpc>
                        <a:spcBef>
                          <a:spcPts val="0"/>
                        </a:spcBef>
                        <a:spcAft>
                          <a:spcPts val="0"/>
                        </a:spcAft>
                        <a:buClrTx/>
                        <a:buSzTx/>
                        <a:buFontTx/>
                        <a:buNone/>
                        <a:tabLst/>
                      </a:pPr>
                      <a:endParaRPr kumimoji="0" lang="es-MX" sz="7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anchor="ctr" horzOverflow="overflow"/>
                </a:tc>
                <a:tc>
                  <a:txBody>
                    <a:bodyPr/>
                    <a:lstStyle/>
                    <a:p>
                      <a:pPr marL="0" marR="0" lvl="0" indent="0" algn="ctr" defTabSz="914400" rtl="0" eaLnBrk="1" fontAlgn="base" latinLnBrk="0" hangingPunct="1">
                        <a:lnSpc>
                          <a:spcPts val="700"/>
                        </a:lnSpc>
                        <a:spcBef>
                          <a:spcPts val="0"/>
                        </a:spcBef>
                        <a:spcAft>
                          <a:spcPts val="0"/>
                        </a:spcAft>
                        <a:buClrTx/>
                        <a:buSzTx/>
                        <a:buFontTx/>
                        <a:buNone/>
                        <a:tabLst/>
                      </a:pPr>
                      <a:endParaRPr kumimoji="0" lang="es-MX" sz="7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anchor="ctr" horzOverflow="overflow"/>
                </a:tc>
                <a:tc>
                  <a:txBody>
                    <a:bodyPr/>
                    <a:lstStyle/>
                    <a:p>
                      <a:pPr marL="0" marR="0" lvl="0" indent="0" algn="ctr" defTabSz="914400" rtl="0" eaLnBrk="1" fontAlgn="base" latinLnBrk="0" hangingPunct="1">
                        <a:lnSpc>
                          <a:spcPts val="700"/>
                        </a:lnSpc>
                        <a:spcBef>
                          <a:spcPts val="0"/>
                        </a:spcBef>
                        <a:spcAft>
                          <a:spcPts val="0"/>
                        </a:spcAft>
                        <a:buClrTx/>
                        <a:buSzTx/>
                        <a:buFontTx/>
                        <a:buNone/>
                        <a:tabLst/>
                      </a:pPr>
                      <a:endParaRPr kumimoji="0" lang="es-MX" sz="7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anchor="ctr" horzOverflow="overflow"/>
                </a:tc>
                <a:tc>
                  <a:txBody>
                    <a:bodyPr/>
                    <a:lstStyle/>
                    <a:p>
                      <a:pPr marL="0" marR="0" lvl="0" indent="0" algn="ctr" defTabSz="914400" rtl="0" eaLnBrk="1" fontAlgn="base" latinLnBrk="0" hangingPunct="1">
                        <a:lnSpc>
                          <a:spcPts val="700"/>
                        </a:lnSpc>
                        <a:spcBef>
                          <a:spcPts val="0"/>
                        </a:spcBef>
                        <a:spcAft>
                          <a:spcPts val="0"/>
                        </a:spcAft>
                        <a:buClrTx/>
                        <a:buSzTx/>
                        <a:buFontTx/>
                        <a:buNone/>
                        <a:tabLst/>
                      </a:pPr>
                      <a:endParaRPr kumimoji="0" lang="es-MX" sz="7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anchor="ctr" horzOverflow="overflow"/>
                </a:tc>
                <a:tc>
                  <a:txBody>
                    <a:bodyPr/>
                    <a:lstStyle/>
                    <a:p>
                      <a:pPr marL="0" marR="0" lvl="0" indent="0" algn="ctr" defTabSz="914400" rtl="0" eaLnBrk="1" fontAlgn="base" latinLnBrk="0" hangingPunct="1">
                        <a:lnSpc>
                          <a:spcPts val="700"/>
                        </a:lnSpc>
                        <a:spcBef>
                          <a:spcPts val="0"/>
                        </a:spcBef>
                        <a:spcAft>
                          <a:spcPts val="0"/>
                        </a:spcAft>
                        <a:buClrTx/>
                        <a:buSzTx/>
                        <a:buFontTx/>
                        <a:buNone/>
                        <a:tabLst/>
                      </a:pPr>
                      <a:endParaRPr kumimoji="0" lang="es-MX" sz="7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anchor="ctr" horzOverflow="overflow"/>
                </a:tc>
              </a:tr>
              <a:tr h="0">
                <a:tc gridSpan="2">
                  <a:txBody>
                    <a:bodyPr/>
                    <a:lstStyle/>
                    <a:p>
                      <a:pPr marL="0" marR="0" lvl="0" indent="0" algn="ctr" defTabSz="914400" rtl="0" eaLnBrk="1" fontAlgn="base" latinLnBrk="0" hangingPunct="1">
                        <a:lnSpc>
                          <a:spcPts val="700"/>
                        </a:lnSpc>
                        <a:spcBef>
                          <a:spcPts val="0"/>
                        </a:spcBef>
                        <a:spcAft>
                          <a:spcPts val="0"/>
                        </a:spcAft>
                        <a:buClrTx/>
                        <a:buSzTx/>
                        <a:buFontTx/>
                        <a:buNone/>
                        <a:tabLst/>
                      </a:pPr>
                      <a:r>
                        <a:rPr kumimoji="0" lang="es-ES" sz="700" u="none" strike="noStrike" cap="none" normalizeH="0" baseline="0" dirty="0" smtClean="0">
                          <a:ln>
                            <a:noFill/>
                          </a:ln>
                          <a:effectLst/>
                          <a:latin typeface="Arial" panose="020B0604020202020204" pitchFamily="34" charset="0"/>
                          <a:cs typeface="Arial" panose="020B0604020202020204" pitchFamily="34" charset="0"/>
                        </a:rPr>
                        <a:t>TOTAL GENERAL</a:t>
                      </a:r>
                      <a:endParaRPr kumimoji="0" lang="es-ES" sz="7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anchor="ctr" horzOverflow="overflow">
                    <a:solidFill>
                      <a:schemeClr val="accent3">
                        <a:lumMod val="20000"/>
                        <a:lumOff val="80000"/>
                      </a:schemeClr>
                    </a:solidFill>
                  </a:tcPr>
                </a:tc>
                <a:tc hMerge="1">
                  <a:txBody>
                    <a:bodyPr/>
                    <a:lstStyle/>
                    <a:p>
                      <a:endParaRPr lang="es-MX"/>
                    </a:p>
                  </a:txBody>
                  <a:tcPr/>
                </a:tc>
                <a:tc>
                  <a:txBody>
                    <a:bodyPr/>
                    <a:lstStyle/>
                    <a:p>
                      <a:pPr marL="0" marR="0" lvl="0" indent="0" algn="r" defTabSz="914400" rtl="0" eaLnBrk="1" fontAlgn="base" latinLnBrk="0" hangingPunct="1">
                        <a:lnSpc>
                          <a:spcPts val="700"/>
                        </a:lnSpc>
                        <a:spcBef>
                          <a:spcPts val="0"/>
                        </a:spcBef>
                        <a:spcAft>
                          <a:spcPts val="0"/>
                        </a:spcAft>
                        <a:buClrTx/>
                        <a:buSzTx/>
                        <a:buFontTx/>
                        <a:buNone/>
                        <a:tabLst/>
                      </a:pPr>
                      <a:endParaRPr kumimoji="0" lang="es-MX"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tc>
                <a:tc>
                  <a:txBody>
                    <a:bodyPr/>
                    <a:lstStyle/>
                    <a:p>
                      <a:pPr marL="0" marR="0" lvl="0" indent="0" algn="r" defTabSz="914400" rtl="0" eaLnBrk="1" fontAlgn="base" latinLnBrk="0" hangingPunct="1">
                        <a:lnSpc>
                          <a:spcPts val="700"/>
                        </a:lnSpc>
                        <a:spcBef>
                          <a:spcPts val="0"/>
                        </a:spcBef>
                        <a:spcAft>
                          <a:spcPts val="0"/>
                        </a:spcAft>
                        <a:buClrTx/>
                        <a:buSzTx/>
                        <a:buFontTx/>
                        <a:buNone/>
                        <a:tabLst/>
                      </a:pPr>
                      <a:endParaRPr kumimoji="0" lang="es-MX"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tc>
                <a:tc>
                  <a:txBody>
                    <a:bodyPr/>
                    <a:lstStyle/>
                    <a:p>
                      <a:pPr marL="0" marR="0" lvl="0" indent="0" algn="r" defTabSz="914400" rtl="0" eaLnBrk="1" fontAlgn="base" latinLnBrk="0" hangingPunct="1">
                        <a:lnSpc>
                          <a:spcPts val="700"/>
                        </a:lnSpc>
                        <a:spcBef>
                          <a:spcPts val="0"/>
                        </a:spcBef>
                        <a:spcAft>
                          <a:spcPts val="0"/>
                        </a:spcAft>
                        <a:buClrTx/>
                        <a:buSzTx/>
                        <a:buFontTx/>
                        <a:buNone/>
                        <a:tabLst/>
                      </a:pPr>
                      <a:endParaRPr kumimoji="0" lang="es-MX"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tc>
                <a:tc>
                  <a:txBody>
                    <a:bodyPr/>
                    <a:lstStyle/>
                    <a:p>
                      <a:pPr marL="0" marR="0" lvl="0" indent="0" algn="r" defTabSz="914400" rtl="0" eaLnBrk="1" fontAlgn="base" latinLnBrk="0" hangingPunct="1">
                        <a:lnSpc>
                          <a:spcPts val="700"/>
                        </a:lnSpc>
                        <a:spcBef>
                          <a:spcPts val="0"/>
                        </a:spcBef>
                        <a:spcAft>
                          <a:spcPts val="0"/>
                        </a:spcAft>
                        <a:buClrTx/>
                        <a:buSzTx/>
                        <a:buFontTx/>
                        <a:buNone/>
                        <a:tabLst/>
                      </a:pPr>
                      <a:endParaRPr kumimoji="0" lang="es-MX"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tc>
                <a:tc>
                  <a:txBody>
                    <a:bodyPr/>
                    <a:lstStyle/>
                    <a:p>
                      <a:pPr marL="0" marR="0" lvl="0" indent="0" algn="r" defTabSz="914400" rtl="0" eaLnBrk="1" fontAlgn="base" latinLnBrk="0" hangingPunct="1">
                        <a:lnSpc>
                          <a:spcPts val="700"/>
                        </a:lnSpc>
                        <a:spcBef>
                          <a:spcPts val="0"/>
                        </a:spcBef>
                        <a:spcAft>
                          <a:spcPts val="0"/>
                        </a:spcAft>
                        <a:buClrTx/>
                        <a:buSzTx/>
                        <a:buFontTx/>
                        <a:buNone/>
                        <a:tabLst/>
                      </a:pPr>
                      <a:endParaRPr kumimoji="0" lang="es-MX"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tc>
              </a:tr>
              <a:tr h="0">
                <a:tc gridSpan="7">
                  <a:txBody>
                    <a:bodyPr/>
                    <a:lstStyle/>
                    <a:p>
                      <a:pPr marL="0" marR="0" lvl="0" indent="0" algn="ctr" defTabSz="914400" rtl="0" eaLnBrk="1" fontAlgn="base" latinLnBrk="0" hangingPunct="1">
                        <a:lnSpc>
                          <a:spcPts val="100"/>
                        </a:lnSpc>
                        <a:spcBef>
                          <a:spcPts val="0"/>
                        </a:spcBef>
                        <a:spcAft>
                          <a:spcPts val="0"/>
                        </a:spcAft>
                        <a:buClrTx/>
                        <a:buSzTx/>
                        <a:buFontTx/>
                        <a:buNone/>
                        <a:tabLst/>
                      </a:pPr>
                      <a:endParaRPr kumimoji="0" lang="es-ES" sz="1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anchor="ctr" horzOverflow="overflow"/>
                </a:tc>
                <a:tc hMerge="1">
                  <a:txBody>
                    <a:bodyPr/>
                    <a:lstStyle/>
                    <a:p>
                      <a:endParaRPr lang="es-MX"/>
                    </a:p>
                  </a:txBody>
                  <a:tcPr/>
                </a:tc>
                <a:tc h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s-MX" sz="1100" b="0" i="0" u="none" strike="noStrike" cap="none" normalizeH="0" baseline="0" dirty="0" smtClean="0">
                        <a:ln>
                          <a:noFill/>
                        </a:ln>
                        <a:solidFill>
                          <a:schemeClr val="tx1"/>
                        </a:solidFill>
                        <a:effectLst/>
                        <a:latin typeface="Arial Narrow" pitchFamily="34" charset="0"/>
                      </a:endParaRPr>
                    </a:p>
                  </a:txBody>
                  <a:tcPr anchor="ctr" horzOverflow="overflow"/>
                </a:tc>
                <a:tc h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s-MX" sz="1100" b="0" i="0" u="none" strike="noStrike" cap="none" normalizeH="0" baseline="0" dirty="0" smtClean="0">
                        <a:ln>
                          <a:noFill/>
                        </a:ln>
                        <a:solidFill>
                          <a:schemeClr val="tx1"/>
                        </a:solidFill>
                        <a:effectLst/>
                        <a:latin typeface="Arial Narrow" pitchFamily="34" charset="0"/>
                      </a:endParaRPr>
                    </a:p>
                  </a:txBody>
                  <a:tcPr anchor="ctr" horzOverflow="overflow"/>
                </a:tc>
                <a:tc h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s-MX" sz="1100" b="0" i="0" u="none" strike="noStrike" cap="none" normalizeH="0" baseline="0" dirty="0" smtClean="0">
                        <a:ln>
                          <a:noFill/>
                        </a:ln>
                        <a:solidFill>
                          <a:schemeClr val="tx1"/>
                        </a:solidFill>
                        <a:effectLst/>
                        <a:latin typeface="Arial Narrow" pitchFamily="34" charset="0"/>
                      </a:endParaRPr>
                    </a:p>
                  </a:txBody>
                  <a:tcPr anchor="ctr" horzOverflow="overflow"/>
                </a:tc>
                <a:tc h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s-MX" sz="1100" b="0" i="0" u="none" strike="noStrike" cap="none" normalizeH="0" baseline="0" dirty="0" smtClean="0">
                        <a:ln>
                          <a:noFill/>
                        </a:ln>
                        <a:solidFill>
                          <a:schemeClr val="tx1"/>
                        </a:solidFill>
                        <a:effectLst/>
                        <a:latin typeface="Arial Narrow" pitchFamily="34" charset="0"/>
                      </a:endParaRPr>
                    </a:p>
                  </a:txBody>
                  <a:tcPr anchor="ctr" horzOverflow="overflow"/>
                </a:tc>
                <a:tc h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s-MX" sz="1100" b="0" i="0" u="none" strike="noStrike" cap="none" normalizeH="0" baseline="0" dirty="0" smtClean="0">
                        <a:ln>
                          <a:noFill/>
                        </a:ln>
                        <a:solidFill>
                          <a:schemeClr val="tx1"/>
                        </a:solidFill>
                        <a:effectLst/>
                        <a:latin typeface="Arial Narrow" pitchFamily="34" charset="0"/>
                      </a:endParaRPr>
                    </a:p>
                  </a:txBody>
                  <a:tcPr anchor="ctr" horzOverflow="overflow"/>
                </a:tc>
              </a:tr>
              <a:tr h="0">
                <a:tc>
                  <a:txBody>
                    <a:bodyPr/>
                    <a:lstStyle/>
                    <a:p>
                      <a:pPr marL="0" marR="0" lvl="0" indent="0" algn="ctr" defTabSz="914400" rtl="0" eaLnBrk="1" fontAlgn="base" latinLnBrk="0" hangingPunct="1">
                        <a:lnSpc>
                          <a:spcPts val="700"/>
                        </a:lnSpc>
                        <a:spcBef>
                          <a:spcPts val="0"/>
                        </a:spcBef>
                        <a:spcAft>
                          <a:spcPts val="0"/>
                        </a:spcAft>
                        <a:buClrTx/>
                        <a:buSzTx/>
                        <a:buFontTx/>
                        <a:buNone/>
                        <a:tabLst/>
                        <a:defRPr/>
                      </a:pPr>
                      <a:r>
                        <a:rPr lang="es-ES" sz="1000" b="0" i="0" kern="1200" baseline="0" dirty="0" smtClean="0">
                          <a:solidFill>
                            <a:srgbClr val="FF0000"/>
                          </a:solidFill>
                          <a:effectLst/>
                          <a:latin typeface="Arial" panose="020B0604020202020204" pitchFamily="34" charset="0"/>
                          <a:ea typeface="+mn-ea"/>
                          <a:cs typeface="Arial" panose="020B0604020202020204" pitchFamily="34" charset="0"/>
                        </a:rPr>
                        <a:t>4</a:t>
                      </a:r>
                      <a:endParaRPr lang="es-MX" sz="1000" dirty="0" smtClean="0">
                        <a:solidFill>
                          <a:srgbClr val="FF0000"/>
                        </a:solidFill>
                        <a:effectLst/>
                        <a:latin typeface="Arial" panose="020B0604020202020204" pitchFamily="34" charset="0"/>
                        <a:cs typeface="Arial" panose="020B0604020202020204" pitchFamily="34" charset="0"/>
                      </a:endParaRPr>
                    </a:p>
                  </a:txBody>
                  <a:tcPr anchor="ctr" horzOverflow="overflow"/>
                </a:tc>
                <a:tc gridSpan="6">
                  <a:txBody>
                    <a:bodyPr/>
                    <a:lstStyle/>
                    <a:p>
                      <a:pPr rtl="0" eaLnBrk="1" fontAlgn="auto" latinLnBrk="0" hangingPunct="1">
                        <a:lnSpc>
                          <a:spcPts val="700"/>
                        </a:lnSpc>
                        <a:spcBef>
                          <a:spcPts val="0"/>
                        </a:spcBef>
                        <a:spcAft>
                          <a:spcPts val="0"/>
                        </a:spcAft>
                      </a:pPr>
                      <a:r>
                        <a:rPr lang="es-MX" sz="700" kern="1200" dirty="0" smtClean="0">
                          <a:solidFill>
                            <a:schemeClr val="tx1"/>
                          </a:solidFill>
                          <a:effectLst/>
                          <a:latin typeface="Arial" panose="020B0604020202020204" pitchFamily="34" charset="0"/>
                          <a:ea typeface="+mn-ea"/>
                          <a:cs typeface="Arial" panose="020B0604020202020204" pitchFamily="34" charset="0"/>
                        </a:rPr>
                        <a:t>De</a:t>
                      </a:r>
                      <a:r>
                        <a:rPr lang="es-MX" sz="700" kern="1200" baseline="0" dirty="0" smtClean="0">
                          <a:solidFill>
                            <a:schemeClr val="tx1"/>
                          </a:solidFill>
                          <a:effectLst/>
                          <a:latin typeface="Arial" panose="020B0604020202020204" pitchFamily="34" charset="0"/>
                          <a:ea typeface="+mn-ea"/>
                          <a:cs typeface="Arial" panose="020B0604020202020204" pitchFamily="34" charset="0"/>
                        </a:rPr>
                        <a:t> acuerdo a los puntos que obtuvo, y al análisis de la interpretación  de los cuadros anteriores, ¿ que acciones concretas y detalladas debe llevar a cabo para mejorar  para mantenerse actualizado , y en especial en que temas o áreas de su profesión debe profundizar más?</a:t>
                      </a:r>
                      <a:endParaRPr lang="es-MX" sz="700" dirty="0">
                        <a:effectLst/>
                        <a:latin typeface="Arial" panose="020B0604020202020204" pitchFamily="34" charset="0"/>
                        <a:cs typeface="Arial" panose="020B0604020202020204" pitchFamily="34" charset="0"/>
                      </a:endParaRPr>
                    </a:p>
                  </a:txBody>
                  <a:tcPr anchor="ctr" horzOverflow="overflow">
                    <a:solidFill>
                      <a:schemeClr val="accent3">
                        <a:lumMod val="20000"/>
                        <a:lumOff val="80000"/>
                      </a:schemeClr>
                    </a:solidFill>
                  </a:tcPr>
                </a:tc>
                <a:tc h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s-MX" sz="1100" b="0" i="0" u="none" strike="noStrike" cap="none" normalizeH="0" baseline="0" dirty="0" smtClean="0">
                        <a:ln>
                          <a:noFill/>
                        </a:ln>
                        <a:solidFill>
                          <a:schemeClr val="tx1"/>
                        </a:solidFill>
                        <a:effectLst/>
                        <a:latin typeface="Arial Narrow" pitchFamily="34" charset="0"/>
                      </a:endParaRPr>
                    </a:p>
                  </a:txBody>
                  <a:tcPr anchor="ctr" horzOverflow="overflow"/>
                </a:tc>
                <a:tc h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s-MX" sz="1100" b="0" i="0" u="none" strike="noStrike" cap="none" normalizeH="0" baseline="0" dirty="0" smtClean="0">
                        <a:ln>
                          <a:noFill/>
                        </a:ln>
                        <a:solidFill>
                          <a:schemeClr val="tx1"/>
                        </a:solidFill>
                        <a:effectLst/>
                        <a:latin typeface="Arial Narrow" pitchFamily="34" charset="0"/>
                      </a:endParaRPr>
                    </a:p>
                  </a:txBody>
                  <a:tcPr anchor="ctr" horzOverflow="overflow"/>
                </a:tc>
                <a:tc h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s-MX" sz="1100" b="0" i="0" u="none" strike="noStrike" cap="none" normalizeH="0" baseline="0" dirty="0" smtClean="0">
                        <a:ln>
                          <a:noFill/>
                        </a:ln>
                        <a:solidFill>
                          <a:schemeClr val="tx1"/>
                        </a:solidFill>
                        <a:effectLst/>
                        <a:latin typeface="Arial Narrow" pitchFamily="34" charset="0"/>
                      </a:endParaRPr>
                    </a:p>
                  </a:txBody>
                  <a:tcPr anchor="ctr" horzOverflow="overflow"/>
                </a:tc>
                <a:tc h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s-MX" sz="1100" b="0" i="0" u="none" strike="noStrike" cap="none" normalizeH="0" baseline="0" dirty="0" smtClean="0">
                        <a:ln>
                          <a:noFill/>
                        </a:ln>
                        <a:solidFill>
                          <a:schemeClr val="tx1"/>
                        </a:solidFill>
                        <a:effectLst/>
                        <a:latin typeface="Arial Narrow" pitchFamily="34" charset="0"/>
                      </a:endParaRPr>
                    </a:p>
                  </a:txBody>
                  <a:tcPr anchor="ctr" horzOverflow="overflow"/>
                </a:tc>
                <a:tc h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s-MX" sz="1100" b="0" i="0" u="none" strike="noStrike" cap="none" normalizeH="0" baseline="0" dirty="0" smtClean="0">
                        <a:ln>
                          <a:noFill/>
                        </a:ln>
                        <a:solidFill>
                          <a:schemeClr val="tx1"/>
                        </a:solidFill>
                        <a:effectLst/>
                        <a:latin typeface="Arial Narrow" pitchFamily="34" charset="0"/>
                      </a:endParaRPr>
                    </a:p>
                  </a:txBody>
                  <a:tcPr anchor="ctr" horzOverflow="overflow"/>
                </a:tc>
              </a:tr>
              <a:tr h="216000">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anchor="ctr" horzOverflow="overflow">
                    <a:solidFill>
                      <a:schemeClr val="bg1"/>
                    </a:solidFill>
                  </a:tcPr>
                </a:tc>
                <a:tc hMerge="1">
                  <a:txBody>
                    <a:bodyPr/>
                    <a:lstStyle/>
                    <a:p>
                      <a:endParaRPr lang="es-MX"/>
                    </a:p>
                  </a:txBody>
                  <a:tcPr/>
                </a:tc>
                <a:tc h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s-MX" sz="1100" b="0" i="0" u="none" strike="noStrike" cap="none" normalizeH="0" baseline="0" dirty="0" smtClean="0">
                        <a:ln>
                          <a:noFill/>
                        </a:ln>
                        <a:solidFill>
                          <a:schemeClr val="tx1"/>
                        </a:solidFill>
                        <a:effectLst/>
                        <a:latin typeface="Arial Narrow" pitchFamily="34" charset="0"/>
                      </a:endParaRPr>
                    </a:p>
                  </a:txBody>
                  <a:tcPr anchor="ctr" horzOverflow="overflow"/>
                </a:tc>
                <a:tc h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s-MX" sz="1100" b="0" i="0" u="none" strike="noStrike" cap="none" normalizeH="0" baseline="0" dirty="0" smtClean="0">
                        <a:ln>
                          <a:noFill/>
                        </a:ln>
                        <a:solidFill>
                          <a:schemeClr val="tx1"/>
                        </a:solidFill>
                        <a:effectLst/>
                        <a:latin typeface="Arial Narrow" pitchFamily="34" charset="0"/>
                      </a:endParaRPr>
                    </a:p>
                  </a:txBody>
                  <a:tcPr anchor="ctr" horzOverflow="overflow"/>
                </a:tc>
                <a:tc h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s-MX" sz="1100" b="0" i="0" u="none" strike="noStrike" cap="none" normalizeH="0" baseline="0" dirty="0" smtClean="0">
                        <a:ln>
                          <a:noFill/>
                        </a:ln>
                        <a:solidFill>
                          <a:schemeClr val="tx1"/>
                        </a:solidFill>
                        <a:effectLst/>
                        <a:latin typeface="Arial Narrow" pitchFamily="34" charset="0"/>
                      </a:endParaRPr>
                    </a:p>
                  </a:txBody>
                  <a:tcPr anchor="ctr" horzOverflow="overflow"/>
                </a:tc>
                <a:tc h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s-MX" sz="1100" b="0" i="0" u="none" strike="noStrike" cap="none" normalizeH="0" baseline="0" dirty="0" smtClean="0">
                        <a:ln>
                          <a:noFill/>
                        </a:ln>
                        <a:solidFill>
                          <a:schemeClr val="tx1"/>
                        </a:solidFill>
                        <a:effectLst/>
                        <a:latin typeface="Arial Narrow" pitchFamily="34" charset="0"/>
                      </a:endParaRPr>
                    </a:p>
                  </a:txBody>
                  <a:tcPr anchor="ctr" horzOverflow="overflow"/>
                </a:tc>
                <a:tc h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s-MX" sz="1100" b="0" i="0" u="none" strike="noStrike" cap="none" normalizeH="0" baseline="0" dirty="0" smtClean="0">
                        <a:ln>
                          <a:noFill/>
                        </a:ln>
                        <a:solidFill>
                          <a:schemeClr val="tx1"/>
                        </a:solidFill>
                        <a:effectLst/>
                        <a:latin typeface="Arial Narrow" pitchFamily="34" charset="0"/>
                      </a:endParaRPr>
                    </a:p>
                  </a:txBody>
                  <a:tcPr anchor="ctr" horzOverflow="overflow"/>
                </a:tc>
              </a:tr>
            </a:tbl>
          </a:graphicData>
        </a:graphic>
      </p:graphicFrame>
      <p:sp>
        <p:nvSpPr>
          <p:cNvPr id="2" name="1 Rectángulo"/>
          <p:cNvSpPr/>
          <p:nvPr/>
        </p:nvSpPr>
        <p:spPr>
          <a:xfrm>
            <a:off x="492068" y="309052"/>
            <a:ext cx="8219863" cy="615600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s-MX"/>
          </a:p>
        </p:txBody>
      </p:sp>
      <p:sp>
        <p:nvSpPr>
          <p:cNvPr id="4" name="3 Rectángulo"/>
          <p:cNvSpPr/>
          <p:nvPr/>
        </p:nvSpPr>
        <p:spPr>
          <a:xfrm>
            <a:off x="1098464" y="6308888"/>
            <a:ext cx="6912000" cy="2520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panose="020B0604020202020204" pitchFamily="34" charset="0"/>
                <a:cs typeface="Arial" panose="020B0604020202020204" pitchFamily="34" charset="0"/>
              </a:rPr>
              <a:t>UNA VEZ COMPLETADO Y REVISADO A SU SATISFACCIÓN,  DEBE TRANSFERIRLO  AL CUESTIONARIO MODULAR, O   BIEN PUEDE RESPONDERLO DIRECTAMENTE EN EL MISMO</a:t>
            </a:r>
            <a:endParaRPr lang="es-MX" sz="700" b="1" i="1" dirty="0">
              <a:solidFill>
                <a:srgbClr val="FF0000"/>
              </a:solidFill>
              <a:latin typeface="Arial" panose="020B0604020202020204" pitchFamily="34" charset="0"/>
              <a:cs typeface="Arial" panose="020B0604020202020204" pitchFamily="34" charset="0"/>
            </a:endParaRPr>
          </a:p>
        </p:txBody>
      </p:sp>
      <p:sp>
        <p:nvSpPr>
          <p:cNvPr id="5" name="4 Rectángulo"/>
          <p:cNvSpPr/>
          <p:nvPr/>
        </p:nvSpPr>
        <p:spPr>
          <a:xfrm>
            <a:off x="1116384" y="6021288"/>
            <a:ext cx="691200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itchFamily="34" charset="0"/>
              <a:buChar char="•"/>
            </a:pPr>
            <a:r>
              <a:rPr lang="es-MX" sz="800" b="1" i="1" dirty="0" smtClean="0">
                <a:solidFill>
                  <a:srgbClr val="FF0000"/>
                </a:solidFill>
              </a:rPr>
              <a:t>Puede llenarlo  a mano o bien en  computadora. No tiene límite en su repuesta.  Puede iniciar en esta página y continuar si lo requiere, en las hojas adicionales al final de este documento.</a:t>
            </a:r>
            <a:endParaRPr lang="es-MX" sz="1200" b="1" i="1" dirty="0">
              <a:solidFill>
                <a:srgbClr val="FF0000"/>
              </a:solidFill>
            </a:endParaRPr>
          </a:p>
        </p:txBody>
      </p:sp>
      <p:sp>
        <p:nvSpPr>
          <p:cNvPr id="6" name="3 Marcador de número de diapositiva"/>
          <p:cNvSpPr txBox="1">
            <a:spLocks/>
          </p:cNvSpPr>
          <p:nvPr/>
        </p:nvSpPr>
        <p:spPr>
          <a:xfrm>
            <a:off x="6698329" y="6423819"/>
            <a:ext cx="2133600" cy="365125"/>
          </a:xfrm>
          <a:prstGeom prst="rect">
            <a:avLst/>
          </a:prstGeom>
        </p:spPr>
        <p:txBody>
          <a:bodyPr vert="horz" lIns="91440" tIns="45720" rIns="91440" bIns="45720" rtlCol="0" anchor="ctr"/>
          <a:lstStyle>
            <a:defPPr>
              <a:defRPr lang="es-MX"/>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64C3BF35-D30C-46C7-9E78-0534062434C3}" type="slidenum">
              <a:rPr lang="es-ES" sz="900" smtClean="0"/>
              <a:pPr>
                <a:defRPr/>
              </a:pPr>
              <a:t>2</a:t>
            </a:fld>
            <a:endParaRPr lang="es-ES" sz="900" dirty="0"/>
          </a:p>
        </p:txBody>
      </p:sp>
    </p:spTree>
    <p:extLst>
      <p:ext uri="{BB962C8B-B14F-4D97-AF65-F5344CB8AC3E}">
        <p14:creationId xmlns:p14="http://schemas.microsoft.com/office/powerpoint/2010/main" val="2862393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467544" y="6381352"/>
            <a:ext cx="8208000" cy="2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itchFamily="34" charset="0"/>
              <a:buChar char="•"/>
            </a:pPr>
            <a:r>
              <a:rPr lang="es-MX" sz="800" b="1" i="1" dirty="0" smtClean="0">
                <a:solidFill>
                  <a:srgbClr val="FF0000"/>
                </a:solidFill>
              </a:rPr>
              <a:t>Puede llenarlo  a mano o bien en  computadora. No tiene límite en su repuesta.  Puede iniciar en esta página y continuar si lo requiere, en las hojas adicionales al final de este documento.</a:t>
            </a:r>
            <a:endParaRPr lang="es-MX" sz="1200" b="1" i="1" dirty="0">
              <a:solidFill>
                <a:srgbClr val="FF0000"/>
              </a:solidFill>
            </a:endParaRPr>
          </a:p>
        </p:txBody>
      </p:sp>
      <p:sp>
        <p:nvSpPr>
          <p:cNvPr id="69" name="3 Marcador de número de diapositiva"/>
          <p:cNvSpPr>
            <a:spLocks noGrp="1"/>
          </p:cNvSpPr>
          <p:nvPr>
            <p:ph type="sldNum" sz="quarter" idx="4294967295"/>
          </p:nvPr>
        </p:nvSpPr>
        <p:spPr>
          <a:xfrm>
            <a:off x="6698329" y="6423819"/>
            <a:ext cx="2133600" cy="365125"/>
          </a:xfrm>
        </p:spPr>
        <p:txBody>
          <a:bodyPr/>
          <a:lstStyle/>
          <a:p>
            <a:pPr>
              <a:defRPr/>
            </a:pPr>
            <a:fld id="{64C3BF35-D30C-46C7-9E78-0534062434C3}" type="slidenum">
              <a:rPr lang="es-ES" sz="900"/>
              <a:pPr>
                <a:defRPr/>
              </a:pPr>
              <a:t>3</a:t>
            </a:fld>
            <a:endParaRPr lang="es-ES" sz="900" dirty="0"/>
          </a:p>
        </p:txBody>
      </p:sp>
      <p:graphicFrame>
        <p:nvGraphicFramePr>
          <p:cNvPr id="159084" name="Group 364"/>
          <p:cNvGraphicFramePr>
            <a:graphicFrameLocks noGrp="1"/>
          </p:cNvGraphicFramePr>
          <p:nvPr>
            <p:extLst>
              <p:ext uri="{D42A27DB-BD31-4B8C-83A1-F6EECF244321}">
                <p14:modId xmlns:p14="http://schemas.microsoft.com/office/powerpoint/2010/main" val="693520057"/>
              </p:ext>
            </p:extLst>
          </p:nvPr>
        </p:nvGraphicFramePr>
        <p:xfrm>
          <a:off x="611935" y="620688"/>
          <a:ext cx="7920000" cy="5689600"/>
        </p:xfrm>
        <a:graphic>
          <a:graphicData uri="http://schemas.openxmlformats.org/drawingml/2006/table">
            <a:tbl>
              <a:tblPr>
                <a:tableStyleId>{2D5ABB26-0587-4C30-8999-92F81FD0307C}</a:tableStyleId>
              </a:tblPr>
              <a:tblGrid>
                <a:gridCol w="462330"/>
                <a:gridCol w="6301044"/>
                <a:gridCol w="385542"/>
                <a:gridCol w="385542"/>
                <a:gridCol w="385542"/>
              </a:tblGrid>
              <a:tr h="0">
                <a:tc gridSpan="5">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s-MX" sz="700" b="1" dirty="0" smtClean="0">
                          <a:latin typeface="Arial" panose="020B0604020202020204" pitchFamily="34" charset="0"/>
                          <a:cs typeface="Arial" panose="020B0604020202020204" pitchFamily="34" charset="0"/>
                        </a:rPr>
                        <a:t>CAPÍTULO 6.0 LA PLANEACIÓN ESTRATÉGICA</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5">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s-MX" sz="100" b="1" dirty="0" smtClean="0">
                        <a:latin typeface="Arial" panose="020B0604020202020204" pitchFamily="34" charset="0"/>
                        <a:cs typeface="Arial" panose="020B0604020202020204" pitchFamily="34" charset="0"/>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5">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s-MX" sz="700" b="1" dirty="0" smtClean="0">
                          <a:solidFill>
                            <a:schemeClr val="tx1"/>
                          </a:solidFill>
                          <a:latin typeface="Arial Narrow" panose="020B0606020202030204" pitchFamily="34" charset="0"/>
                          <a:cs typeface="Arial" panose="020B0604020202020204" pitchFamily="34" charset="0"/>
                        </a:rPr>
                        <a:t>6.33.2  AUTOEVALUACIÓN 6.2 : DISPOSICIÓN PARA LA PLANEACIÓN </a:t>
                      </a:r>
                    </a:p>
                    <a:p>
                      <a:pPr marL="0" marR="0" lvl="0" indent="0" algn="ctr" defTabSz="914400" rtl="0" eaLnBrk="1" fontAlgn="base" latinLnBrk="0" hangingPunct="1">
                        <a:lnSpc>
                          <a:spcPct val="100000"/>
                        </a:lnSpc>
                        <a:spcBef>
                          <a:spcPts val="0"/>
                        </a:spcBef>
                        <a:spcAft>
                          <a:spcPts val="0"/>
                        </a:spcAft>
                        <a:buClrTx/>
                        <a:buSzTx/>
                        <a:buFontTx/>
                        <a:buNone/>
                        <a:tabLst/>
                        <a:defRPr/>
                      </a:pPr>
                      <a:endParaRPr lang="es-MX" sz="200" b="1" dirty="0" smtClean="0">
                        <a:solidFill>
                          <a:schemeClr val="tx1"/>
                        </a:solidFill>
                        <a:latin typeface="Arial Narrow" panose="020B0606020202030204" pitchFamily="34" charset="0"/>
                        <a:cs typeface="Arial" panose="020B0604020202020204" pitchFamily="34" charset="0"/>
                      </a:endParaRPr>
                    </a:p>
                    <a:p>
                      <a:pPr marL="0" marR="0" lvl="0" indent="0" algn="just" defTabSz="914400" rtl="0" eaLnBrk="1" fontAlgn="base" latinLnBrk="0" hangingPunct="1">
                        <a:lnSpc>
                          <a:spcPct val="100000"/>
                        </a:lnSpc>
                        <a:spcBef>
                          <a:spcPts val="0"/>
                        </a:spcBef>
                        <a:spcAft>
                          <a:spcPts val="0"/>
                        </a:spcAft>
                        <a:buClrTx/>
                        <a:buSzTx/>
                        <a:buFontTx/>
                        <a:buNone/>
                        <a:tabLst/>
                        <a:defRPr/>
                      </a:pPr>
                      <a:r>
                        <a:rPr lang="es-MX" sz="700" b="1" dirty="0" smtClean="0">
                          <a:latin typeface="Arial Narrow" panose="020B0606020202030204" pitchFamily="34" charset="0"/>
                          <a:cs typeface="Arial" panose="020B0604020202020204" pitchFamily="34" charset="0"/>
                        </a:rPr>
                        <a:t>Lea cuidadosamente las siguientes acepciones y de acuerdo a aquella que refleje mejor su manera de pensar y actuar,  seleccione en cada caso a que letra de las columnas pertenece y marque con una “x  en la celda que corresponda. Las opciones de las letras son las siguientes:</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 sz="1050" b="1" i="0" u="none" strike="noStrike" cap="none" normalizeH="0" baseline="0" dirty="0" smtClean="0">
                          <a:ln>
                            <a:noFill/>
                          </a:ln>
                          <a:solidFill>
                            <a:srgbClr val="FF0000"/>
                          </a:solidFill>
                          <a:effectLst/>
                          <a:latin typeface="Arial Narrow" panose="020B0606020202030204" pitchFamily="34" charset="0"/>
                          <a:cs typeface="Arial" panose="020B0604020202020204" pitchFamily="34" charset="0"/>
                        </a:rPr>
                        <a:t>1</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4">
                  <a:txBody>
                    <a:bodyPr/>
                    <a:lstStyle/>
                    <a:p>
                      <a:pPr algn="just">
                        <a:spcBef>
                          <a:spcPts val="0"/>
                        </a:spcBef>
                        <a:spcAft>
                          <a:spcPts val="0"/>
                        </a:spcAft>
                      </a:pPr>
                      <a:r>
                        <a:rPr lang="es-MX" sz="700" b="1" dirty="0" smtClean="0">
                          <a:latin typeface="Arial Narrow" panose="020B0606020202030204" pitchFamily="34" charset="0"/>
                          <a:cs typeface="Arial" panose="020B0604020202020204" pitchFamily="34" charset="0"/>
                        </a:rPr>
                        <a:t>A.- Ha definido sus metas y objetivos a cumplir en diferentes período de tiempo, les da seguimiento continuamente y los cumple siempre. </a:t>
                      </a:r>
                    </a:p>
                    <a:p>
                      <a:pPr marL="266700" indent="-266700" algn="just">
                        <a:spcBef>
                          <a:spcPts val="0"/>
                        </a:spcBef>
                        <a:spcAft>
                          <a:spcPts val="0"/>
                        </a:spcAft>
                      </a:pPr>
                      <a:r>
                        <a:rPr lang="es-MX" sz="700" b="1" dirty="0" smtClean="0">
                          <a:latin typeface="Arial Narrow" panose="020B0606020202030204" pitchFamily="34" charset="0"/>
                          <a:cs typeface="Arial" panose="020B0604020202020204" pitchFamily="34" charset="0"/>
                        </a:rPr>
                        <a:t>B.- Tiene una idea aproximada de una meta u objetivo que no ha definido, no es fija y a veces la cumple. Algunas veces piensa en el tiempo.</a:t>
                      </a:r>
                    </a:p>
                    <a:p>
                      <a:pPr marL="180975" indent="-180975" algn="just">
                        <a:spcBef>
                          <a:spcPts val="0"/>
                        </a:spcBef>
                        <a:spcAft>
                          <a:spcPts val="0"/>
                        </a:spcAft>
                      </a:pPr>
                      <a:r>
                        <a:rPr lang="es-MX" sz="700" b="1" dirty="0" smtClean="0">
                          <a:latin typeface="Arial Narrow" panose="020B0606020202030204" pitchFamily="34" charset="0"/>
                          <a:cs typeface="Arial" panose="020B0604020202020204" pitchFamily="34" charset="0"/>
                        </a:rPr>
                        <a:t>C.- No tiene una definición de metas y objetivos, que a veces son simples ideas o deseos y por tanto no las cumple, ni les da seguimiento. El tiempo no le importa</a:t>
                      </a:r>
                      <a:endParaRPr lang="es-MX" sz="700" dirty="0">
                        <a:latin typeface="Arial Narrow" panose="020B0606020202030204" pitchFamily="34" charset="0"/>
                        <a:cs typeface="Arial" panose="020B0604020202020204" pitchFamily="34" charset="0"/>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2">
                            <a:lumMod val="50000"/>
                          </a:schemeClr>
                        </a:solidFill>
                        <a:effectLst/>
                        <a:latin typeface="Arial Narrow" pitchFamily="34" charset="0"/>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2">
                            <a:lumMod val="50000"/>
                          </a:schemeClr>
                        </a:solidFill>
                        <a:effectLst/>
                        <a:latin typeface="Arial Narrow" pitchFamily="34" charset="0"/>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2">
                            <a:lumMod val="50000"/>
                          </a:schemeClr>
                        </a:solidFill>
                        <a:effectLst/>
                        <a:latin typeface="Arial Narrow" pitchFamily="34" charset="0"/>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0">
                <a:tc gridSpan="2">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_tradnl" sz="700" b="1" u="none" strike="noStrike" cap="none" normalizeH="0" baseline="0" dirty="0" smtClean="0">
                          <a:ln>
                            <a:noFill/>
                          </a:ln>
                          <a:solidFill>
                            <a:schemeClr val="tx2">
                              <a:lumMod val="50000"/>
                            </a:schemeClr>
                          </a:solidFill>
                          <a:effectLst/>
                          <a:latin typeface="Arial Narrow" panose="020B0606020202030204" pitchFamily="34" charset="0"/>
                          <a:cs typeface="Arial" panose="020B0604020202020204" pitchFamily="34" charset="0"/>
                        </a:rPr>
                        <a:t>ACEPCIONES</a:t>
                      </a:r>
                      <a:endParaRPr kumimoji="0" lang="es-ES" sz="700" b="1" i="0" u="none" strike="noStrike" cap="none" normalizeH="0" baseline="0" dirty="0" smtClean="0">
                        <a:ln>
                          <a:noFill/>
                        </a:ln>
                        <a:solidFill>
                          <a:schemeClr val="tx2">
                            <a:lumMod val="50000"/>
                          </a:schemeClr>
                        </a:solidFill>
                        <a:effectLst/>
                        <a:latin typeface="Arial Narrow" panose="020B0606020202030204" pitchFamily="34" charset="0"/>
                        <a:cs typeface="Arial" panose="020B0604020202020204" pitchFamily="34" charset="0"/>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MX" sz="700" b="1" u="none" strike="noStrike" cap="none" normalizeH="0" baseline="0" dirty="0" smtClean="0">
                          <a:ln>
                            <a:noFill/>
                          </a:ln>
                          <a:solidFill>
                            <a:schemeClr val="tx2">
                              <a:lumMod val="50000"/>
                            </a:schemeClr>
                          </a:solidFill>
                          <a:effectLst/>
                          <a:latin typeface="Arial Narrow" panose="020B0606020202030204" pitchFamily="34" charset="0"/>
                          <a:cs typeface="Arial" panose="020B0604020202020204" pitchFamily="34" charset="0"/>
                        </a:rPr>
                        <a:t>A</a:t>
                      </a:r>
                      <a:endParaRPr kumimoji="0" lang="es-ES" sz="700" b="1" i="0" u="none" strike="noStrike" cap="none" normalizeH="0" baseline="0" dirty="0" smtClean="0">
                        <a:ln>
                          <a:noFill/>
                        </a:ln>
                        <a:solidFill>
                          <a:schemeClr val="tx2">
                            <a:lumMod val="50000"/>
                          </a:schemeClr>
                        </a:solidFill>
                        <a:effectLst/>
                        <a:latin typeface="Arial Narrow" panose="020B0606020202030204" pitchFamily="34" charset="0"/>
                        <a:cs typeface="Arial" panose="020B0604020202020204" pitchFamily="34" charset="0"/>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MX" sz="700" b="1" u="none" strike="noStrike" cap="none" normalizeH="0" baseline="0" dirty="0" smtClean="0">
                          <a:ln>
                            <a:noFill/>
                          </a:ln>
                          <a:solidFill>
                            <a:schemeClr val="tx2">
                              <a:lumMod val="50000"/>
                            </a:schemeClr>
                          </a:solidFill>
                          <a:effectLst/>
                          <a:latin typeface="Arial Narrow" panose="020B0606020202030204" pitchFamily="34" charset="0"/>
                          <a:cs typeface="Arial" panose="020B0604020202020204" pitchFamily="34" charset="0"/>
                        </a:rPr>
                        <a:t>B</a:t>
                      </a:r>
                      <a:endParaRPr kumimoji="0" lang="es-ES" sz="700" b="1" i="0" u="none" strike="noStrike" cap="none" normalizeH="0" baseline="0" dirty="0" smtClean="0">
                        <a:ln>
                          <a:noFill/>
                        </a:ln>
                        <a:solidFill>
                          <a:schemeClr val="tx2">
                            <a:lumMod val="50000"/>
                          </a:schemeClr>
                        </a:solidFill>
                        <a:effectLst/>
                        <a:latin typeface="Arial Narrow" panose="020B0606020202030204" pitchFamily="34" charset="0"/>
                        <a:cs typeface="Arial" panose="020B0604020202020204" pitchFamily="34" charset="0"/>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MX" sz="700" b="1" u="none" strike="noStrike" cap="none" normalizeH="0" baseline="0" dirty="0" smtClean="0">
                          <a:ln>
                            <a:noFill/>
                          </a:ln>
                          <a:solidFill>
                            <a:schemeClr val="tx2">
                              <a:lumMod val="50000"/>
                            </a:schemeClr>
                          </a:solidFill>
                          <a:effectLst/>
                          <a:latin typeface="Arial Narrow" panose="020B0606020202030204" pitchFamily="34" charset="0"/>
                          <a:cs typeface="Arial" panose="020B0604020202020204" pitchFamily="34" charset="0"/>
                        </a:rPr>
                        <a:t>C</a:t>
                      </a:r>
                      <a:endParaRPr kumimoji="0" lang="es-ES" sz="700" b="1" i="0" u="none" strike="noStrike" cap="none" normalizeH="0" baseline="0" dirty="0" smtClean="0">
                        <a:ln>
                          <a:noFill/>
                        </a:ln>
                        <a:solidFill>
                          <a:schemeClr val="tx2">
                            <a:lumMod val="50000"/>
                          </a:schemeClr>
                        </a:solidFill>
                        <a:effectLst/>
                        <a:latin typeface="Arial Narrow" panose="020B0606020202030204" pitchFamily="34" charset="0"/>
                        <a:cs typeface="Arial" panose="020B0604020202020204" pitchFamily="34" charset="0"/>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r>
              <a:tr h="0">
                <a:tc gridSpan="2">
                  <a:txBody>
                    <a:bodyPr/>
                    <a:lstStyle/>
                    <a:p>
                      <a:pPr marL="0" marR="0" indent="0" algn="ctr" rtl="0" eaLnBrk="1" fontAlgn="base" latinLnBrk="0" hangingPunct="1">
                        <a:spcBef>
                          <a:spcPts val="0"/>
                        </a:spcBef>
                        <a:spcAft>
                          <a:spcPts val="0"/>
                        </a:spcAft>
                      </a:pPr>
                      <a:r>
                        <a:rPr lang="es-ES" sz="700" b="1" i="0" u="none" strike="noStrike" kern="1200" baseline="0" dirty="0">
                          <a:ln>
                            <a:noFill/>
                          </a:ln>
                          <a:solidFill>
                            <a:srgbClr val="10253F"/>
                          </a:solidFill>
                          <a:effectLst/>
                          <a:latin typeface="Arial Narrow" panose="020B0606020202030204" pitchFamily="34" charset="0"/>
                          <a:cs typeface="Arial" panose="020B0604020202020204" pitchFamily="34" charset="0"/>
                        </a:rPr>
                        <a:t> SUME CADA COLUMNA</a:t>
                      </a:r>
                      <a:endParaRPr lang="es-ES" sz="700" b="0" i="0" u="none" strike="noStrike" dirty="0">
                        <a:effectLst/>
                        <a:latin typeface="Arial Narrow" panose="020B060602020203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s-MX"/>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n-US" sz="7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n-US" sz="7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n-US" sz="7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0">
                <a:tc gridSpan="2">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10253F"/>
                          </a:solidFill>
                          <a:effectLst/>
                          <a:latin typeface="Arial Narrow" panose="020B0606020202030204" pitchFamily="34" charset="0"/>
                          <a:cs typeface="Arial" panose="020B0604020202020204" pitchFamily="34" charset="0"/>
                        </a:rPr>
                        <a:t>MULTIPLIQUE LAS SUMAS ANTERIORES POR LOS NÚMEROS INDICADOS</a:t>
                      </a:r>
                      <a:endParaRPr lang="es-MX" sz="700" b="0" i="0" u="none" strike="noStrike" dirty="0">
                        <a:effectLst/>
                        <a:latin typeface="Arial Narrow" panose="020B060602020203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s-MX"/>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r" rtl="0" eaLnBrk="1" fontAlgn="base" latinLnBrk="0" hangingPunct="1">
                        <a:spcBef>
                          <a:spcPts val="0"/>
                        </a:spcBef>
                        <a:spcAft>
                          <a:spcPts val="0"/>
                        </a:spcAft>
                      </a:pPr>
                      <a:r>
                        <a:rPr lang="es-MX" sz="700" b="1" i="0" u="none" strike="noStrike" kern="1200" baseline="0">
                          <a:ln>
                            <a:noFill/>
                          </a:ln>
                          <a:solidFill>
                            <a:srgbClr val="000000"/>
                          </a:solidFill>
                          <a:effectLst/>
                          <a:latin typeface="Arial Narrow" panose="020B0606020202030204" pitchFamily="34" charset="0"/>
                          <a:cs typeface="Arial" panose="020B0604020202020204" pitchFamily="34" charset="0"/>
                        </a:rPr>
                        <a:t>x 7</a:t>
                      </a:r>
                      <a:endParaRPr lang="es-MX" sz="700" b="0" i="0" u="none" strike="noStrike">
                        <a:effectLst/>
                        <a:latin typeface="Arial Narrow" panose="020B060602020203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r" rtl="0" eaLnBrk="1" fontAlgn="base" latinLnBrk="0" hangingPunct="1">
                        <a:spcBef>
                          <a:spcPts val="0"/>
                        </a:spcBef>
                        <a:spcAft>
                          <a:spcPts val="0"/>
                        </a:spcAft>
                      </a:pPr>
                      <a:r>
                        <a:rPr lang="es-MX" sz="700" b="1" i="0" u="none" strike="noStrike" kern="1200" baseline="0">
                          <a:ln>
                            <a:noFill/>
                          </a:ln>
                          <a:solidFill>
                            <a:srgbClr val="000000"/>
                          </a:solidFill>
                          <a:effectLst/>
                          <a:latin typeface="Arial Narrow" panose="020B0606020202030204" pitchFamily="34" charset="0"/>
                          <a:cs typeface="Arial" panose="020B0604020202020204" pitchFamily="34" charset="0"/>
                        </a:rPr>
                        <a:t>x 4</a:t>
                      </a:r>
                      <a:endParaRPr lang="es-MX" sz="700" b="0" i="0" u="none" strike="noStrike">
                        <a:effectLst/>
                        <a:latin typeface="Arial Narrow" panose="020B060602020203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Narrow" panose="020B0606020202030204" pitchFamily="34" charset="0"/>
                          <a:cs typeface="Arial" panose="020B0604020202020204" pitchFamily="34" charset="0"/>
                        </a:rPr>
                        <a:t>x 1</a:t>
                      </a:r>
                      <a:endParaRPr lang="es-MX" sz="700" b="0" i="0" u="none" strike="noStrike" dirty="0">
                        <a:effectLst/>
                        <a:latin typeface="Arial Narrow" panose="020B060602020203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0">
                <a:tc gridSpan="2">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10253F"/>
                          </a:solidFill>
                          <a:effectLst/>
                          <a:latin typeface="Arial Narrow" panose="020B0606020202030204" pitchFamily="34" charset="0"/>
                          <a:cs typeface="Arial" panose="020B0604020202020204" pitchFamily="34" charset="0"/>
                        </a:rPr>
                        <a:t>ANOTE LOS RESULTADOS DE LAS MULTIPLICACIONES ANTERIORES</a:t>
                      </a:r>
                      <a:endParaRPr lang="es-MX" sz="700" b="0" i="0" u="none" strike="noStrike" dirty="0">
                        <a:effectLst/>
                        <a:latin typeface="Arial Narrow" panose="020B060602020203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s-MX"/>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n-US" sz="7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n-US" sz="7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n-US" sz="7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0">
                <a:tc gridSpan="2">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10253F"/>
                          </a:solidFill>
                          <a:effectLst/>
                          <a:latin typeface="Arial Narrow" panose="020B0606020202030204" pitchFamily="34" charset="0"/>
                          <a:cs typeface="Arial" panose="020B0604020202020204" pitchFamily="34" charset="0"/>
                        </a:rPr>
                        <a:t>TOTAL. SUME LAS CANTIDADES ANTERIORES </a:t>
                      </a:r>
                      <a:endParaRPr lang="es-MX" sz="700" b="0" i="0" u="none" strike="noStrike" dirty="0">
                        <a:effectLst/>
                        <a:latin typeface="Arial Narrow" panose="020B060602020203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s-MX"/>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n-US" sz="7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n-US" sz="1000" b="1" i="0" u="none" strike="noStrike" cap="none" normalizeH="0" baseline="0" dirty="0" smtClean="0">
                        <a:ln>
                          <a:noFill/>
                        </a:ln>
                        <a:solidFill>
                          <a:schemeClr val="tx1"/>
                        </a:solidFill>
                        <a:effectLst/>
                        <a:latin typeface="Arial Narrow" pitchFamily="34" charset="0"/>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n-US" sz="1000" b="1" i="0" u="none" strike="noStrike" cap="none" normalizeH="0" baseline="0" dirty="0" smtClean="0">
                        <a:ln>
                          <a:noFill/>
                        </a:ln>
                        <a:solidFill>
                          <a:schemeClr val="tx1"/>
                        </a:solidFill>
                        <a:effectLst/>
                        <a:latin typeface="Arial Narrow" pitchFamily="34" charset="0"/>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0">
                <a:tc gridSpan="5">
                  <a:txBody>
                    <a:bodyPr/>
                    <a:lstStyle/>
                    <a:p>
                      <a:pPr marL="0" marR="0" indent="0" algn="ctr" rtl="0" eaLnBrk="1" fontAlgn="base" latinLnBrk="0" hangingPunct="1">
                        <a:spcBef>
                          <a:spcPts val="0"/>
                        </a:spcBef>
                        <a:spcAft>
                          <a:spcPts val="0"/>
                        </a:spcAft>
                      </a:pPr>
                      <a:endParaRPr lang="es-MX" sz="100" b="1" i="0" u="none" strike="noStrike" dirty="0">
                        <a:solidFill>
                          <a:srgbClr val="FF0000"/>
                        </a:solidFill>
                        <a:effectLst/>
                        <a:latin typeface="Arial Narrow" panose="020B060602020203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rtl="0" eaLnBrk="1" latinLnBrk="0" hangingPunct="1"/>
                      <a:endParaRPr lang="es-MX" sz="700"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0">
                <a:tc>
                  <a:txBody>
                    <a:bodyPr/>
                    <a:lstStyle/>
                    <a:p>
                      <a:pPr marL="0" marR="0" indent="0" algn="ctr" rtl="0" eaLnBrk="1" fontAlgn="base" latinLnBrk="0" hangingPunct="1">
                        <a:spcBef>
                          <a:spcPts val="0"/>
                        </a:spcBef>
                        <a:spcAft>
                          <a:spcPts val="0"/>
                        </a:spcAft>
                      </a:pPr>
                      <a:r>
                        <a:rPr lang="es-MX" sz="1000" b="1" i="0" u="none" strike="noStrike" dirty="0" smtClean="0">
                          <a:solidFill>
                            <a:srgbClr val="FF0000"/>
                          </a:solidFill>
                          <a:effectLst/>
                          <a:latin typeface="Arial Narrow" panose="020B0606020202030204" pitchFamily="34" charset="0"/>
                          <a:cs typeface="Arial" panose="020B0604020202020204" pitchFamily="34" charset="0"/>
                        </a:rPr>
                        <a:t>2</a:t>
                      </a:r>
                      <a:endParaRPr lang="es-MX" sz="1000" b="1" i="0" u="none" strike="noStrike" dirty="0">
                        <a:solidFill>
                          <a:srgbClr val="FF0000"/>
                        </a:solidFill>
                        <a:effectLst/>
                        <a:latin typeface="Arial Narrow" panose="020B060602020203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4">
                  <a:txBody>
                    <a:bodyPr/>
                    <a:lstStyle/>
                    <a:p>
                      <a:pPr rtl="0" eaLnBrk="1" latinLnBrk="0" hangingPunct="1">
                        <a:spcBef>
                          <a:spcPts val="0"/>
                        </a:spcBef>
                        <a:spcAft>
                          <a:spcPts val="0"/>
                        </a:spcAft>
                      </a:pPr>
                      <a:r>
                        <a:rPr lang="es-MX" sz="700" kern="1200" dirty="0" smtClean="0">
                          <a:solidFill>
                            <a:schemeClr val="tx1"/>
                          </a:solidFill>
                          <a:effectLst/>
                          <a:latin typeface="Arial Narrow" panose="020B0606020202030204" pitchFamily="34" charset="0"/>
                          <a:ea typeface="+mn-ea"/>
                          <a:cs typeface="Arial" panose="020B0604020202020204" pitchFamily="34" charset="0"/>
                        </a:rPr>
                        <a:t>De acuerdo a los puntos que obtuvo,</a:t>
                      </a:r>
                      <a:r>
                        <a:rPr lang="es-MX" sz="700" kern="1200" baseline="0" dirty="0" smtClean="0">
                          <a:solidFill>
                            <a:schemeClr val="tx1"/>
                          </a:solidFill>
                          <a:effectLst/>
                          <a:latin typeface="Arial Narrow" panose="020B0606020202030204" pitchFamily="34" charset="0"/>
                          <a:ea typeface="+mn-ea"/>
                          <a:cs typeface="Arial" panose="020B0604020202020204" pitchFamily="34" charset="0"/>
                        </a:rPr>
                        <a:t> analice con cual de los tres rangos de puntos a continuación se identifica usted, y  comente  si el resultado de su análisis coincide con su opinión, y en que acciones debe desarrollar para mejorar su disposición a planear.</a:t>
                      </a:r>
                      <a:endParaRPr lang="es-MX" sz="700" dirty="0">
                        <a:effectLst/>
                        <a:latin typeface="Arial Narrow" panose="020B060602020203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n-US" sz="1000" b="1" i="0" u="none" strike="noStrike" cap="none" normalizeH="0" baseline="0" dirty="0" smtClean="0">
                        <a:ln>
                          <a:noFill/>
                        </a:ln>
                        <a:solidFill>
                          <a:schemeClr val="tx1"/>
                        </a:solidFill>
                        <a:effectLst/>
                        <a:latin typeface="Arial Narrow" pitchFamily="34" charset="0"/>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dirty="0"/>
                    </a:p>
                  </a:txBody>
                  <a:tcPr/>
                </a:tc>
              </a:tr>
              <a:tr h="0">
                <a:tc gridSpan="5">
                  <a:txBody>
                    <a:bodyPr/>
                    <a:lstStyle/>
                    <a:p>
                      <a:pPr marL="0" marR="0" indent="0" algn="ctr" rtl="0" eaLnBrk="1" fontAlgn="base" latinLnBrk="0" hangingPunct="1">
                        <a:spcBef>
                          <a:spcPts val="0"/>
                        </a:spcBef>
                        <a:spcAft>
                          <a:spcPts val="0"/>
                        </a:spcAft>
                      </a:pPr>
                      <a:endParaRPr lang="es-MX" sz="1800" b="0" i="0" u="none" strike="noStrike" dirty="0" smtClean="0">
                        <a:effectLst/>
                        <a:latin typeface="Arial"/>
                      </a:endParaRPr>
                    </a:p>
                    <a:p>
                      <a:pPr marL="0" marR="0" indent="0" algn="ctr" rtl="0" eaLnBrk="1" fontAlgn="base" latinLnBrk="0" hangingPunct="1">
                        <a:spcBef>
                          <a:spcPts val="0"/>
                        </a:spcBef>
                        <a:spcAft>
                          <a:spcPts val="0"/>
                        </a:spcAft>
                      </a:pPr>
                      <a:endParaRPr lang="es-MX" sz="1800" b="0" i="0" u="none" strike="noStrike" dirty="0" smtClean="0">
                        <a:effectLst/>
                        <a:latin typeface="Arial"/>
                      </a:endParaRPr>
                    </a:p>
                    <a:p>
                      <a:pPr marL="0" marR="0" indent="0" algn="ctr" rtl="0" eaLnBrk="1" fontAlgn="base" latinLnBrk="0" hangingPunct="1">
                        <a:spcBef>
                          <a:spcPts val="0"/>
                        </a:spcBef>
                        <a:spcAft>
                          <a:spcPts val="0"/>
                        </a:spcAft>
                      </a:pPr>
                      <a:endParaRPr lang="es-MX" sz="1800" b="0" i="0" u="none" strike="noStrike" dirty="0" smtClean="0">
                        <a:effectLst/>
                        <a:latin typeface="Arial"/>
                      </a:endParaRPr>
                    </a:p>
                    <a:p>
                      <a:pPr marL="0" marR="0" indent="0" algn="ctr" rtl="0" eaLnBrk="1" fontAlgn="base" latinLnBrk="0" hangingPunct="1">
                        <a:spcBef>
                          <a:spcPts val="0"/>
                        </a:spcBef>
                        <a:spcAft>
                          <a:spcPts val="0"/>
                        </a:spcAft>
                      </a:pPr>
                      <a:endParaRPr lang="es-MX" sz="1800" b="0" i="0" u="none" strike="noStrike" dirty="0" smtClean="0">
                        <a:effectLst/>
                        <a:latin typeface="Arial"/>
                      </a:endParaRPr>
                    </a:p>
                    <a:p>
                      <a:pPr marL="0" marR="0" indent="0" algn="ctr" rtl="0" eaLnBrk="1" fontAlgn="base" latinLnBrk="0" hangingPunct="1">
                        <a:spcBef>
                          <a:spcPts val="0"/>
                        </a:spcBef>
                        <a:spcAft>
                          <a:spcPts val="0"/>
                        </a:spcAft>
                      </a:pPr>
                      <a:endParaRPr lang="es-MX" sz="1800" b="0" i="0" u="none" strike="noStrike" dirty="0" smtClean="0">
                        <a:effectLst/>
                        <a:latin typeface="Arial"/>
                      </a:endParaRPr>
                    </a:p>
                    <a:p>
                      <a:pPr marL="0" marR="0" indent="0" algn="ctr" rtl="0" eaLnBrk="1" fontAlgn="base" latinLnBrk="0" hangingPunct="1">
                        <a:spcBef>
                          <a:spcPts val="0"/>
                        </a:spcBef>
                        <a:spcAft>
                          <a:spcPts val="0"/>
                        </a:spcAft>
                      </a:pPr>
                      <a:endParaRPr lang="es-MX" sz="1800" b="0" i="0" u="none" strike="noStrike" dirty="0" smtClean="0">
                        <a:effectLst/>
                        <a:latin typeface="Arial"/>
                      </a:endParaRPr>
                    </a:p>
                    <a:p>
                      <a:pPr marL="0" marR="0" indent="0" algn="ctr" rtl="0" eaLnBrk="1" fontAlgn="base" latinLnBrk="0" hangingPunct="1">
                        <a:spcBef>
                          <a:spcPts val="0"/>
                        </a:spcBef>
                        <a:spcAft>
                          <a:spcPts val="0"/>
                        </a:spcAft>
                      </a:pPr>
                      <a:endParaRPr lang="es-MX" sz="1800" b="0" i="0" u="none" strike="noStrike" dirty="0" smtClean="0">
                        <a:effectLst/>
                        <a:latin typeface="Arial"/>
                      </a:endParaRPr>
                    </a:p>
                    <a:p>
                      <a:pPr marL="0" marR="0" indent="0" algn="ctr" rtl="0" eaLnBrk="1" fontAlgn="base" latinLnBrk="0" hangingPunct="1">
                        <a:spcBef>
                          <a:spcPts val="0"/>
                        </a:spcBef>
                        <a:spcAft>
                          <a:spcPts val="0"/>
                        </a:spcAft>
                      </a:pPr>
                      <a:endParaRPr lang="es-MX" sz="1800" b="0" i="0" u="none" strike="noStrike" dirty="0" smtClean="0">
                        <a:effectLst/>
                        <a:latin typeface="Arial"/>
                      </a:endParaRPr>
                    </a:p>
                    <a:p>
                      <a:pPr marL="0" marR="0" indent="0" algn="ctr" rtl="0" eaLnBrk="1" fontAlgn="base" latinLnBrk="0" hangingPunct="1">
                        <a:spcBef>
                          <a:spcPts val="0"/>
                        </a:spcBef>
                        <a:spcAft>
                          <a:spcPts val="0"/>
                        </a:spcAft>
                      </a:pPr>
                      <a:endParaRPr lang="es-MX" sz="1800" b="0" i="0" u="none" strike="noStrike" dirty="0" smtClean="0">
                        <a:effectLst/>
                        <a:latin typeface="Arial"/>
                      </a:endParaRPr>
                    </a:p>
                    <a:p>
                      <a:pPr marL="0" marR="0" indent="0" algn="ctr" rtl="0" eaLnBrk="1" fontAlgn="base" latinLnBrk="0" hangingPunct="1">
                        <a:spcBef>
                          <a:spcPts val="0"/>
                        </a:spcBef>
                        <a:spcAft>
                          <a:spcPts val="0"/>
                        </a:spcAft>
                      </a:pPr>
                      <a:endParaRPr lang="es-MX" sz="1800" b="0" i="0" u="none" strike="noStrike" dirty="0" smtClean="0">
                        <a:effectLst/>
                        <a:latin typeface="Arial"/>
                      </a:endParaRPr>
                    </a:p>
                    <a:p>
                      <a:pPr marL="0" marR="0" indent="0" algn="ctr" rtl="0" eaLnBrk="1" fontAlgn="base" latinLnBrk="0" hangingPunct="1">
                        <a:spcBef>
                          <a:spcPts val="0"/>
                        </a:spcBef>
                        <a:spcAft>
                          <a:spcPts val="0"/>
                        </a:spcAft>
                      </a:pPr>
                      <a:endParaRPr lang="es-MX" sz="1800" b="0" i="0" u="none" strike="noStrike" dirty="0">
                        <a:effectLst/>
                        <a:latin typeface="Aria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s-MX"/>
                    </a:p>
                  </a:txBody>
                  <a:tcPr/>
                </a:tc>
                <a:tc hMerge="1">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n-US" sz="1000" b="1" i="0" u="none" strike="noStrike" cap="none" normalizeH="0" baseline="0" dirty="0" smtClean="0">
                        <a:ln>
                          <a:noFill/>
                        </a:ln>
                        <a:solidFill>
                          <a:schemeClr val="tx1"/>
                        </a:solidFill>
                        <a:effectLst/>
                        <a:latin typeface="Arial Narrow" pitchFamily="34" charset="0"/>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bl>
          </a:graphicData>
        </a:graphic>
      </p:graphicFrame>
      <p:sp>
        <p:nvSpPr>
          <p:cNvPr id="2" name="1 Rectángulo"/>
          <p:cNvSpPr/>
          <p:nvPr/>
        </p:nvSpPr>
        <p:spPr>
          <a:xfrm>
            <a:off x="468472" y="548680"/>
            <a:ext cx="8244000" cy="608400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s-MX"/>
          </a:p>
        </p:txBody>
      </p:sp>
      <p:graphicFrame>
        <p:nvGraphicFramePr>
          <p:cNvPr id="8" name="7 Tabla"/>
          <p:cNvGraphicFramePr>
            <a:graphicFrameLocks noGrp="1"/>
          </p:cNvGraphicFramePr>
          <p:nvPr>
            <p:extLst>
              <p:ext uri="{D42A27DB-BD31-4B8C-83A1-F6EECF244321}">
                <p14:modId xmlns:p14="http://schemas.microsoft.com/office/powerpoint/2010/main" val="2359465830"/>
              </p:ext>
            </p:extLst>
          </p:nvPr>
        </p:nvGraphicFramePr>
        <p:xfrm>
          <a:off x="609600" y="116632"/>
          <a:ext cx="7924799" cy="391922"/>
        </p:xfrm>
        <a:graphic>
          <a:graphicData uri="http://schemas.openxmlformats.org/drawingml/2006/table">
            <a:tbl>
              <a:tblPr/>
              <a:tblGrid>
                <a:gridCol w="824509"/>
                <a:gridCol w="3025314"/>
                <a:gridCol w="1094060"/>
                <a:gridCol w="418597"/>
                <a:gridCol w="656436"/>
                <a:gridCol w="409083"/>
                <a:gridCol w="748400"/>
                <a:gridCol w="456651"/>
                <a:gridCol w="291749"/>
              </a:tblGrid>
              <a:tr h="0">
                <a:tc gridSpan="4">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TGE -2020 – 2021. MÓDULO </a:t>
                      </a:r>
                      <a:r>
                        <a:rPr lang="es-MX" sz="700" b="1" i="0" u="none" strike="noStrike" kern="1200" baseline="0" dirty="0" smtClean="0">
                          <a:solidFill>
                            <a:srgbClr val="000000"/>
                          </a:solidFill>
                          <a:effectLst/>
                          <a:latin typeface="Arial"/>
                          <a:cs typeface="Arial"/>
                        </a:rPr>
                        <a:t>II  </a:t>
                      </a:r>
                      <a:r>
                        <a:rPr lang="es-MX" sz="700" b="1" i="0" u="none" strike="noStrike" kern="1200" baseline="0" dirty="0">
                          <a:solidFill>
                            <a:srgbClr val="000000"/>
                          </a:solidFill>
                          <a:effectLst/>
                          <a:latin typeface="Arial"/>
                          <a:cs typeface="Arial"/>
                        </a:rPr>
                        <a:t>TÉCNICAS DE </a:t>
                      </a:r>
                      <a:r>
                        <a:rPr lang="es-MX" sz="700" b="1" i="0" u="none" strike="noStrike" kern="1200" baseline="0" dirty="0" smtClean="0">
                          <a:solidFill>
                            <a:srgbClr val="000000"/>
                          </a:solidFill>
                          <a:effectLst/>
                          <a:latin typeface="Arial"/>
                          <a:cs typeface="Arial"/>
                        </a:rPr>
                        <a:t>DISEÑO ESTRATÉGICO.  CUESTIONARIO </a:t>
                      </a:r>
                      <a:r>
                        <a:rPr lang="es-MX" sz="700" b="1" i="0" u="none" strike="noStrike" kern="1200" baseline="0" dirty="0">
                          <a:solidFill>
                            <a:srgbClr val="000000"/>
                          </a:solidFill>
                          <a:effectLst/>
                          <a:latin typeface="Arial"/>
                          <a:cs typeface="Arial"/>
                        </a:rPr>
                        <a:t>MODULAR</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FECHA DE ENVÍ0</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HOJA</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a:cs typeface="Arial"/>
                        </a:rPr>
                        <a:t>NOMBRE:</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CARRERA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MATRÍCULA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bl>
          </a:graphicData>
        </a:graphic>
      </p:graphicFrame>
      <p:sp>
        <p:nvSpPr>
          <p:cNvPr id="7" name="2 Marcador de número de diapositiva"/>
          <p:cNvSpPr txBox="1">
            <a:spLocks/>
          </p:cNvSpPr>
          <p:nvPr/>
        </p:nvSpPr>
        <p:spPr>
          <a:xfrm>
            <a:off x="6830888" y="6483818"/>
            <a:ext cx="2133600" cy="365125"/>
          </a:xfrm>
          <a:prstGeom prst="rect">
            <a:avLst/>
          </a:prstGeom>
        </p:spPr>
        <p:txBody>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32FADFE-3B8F-471C-ABF0-DBC7717ECBBC}" type="slidenum">
              <a:rPr lang="es-ES" sz="900" smtClean="0">
                <a:solidFill>
                  <a:schemeClr val="tx1">
                    <a:lumMod val="50000"/>
                    <a:lumOff val="50000"/>
                  </a:schemeClr>
                </a:solidFill>
              </a:rPr>
              <a:pPr algn="r"/>
              <a:t>3</a:t>
            </a:fld>
            <a:endParaRPr lang="es-ES" sz="900" dirty="0">
              <a:solidFill>
                <a:schemeClr val="tx1">
                  <a:lumMod val="50000"/>
                  <a:lumOff val="50000"/>
                </a:schemeClr>
              </a:solidFill>
            </a:endParaRPr>
          </a:p>
        </p:txBody>
      </p:sp>
    </p:spTree>
    <p:extLst>
      <p:ext uri="{BB962C8B-B14F-4D97-AF65-F5344CB8AC3E}">
        <p14:creationId xmlns:p14="http://schemas.microsoft.com/office/powerpoint/2010/main" val="24695953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a:xfrm>
            <a:off x="6588224" y="6381328"/>
            <a:ext cx="2232248" cy="370916"/>
          </a:xfrm>
        </p:spPr>
        <p:txBody>
          <a:bodyPr/>
          <a:lstStyle/>
          <a:p>
            <a:fld id="{132FADFE-3B8F-471C-ABF0-DBC7717ECBBC}" type="slidenum">
              <a:rPr lang="es-ES" smtClean="0"/>
              <a:t>4</a:t>
            </a:fld>
            <a:endParaRPr lang="es-ES" dirty="0"/>
          </a:p>
        </p:txBody>
      </p:sp>
      <p:graphicFrame>
        <p:nvGraphicFramePr>
          <p:cNvPr id="3" name="2 Tabla"/>
          <p:cNvGraphicFramePr>
            <a:graphicFrameLocks noGrp="1"/>
          </p:cNvGraphicFramePr>
          <p:nvPr>
            <p:extLst>
              <p:ext uri="{D42A27DB-BD31-4B8C-83A1-F6EECF244321}">
                <p14:modId xmlns:p14="http://schemas.microsoft.com/office/powerpoint/2010/main" val="3347411816"/>
              </p:ext>
            </p:extLst>
          </p:nvPr>
        </p:nvGraphicFramePr>
        <p:xfrm>
          <a:off x="611560" y="116632"/>
          <a:ext cx="7922839" cy="391922"/>
        </p:xfrm>
        <a:graphic>
          <a:graphicData uri="http://schemas.openxmlformats.org/drawingml/2006/table">
            <a:tbl>
              <a:tblPr/>
              <a:tblGrid>
                <a:gridCol w="824305"/>
                <a:gridCol w="3024566"/>
                <a:gridCol w="1093789"/>
                <a:gridCol w="418493"/>
                <a:gridCol w="656274"/>
                <a:gridCol w="408982"/>
                <a:gridCol w="748215"/>
                <a:gridCol w="456538"/>
                <a:gridCol w="291677"/>
              </a:tblGrid>
              <a:tr h="0">
                <a:tc gridSpan="4">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TGE -2020 – 2021. MÓDULO </a:t>
                      </a:r>
                      <a:r>
                        <a:rPr lang="es-MX" sz="700" b="1" i="0" u="none" strike="noStrike" kern="1200" baseline="0" dirty="0" smtClean="0">
                          <a:solidFill>
                            <a:srgbClr val="000000"/>
                          </a:solidFill>
                          <a:effectLst/>
                          <a:latin typeface="Arial"/>
                          <a:cs typeface="Arial"/>
                        </a:rPr>
                        <a:t>II  </a:t>
                      </a:r>
                      <a:r>
                        <a:rPr lang="es-MX" sz="700" b="1" i="0" u="none" strike="noStrike" kern="1200" baseline="0" dirty="0">
                          <a:solidFill>
                            <a:srgbClr val="000000"/>
                          </a:solidFill>
                          <a:effectLst/>
                          <a:latin typeface="Arial"/>
                          <a:cs typeface="Arial"/>
                        </a:rPr>
                        <a:t>TÉCNICAS DE </a:t>
                      </a:r>
                      <a:r>
                        <a:rPr lang="es-MX" sz="700" b="1" i="0" u="none" strike="noStrike" kern="1200" baseline="0" dirty="0" smtClean="0">
                          <a:solidFill>
                            <a:srgbClr val="000000"/>
                          </a:solidFill>
                          <a:effectLst/>
                          <a:latin typeface="Arial"/>
                          <a:cs typeface="Arial"/>
                        </a:rPr>
                        <a:t>DISEÑO ESTRATÉGICO.  CUESTIONARIO </a:t>
                      </a:r>
                      <a:r>
                        <a:rPr lang="es-MX" sz="700" b="1" i="0" u="none" strike="noStrike" kern="1200" baseline="0" dirty="0">
                          <a:solidFill>
                            <a:srgbClr val="000000"/>
                          </a:solidFill>
                          <a:effectLst/>
                          <a:latin typeface="Arial"/>
                          <a:cs typeface="Arial"/>
                        </a:rPr>
                        <a:t>MODULAR</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FECHA DE ENVÍ0</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HOJA</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a:cs typeface="Arial"/>
                        </a:rPr>
                        <a:t>NOMBRE:</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CARRERA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MATRÍCULA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bl>
          </a:graphicData>
        </a:graphic>
      </p:graphicFrame>
      <p:graphicFrame>
        <p:nvGraphicFramePr>
          <p:cNvPr id="4" name="Group 2"/>
          <p:cNvGraphicFramePr>
            <a:graphicFrameLocks noGrp="1"/>
          </p:cNvGraphicFramePr>
          <p:nvPr>
            <p:extLst>
              <p:ext uri="{D42A27DB-BD31-4B8C-83A1-F6EECF244321}">
                <p14:modId xmlns:p14="http://schemas.microsoft.com/office/powerpoint/2010/main" val="392778621"/>
              </p:ext>
            </p:extLst>
          </p:nvPr>
        </p:nvGraphicFramePr>
        <p:xfrm>
          <a:off x="755938" y="798342"/>
          <a:ext cx="7550132" cy="5510978"/>
        </p:xfrm>
        <a:graphic>
          <a:graphicData uri="http://schemas.openxmlformats.org/drawingml/2006/table">
            <a:tbl>
              <a:tblPr/>
              <a:tblGrid>
                <a:gridCol w="360000"/>
                <a:gridCol w="360000"/>
                <a:gridCol w="586053"/>
                <a:gridCol w="368051"/>
                <a:gridCol w="1192971"/>
                <a:gridCol w="403499"/>
                <a:gridCol w="1157520"/>
                <a:gridCol w="320693"/>
                <a:gridCol w="1240324"/>
                <a:gridCol w="415275"/>
                <a:gridCol w="1145746"/>
              </a:tblGrid>
              <a:tr h="180000">
                <a:tc gridSpan="11">
                  <a:txBody>
                    <a:bodyPr/>
                    <a:lstStyle/>
                    <a:p>
                      <a:pPr marL="0" marR="0" indent="0" algn="ctr" defTabSz="914400" rtl="0" eaLnBrk="1" fontAlgn="auto" latinLnBrk="0" hangingPunct="1">
                        <a:lnSpc>
                          <a:spcPct val="90000"/>
                        </a:lnSpc>
                        <a:spcBef>
                          <a:spcPts val="0"/>
                        </a:spcBef>
                        <a:spcAft>
                          <a:spcPts val="0"/>
                        </a:spcAft>
                        <a:buClrTx/>
                        <a:buSzTx/>
                        <a:buFontTx/>
                        <a:buNone/>
                        <a:tabLst/>
                        <a:defRPr/>
                      </a:pPr>
                      <a:r>
                        <a:rPr lang="es-MX" sz="700" b="1" kern="1200" dirty="0" smtClean="0">
                          <a:solidFill>
                            <a:schemeClr val="tx1"/>
                          </a:solidFill>
                          <a:effectLst/>
                          <a:latin typeface="Arial" panose="020B0604020202020204" pitchFamily="34" charset="0"/>
                          <a:ea typeface="+mn-ea"/>
                          <a:cs typeface="Arial" panose="020B0604020202020204" pitchFamily="34" charset="0"/>
                        </a:rPr>
                        <a:t>CAPÍTULO 6.0 LA PLANEACIÓN ESTRATÉGICA</a:t>
                      </a:r>
                      <a:endParaRPr lang="es-MX" sz="100" dirty="0" smtClean="0">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11">
                  <a:txBody>
                    <a:bodyPr/>
                    <a:lstStyle/>
                    <a:p>
                      <a:pPr algn="ctr">
                        <a:lnSpc>
                          <a:spcPct val="90000"/>
                        </a:lnSpc>
                      </a:pPr>
                      <a:endParaRPr lang="es-ES" altLang="es-MX" sz="100" b="1" dirty="0" smtClean="0">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11">
                  <a:txBody>
                    <a:bodyPr/>
                    <a:lstStyle/>
                    <a:p>
                      <a:pPr algn="ctr">
                        <a:lnSpc>
                          <a:spcPct val="90000"/>
                        </a:lnSpc>
                      </a:pPr>
                      <a:r>
                        <a:rPr lang="es-ES" altLang="es-MX" sz="800" b="1" dirty="0" smtClean="0">
                          <a:latin typeface="Arial" panose="020B0604020202020204" pitchFamily="34" charset="0"/>
                          <a:cs typeface="Arial" panose="020B0604020202020204" pitchFamily="34" charset="0"/>
                        </a:rPr>
                        <a:t>6.33.3 EJERCICIO 6.3</a:t>
                      </a:r>
                      <a:r>
                        <a:rPr lang="es-ES" altLang="es-MX" sz="800" b="1" baseline="0" dirty="0" smtClean="0">
                          <a:latin typeface="Arial" panose="020B0604020202020204" pitchFamily="34" charset="0"/>
                          <a:cs typeface="Arial" panose="020B0604020202020204" pitchFamily="34" charset="0"/>
                        </a:rPr>
                        <a:t> </a:t>
                      </a:r>
                      <a:r>
                        <a:rPr lang="es-ES" altLang="es-MX" sz="800" b="1" dirty="0" smtClean="0">
                          <a:latin typeface="Arial" panose="020B0604020202020204" pitchFamily="34" charset="0"/>
                          <a:cs typeface="Arial" panose="020B0604020202020204" pitchFamily="34" charset="0"/>
                        </a:rPr>
                        <a:t>:IDENTIFICACIÓN DE ELEMENTOS DE PLANEACIÓN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altLang="es-MX" sz="1200" b="1" i="0" u="none" strike="noStrike" cap="none" normalizeH="0" baseline="0" dirty="0" smtClean="0">
                        <a:ln>
                          <a:noFill/>
                        </a:ln>
                        <a:solidFill>
                          <a:schemeClr val="tx1"/>
                        </a:solidFill>
                        <a:effectLst/>
                        <a:latin typeface="Arial Narrow" pitchFamily="34" charset="0"/>
                      </a:endParaRPr>
                    </a:p>
                  </a:txBody>
                  <a:tcPr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1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1</a:t>
                      </a:r>
                      <a:endParaRPr kumimoji="0" lang="es-MX" altLang="es-MX" sz="9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10">
                  <a:txBody>
                    <a:bodyPr/>
                    <a:lstStyle/>
                    <a:p>
                      <a:r>
                        <a:rPr lang="es-MX" altLang="zh-CN" sz="800" dirty="0" smtClean="0">
                          <a:latin typeface="Arial" panose="020B0604020202020204" pitchFamily="34" charset="0"/>
                          <a:ea typeface="SimSun" pitchFamily="2" charset="-122"/>
                          <a:cs typeface="Arial" panose="020B0604020202020204" pitchFamily="34" charset="0"/>
                        </a:rPr>
                        <a:t>Relacione cada uno de los Elementos de Planeación que se encuentran en la tabla de la izquierda y que tienen una letra de identificación con los ejemplos citados en la tabla de la derecha y anote en el paréntesis respectivo la letra de aquella que en su opinión corresponde a cada Elemento de Planeación. (Éstas pueden repetir</a:t>
                      </a:r>
                      <a:endParaRPr lang="es-MX" sz="800" dirty="0">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altLang="es-MX" sz="1200" b="1" i="0" u="none" strike="noStrike" cap="none" normalizeH="0" baseline="0" dirty="0" smtClean="0">
                        <a:ln>
                          <a:noFill/>
                        </a:ln>
                        <a:solidFill>
                          <a:schemeClr val="tx1"/>
                        </a:solidFill>
                        <a:effectLst/>
                        <a:latin typeface="Arial Narrow" pitchFamily="34" charset="0"/>
                      </a:endParaRPr>
                    </a:p>
                  </a:txBody>
                  <a:tcPr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MISIÓN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altLang="es-MX" sz="1200" b="1" i="0" u="none" strike="noStrike" cap="none" normalizeH="0" baseline="0" dirty="0" smtClean="0">
                        <a:ln>
                          <a:noFill/>
                        </a:ln>
                        <a:solidFill>
                          <a:schemeClr val="tx1"/>
                        </a:solidFill>
                        <a:effectLst/>
                        <a:latin typeface="Arial Narrow" pitchFamily="34" charset="0"/>
                      </a:endParaRPr>
                    </a:p>
                  </a:txBody>
                  <a:tcPr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VISIÓN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OBJETIVOS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VALORES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ESTRATEGIAS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718">
                <a:tc gridSpan="1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altLang="es-MX" sz="1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11">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altLang="es-MX"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EJEMPLOS</a:t>
                      </a:r>
                      <a:endParaRPr kumimoji="0" lang="es-ES" altLang="es-MX"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altLang="es-MX" sz="1200" b="1" i="0" u="none" strike="noStrike" cap="none" normalizeH="0" baseline="0" dirty="0" smtClean="0">
                        <a:ln>
                          <a:noFill/>
                        </a:ln>
                        <a:solidFill>
                          <a:schemeClr val="tx1"/>
                        </a:solidFill>
                        <a:effectLst/>
                        <a:latin typeface="Arial Narrow" pitchFamily="34" charset="0"/>
                      </a:endParaRPr>
                    </a:p>
                  </a:txBody>
                  <a:tcPr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altLang="es-MX" sz="10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1</a:t>
                      </a:r>
                      <a:r>
                        <a:rPr kumimoji="0" lang="es-ES_tradnl" altLang="es-MX"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(___)</a:t>
                      </a:r>
                      <a:endParaRPr kumimoji="0" lang="es-ES" altLang="es-MX" sz="1000" b="1" i="0" u="none" strike="noStrike" cap="none" normalizeH="0" baseline="0" dirty="0" smtClean="0">
                        <a:ln>
                          <a:noFill/>
                        </a:ln>
                        <a:solidFill>
                          <a:schemeClr val="tx1"/>
                        </a:solidFill>
                        <a:effectLst/>
                        <a:latin typeface="Arial" panose="020B0604020202020204" pitchFamily="34" charset="0"/>
                        <a:ea typeface="SimSun" pitchFamily="2" charset="-122"/>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gridSpan="9">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altLang="es-MX"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Promovemos el trabajo con ánimo positivo, para de esta manera cumplir con el compromiso de servicio que refuerza la confianza de nuestros clientes. </a:t>
                      </a:r>
                      <a:endParaRPr kumimoji="0" lang="es-ES" altLang="es-MX" sz="1000" b="0" i="0" u="none" strike="noStrike" cap="none" normalizeH="0" baseline="0" dirty="0" smtClean="0">
                        <a:ln>
                          <a:noFill/>
                        </a:ln>
                        <a:solidFill>
                          <a:srgbClr val="FF0000"/>
                        </a:solidFill>
                        <a:effectLst/>
                        <a:latin typeface="Arial" panose="020B0604020202020204" pitchFamily="34" charset="0"/>
                        <a:ea typeface="SimSun" pitchFamily="2" charset="-122"/>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altLang="es-MX" sz="10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2</a:t>
                      </a:r>
                      <a:r>
                        <a:rPr kumimoji="0" lang="es-ES_tradnl" altLang="es-MX"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(___)</a:t>
                      </a:r>
                      <a:endParaRPr kumimoji="0" lang="es-ES" altLang="es-MX" sz="10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gridSpan="9">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altLang="es-MX"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Asesorar a las pequeñas y medianas organizaciones a fin de contribuir al logro de sus objetivos, agregando valor a las actividades de los mismos, brindando un servicio altamente profesional, personalizado, y orientado a los resultados. </a:t>
                      </a:r>
                      <a:endParaRPr kumimoji="0" lang="es-ES" altLang="es-MX" sz="1000" b="0" i="0" u="none" strike="noStrike" cap="none" normalizeH="0" baseline="0" smtClean="0">
                        <a:ln>
                          <a:noFill/>
                        </a:ln>
                        <a:solidFill>
                          <a:srgbClr val="FF0000"/>
                        </a:solidFill>
                        <a:effectLst/>
                        <a:latin typeface="Arial" panose="020B0604020202020204" pitchFamily="34" charset="0"/>
                        <a:ea typeface="SimSun" pitchFamily="2" charset="-122"/>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altLang="es-MX" sz="10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3</a:t>
                      </a:r>
                      <a:r>
                        <a:rPr kumimoji="0" lang="es-ES_tradnl" altLang="es-MX"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(___)</a:t>
                      </a:r>
                      <a:endParaRPr kumimoji="0" lang="es-ES" altLang="es-MX"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gridSpan="9">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altLang="es-MX"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Ser reconocida por nuestros usuarios como una empresa de excelencia que se preocupa por el medio ambiente, y está orientada al servicio al cliente. </a:t>
                      </a:r>
                      <a:endParaRPr kumimoji="0" lang="es-ES" altLang="es-MX" sz="1000" b="0" i="0" u="none" strike="noStrike" cap="none" normalizeH="0" baseline="0" smtClean="0">
                        <a:ln>
                          <a:noFill/>
                        </a:ln>
                        <a:solidFill>
                          <a:srgbClr val="FF0000"/>
                        </a:solidFill>
                        <a:effectLst/>
                        <a:latin typeface="Arial" panose="020B0604020202020204" pitchFamily="34" charset="0"/>
                        <a:ea typeface="SimSun" pitchFamily="2" charset="-122"/>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altLang="es-MX" sz="10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4 </a:t>
                      </a:r>
                      <a:r>
                        <a:rPr kumimoji="0" lang="es-ES_tradnl" altLang="es-MX"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(___)</a:t>
                      </a:r>
                      <a:endParaRPr kumimoji="0" lang="es-ES" altLang="es-MX"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gridSpan="9">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altLang="es-MX"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Mantener una posición de liderazgo, con base en la preferencia del consumidor, logrando crear valores que propicien el desarrollo consistente con la generación de los recursos que la sustentan. </a:t>
                      </a:r>
                      <a:endParaRPr kumimoji="0" lang="es-ES" altLang="es-MX" sz="1000" b="0" i="0" u="none" strike="noStrike" cap="none" normalizeH="0" baseline="0" smtClean="0">
                        <a:ln>
                          <a:noFill/>
                        </a:ln>
                        <a:solidFill>
                          <a:schemeClr val="tx1"/>
                        </a:solidFill>
                        <a:effectLst/>
                        <a:latin typeface="Arial" panose="020B0604020202020204" pitchFamily="34" charset="0"/>
                        <a:ea typeface="SimSun" pitchFamily="2" charset="-122"/>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altLang="es-MX" sz="10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5 </a:t>
                      </a:r>
                      <a:r>
                        <a:rPr kumimoji="0" lang="es-ES_tradnl" altLang="es-MX"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(___)</a:t>
                      </a:r>
                      <a:endParaRPr kumimoji="0" lang="es-ES" altLang="es-MX"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gridSpan="9">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altLang="es-MX" sz="1000" b="0" i="0" u="none" strike="noStrike" cap="none" normalizeH="0" baseline="0" smtClean="0">
                          <a:ln>
                            <a:noFill/>
                          </a:ln>
                          <a:solidFill>
                            <a:schemeClr val="tx1"/>
                          </a:solidFill>
                          <a:effectLst/>
                          <a:latin typeface="Arial" panose="020B0604020202020204" pitchFamily="34" charset="0"/>
                          <a:ea typeface="SimSun" pitchFamily="2" charset="-122"/>
                          <a:cs typeface="Arial" panose="020B0604020202020204" pitchFamily="34" charset="0"/>
                        </a:rPr>
                        <a:t>Ser la corporación que marcha a la vanguardia de la competencia por su avanzada tecnología, la calidad de sus productos y servicios y la actitud positiva de su personal.</a:t>
                      </a:r>
                      <a:endParaRPr kumimoji="0" lang="es-ES" altLang="es-MX" sz="1000" b="0" i="0" u="none" strike="noStrike" cap="none" normalizeH="0" baseline="0" smtClean="0">
                        <a:ln>
                          <a:noFill/>
                        </a:ln>
                        <a:solidFill>
                          <a:schemeClr val="tx1"/>
                        </a:solidFill>
                        <a:effectLst/>
                        <a:latin typeface="Arial" panose="020B0604020202020204" pitchFamily="34" charset="0"/>
                        <a:ea typeface="SimSun" pitchFamily="2" charset="-122"/>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altLang="es-MX" sz="10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6 </a:t>
                      </a:r>
                      <a:r>
                        <a:rPr kumimoji="0" lang="es-ES_tradnl" altLang="es-MX"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(___)</a:t>
                      </a:r>
                      <a:endParaRPr kumimoji="0" lang="es-ES" altLang="es-MX"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gridSpan="9">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altLang="es-MX" sz="1000" b="0" i="0" u="none" strike="noStrike" cap="none" normalizeH="0" baseline="0" smtClean="0">
                          <a:ln>
                            <a:noFill/>
                          </a:ln>
                          <a:solidFill>
                            <a:schemeClr val="tx1"/>
                          </a:solidFill>
                          <a:effectLst/>
                          <a:latin typeface="Arial" panose="020B0604020202020204" pitchFamily="34" charset="0"/>
                          <a:ea typeface="SimSun" pitchFamily="2" charset="-122"/>
                          <a:cs typeface="Arial" panose="020B0604020202020204" pitchFamily="34" charset="0"/>
                        </a:rPr>
                        <a:t>Desarrollar y proyectar una imagen e identidad de empresa seria, responsable, innovadora y comprometida con el bienestar de la sociedad.</a:t>
                      </a:r>
                      <a:endParaRPr kumimoji="0" lang="es-ES" altLang="es-MX" sz="1000" b="0" i="0" u="none" strike="noStrike" cap="none" normalizeH="0" baseline="0" smtClean="0">
                        <a:ln>
                          <a:noFill/>
                        </a:ln>
                        <a:solidFill>
                          <a:schemeClr val="tx1"/>
                        </a:solidFill>
                        <a:effectLst/>
                        <a:latin typeface="Arial" panose="020B0604020202020204" pitchFamily="34" charset="0"/>
                        <a:ea typeface="SimSun" pitchFamily="2" charset="-122"/>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altLang="es-MX" sz="10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7 </a:t>
                      </a:r>
                      <a:r>
                        <a:rPr kumimoji="0" lang="es-ES_tradnl" altLang="es-MX"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(___)</a:t>
                      </a:r>
                      <a:endParaRPr kumimoji="0" lang="es-ES" altLang="es-MX"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gridSpan="9">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altLang="es-MX"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Formar personas íntegras, éticas, con una visión humanística y competitivas internacionalmente en su campo profesional, que al mismo tiempo sean ciudadanos comprometidos con el desarrollo económico, político, social y cultural de su comunidad y con el uso sostenible de los recursos naturales. </a:t>
                      </a:r>
                      <a:endParaRPr kumimoji="0" lang="es-ES" altLang="es-MX" sz="10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altLang="es-MX" sz="10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8 </a:t>
                      </a:r>
                      <a:r>
                        <a:rPr kumimoji="0" lang="es-ES_tradnl" altLang="es-MX"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(___)</a:t>
                      </a:r>
                      <a:endParaRPr kumimoji="0" lang="es-ES" altLang="es-MX"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gridSpan="9">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altLang="es-MX"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Elevar la productividad y optimizar los recursos para reducir los costos y aumentar la eficiencia de la empresa, así como promover la alta calificación y el desarrollo profesional de los trabajadores. </a:t>
                      </a:r>
                      <a:endParaRPr kumimoji="0" lang="es-ES" altLang="es-MX" sz="10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altLang="es-MX" sz="10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9 </a:t>
                      </a:r>
                      <a:r>
                        <a:rPr kumimoji="0" lang="es-ES_tradnl" altLang="es-MX"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(___)</a:t>
                      </a:r>
                      <a:endParaRPr kumimoji="0" lang="es-ES" altLang="es-MX"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gridSpan="9">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altLang="es-MX"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Ser la compañía que mejor entienda y satisfaga las necesidades de productos, servicios y autoestima de la mujer, en todo el mundo. </a:t>
                      </a:r>
                      <a:endParaRPr kumimoji="0" lang="es-ES" altLang="es-MX" sz="1000" b="0"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altLang="es-MX" sz="10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 </a:t>
                      </a:r>
                      <a:r>
                        <a:rPr kumimoji="0" lang="es-ES_tradnl" altLang="es-MX"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(___)</a:t>
                      </a:r>
                      <a:endParaRPr kumimoji="0" lang="es-ES" altLang="es-MX"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gridSpan="9">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altLang="es-MX"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Buscamos constantemente mantener la armonía en la relación con compañeros de trabajo, clientes y proveedores. </a:t>
                      </a:r>
                      <a:endParaRPr kumimoji="0" lang="es-ES" altLang="es-MX" sz="1000" b="0"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
        <p:nvSpPr>
          <p:cNvPr id="5" name="4 Rectángulo"/>
          <p:cNvSpPr/>
          <p:nvPr/>
        </p:nvSpPr>
        <p:spPr>
          <a:xfrm>
            <a:off x="611560" y="657336"/>
            <a:ext cx="7920880" cy="579600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s-MX"/>
          </a:p>
        </p:txBody>
      </p:sp>
    </p:spTree>
    <p:extLst>
      <p:ext uri="{BB962C8B-B14F-4D97-AF65-F5344CB8AC3E}">
        <p14:creationId xmlns:p14="http://schemas.microsoft.com/office/powerpoint/2010/main" val="85440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467544" y="6525368"/>
            <a:ext cx="8208000" cy="2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itchFamily="34" charset="0"/>
              <a:buChar char="•"/>
            </a:pPr>
            <a:r>
              <a:rPr lang="es-MX" sz="800" b="1" i="1" dirty="0" smtClean="0">
                <a:solidFill>
                  <a:srgbClr val="FF0000"/>
                </a:solidFill>
              </a:rPr>
              <a:t>Puede llenarlo  a mano o bien en  computadora. No tiene límite en su repuesta.  Puede iniciar en esta página y continuar si lo requiere, en las hojas adicionales al final de este documento.</a:t>
            </a:r>
            <a:endParaRPr lang="es-MX" sz="1200" b="1" i="1" dirty="0">
              <a:solidFill>
                <a:srgbClr val="FF0000"/>
              </a:solidFill>
            </a:endParaRPr>
          </a:p>
        </p:txBody>
      </p:sp>
      <p:sp>
        <p:nvSpPr>
          <p:cNvPr id="2" name="1 Marcador de número de diapositiva"/>
          <p:cNvSpPr>
            <a:spLocks noGrp="1"/>
          </p:cNvSpPr>
          <p:nvPr>
            <p:ph type="sldNum" sz="quarter" idx="12"/>
          </p:nvPr>
        </p:nvSpPr>
        <p:spPr>
          <a:xfrm>
            <a:off x="6902896" y="6453336"/>
            <a:ext cx="2133600" cy="365125"/>
          </a:xfrm>
        </p:spPr>
        <p:txBody>
          <a:bodyPr/>
          <a:lstStyle/>
          <a:p>
            <a:fld id="{132FADFE-3B8F-471C-ABF0-DBC7717ECBBC}" type="slidenum">
              <a:rPr lang="es-ES" sz="900" smtClean="0"/>
              <a:t>5</a:t>
            </a:fld>
            <a:endParaRPr lang="es-ES" sz="900" dirty="0"/>
          </a:p>
        </p:txBody>
      </p:sp>
      <p:graphicFrame>
        <p:nvGraphicFramePr>
          <p:cNvPr id="4" name="3 Tabla"/>
          <p:cNvGraphicFramePr>
            <a:graphicFrameLocks noGrp="1"/>
          </p:cNvGraphicFramePr>
          <p:nvPr>
            <p:extLst>
              <p:ext uri="{D42A27DB-BD31-4B8C-83A1-F6EECF244321}">
                <p14:modId xmlns:p14="http://schemas.microsoft.com/office/powerpoint/2010/main" val="2250460265"/>
              </p:ext>
            </p:extLst>
          </p:nvPr>
        </p:nvGraphicFramePr>
        <p:xfrm>
          <a:off x="540457" y="692696"/>
          <a:ext cx="8135999" cy="5784026"/>
        </p:xfrm>
        <a:graphic>
          <a:graphicData uri="http://schemas.openxmlformats.org/drawingml/2006/table">
            <a:tbl>
              <a:tblPr firstRow="1" bandRow="1"/>
              <a:tblGrid>
                <a:gridCol w="270437"/>
                <a:gridCol w="3915536"/>
                <a:gridCol w="1158965"/>
                <a:gridCol w="1340952"/>
                <a:gridCol w="1450109"/>
              </a:tblGrid>
              <a:tr h="151163">
                <a:tc gridSpan="5">
                  <a:txBody>
                    <a:bodyPr/>
                    <a:lstStyle/>
                    <a:p>
                      <a:pPr marL="0" algn="ctr" rtl="0" eaLnBrk="1" fontAlgn="ctr" latinLnBrk="0" hangingPunct="1">
                        <a:lnSpc>
                          <a:spcPts val="700"/>
                        </a:lnSpc>
                        <a:spcBef>
                          <a:spcPts val="0"/>
                        </a:spcBef>
                        <a:spcAft>
                          <a:spcPts val="0"/>
                        </a:spcAft>
                      </a:pPr>
                      <a:r>
                        <a:rPr lang="es-MX" sz="700" b="1" i="0" u="none" strike="noStrike" dirty="0" smtClean="0">
                          <a:solidFill>
                            <a:schemeClr val="tx1"/>
                          </a:solidFill>
                          <a:effectLst/>
                          <a:latin typeface="Arial"/>
                        </a:rPr>
                        <a:t>CAPÍTULO</a:t>
                      </a:r>
                      <a:r>
                        <a:rPr lang="es-MX" sz="700" b="1" i="0" u="none" strike="noStrike" baseline="0" dirty="0" smtClean="0">
                          <a:solidFill>
                            <a:schemeClr val="tx1"/>
                          </a:solidFill>
                          <a:effectLst/>
                          <a:latin typeface="Arial"/>
                        </a:rPr>
                        <a:t> 6.0.- LA PLANEACIÓN ESTRATÉGICA</a:t>
                      </a:r>
                      <a:endParaRPr lang="es-MX" sz="700" b="1" i="0" u="none" strike="noStrike" dirty="0">
                        <a:solidFill>
                          <a:schemeClr val="tx1"/>
                        </a:solidFill>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solidFill>
                      <a:schemeClr val="accent2">
                        <a:lumMod val="20000"/>
                        <a:lumOff val="80000"/>
                      </a:schemeClr>
                    </a:solidFill>
                  </a:tcPr>
                </a:tc>
                <a:tc hMerge="1">
                  <a:txBody>
                    <a:bodyPr/>
                    <a:lstStyle/>
                    <a:p>
                      <a:pPr marL="0" algn="l" rtl="0" eaLnBrk="1" fontAlgn="ctr" latinLnBrk="0" hangingPunct="1">
                        <a:lnSpc>
                          <a:spcPts val="700"/>
                        </a:lnSpc>
                        <a:spcBef>
                          <a:spcPts val="0"/>
                        </a:spcBef>
                        <a:spcAft>
                          <a:spcPts val="0"/>
                        </a:spcAft>
                      </a:pPr>
                      <a:endParaRPr lang="es-MX" sz="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solidFill>
                      <a:srgbClr val="E6E0EC"/>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151163">
                <a:tc gridSpan="5">
                  <a:txBody>
                    <a:bodyPr/>
                    <a:lstStyle/>
                    <a:p>
                      <a:pPr marL="0" algn="ctr" rtl="0" eaLnBrk="1" fontAlgn="ctr" latinLnBrk="0" hangingPunct="1">
                        <a:lnSpc>
                          <a:spcPts val="700"/>
                        </a:lnSpc>
                        <a:spcBef>
                          <a:spcPts val="0"/>
                        </a:spcBef>
                        <a:spcAft>
                          <a:spcPts val="0"/>
                        </a:spcAft>
                      </a:pPr>
                      <a:r>
                        <a:rPr lang="es-MX" sz="700" b="1" i="0" u="none" strike="noStrike" dirty="0" smtClean="0">
                          <a:solidFill>
                            <a:schemeClr val="tx1"/>
                          </a:solidFill>
                          <a:effectLst/>
                          <a:latin typeface="Arial"/>
                        </a:rPr>
                        <a:t>6.33.4  CASO MODULAR.- FORMULA</a:t>
                      </a:r>
                      <a:r>
                        <a:rPr lang="es-MX" sz="700" b="1" i="0" u="none" strike="noStrike" baseline="0" dirty="0" smtClean="0">
                          <a:solidFill>
                            <a:schemeClr val="tx1"/>
                          </a:solidFill>
                          <a:effectLst/>
                          <a:latin typeface="Arial"/>
                        </a:rPr>
                        <a:t> I. PARTE </a:t>
                      </a:r>
                      <a:r>
                        <a:rPr lang="es-MX" sz="700" b="1" i="0" u="none" strike="noStrike" baseline="0" dirty="0" smtClean="0">
                          <a:solidFill>
                            <a:srgbClr val="FF0000"/>
                          </a:solidFill>
                          <a:effectLst/>
                          <a:latin typeface="Arial"/>
                        </a:rPr>
                        <a:t>I</a:t>
                      </a:r>
                      <a:endParaRPr lang="es-MX" sz="700" b="1" i="0" u="none" strike="noStrike" dirty="0">
                        <a:solidFill>
                          <a:srgbClr val="FF0000"/>
                        </a:solidFill>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solidFill>
                      <a:schemeClr val="accent4">
                        <a:lumMod val="20000"/>
                        <a:lumOff val="80000"/>
                      </a:schemeClr>
                    </a:solidFill>
                  </a:tcPr>
                </a:tc>
                <a:tc hMerge="1">
                  <a:txBody>
                    <a:bodyPr/>
                    <a:lstStyle/>
                    <a:p>
                      <a:pPr marL="0" algn="l" rtl="0" eaLnBrk="1" fontAlgn="ctr" latinLnBrk="0" hangingPunct="1">
                        <a:lnSpc>
                          <a:spcPts val="700"/>
                        </a:lnSpc>
                        <a:spcBef>
                          <a:spcPts val="0"/>
                        </a:spcBef>
                        <a:spcAft>
                          <a:spcPts val="0"/>
                        </a:spcAft>
                      </a:pPr>
                      <a:endParaRPr lang="es-MX" sz="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solidFill>
                      <a:srgbClr val="E6E0EC"/>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151163">
                <a:tc>
                  <a:txBody>
                    <a:bodyPr/>
                    <a:lstStyle/>
                    <a:p>
                      <a:pPr marL="0" algn="ctr" rtl="0" eaLnBrk="1" fontAlgn="ctr" latinLnBrk="0" hangingPunct="1">
                        <a:lnSpc>
                          <a:spcPts val="700"/>
                        </a:lnSpc>
                        <a:spcBef>
                          <a:spcPts val="0"/>
                        </a:spcBef>
                        <a:spcAft>
                          <a:spcPts val="0"/>
                        </a:spcAft>
                      </a:pPr>
                      <a:r>
                        <a:rPr lang="es-MX" sz="800" b="1" i="0" u="none" strike="noStrike" dirty="0" smtClean="0">
                          <a:solidFill>
                            <a:srgbClr val="FF0000"/>
                          </a:solidFill>
                          <a:effectLst/>
                          <a:latin typeface="Arial"/>
                        </a:rPr>
                        <a:t>2</a:t>
                      </a:r>
                      <a:endParaRPr lang="es-MX" sz="600" b="1" i="0" u="none" strike="noStrike" dirty="0">
                        <a:solidFill>
                          <a:srgbClr val="FF0000"/>
                        </a:solidFill>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noFill/>
                  </a:tcPr>
                </a:tc>
                <a:tc gridSpan="4">
                  <a:txBody>
                    <a:bodyPr/>
                    <a:lstStyle/>
                    <a:p>
                      <a:pPr marL="0" algn="l" rtl="0" eaLnBrk="1" fontAlgn="ctr" latinLnBrk="0" hangingPunct="1">
                        <a:lnSpc>
                          <a:spcPts val="700"/>
                        </a:lnSpc>
                        <a:spcBef>
                          <a:spcPts val="0"/>
                        </a:spcBef>
                        <a:spcAft>
                          <a:spcPts val="0"/>
                        </a:spcAft>
                      </a:pPr>
                      <a:r>
                        <a:rPr lang="es-MX" sz="800" b="0" i="0" u="none" strike="noStrike" kern="1200" dirty="0">
                          <a:solidFill>
                            <a:srgbClr val="000000"/>
                          </a:solidFill>
                          <a:effectLst/>
                          <a:latin typeface="Arial"/>
                          <a:cs typeface="Arial"/>
                        </a:rPr>
                        <a:t>Una vez </a:t>
                      </a:r>
                      <a:r>
                        <a:rPr lang="es-MX" sz="800" b="0" i="0" u="none" strike="noStrike" kern="1200" dirty="0" smtClean="0">
                          <a:solidFill>
                            <a:srgbClr val="000000"/>
                          </a:solidFill>
                          <a:effectLst/>
                          <a:latin typeface="Arial"/>
                          <a:cs typeface="Arial"/>
                        </a:rPr>
                        <a:t>leída</a:t>
                      </a:r>
                      <a:r>
                        <a:rPr lang="es-MX" sz="800" b="0" i="0" u="none" strike="noStrike" kern="1200" baseline="0" dirty="0" smtClean="0">
                          <a:solidFill>
                            <a:srgbClr val="000000"/>
                          </a:solidFill>
                          <a:effectLst/>
                          <a:latin typeface="Arial"/>
                          <a:cs typeface="Arial"/>
                        </a:rPr>
                        <a:t> y analizada la información anterior, elabore las matrices FODA de la marcas Formula I, F-I y Racing Team, RT, en los siguientes cuadros. </a:t>
                      </a:r>
                      <a:endParaRPr lang="es-MX" sz="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solidFill>
                      <a:srgbClr val="E6E0EC"/>
                    </a:solidFill>
                  </a:tcPr>
                </a:tc>
                <a:tc hMerge="1">
                  <a:txBody>
                    <a:bodyPr/>
                    <a:lstStyle/>
                    <a:p>
                      <a:pPr marL="0" algn="ctr" rtl="0" eaLnBrk="1" fontAlgn="ctr" latinLnBrk="0" hangingPunct="1">
                        <a:spcBef>
                          <a:spcPts val="0"/>
                        </a:spcBef>
                        <a:spcAft>
                          <a:spcPts val="0"/>
                        </a:spcAft>
                      </a:pPr>
                      <a:endParaRPr lang="es-MX" sz="1800" b="0" i="0" u="none" strike="noStrike" dirty="0">
                        <a:effectLst/>
                        <a:latin typeface="Arial"/>
                      </a:endParaRPr>
                    </a:p>
                  </a:txBody>
                  <a:tcPr anchor="ctr"/>
                </a:tc>
                <a:tc hMerge="1">
                  <a:txBody>
                    <a:bodyPr/>
                    <a:lstStyle/>
                    <a:p>
                      <a:pPr marL="0" algn="l" rtl="0" eaLnBrk="1" fontAlgn="ctr" latinLnBrk="0" hangingPunct="1">
                        <a:spcBef>
                          <a:spcPts val="0"/>
                        </a:spcBef>
                        <a:spcAft>
                          <a:spcPts val="0"/>
                        </a:spcAft>
                      </a:pP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solidFill>
                      <a:srgbClr val="FFFFFF"/>
                    </a:solidFill>
                  </a:tcPr>
                </a:tc>
                <a:tc hMerge="1">
                  <a:txBody>
                    <a:bodyPr/>
                    <a:lstStyle/>
                    <a:p>
                      <a:endParaRPr lang="es-MX"/>
                    </a:p>
                  </a:txBody>
                  <a:tcPr/>
                </a:tc>
              </a:tr>
              <a:tr h="146905">
                <a:tc>
                  <a:txBody>
                    <a:bodyPr/>
                    <a:lstStyle/>
                    <a:p>
                      <a:pPr marL="0" algn="ctr" rtl="0" eaLnBrk="1" fontAlgn="t" latinLnBrk="0" hangingPunct="1">
                        <a:spcBef>
                          <a:spcPts val="0"/>
                        </a:spcBef>
                        <a:spcAft>
                          <a:spcPts val="0"/>
                        </a:spcAft>
                      </a:pPr>
                      <a:r>
                        <a:rPr lang="es-MX" sz="600" b="1" i="0" u="none" strike="noStrike" kern="1200" dirty="0" smtClean="0">
                          <a:solidFill>
                            <a:srgbClr val="000000"/>
                          </a:solidFill>
                          <a:effectLst/>
                          <a:latin typeface="Arial Narrow"/>
                          <a:ea typeface="Arial Unicode MS"/>
                          <a:cs typeface="Arial Unicode MS"/>
                        </a:rPr>
                        <a:t>A</a:t>
                      </a:r>
                      <a:endParaRPr lang="es-MX" sz="18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solidFill>
                      <a:srgbClr val="E6E0EC"/>
                    </a:solidFill>
                  </a:tcPr>
                </a:tc>
                <a:tc gridSpan="2">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Arial Narrow"/>
                          <a:ea typeface="Arial Unicode MS"/>
                          <a:cs typeface="Arial Unicode MS"/>
                        </a:rPr>
                        <a:t>MATRIZ</a:t>
                      </a:r>
                      <a:r>
                        <a:rPr lang="es-MX" sz="800" b="1" i="0" u="none" strike="noStrike" kern="1200" baseline="0" dirty="0">
                          <a:solidFill>
                            <a:srgbClr val="000000"/>
                          </a:solidFill>
                          <a:effectLst/>
                          <a:latin typeface="Arial Narrow"/>
                          <a:ea typeface="Arial Unicode MS"/>
                          <a:cs typeface="Arial Unicode MS"/>
                        </a:rPr>
                        <a:t>  FODA  </a:t>
                      </a:r>
                      <a:endParaRPr lang="es-MX" sz="24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solidFill>
                      <a:srgbClr val="E6E0EC"/>
                    </a:solidFill>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800" b="1" i="0" u="none" strike="noStrike" kern="1200" baseline="0" dirty="0">
                          <a:solidFill>
                            <a:srgbClr val="000000"/>
                          </a:solidFill>
                          <a:effectLst/>
                          <a:latin typeface="Arial Narrow"/>
                          <a:ea typeface="Arial Unicode MS"/>
                          <a:cs typeface="Arial Unicode MS"/>
                        </a:rPr>
                        <a:t>FÓRMULA I - FI</a:t>
                      </a:r>
                      <a:endParaRPr lang="es-MX" sz="20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solidFill>
                      <a:srgbClr val="FFFFFF"/>
                    </a:solidFill>
                  </a:tcPr>
                </a:tc>
                <a:tc hMerge="1">
                  <a:txBody>
                    <a:bodyPr/>
                    <a:lstStyle/>
                    <a:p>
                      <a:endParaRPr lang="es-MX"/>
                    </a:p>
                  </a:txBody>
                  <a:tcPr/>
                </a:tc>
              </a:tr>
              <a:tr h="135834">
                <a:tc rowSpan="2">
                  <a:txBody>
                    <a:bodyPr/>
                    <a:lstStyle/>
                    <a:p>
                      <a:pPr marL="0" algn="ctr" rtl="0" eaLnBrk="1" fontAlgn="t" latinLnBrk="0" hangingPunct="1">
                        <a:spcBef>
                          <a:spcPts val="0"/>
                        </a:spcBef>
                        <a:spcAft>
                          <a:spcPts val="0"/>
                        </a:spcAft>
                      </a:pPr>
                      <a:r>
                        <a:rPr lang="es-MX" sz="600" b="0" i="0" u="none" strike="noStrike" kern="1200" dirty="0">
                          <a:solidFill>
                            <a:srgbClr val="000000"/>
                          </a:solidFill>
                          <a:effectLst/>
                          <a:latin typeface="Arial Narrow"/>
                          <a:ea typeface="Arial Unicode MS"/>
                          <a:cs typeface="Arial Unicode MS"/>
                        </a:rPr>
                        <a:t>INTERNAS</a:t>
                      </a:r>
                      <a:endParaRPr lang="es-MX" sz="18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solidFill>
                      <a:srgbClr val="E6E0EC"/>
                    </a:solidFill>
                  </a:tcPr>
                </a:tc>
                <a:tc>
                  <a:txBody>
                    <a:bodyPr/>
                    <a:lstStyle/>
                    <a:p>
                      <a:pPr marL="0" algn="ctr" rtl="0" eaLnBrk="1" fontAlgn="ctr" latinLnBrk="0" hangingPunct="1">
                        <a:spcBef>
                          <a:spcPts val="0"/>
                        </a:spcBef>
                        <a:spcAft>
                          <a:spcPts val="0"/>
                        </a:spcAft>
                      </a:pPr>
                      <a:r>
                        <a:rPr lang="es-MX" sz="600" b="0" i="0" u="none" strike="noStrike" kern="1200" dirty="0">
                          <a:solidFill>
                            <a:srgbClr val="000000"/>
                          </a:solidFill>
                          <a:effectLst/>
                          <a:latin typeface="Arial Narrow"/>
                          <a:ea typeface="Arial Unicode MS"/>
                          <a:cs typeface="Arial Unicode MS"/>
                        </a:rPr>
                        <a:t>FUERZAS</a:t>
                      </a:r>
                      <a:endParaRPr lang="es-MX" sz="18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solidFill>
                      <a:srgbClr val="E6E0EC"/>
                    </a:solidFill>
                  </a:tcPr>
                </a:tc>
                <a:tc gridSpan="3">
                  <a:txBody>
                    <a:bodyPr/>
                    <a:lstStyle/>
                    <a:p>
                      <a:pPr marL="0" algn="ctr" rtl="0" eaLnBrk="1" fontAlgn="ctr" latinLnBrk="0" hangingPunct="1">
                        <a:spcBef>
                          <a:spcPts val="0"/>
                        </a:spcBef>
                        <a:spcAft>
                          <a:spcPts val="0"/>
                        </a:spcAft>
                      </a:pPr>
                      <a:r>
                        <a:rPr lang="es-MX" sz="600" b="0" i="0" u="none" strike="noStrike" kern="1200" dirty="0">
                          <a:solidFill>
                            <a:srgbClr val="000000"/>
                          </a:solidFill>
                          <a:effectLst/>
                          <a:latin typeface="Arial Narrow"/>
                          <a:ea typeface="Arial Unicode MS"/>
                          <a:cs typeface="Arial Unicode MS"/>
                        </a:rPr>
                        <a:t>DEBILIDADES</a:t>
                      </a:r>
                      <a:endParaRPr lang="es-MX" sz="18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solidFill>
                      <a:srgbClr val="E6E0EC"/>
                    </a:solidFill>
                  </a:tcPr>
                </a:tc>
                <a:tc hMerge="1">
                  <a:txBody>
                    <a:bodyPr/>
                    <a:lstStyle/>
                    <a:p>
                      <a:endParaRPr lang="es-MX"/>
                    </a:p>
                  </a:txBody>
                  <a:tcPr/>
                </a:tc>
                <a:tc hMerge="1">
                  <a:txBody>
                    <a:bodyPr/>
                    <a:lstStyle/>
                    <a:p>
                      <a:endParaRPr lang="es-MX"/>
                    </a:p>
                  </a:txBody>
                  <a:tcPr/>
                </a:tc>
              </a:tr>
              <a:tr h="1008000">
                <a:tc vMerge="1">
                  <a:txBody>
                    <a:bodyPr/>
                    <a:lstStyle/>
                    <a:p>
                      <a:endParaRPr lang="es-MX"/>
                    </a:p>
                  </a:txBody>
                  <a:tcPr/>
                </a:tc>
                <a:tc>
                  <a:txBody>
                    <a:bodyPr/>
                    <a:lstStyle/>
                    <a:p>
                      <a:pPr marL="0" algn="l" rtl="0" eaLnBrk="1" fontAlgn="ctr" latinLnBrk="0" hangingPunct="1">
                        <a:spcBef>
                          <a:spcPts val="0"/>
                        </a:spcBef>
                        <a:spcAft>
                          <a:spcPts val="0"/>
                        </a:spcAft>
                      </a:pPr>
                      <a:endParaRPr lang="es-MX" sz="1200" b="0" i="0" u="none" strike="noStrike" dirty="0" smtClean="0">
                        <a:effectLst/>
                        <a:latin typeface="Arial"/>
                      </a:endParaRPr>
                    </a:p>
                    <a:p>
                      <a:pPr marL="0" algn="l" rtl="0" eaLnBrk="1" fontAlgn="ctr" latinLnBrk="0" hangingPunct="1">
                        <a:spcBef>
                          <a:spcPts val="0"/>
                        </a:spcBef>
                        <a:spcAft>
                          <a:spcPts val="0"/>
                        </a:spcAft>
                      </a:pPr>
                      <a:endParaRPr lang="es-MX" sz="1200" b="0" i="0" u="none" strike="noStrike" dirty="0" smtClean="0">
                        <a:effectLst/>
                        <a:latin typeface="Arial"/>
                      </a:endParaRPr>
                    </a:p>
                    <a:p>
                      <a:pPr marL="0" algn="l" rtl="0" eaLnBrk="1" fontAlgn="ctr" latinLnBrk="0" hangingPunct="1">
                        <a:spcBef>
                          <a:spcPts val="0"/>
                        </a:spcBef>
                        <a:spcAft>
                          <a:spcPts val="0"/>
                        </a:spcAft>
                      </a:pPr>
                      <a:endParaRPr lang="es-MX" sz="1200" b="0" i="0" u="none" strike="noStrike" dirty="0" smtClean="0">
                        <a:effectLst/>
                        <a:latin typeface="Arial"/>
                      </a:endParaRPr>
                    </a:p>
                    <a:p>
                      <a:pPr marL="0" algn="l" rtl="0" eaLnBrk="1" fontAlgn="ctr" latinLnBrk="0" hangingPunct="1">
                        <a:spcBef>
                          <a:spcPts val="0"/>
                        </a:spcBef>
                        <a:spcAft>
                          <a:spcPts val="0"/>
                        </a:spcAft>
                      </a:pPr>
                      <a:endParaRPr lang="es-MX" sz="12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tcPr>
                </a:tc>
                <a:tc gridSpan="3">
                  <a:txBody>
                    <a:bodyPr/>
                    <a:lstStyle/>
                    <a:p>
                      <a:pPr marL="0" algn="l" rtl="0" eaLnBrk="1" fontAlgn="ctr" latinLnBrk="0" hangingPunct="1">
                        <a:spcBef>
                          <a:spcPts val="0"/>
                        </a:spcBef>
                        <a:spcAft>
                          <a:spcPts val="0"/>
                        </a:spcAft>
                      </a:pPr>
                      <a:endParaRPr lang="es-MX" sz="12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135834">
                <a:tc rowSpan="2">
                  <a:txBody>
                    <a:bodyPr/>
                    <a:lstStyle/>
                    <a:p>
                      <a:pPr marL="0" algn="ctr" rtl="0" eaLnBrk="1" fontAlgn="t" latinLnBrk="0" hangingPunct="1">
                        <a:spcBef>
                          <a:spcPts val="0"/>
                        </a:spcBef>
                        <a:spcAft>
                          <a:spcPts val="0"/>
                        </a:spcAft>
                      </a:pPr>
                      <a:r>
                        <a:rPr lang="es-MX" sz="600" b="0" i="0" u="none" strike="noStrike" kern="1200" dirty="0" smtClean="0">
                          <a:solidFill>
                            <a:srgbClr val="000000"/>
                          </a:solidFill>
                          <a:effectLst/>
                          <a:latin typeface="Arial Narrow"/>
                          <a:ea typeface="Arial Unicode MS"/>
                          <a:cs typeface="Arial Unicode MS"/>
                        </a:rPr>
                        <a:t>EXTERNAS</a:t>
                      </a:r>
                      <a:endParaRPr lang="es-MX" sz="18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solidFill>
                      <a:srgbClr val="E6E0EC"/>
                    </a:solidFill>
                  </a:tcPr>
                </a:tc>
                <a:tc>
                  <a:txBody>
                    <a:bodyPr/>
                    <a:lstStyle/>
                    <a:p>
                      <a:pPr marL="0" algn="ctr" rtl="0" eaLnBrk="1" fontAlgn="ctr" latinLnBrk="0" hangingPunct="1">
                        <a:spcBef>
                          <a:spcPts val="0"/>
                        </a:spcBef>
                        <a:spcAft>
                          <a:spcPts val="0"/>
                        </a:spcAft>
                      </a:pPr>
                      <a:r>
                        <a:rPr lang="es-MX" sz="600" b="0" i="0" u="none" strike="noStrike" kern="1200" dirty="0">
                          <a:solidFill>
                            <a:srgbClr val="000000"/>
                          </a:solidFill>
                          <a:effectLst/>
                          <a:latin typeface="Arial Narrow"/>
                          <a:ea typeface="Arial Unicode MS"/>
                          <a:cs typeface="Arial Unicode MS"/>
                        </a:rPr>
                        <a:t>OPORTUNIDADES</a:t>
                      </a:r>
                      <a:endParaRPr lang="es-MX" sz="18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solidFill>
                      <a:srgbClr val="E6E0EC"/>
                    </a:solidFill>
                  </a:tcPr>
                </a:tc>
                <a:tc gridSpan="3">
                  <a:txBody>
                    <a:bodyPr/>
                    <a:lstStyle/>
                    <a:p>
                      <a:pPr marL="0" algn="ctr" rtl="0" eaLnBrk="1" fontAlgn="ctr" latinLnBrk="0" hangingPunct="1">
                        <a:spcBef>
                          <a:spcPts val="0"/>
                        </a:spcBef>
                        <a:spcAft>
                          <a:spcPts val="0"/>
                        </a:spcAft>
                      </a:pPr>
                      <a:r>
                        <a:rPr lang="es-MX" sz="600" b="0" i="0" u="none" strike="noStrike" kern="1200" dirty="0">
                          <a:solidFill>
                            <a:srgbClr val="000000"/>
                          </a:solidFill>
                          <a:effectLst/>
                          <a:latin typeface="Arial Narrow"/>
                          <a:ea typeface="Arial Unicode MS"/>
                          <a:cs typeface="Arial Unicode MS"/>
                        </a:rPr>
                        <a:t>AMENAZAS</a:t>
                      </a:r>
                      <a:endParaRPr lang="es-MX" sz="18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solidFill>
                      <a:srgbClr val="E6E0EC"/>
                    </a:solidFill>
                  </a:tcPr>
                </a:tc>
                <a:tc hMerge="1">
                  <a:txBody>
                    <a:bodyPr/>
                    <a:lstStyle/>
                    <a:p>
                      <a:endParaRPr lang="es-MX"/>
                    </a:p>
                  </a:txBody>
                  <a:tcPr/>
                </a:tc>
                <a:tc hMerge="1">
                  <a:txBody>
                    <a:bodyPr/>
                    <a:lstStyle/>
                    <a:p>
                      <a:endParaRPr lang="es-MX"/>
                    </a:p>
                  </a:txBody>
                  <a:tcPr/>
                </a:tc>
              </a:tr>
              <a:tr h="1008000">
                <a:tc vMerge="1">
                  <a:txBody>
                    <a:bodyPr/>
                    <a:lstStyle/>
                    <a:p>
                      <a:endParaRPr lang="es-MX"/>
                    </a:p>
                  </a:txBody>
                  <a:tcPr/>
                </a:tc>
                <a:tc>
                  <a:txBody>
                    <a:bodyPr/>
                    <a:lstStyle/>
                    <a:p>
                      <a:pPr marL="0" algn="l" rtl="0" eaLnBrk="1" fontAlgn="ctr" latinLnBrk="0" hangingPunct="1">
                        <a:spcBef>
                          <a:spcPts val="0"/>
                        </a:spcBef>
                        <a:spcAft>
                          <a:spcPts val="0"/>
                        </a:spcAft>
                      </a:pPr>
                      <a:endParaRPr lang="es-MX" sz="18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tcPr>
                </a:tc>
                <a:tc gridSpan="3">
                  <a:txBody>
                    <a:bodyPr/>
                    <a:lstStyle/>
                    <a:p>
                      <a:pPr marL="0" algn="l" rtl="0" eaLnBrk="1" fontAlgn="ctr" latinLnBrk="0" hangingPunct="1">
                        <a:spcBef>
                          <a:spcPts val="0"/>
                        </a:spcBef>
                        <a:spcAft>
                          <a:spcPts val="0"/>
                        </a:spcAft>
                      </a:pPr>
                      <a:endParaRPr lang="es-MX" sz="18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tcPr>
                </a:tc>
                <a:tc hMerge="1">
                  <a:txBody>
                    <a:bodyPr/>
                    <a:lstStyle/>
                    <a:p>
                      <a:endParaRPr lang="es-MX" dirty="0"/>
                    </a:p>
                  </a:txBody>
                  <a:tcPr/>
                </a:tc>
                <a:tc hMerge="1">
                  <a:txBody>
                    <a:bodyPr/>
                    <a:lstStyle/>
                    <a:p>
                      <a:endParaRPr lang="es-MX"/>
                    </a:p>
                  </a:txBody>
                  <a:tcPr/>
                </a:tc>
              </a:tr>
              <a:tr h="0">
                <a:tc gridSpan="5">
                  <a:txBody>
                    <a:bodyPr/>
                    <a:lstStyle/>
                    <a:p>
                      <a:pPr marL="0" algn="ctr" rtl="0" eaLnBrk="1" fontAlgn="t" latinLnBrk="0" hangingPunct="1">
                        <a:spcBef>
                          <a:spcPts val="0"/>
                        </a:spcBef>
                        <a:spcAft>
                          <a:spcPts val="0"/>
                        </a:spcAft>
                      </a:pPr>
                      <a:endParaRPr lang="es-MX" sz="2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noFill/>
                  </a:tcPr>
                </a:tc>
                <a:tc hMerge="1">
                  <a:txBody>
                    <a:bodyPr/>
                    <a:lstStyle/>
                    <a:p>
                      <a:pPr marL="0" algn="l" rtl="0" eaLnBrk="1" fontAlgn="ctr" latinLnBrk="0" hangingPunct="1">
                        <a:spcBef>
                          <a:spcPts val="0"/>
                        </a:spcBef>
                        <a:spcAft>
                          <a:spcPts val="0"/>
                        </a:spcAft>
                      </a:pPr>
                      <a:endParaRPr lang="es-MX" sz="18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tcPr>
                </a:tc>
                <a:tc hMerge="1">
                  <a:txBody>
                    <a:bodyPr/>
                    <a:lstStyle/>
                    <a:p>
                      <a:pPr marL="0" algn="l" rtl="0" eaLnBrk="1" fontAlgn="ctr" latinLnBrk="0" hangingPunct="1">
                        <a:spcBef>
                          <a:spcPts val="0"/>
                        </a:spcBef>
                        <a:spcAft>
                          <a:spcPts val="0"/>
                        </a:spcAft>
                      </a:pPr>
                      <a:endParaRPr lang="es-MX" sz="18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241406">
                <a:tc>
                  <a:txBody>
                    <a:bodyPr/>
                    <a:lstStyle/>
                    <a:p>
                      <a:pPr marL="0" algn="ctr" rtl="0" eaLnBrk="1" fontAlgn="t" latinLnBrk="0" hangingPunct="1">
                        <a:spcBef>
                          <a:spcPts val="0"/>
                        </a:spcBef>
                        <a:spcAft>
                          <a:spcPts val="0"/>
                        </a:spcAft>
                      </a:pPr>
                      <a:r>
                        <a:rPr lang="es-MX" sz="700" b="0" i="0" u="none" strike="noStrike" dirty="0" smtClean="0">
                          <a:effectLst/>
                          <a:latin typeface="Arial"/>
                        </a:rPr>
                        <a:t>B</a:t>
                      </a:r>
                      <a:endParaRPr lang="es-MX" sz="7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solidFill>
                      <a:srgbClr val="E6E0EC"/>
                    </a:solidFill>
                  </a:tcPr>
                </a:tc>
                <a:tc grid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800" b="1" kern="1200" dirty="0" smtClean="0">
                          <a:solidFill>
                            <a:schemeClr val="tx1"/>
                          </a:solidFill>
                          <a:effectLst/>
                          <a:latin typeface="Arial" panose="020B0604020202020204" pitchFamily="34" charset="0"/>
                          <a:ea typeface="+mn-ea"/>
                          <a:cs typeface="Arial" panose="020B0604020202020204" pitchFamily="34" charset="0"/>
                        </a:rPr>
                        <a:t>MATRIZ</a:t>
                      </a:r>
                      <a:r>
                        <a:rPr lang="es-MX" sz="800" b="1" kern="1200" baseline="0" dirty="0" smtClean="0">
                          <a:solidFill>
                            <a:schemeClr val="tx1"/>
                          </a:solidFill>
                          <a:effectLst/>
                          <a:latin typeface="Arial" panose="020B0604020202020204" pitchFamily="34" charset="0"/>
                          <a:ea typeface="+mn-ea"/>
                          <a:cs typeface="Arial" panose="020B0604020202020204" pitchFamily="34" charset="0"/>
                        </a:rPr>
                        <a:t>  </a:t>
                      </a:r>
                      <a:r>
                        <a:rPr lang="es-MX" sz="800" b="1" kern="1200" baseline="0" dirty="0" err="1" smtClean="0">
                          <a:solidFill>
                            <a:schemeClr val="tx1"/>
                          </a:solidFill>
                          <a:effectLst/>
                          <a:latin typeface="Arial" panose="020B0604020202020204" pitchFamily="34" charset="0"/>
                          <a:ea typeface="+mn-ea"/>
                          <a:cs typeface="Arial" panose="020B0604020202020204" pitchFamily="34" charset="0"/>
                        </a:rPr>
                        <a:t>FODA</a:t>
                      </a:r>
                      <a:r>
                        <a:rPr lang="es-MX" sz="800" b="1" kern="1200" baseline="0" dirty="0" smtClean="0">
                          <a:solidFill>
                            <a:schemeClr val="tx1"/>
                          </a:solidFill>
                          <a:effectLst/>
                          <a:latin typeface="Arial" panose="020B0604020202020204" pitchFamily="34" charset="0"/>
                          <a:ea typeface="+mn-ea"/>
                          <a:cs typeface="Arial" panose="020B0604020202020204" pitchFamily="34" charset="0"/>
                        </a:rPr>
                        <a:t>  </a:t>
                      </a:r>
                      <a:endParaRPr lang="es-MX" sz="800" dirty="0" smtClean="0">
                        <a:effectLst/>
                        <a:latin typeface="Arial" panose="020B0604020202020204" pitchFamily="34" charset="0"/>
                        <a:cs typeface="Arial" panose="020B0604020202020204" pitchFamily="34" charset="0"/>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solidFill>
                      <a:schemeClr val="accent4">
                        <a:lumMod val="20000"/>
                        <a:lumOff val="80000"/>
                      </a:schemeClr>
                    </a:solidFill>
                  </a:tcPr>
                </a:tc>
                <a:tc hMerge="1">
                  <a:txBody>
                    <a:bodyPr/>
                    <a:lstStyle/>
                    <a:p>
                      <a:pPr marL="0" algn="l" rtl="0" eaLnBrk="1" fontAlgn="ctr" latinLnBrk="0" hangingPunct="1">
                        <a:spcBef>
                          <a:spcPts val="0"/>
                        </a:spcBef>
                        <a:spcAft>
                          <a:spcPts val="0"/>
                        </a:spcAft>
                      </a:pPr>
                      <a:endParaRPr lang="es-MX" sz="4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solidFill>
                      <a:schemeClr val="accent4">
                        <a:lumMod val="20000"/>
                        <a:lumOff val="80000"/>
                      </a:schemeClr>
                    </a:solidFill>
                  </a:tcPr>
                </a:tc>
                <a:tc hMerge="1">
                  <a:txBody>
                    <a:bodyPr/>
                    <a:lstStyle/>
                    <a:p>
                      <a:endParaRPr lang="es-MX"/>
                    </a:p>
                  </a:txBody>
                  <a:tcPr/>
                </a:tc>
                <a:tc>
                  <a:txBody>
                    <a:bodyPr/>
                    <a:lstStyle/>
                    <a:p>
                      <a:pPr marL="0" algn="l" rtl="0" eaLnBrk="1" fontAlgn="ctr" latinLnBrk="0" hangingPunct="1">
                        <a:spcBef>
                          <a:spcPts val="0"/>
                        </a:spcBef>
                        <a:spcAft>
                          <a:spcPts val="0"/>
                        </a:spcAft>
                      </a:pPr>
                      <a:r>
                        <a:rPr lang="es-MX" sz="800" b="1" i="0" u="none" strike="noStrike" dirty="0" smtClean="0">
                          <a:effectLst/>
                          <a:latin typeface="Arial Narrow" panose="020B0606020202030204" pitchFamily="34" charset="0"/>
                        </a:rPr>
                        <a:t>RACING </a:t>
                      </a:r>
                      <a:r>
                        <a:rPr lang="es-MX" sz="800" b="1" i="0" u="none" strike="noStrike" dirty="0" err="1" smtClean="0">
                          <a:effectLst/>
                          <a:latin typeface="Arial Narrow" panose="020B0606020202030204" pitchFamily="34" charset="0"/>
                        </a:rPr>
                        <a:t>TEAM</a:t>
                      </a:r>
                      <a:r>
                        <a:rPr lang="es-MX" sz="800" b="1" i="0" u="none" strike="noStrike" dirty="0" smtClean="0">
                          <a:effectLst/>
                          <a:latin typeface="Arial Narrow" panose="020B0606020202030204" pitchFamily="34" charset="0"/>
                        </a:rPr>
                        <a:t> - </a:t>
                      </a:r>
                      <a:r>
                        <a:rPr lang="es-MX" sz="800" b="1" i="0" u="none" strike="noStrike" dirty="0" err="1" smtClean="0">
                          <a:effectLst/>
                          <a:latin typeface="Arial Narrow" panose="020B0606020202030204" pitchFamily="34" charset="0"/>
                        </a:rPr>
                        <a:t>RT</a:t>
                      </a:r>
                      <a:endParaRPr lang="es-MX" sz="800" b="1" i="0" u="none" strike="noStrike" dirty="0">
                        <a:effectLst/>
                        <a:latin typeface="Arial Narrow" panose="020B0606020202030204" pitchFamily="34" charset="0"/>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solidFill>
                      <a:schemeClr val="bg1"/>
                    </a:solidFill>
                  </a:tcPr>
                </a:tc>
              </a:tr>
              <a:tr h="180000">
                <a:tc rowSpan="2">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s-MX" sz="700" b="0" i="0" kern="1200" dirty="0" smtClean="0">
                          <a:solidFill>
                            <a:schemeClr val="tx1"/>
                          </a:solidFill>
                          <a:effectLst/>
                          <a:latin typeface="+mn-lt"/>
                          <a:ea typeface="+mn-ea"/>
                          <a:cs typeface="+mn-cs"/>
                        </a:rPr>
                        <a:t>INTERNAS</a:t>
                      </a:r>
                      <a:endParaRPr lang="es-MX" sz="700" dirty="0" smtClean="0">
                        <a:effectLst/>
                      </a:endParaRPr>
                    </a:p>
                    <a:p>
                      <a:pPr marL="0" algn="ctr" rtl="0" eaLnBrk="1" fontAlgn="t" latinLnBrk="0" hangingPunct="1">
                        <a:spcBef>
                          <a:spcPts val="0"/>
                        </a:spcBef>
                        <a:spcAft>
                          <a:spcPts val="0"/>
                        </a:spcAft>
                      </a:pPr>
                      <a:endParaRPr lang="es-MX" sz="7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solidFill>
                      <a:srgbClr val="E6E0EC"/>
                    </a:solidFill>
                  </a:tcPr>
                </a:tc>
                <a:tc>
                  <a:txBody>
                    <a:bodyPr/>
                    <a:lstStyle/>
                    <a:p>
                      <a:pPr marL="0" algn="ctr" rtl="0" eaLnBrk="1" fontAlgn="ctr" latinLnBrk="0" hangingPunct="1">
                        <a:spcBef>
                          <a:spcPts val="0"/>
                        </a:spcBef>
                        <a:spcAft>
                          <a:spcPts val="0"/>
                        </a:spcAft>
                      </a:pPr>
                      <a:r>
                        <a:rPr lang="es-MX" sz="600" b="0" i="0" u="none" strike="noStrike" kern="1200" dirty="0">
                          <a:solidFill>
                            <a:srgbClr val="000000"/>
                          </a:solidFill>
                          <a:effectLst/>
                          <a:latin typeface="Arial Narrow"/>
                          <a:ea typeface="Arial Unicode MS"/>
                          <a:cs typeface="Arial Unicode MS"/>
                        </a:rPr>
                        <a:t>FUERZAS</a:t>
                      </a:r>
                      <a:endParaRPr lang="es-MX" sz="18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solidFill>
                      <a:schemeClr val="accent4">
                        <a:lumMod val="20000"/>
                        <a:lumOff val="80000"/>
                      </a:schemeClr>
                    </a:solidFill>
                  </a:tcPr>
                </a:tc>
                <a:tc gridSpan="3">
                  <a:txBody>
                    <a:bodyPr/>
                    <a:lstStyle/>
                    <a:p>
                      <a:pPr marL="0" algn="ctr" rtl="0" eaLnBrk="1" fontAlgn="ctr" latinLnBrk="0" hangingPunct="1">
                        <a:spcBef>
                          <a:spcPts val="0"/>
                        </a:spcBef>
                        <a:spcAft>
                          <a:spcPts val="0"/>
                        </a:spcAft>
                      </a:pPr>
                      <a:r>
                        <a:rPr lang="es-MX" sz="600" b="0" i="0" u="none" strike="noStrike" kern="1200" dirty="0">
                          <a:solidFill>
                            <a:srgbClr val="000000"/>
                          </a:solidFill>
                          <a:effectLst/>
                          <a:latin typeface="Arial Narrow"/>
                          <a:ea typeface="Arial Unicode MS"/>
                          <a:cs typeface="Arial Unicode MS"/>
                        </a:rPr>
                        <a:t>DEBILIDADES</a:t>
                      </a:r>
                      <a:endParaRPr lang="es-MX" sz="18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solidFill>
                      <a:schemeClr val="accent4">
                        <a:lumMod val="20000"/>
                        <a:lumOff val="80000"/>
                      </a:schemeClr>
                    </a:solidFill>
                  </a:tcPr>
                </a:tc>
                <a:tc hMerge="1">
                  <a:txBody>
                    <a:bodyPr/>
                    <a:lstStyle/>
                    <a:p>
                      <a:endParaRPr lang="es-MX"/>
                    </a:p>
                  </a:txBody>
                  <a:tcPr/>
                </a:tc>
                <a:tc hMerge="1">
                  <a:txBody>
                    <a:bodyPr/>
                    <a:lstStyle/>
                    <a:p>
                      <a:endParaRPr lang="es-MX"/>
                    </a:p>
                  </a:txBody>
                  <a:tcPr/>
                </a:tc>
              </a:tr>
              <a:tr h="1008000">
                <a:tc vMerge="1">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solidFill>
                      <a:srgbClr val="E6E0EC"/>
                    </a:solidFill>
                  </a:tcPr>
                </a:tc>
                <a:tc>
                  <a:txBody>
                    <a:bodyPr/>
                    <a:lstStyle/>
                    <a:p>
                      <a:pPr marL="0" algn="l" rtl="0" eaLnBrk="1" fontAlgn="ctr" latinLnBrk="0" hangingPunct="1">
                        <a:spcBef>
                          <a:spcPts val="0"/>
                        </a:spcBef>
                        <a:spcAft>
                          <a:spcPts val="0"/>
                        </a:spcAft>
                      </a:pPr>
                      <a:endParaRPr lang="es-MX" sz="18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tcPr>
                </a:tc>
                <a:tc gridSpan="3">
                  <a:txBody>
                    <a:bodyPr/>
                    <a:lstStyle/>
                    <a:p>
                      <a:pPr marL="0" algn="l" rtl="0" eaLnBrk="1" fontAlgn="ctr" latinLnBrk="0" hangingPunct="1">
                        <a:spcBef>
                          <a:spcPts val="0"/>
                        </a:spcBef>
                        <a:spcAft>
                          <a:spcPts val="0"/>
                        </a:spcAft>
                      </a:pPr>
                      <a:endParaRPr lang="es-MX" sz="18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180000">
                <a:tc rowSpan="2">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s-MX" sz="700" b="0" i="0" kern="1200" dirty="0" smtClean="0">
                          <a:solidFill>
                            <a:schemeClr val="tx1"/>
                          </a:solidFill>
                          <a:effectLst/>
                          <a:latin typeface="+mn-lt"/>
                          <a:ea typeface="+mn-ea"/>
                          <a:cs typeface="+mn-cs"/>
                        </a:rPr>
                        <a:t>EXTERNAS</a:t>
                      </a:r>
                      <a:endParaRPr lang="es-MX" sz="700" dirty="0" smtClean="0">
                        <a:effectLst/>
                      </a:endParaRPr>
                    </a:p>
                    <a:p>
                      <a:pPr marL="0" algn="ctr" rtl="0" eaLnBrk="1" fontAlgn="t" latinLnBrk="0" hangingPunct="1">
                        <a:spcBef>
                          <a:spcPts val="0"/>
                        </a:spcBef>
                        <a:spcAft>
                          <a:spcPts val="0"/>
                        </a:spcAft>
                      </a:pPr>
                      <a:endParaRPr lang="es-MX" sz="7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E6E0EC"/>
                    </a:solidFill>
                  </a:tcPr>
                </a:tc>
                <a:tc>
                  <a:txBody>
                    <a:bodyPr/>
                    <a:lstStyle/>
                    <a:p>
                      <a:pPr marL="0" algn="ctr" rtl="0" eaLnBrk="1" fontAlgn="ctr" latinLnBrk="0" hangingPunct="1">
                        <a:spcBef>
                          <a:spcPts val="0"/>
                        </a:spcBef>
                        <a:spcAft>
                          <a:spcPts val="0"/>
                        </a:spcAft>
                      </a:pPr>
                      <a:r>
                        <a:rPr lang="es-MX" sz="600" b="0" i="0" u="none" strike="noStrike" kern="1200">
                          <a:solidFill>
                            <a:srgbClr val="000000"/>
                          </a:solidFill>
                          <a:effectLst/>
                          <a:latin typeface="Arial Narrow"/>
                          <a:ea typeface="Arial Unicode MS"/>
                          <a:cs typeface="Arial Unicode MS"/>
                        </a:rPr>
                        <a:t>OPORTUNIDADES</a:t>
                      </a:r>
                      <a:endParaRPr lang="es-MX" sz="1800" b="0" i="0" u="none" strike="noStrike">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solidFill>
                      <a:schemeClr val="accent4">
                        <a:lumMod val="20000"/>
                        <a:lumOff val="80000"/>
                      </a:schemeClr>
                    </a:solidFill>
                  </a:tcPr>
                </a:tc>
                <a:tc gridSpan="3">
                  <a:txBody>
                    <a:bodyPr/>
                    <a:lstStyle/>
                    <a:p>
                      <a:pPr marL="0" algn="ctr" rtl="0" eaLnBrk="1" fontAlgn="ctr" latinLnBrk="0" hangingPunct="1">
                        <a:spcBef>
                          <a:spcPts val="0"/>
                        </a:spcBef>
                        <a:spcAft>
                          <a:spcPts val="0"/>
                        </a:spcAft>
                      </a:pPr>
                      <a:r>
                        <a:rPr lang="es-MX" sz="600" b="0" i="0" u="none" strike="noStrike" kern="1200" dirty="0">
                          <a:solidFill>
                            <a:srgbClr val="000000"/>
                          </a:solidFill>
                          <a:effectLst/>
                          <a:latin typeface="Arial Narrow"/>
                          <a:ea typeface="Arial Unicode MS"/>
                          <a:cs typeface="Arial Unicode MS"/>
                        </a:rPr>
                        <a:t>AMENAZAS</a:t>
                      </a:r>
                      <a:endParaRPr lang="es-MX" sz="18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9525" cap="flat" cmpd="sng" algn="ctr">
                      <a:solidFill>
                        <a:srgbClr val="10253F"/>
                      </a:solidFill>
                      <a:prstDash val="solid"/>
                      <a:round/>
                      <a:headEnd type="none" w="med" len="med"/>
                      <a:tailEnd type="none" w="med" len="med"/>
                    </a:lnB>
                    <a:solidFill>
                      <a:schemeClr val="accent4">
                        <a:lumMod val="20000"/>
                        <a:lumOff val="80000"/>
                      </a:schemeClr>
                    </a:solidFill>
                  </a:tcPr>
                </a:tc>
                <a:tc hMerge="1">
                  <a:txBody>
                    <a:bodyPr/>
                    <a:lstStyle/>
                    <a:p>
                      <a:endParaRPr lang="es-MX"/>
                    </a:p>
                  </a:txBody>
                  <a:tcPr/>
                </a:tc>
                <a:tc hMerge="1">
                  <a:txBody>
                    <a:bodyPr/>
                    <a:lstStyle/>
                    <a:p>
                      <a:endParaRPr lang="es-MX"/>
                    </a:p>
                  </a:txBody>
                  <a:tcPr/>
                </a:tc>
              </a:tr>
              <a:tr h="1008000">
                <a:tc vMerge="1">
                  <a:txBody>
                    <a:bodyPr/>
                    <a:lstStyle/>
                    <a:p>
                      <a:pPr marL="0" algn="ctr" rtl="0" eaLnBrk="1" fontAlgn="t" latinLnBrk="0" hangingPunct="1">
                        <a:spcBef>
                          <a:spcPts val="0"/>
                        </a:spcBef>
                        <a:spcAft>
                          <a:spcPts val="0"/>
                        </a:spcAft>
                      </a:pPr>
                      <a:endParaRPr lang="es-MX" sz="2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E6E0EC"/>
                    </a:solidFill>
                  </a:tcPr>
                </a:tc>
                <a:tc>
                  <a:txBody>
                    <a:bodyPr/>
                    <a:lstStyle/>
                    <a:p>
                      <a:pPr marL="0" algn="l" rtl="0" eaLnBrk="1" fontAlgn="ctr" latinLnBrk="0" hangingPunct="1">
                        <a:spcBef>
                          <a:spcPts val="0"/>
                        </a:spcBef>
                        <a:spcAft>
                          <a:spcPts val="0"/>
                        </a:spcAft>
                      </a:pPr>
                      <a:endParaRPr lang="es-MX" sz="2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tcPr>
                </a:tc>
                <a:tc gridSpan="3">
                  <a:txBody>
                    <a:bodyPr/>
                    <a:lstStyle/>
                    <a:p>
                      <a:pPr marL="0" algn="l" rtl="0" eaLnBrk="1" fontAlgn="ctr" latinLnBrk="0" hangingPunct="1">
                        <a:spcBef>
                          <a:spcPts val="0"/>
                        </a:spcBef>
                        <a:spcAft>
                          <a:spcPts val="0"/>
                        </a:spcAft>
                      </a:pPr>
                      <a:endParaRPr lang="es-MX" sz="2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bl>
          </a:graphicData>
        </a:graphic>
      </p:graphicFrame>
      <p:sp>
        <p:nvSpPr>
          <p:cNvPr id="3" name="2 Rectángulo"/>
          <p:cNvSpPr/>
          <p:nvPr/>
        </p:nvSpPr>
        <p:spPr>
          <a:xfrm>
            <a:off x="323528" y="620688"/>
            <a:ext cx="8496944" cy="608400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s-MX"/>
          </a:p>
        </p:txBody>
      </p:sp>
      <p:graphicFrame>
        <p:nvGraphicFramePr>
          <p:cNvPr id="7" name="6 Tabla"/>
          <p:cNvGraphicFramePr>
            <a:graphicFrameLocks noGrp="1"/>
          </p:cNvGraphicFramePr>
          <p:nvPr>
            <p:extLst>
              <p:ext uri="{D42A27DB-BD31-4B8C-83A1-F6EECF244321}">
                <p14:modId xmlns:p14="http://schemas.microsoft.com/office/powerpoint/2010/main" val="3701197519"/>
              </p:ext>
            </p:extLst>
          </p:nvPr>
        </p:nvGraphicFramePr>
        <p:xfrm>
          <a:off x="611560" y="116632"/>
          <a:ext cx="7922839" cy="391922"/>
        </p:xfrm>
        <a:graphic>
          <a:graphicData uri="http://schemas.openxmlformats.org/drawingml/2006/table">
            <a:tbl>
              <a:tblPr/>
              <a:tblGrid>
                <a:gridCol w="824305"/>
                <a:gridCol w="3024566"/>
                <a:gridCol w="1093789"/>
                <a:gridCol w="418493"/>
                <a:gridCol w="656274"/>
                <a:gridCol w="408982"/>
                <a:gridCol w="748215"/>
                <a:gridCol w="456538"/>
                <a:gridCol w="291677"/>
              </a:tblGrid>
              <a:tr h="0">
                <a:tc gridSpan="4">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TGE -2020 – 2021. MÓDULO </a:t>
                      </a:r>
                      <a:r>
                        <a:rPr lang="es-MX" sz="700" b="1" i="0" u="none" strike="noStrike" kern="1200" baseline="0" dirty="0" smtClean="0">
                          <a:solidFill>
                            <a:srgbClr val="000000"/>
                          </a:solidFill>
                          <a:effectLst/>
                          <a:latin typeface="Arial"/>
                          <a:cs typeface="Arial"/>
                        </a:rPr>
                        <a:t>II  </a:t>
                      </a:r>
                      <a:r>
                        <a:rPr lang="es-MX" sz="700" b="1" i="0" u="none" strike="noStrike" kern="1200" baseline="0" dirty="0">
                          <a:solidFill>
                            <a:srgbClr val="000000"/>
                          </a:solidFill>
                          <a:effectLst/>
                          <a:latin typeface="Arial"/>
                          <a:cs typeface="Arial"/>
                        </a:rPr>
                        <a:t>TÉCNICAS DE </a:t>
                      </a:r>
                      <a:r>
                        <a:rPr lang="es-MX" sz="700" b="1" i="0" u="none" strike="noStrike" kern="1200" baseline="0" dirty="0" smtClean="0">
                          <a:solidFill>
                            <a:srgbClr val="000000"/>
                          </a:solidFill>
                          <a:effectLst/>
                          <a:latin typeface="Arial"/>
                          <a:cs typeface="Arial"/>
                        </a:rPr>
                        <a:t>DISEÑO ESTRATÉGICO.  CUESTIONARIO </a:t>
                      </a:r>
                      <a:r>
                        <a:rPr lang="es-MX" sz="700" b="1" i="0" u="none" strike="noStrike" kern="1200" baseline="0" dirty="0">
                          <a:solidFill>
                            <a:srgbClr val="000000"/>
                          </a:solidFill>
                          <a:effectLst/>
                          <a:latin typeface="Arial"/>
                          <a:cs typeface="Arial"/>
                        </a:rPr>
                        <a:t>MODULAR</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FECHA DE ENVÍ0</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HOJA</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a:cs typeface="Arial"/>
                        </a:rPr>
                        <a:t>NOMBRE:</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CARRERA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MATRÍCULA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bl>
          </a:graphicData>
        </a:graphic>
      </p:graphicFrame>
    </p:spTree>
    <p:extLst>
      <p:ext uri="{BB962C8B-B14F-4D97-AF65-F5344CB8AC3E}">
        <p14:creationId xmlns:p14="http://schemas.microsoft.com/office/powerpoint/2010/main" val="732087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a:xfrm>
            <a:off x="6830888" y="6356351"/>
            <a:ext cx="2133600" cy="365125"/>
          </a:xfrm>
        </p:spPr>
        <p:txBody>
          <a:bodyPr/>
          <a:lstStyle/>
          <a:p>
            <a:fld id="{132FADFE-3B8F-471C-ABF0-DBC7717ECBBC}" type="slidenum">
              <a:rPr lang="es-ES" sz="900" smtClean="0"/>
              <a:t>6</a:t>
            </a:fld>
            <a:endParaRPr lang="es-ES" sz="900" dirty="0"/>
          </a:p>
        </p:txBody>
      </p:sp>
      <p:graphicFrame>
        <p:nvGraphicFramePr>
          <p:cNvPr id="3" name="2 Tabla"/>
          <p:cNvGraphicFramePr>
            <a:graphicFrameLocks noGrp="1"/>
          </p:cNvGraphicFramePr>
          <p:nvPr>
            <p:extLst>
              <p:ext uri="{D42A27DB-BD31-4B8C-83A1-F6EECF244321}">
                <p14:modId xmlns:p14="http://schemas.microsoft.com/office/powerpoint/2010/main" val="2248838414"/>
              </p:ext>
            </p:extLst>
          </p:nvPr>
        </p:nvGraphicFramePr>
        <p:xfrm>
          <a:off x="612440" y="779897"/>
          <a:ext cx="7920000" cy="5507160"/>
        </p:xfrm>
        <a:graphic>
          <a:graphicData uri="http://schemas.openxmlformats.org/drawingml/2006/table">
            <a:tbl>
              <a:tblPr firstRow="1" bandRow="1"/>
              <a:tblGrid>
                <a:gridCol w="483947"/>
                <a:gridCol w="3480707"/>
                <a:gridCol w="3955346"/>
              </a:tblGrid>
              <a:tr h="197581">
                <a:tc gridSpan="3">
                  <a:txBody>
                    <a:bodyPr/>
                    <a:lstStyle/>
                    <a:p>
                      <a:pPr marL="0" algn="ctr" rtl="0" eaLnBrk="1" fontAlgn="ctr" latinLnBrk="0" hangingPunct="1">
                        <a:lnSpc>
                          <a:spcPct val="100000"/>
                        </a:lnSpc>
                        <a:spcBef>
                          <a:spcPts val="0"/>
                        </a:spcBef>
                        <a:spcAft>
                          <a:spcPts val="0"/>
                        </a:spcAft>
                      </a:pPr>
                      <a:r>
                        <a:rPr lang="es-MX" sz="700" b="1" i="0" u="none" strike="noStrike" dirty="0" smtClean="0">
                          <a:effectLst/>
                          <a:latin typeface="Arial"/>
                        </a:rPr>
                        <a:t>CAPÍTULO 6.0.- LA PLANEACIÓN ESTRATÉGICA</a:t>
                      </a:r>
                      <a:endParaRPr lang="es-MX" sz="700" b="1" i="0" u="none" strike="noStrike" dirty="0">
                        <a:effectLst/>
                        <a:latin typeface="Arial"/>
                      </a:endParaRPr>
                    </a:p>
                  </a:txBody>
                  <a:tcPr anchor="ctr">
                    <a:lnL w="9525" cap="flat" cmpd="sng" algn="ctr">
                      <a:solidFill>
                        <a:srgbClr val="632523"/>
                      </a:solidFill>
                      <a:prstDash val="solid"/>
                      <a:round/>
                      <a:headEnd type="none" w="med" len="med"/>
                      <a:tailEnd type="none" w="med" len="med"/>
                    </a:lnL>
                    <a:lnR w="9525" cap="flat" cmpd="sng" algn="ctr">
                      <a:solidFill>
                        <a:srgbClr val="632523"/>
                      </a:solidFill>
                      <a:prstDash val="solid"/>
                      <a:round/>
                      <a:headEnd type="none" w="med" len="med"/>
                      <a:tailEnd type="none" w="med" len="med"/>
                    </a:lnR>
                    <a:lnT w="9525" cap="flat" cmpd="sng" algn="ctr">
                      <a:solidFill>
                        <a:srgbClr val="632523"/>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chemeClr val="accent2">
                        <a:lumMod val="20000"/>
                        <a:lumOff val="80000"/>
                      </a:schemeClr>
                    </a:solidFill>
                  </a:tcPr>
                </a:tc>
                <a:tc hMerge="1">
                  <a:txBody>
                    <a:bodyPr/>
                    <a:lstStyle/>
                    <a:p>
                      <a:pPr marL="0" algn="l" rtl="0" eaLnBrk="1" fontAlgn="ctr" latinLnBrk="0" hangingPunct="1">
                        <a:lnSpc>
                          <a:spcPts val="700"/>
                        </a:lnSpc>
                        <a:spcBef>
                          <a:spcPts val="0"/>
                        </a:spcBef>
                        <a:spcAft>
                          <a:spcPts val="0"/>
                        </a:spcAft>
                      </a:pPr>
                      <a:endParaRPr lang="es-MX" sz="1800" b="0" i="0" u="none" strike="noStrike" dirty="0">
                        <a:effectLst/>
                        <a:latin typeface="Arial"/>
                      </a:endParaRPr>
                    </a:p>
                  </a:txBody>
                  <a:tcPr anchor="ctr">
                    <a:lnL w="9525" cap="flat" cmpd="sng" algn="ctr">
                      <a:solidFill>
                        <a:srgbClr val="632523"/>
                      </a:solidFill>
                      <a:prstDash val="solid"/>
                      <a:round/>
                      <a:headEnd type="none" w="med" len="med"/>
                      <a:tailEnd type="none" w="med" len="med"/>
                    </a:lnL>
                    <a:lnR w="9525" cap="flat" cmpd="sng" algn="ctr">
                      <a:solidFill>
                        <a:srgbClr val="632523"/>
                      </a:solidFill>
                      <a:prstDash val="solid"/>
                      <a:round/>
                      <a:headEnd type="none" w="med" len="med"/>
                      <a:tailEnd type="none" w="med" len="med"/>
                    </a:lnR>
                    <a:lnT w="9525" cap="flat" cmpd="sng" algn="ctr">
                      <a:solidFill>
                        <a:srgbClr val="632523"/>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FFFFFF"/>
                    </a:solidFill>
                  </a:tcPr>
                </a:tc>
                <a:tc hMerge="1">
                  <a:txBody>
                    <a:bodyPr/>
                    <a:lstStyle/>
                    <a:p>
                      <a:endParaRPr lang="es-MX"/>
                    </a:p>
                  </a:txBody>
                  <a:tcPr/>
                </a:tc>
              </a:tr>
              <a:tr h="197581">
                <a:tc gridSpan="3">
                  <a:txBody>
                    <a:bodyPr/>
                    <a:lstStyle/>
                    <a:p>
                      <a:pPr marL="0" algn="ctr" rtl="0" eaLnBrk="1" fontAlgn="ctr" latinLnBrk="0" hangingPunct="1">
                        <a:lnSpc>
                          <a:spcPct val="100000"/>
                        </a:lnSpc>
                        <a:spcBef>
                          <a:spcPts val="0"/>
                        </a:spcBef>
                        <a:spcAft>
                          <a:spcPts val="0"/>
                        </a:spcAft>
                      </a:pPr>
                      <a:r>
                        <a:rPr lang="es-MX" sz="700" b="1" i="0" u="none" strike="noStrike" dirty="0" smtClean="0">
                          <a:effectLst/>
                          <a:latin typeface="Arial"/>
                        </a:rPr>
                        <a:t>CASO MODULAR.-</a:t>
                      </a:r>
                      <a:r>
                        <a:rPr lang="es-MX" sz="700" b="1" i="0" u="none" strike="noStrike" baseline="0" dirty="0" smtClean="0">
                          <a:effectLst/>
                          <a:latin typeface="Arial"/>
                        </a:rPr>
                        <a:t> FORMULA I PARTE 1</a:t>
                      </a:r>
                      <a:endParaRPr lang="es-MX" sz="700" b="1" i="0" u="none" strike="noStrike" dirty="0">
                        <a:effectLst/>
                        <a:latin typeface="Arial"/>
                      </a:endParaRPr>
                    </a:p>
                  </a:txBody>
                  <a:tcPr anchor="ctr">
                    <a:lnL w="9525" cap="flat" cmpd="sng" algn="ctr">
                      <a:solidFill>
                        <a:srgbClr val="632523"/>
                      </a:solidFill>
                      <a:prstDash val="solid"/>
                      <a:round/>
                      <a:headEnd type="none" w="med" len="med"/>
                      <a:tailEnd type="none" w="med" len="med"/>
                    </a:lnL>
                    <a:lnR w="9525" cap="flat" cmpd="sng" algn="ctr">
                      <a:solidFill>
                        <a:srgbClr val="632523"/>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chemeClr val="accent4">
                        <a:lumMod val="20000"/>
                        <a:lumOff val="80000"/>
                      </a:schemeClr>
                    </a:solidFill>
                  </a:tcPr>
                </a:tc>
                <a:tc hMerge="1">
                  <a:txBody>
                    <a:bodyPr/>
                    <a:lstStyle/>
                    <a:p>
                      <a:pPr marL="0" algn="l" rtl="0" eaLnBrk="1" fontAlgn="ctr" latinLnBrk="0" hangingPunct="1">
                        <a:lnSpc>
                          <a:spcPts val="700"/>
                        </a:lnSpc>
                        <a:spcBef>
                          <a:spcPts val="0"/>
                        </a:spcBef>
                        <a:spcAft>
                          <a:spcPts val="0"/>
                        </a:spcAft>
                      </a:pPr>
                      <a:endParaRPr lang="es-MX" sz="1800" b="0" i="0" u="none" strike="noStrike" dirty="0">
                        <a:effectLst/>
                        <a:latin typeface="Arial"/>
                      </a:endParaRPr>
                    </a:p>
                  </a:txBody>
                  <a:tcPr anchor="ctr">
                    <a:lnL w="9525" cap="flat" cmpd="sng" algn="ctr">
                      <a:solidFill>
                        <a:srgbClr val="632523"/>
                      </a:solidFill>
                      <a:prstDash val="solid"/>
                      <a:round/>
                      <a:headEnd type="none" w="med" len="med"/>
                      <a:tailEnd type="none" w="med" len="med"/>
                    </a:lnL>
                    <a:lnR w="9525" cap="flat" cmpd="sng" algn="ctr">
                      <a:solidFill>
                        <a:srgbClr val="632523"/>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FFFFFF"/>
                    </a:solidFill>
                  </a:tcPr>
                </a:tc>
                <a:tc hMerge="1">
                  <a:txBody>
                    <a:bodyPr/>
                    <a:lstStyle/>
                    <a:p>
                      <a:endParaRPr lang="es-MX"/>
                    </a:p>
                  </a:txBody>
                  <a:tcPr/>
                </a:tc>
              </a:tr>
              <a:tr h="303970">
                <a:tc>
                  <a:txBody>
                    <a:bodyPr/>
                    <a:lstStyle/>
                    <a:p>
                      <a:pPr marL="0" algn="ctr" rtl="0" eaLnBrk="1" fontAlgn="ctr" latinLnBrk="0" hangingPunct="1">
                        <a:lnSpc>
                          <a:spcPct val="100000"/>
                        </a:lnSpc>
                        <a:spcBef>
                          <a:spcPts val="0"/>
                        </a:spcBef>
                        <a:spcAft>
                          <a:spcPts val="0"/>
                        </a:spcAft>
                      </a:pPr>
                      <a:r>
                        <a:rPr lang="es-MX" sz="800" b="1" i="0" u="none" strike="noStrike" kern="1200" dirty="0">
                          <a:solidFill>
                            <a:srgbClr val="FF0000"/>
                          </a:solidFill>
                          <a:effectLst/>
                          <a:latin typeface="Arial"/>
                          <a:cs typeface="Arial"/>
                        </a:rPr>
                        <a:t>3</a:t>
                      </a:r>
                      <a:endParaRPr lang="es-MX" sz="1800" b="0" i="0" u="none" strike="noStrike" dirty="0">
                        <a:effectLst/>
                        <a:latin typeface="Arial"/>
                      </a:endParaRPr>
                    </a:p>
                  </a:txBody>
                  <a:tcPr anchor="ctr">
                    <a:lnL w="9525" cap="flat" cmpd="sng" algn="ctr">
                      <a:solidFill>
                        <a:srgbClr val="632523"/>
                      </a:solidFill>
                      <a:prstDash val="solid"/>
                      <a:round/>
                      <a:headEnd type="none" w="med" len="med"/>
                      <a:tailEnd type="none" w="med" len="med"/>
                    </a:lnL>
                    <a:lnR w="9525" cap="flat" cmpd="sng" algn="ctr">
                      <a:solidFill>
                        <a:srgbClr val="632523"/>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FFFFFF"/>
                    </a:solidFill>
                  </a:tcPr>
                </a:tc>
                <a:tc gridSpan="2">
                  <a:txBody>
                    <a:bodyPr/>
                    <a:lstStyle/>
                    <a:p>
                      <a:pPr marL="0" algn="l" rtl="0" eaLnBrk="1" fontAlgn="ctr" latinLnBrk="0" hangingPunct="1">
                        <a:lnSpc>
                          <a:spcPct val="100000"/>
                        </a:lnSpc>
                        <a:spcBef>
                          <a:spcPts val="0"/>
                        </a:spcBef>
                        <a:spcAft>
                          <a:spcPts val="0"/>
                        </a:spcAft>
                      </a:pPr>
                      <a:r>
                        <a:rPr lang="es-MX" sz="700" b="0" i="0" u="none" strike="noStrike" kern="1200" dirty="0">
                          <a:solidFill>
                            <a:srgbClr val="000000"/>
                          </a:solidFill>
                          <a:effectLst/>
                          <a:latin typeface="Arial"/>
                        </a:rPr>
                        <a:t>Basado en las matrices </a:t>
                      </a:r>
                      <a:r>
                        <a:rPr lang="es-MX" sz="700" b="0" i="0" u="none" strike="noStrike" kern="1200" dirty="0" err="1">
                          <a:solidFill>
                            <a:srgbClr val="000000"/>
                          </a:solidFill>
                          <a:effectLst/>
                          <a:latin typeface="Arial"/>
                        </a:rPr>
                        <a:t>FODA</a:t>
                      </a:r>
                      <a:r>
                        <a:rPr lang="es-MX" sz="700" b="0" i="0" u="none" strike="noStrike" kern="1200" dirty="0">
                          <a:solidFill>
                            <a:srgbClr val="000000"/>
                          </a:solidFill>
                          <a:effectLst/>
                          <a:latin typeface="Arial"/>
                        </a:rPr>
                        <a:t> </a:t>
                      </a:r>
                      <a:r>
                        <a:rPr lang="es-MX" sz="700" b="0" i="0" u="none" strike="noStrike" kern="1200" dirty="0" smtClean="0">
                          <a:solidFill>
                            <a:srgbClr val="000000"/>
                          </a:solidFill>
                          <a:effectLst/>
                          <a:latin typeface="Arial"/>
                        </a:rPr>
                        <a:t>anteriores, </a:t>
                      </a:r>
                      <a:r>
                        <a:rPr lang="es-MX" sz="700" b="0" i="0" u="none" strike="noStrike" kern="1200" dirty="0">
                          <a:solidFill>
                            <a:srgbClr val="000000"/>
                          </a:solidFill>
                          <a:effectLst/>
                          <a:latin typeface="Arial"/>
                        </a:rPr>
                        <a:t>enumere las </a:t>
                      </a:r>
                      <a:r>
                        <a:rPr lang="es-MX" sz="700" b="0" i="0" u="none" strike="noStrike" kern="1200" baseline="0" dirty="0" smtClean="0">
                          <a:solidFill>
                            <a:srgbClr val="000000"/>
                          </a:solidFill>
                          <a:effectLst/>
                          <a:latin typeface="Arial"/>
                        </a:rPr>
                        <a:t> acciones de </a:t>
                      </a:r>
                      <a:r>
                        <a:rPr lang="es-MX" sz="700" b="0" i="0" u="none" strike="noStrike" kern="1200" dirty="0" smtClean="0">
                          <a:solidFill>
                            <a:srgbClr val="000000"/>
                          </a:solidFill>
                          <a:effectLst/>
                          <a:latin typeface="Arial"/>
                        </a:rPr>
                        <a:t>la alternativa de estrategia </a:t>
                      </a:r>
                      <a:r>
                        <a:rPr lang="es-MX" sz="700" b="0" i="0" u="none" strike="noStrike" kern="1200" dirty="0">
                          <a:solidFill>
                            <a:srgbClr val="000000"/>
                          </a:solidFill>
                          <a:effectLst/>
                          <a:latin typeface="Arial"/>
                        </a:rPr>
                        <a:t>que considere conveniente para cada marca. Diseñe</a:t>
                      </a:r>
                      <a:r>
                        <a:rPr lang="es-MX" sz="700" b="0" i="0" u="none" strike="noStrike" kern="1200" baseline="0" dirty="0">
                          <a:solidFill>
                            <a:srgbClr val="000000"/>
                          </a:solidFill>
                          <a:effectLst/>
                          <a:latin typeface="Arial"/>
                        </a:rPr>
                        <a:t> al menos 12 acciones de cada estrategia.</a:t>
                      </a:r>
                      <a:endParaRPr lang="es-MX" sz="1800" b="0" i="0" u="none" strike="noStrike" dirty="0">
                        <a:effectLst/>
                        <a:latin typeface="Arial"/>
                      </a:endParaRPr>
                    </a:p>
                  </a:txBody>
                  <a:tcPr anchor="ctr">
                    <a:lnL w="9525" cap="flat" cmpd="sng" algn="ctr">
                      <a:solidFill>
                        <a:srgbClr val="632523"/>
                      </a:solidFill>
                      <a:prstDash val="solid"/>
                      <a:round/>
                      <a:headEnd type="none" w="med" len="med"/>
                      <a:tailEnd type="none" w="med" len="med"/>
                    </a:lnL>
                    <a:lnR w="9525" cap="flat" cmpd="sng" algn="ctr">
                      <a:solidFill>
                        <a:srgbClr val="632523"/>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FFFFFF"/>
                    </a:solidFill>
                  </a:tcPr>
                </a:tc>
                <a:tc hMerge="1">
                  <a:txBody>
                    <a:bodyPr/>
                    <a:lstStyle/>
                    <a:p>
                      <a:endParaRPr lang="es-MX"/>
                    </a:p>
                  </a:txBody>
                  <a:tcPr/>
                </a:tc>
              </a:tr>
              <a:tr h="197581">
                <a:tc gridSpan="2">
                  <a:txBody>
                    <a:bodyPr/>
                    <a:lstStyle/>
                    <a:p>
                      <a:pPr marL="0" algn="ctr" rtl="0" eaLnBrk="1" fontAlgn="ctr" latinLnBrk="0" hangingPunct="1">
                        <a:lnSpc>
                          <a:spcPct val="100000"/>
                        </a:lnSpc>
                        <a:spcBef>
                          <a:spcPts val="0"/>
                        </a:spcBef>
                        <a:spcAft>
                          <a:spcPts val="0"/>
                        </a:spcAft>
                      </a:pPr>
                      <a:r>
                        <a:rPr lang="es-MX" sz="700" b="0" i="0" u="none" strike="noStrike" kern="1200">
                          <a:solidFill>
                            <a:srgbClr val="000000"/>
                          </a:solidFill>
                          <a:effectLst/>
                          <a:latin typeface="Arial"/>
                        </a:rPr>
                        <a:t>Estrategia</a:t>
                      </a:r>
                      <a:r>
                        <a:rPr lang="es-MX" sz="700" b="0" i="0" u="none" strike="noStrike" kern="1200" baseline="0">
                          <a:solidFill>
                            <a:srgbClr val="000000"/>
                          </a:solidFill>
                          <a:effectLst/>
                          <a:latin typeface="Arial"/>
                        </a:rPr>
                        <a:t> FI</a:t>
                      </a:r>
                      <a:endParaRPr lang="es-MX" sz="1800" b="0" i="0" u="none" strike="noStrike">
                        <a:effectLst/>
                        <a:latin typeface="Arial"/>
                      </a:endParaRPr>
                    </a:p>
                  </a:txBody>
                  <a:tcPr anchor="ctr">
                    <a:lnL w="9525" cap="flat" cmpd="sng" algn="ctr">
                      <a:solidFill>
                        <a:srgbClr val="632523"/>
                      </a:solidFill>
                      <a:prstDash val="solid"/>
                      <a:round/>
                      <a:headEnd type="none" w="med" len="med"/>
                      <a:tailEnd type="none" w="med" len="med"/>
                    </a:lnL>
                    <a:lnR w="9525" cap="flat" cmpd="sng" algn="ctr">
                      <a:solidFill>
                        <a:srgbClr val="632523"/>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EBF1DE"/>
                    </a:solidFill>
                  </a:tcPr>
                </a:tc>
                <a:tc hMerge="1">
                  <a:txBody>
                    <a:bodyPr/>
                    <a:lstStyle/>
                    <a:p>
                      <a:endParaRPr lang="es-MX"/>
                    </a:p>
                  </a:txBody>
                  <a:tcPr/>
                </a:tc>
                <a:tc>
                  <a:txBody>
                    <a:bodyPr/>
                    <a:lstStyle/>
                    <a:p>
                      <a:pPr marL="0" algn="ctr" rtl="0" eaLnBrk="1" fontAlgn="ctr" latinLnBrk="0" hangingPunct="1">
                        <a:lnSpc>
                          <a:spcPct val="100000"/>
                        </a:lnSpc>
                        <a:spcBef>
                          <a:spcPts val="0"/>
                        </a:spcBef>
                        <a:spcAft>
                          <a:spcPts val="0"/>
                        </a:spcAft>
                      </a:pPr>
                      <a:r>
                        <a:rPr lang="es-MX" sz="700" b="0" i="0" u="none" strike="noStrike" kern="1200">
                          <a:solidFill>
                            <a:srgbClr val="000000"/>
                          </a:solidFill>
                          <a:effectLst/>
                          <a:latin typeface="Arial"/>
                        </a:rPr>
                        <a:t>Estrategia</a:t>
                      </a:r>
                      <a:r>
                        <a:rPr lang="es-MX" sz="700" b="0" i="0" u="none" strike="noStrike" kern="1200" baseline="0">
                          <a:solidFill>
                            <a:srgbClr val="000000"/>
                          </a:solidFill>
                          <a:effectLst/>
                          <a:latin typeface="Arial"/>
                        </a:rPr>
                        <a:t> RT</a:t>
                      </a:r>
                      <a:endParaRPr lang="es-MX" sz="1800" b="0" i="0" u="none" strike="noStrike">
                        <a:effectLst/>
                        <a:latin typeface="Arial"/>
                      </a:endParaRPr>
                    </a:p>
                  </a:txBody>
                  <a:tcPr anchor="ctr">
                    <a:lnL w="9525" cap="flat" cmpd="sng" algn="ctr">
                      <a:solidFill>
                        <a:srgbClr val="632523"/>
                      </a:solidFill>
                      <a:prstDash val="solid"/>
                      <a:round/>
                      <a:headEnd type="none" w="med" len="med"/>
                      <a:tailEnd type="none" w="med" len="med"/>
                    </a:lnL>
                    <a:lnR w="9525" cap="flat" cmpd="sng" algn="ctr">
                      <a:solidFill>
                        <a:srgbClr val="632523"/>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FDEADA"/>
                    </a:solidFill>
                  </a:tcPr>
                </a:tc>
              </a:tr>
              <a:tr h="4608000">
                <a:tc gridSpan="2">
                  <a:txBody>
                    <a:bodyPr/>
                    <a:lstStyle/>
                    <a:p>
                      <a:pPr marL="0" algn="ctr" rtl="0" eaLnBrk="1" fontAlgn="ctr" latinLnBrk="0" hangingPunct="1">
                        <a:lnSpc>
                          <a:spcPct val="100000"/>
                        </a:lnSpc>
                        <a:spcBef>
                          <a:spcPts val="0"/>
                        </a:spcBef>
                        <a:spcAft>
                          <a:spcPts val="0"/>
                        </a:spcAft>
                      </a:pPr>
                      <a:endParaRPr lang="es-MX" sz="1800" b="0" i="0" u="none" strike="noStrike" dirty="0">
                        <a:effectLst/>
                        <a:latin typeface="Arial"/>
                      </a:endParaRPr>
                    </a:p>
                  </a:txBody>
                  <a:tcPr anchor="ctr">
                    <a:lnL w="9525" cap="flat" cmpd="sng" algn="ctr">
                      <a:solidFill>
                        <a:srgbClr val="632523"/>
                      </a:solidFill>
                      <a:prstDash val="solid"/>
                      <a:round/>
                      <a:headEnd type="none" w="med" len="med"/>
                      <a:tailEnd type="none" w="med" len="med"/>
                    </a:lnL>
                    <a:lnR w="9525" cap="flat" cmpd="sng" algn="ctr">
                      <a:solidFill>
                        <a:srgbClr val="632523"/>
                      </a:solidFill>
                      <a:prstDash val="solid"/>
                      <a:round/>
                      <a:headEnd type="none" w="med" len="med"/>
                      <a:tailEnd type="none" w="med" len="med"/>
                    </a:lnR>
                    <a:lnT w="6350" cap="flat" cmpd="sng" algn="ctr">
                      <a:solidFill>
                        <a:srgbClr val="10253F"/>
                      </a:solidFill>
                      <a:prstDash val="solid"/>
                      <a:round/>
                      <a:headEnd type="none" w="med" len="med"/>
                      <a:tailEnd type="none" w="med" len="med"/>
                    </a:lnT>
                    <a:lnB w="9525" cap="flat" cmpd="sng" algn="ctr">
                      <a:solidFill>
                        <a:srgbClr val="632523"/>
                      </a:solidFill>
                      <a:prstDash val="solid"/>
                      <a:round/>
                      <a:headEnd type="none" w="med" len="med"/>
                      <a:tailEnd type="none" w="med" len="med"/>
                    </a:lnB>
                    <a:solidFill>
                      <a:srgbClr val="FFFFFF"/>
                    </a:solidFill>
                  </a:tcPr>
                </a:tc>
                <a:tc hMerge="1">
                  <a:txBody>
                    <a:bodyPr/>
                    <a:lstStyle/>
                    <a:p>
                      <a:endParaRPr lang="es-MX"/>
                    </a:p>
                  </a:txBody>
                  <a:tcPr/>
                </a:tc>
                <a:tc>
                  <a:txBody>
                    <a:bodyPr/>
                    <a:lstStyle/>
                    <a:p>
                      <a:pPr marL="0" algn="ctr" rtl="0" eaLnBrk="1" fontAlgn="ctr" latinLnBrk="0" hangingPunct="1">
                        <a:lnSpc>
                          <a:spcPct val="100000"/>
                        </a:lnSpc>
                        <a:spcBef>
                          <a:spcPts val="0"/>
                        </a:spcBef>
                        <a:spcAft>
                          <a:spcPts val="0"/>
                        </a:spcAft>
                      </a:pPr>
                      <a:endParaRPr lang="es-MX" sz="1800" b="0" i="0" u="none" strike="noStrike" dirty="0">
                        <a:effectLst/>
                        <a:latin typeface="Arial"/>
                      </a:endParaRPr>
                    </a:p>
                  </a:txBody>
                  <a:tcPr anchor="ctr">
                    <a:lnL w="9525" cap="flat" cmpd="sng" algn="ctr">
                      <a:solidFill>
                        <a:srgbClr val="632523"/>
                      </a:solidFill>
                      <a:prstDash val="solid"/>
                      <a:round/>
                      <a:headEnd type="none" w="med" len="med"/>
                      <a:tailEnd type="none" w="med" len="med"/>
                    </a:lnL>
                    <a:lnR w="9525" cap="flat" cmpd="sng" algn="ctr">
                      <a:solidFill>
                        <a:srgbClr val="632523"/>
                      </a:solidFill>
                      <a:prstDash val="solid"/>
                      <a:round/>
                      <a:headEnd type="none" w="med" len="med"/>
                      <a:tailEnd type="none" w="med" len="med"/>
                    </a:lnR>
                    <a:lnT w="6350" cap="flat" cmpd="sng" algn="ctr">
                      <a:solidFill>
                        <a:srgbClr val="10253F"/>
                      </a:solidFill>
                      <a:prstDash val="solid"/>
                      <a:round/>
                      <a:headEnd type="none" w="med" len="med"/>
                      <a:tailEnd type="none" w="med" len="med"/>
                    </a:lnT>
                    <a:lnB w="9525" cap="flat" cmpd="sng" algn="ctr">
                      <a:solidFill>
                        <a:srgbClr val="632523"/>
                      </a:solidFill>
                      <a:prstDash val="solid"/>
                      <a:round/>
                      <a:headEnd type="none" w="med" len="med"/>
                      <a:tailEnd type="none" w="med" len="med"/>
                    </a:lnB>
                    <a:solidFill>
                      <a:srgbClr val="FFFFFF"/>
                    </a:solidFill>
                  </a:tcPr>
                </a:tc>
              </a:tr>
            </a:tbl>
          </a:graphicData>
        </a:graphic>
      </p:graphicFrame>
      <p:sp>
        <p:nvSpPr>
          <p:cNvPr id="6" name="5 Rectángulo"/>
          <p:cNvSpPr/>
          <p:nvPr/>
        </p:nvSpPr>
        <p:spPr>
          <a:xfrm>
            <a:off x="467544" y="6309320"/>
            <a:ext cx="8208000" cy="2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itchFamily="34" charset="0"/>
              <a:buChar char="•"/>
            </a:pPr>
            <a:r>
              <a:rPr lang="es-MX" sz="800" b="1" i="1" dirty="0" smtClean="0">
                <a:solidFill>
                  <a:srgbClr val="FF0000"/>
                </a:solidFill>
              </a:rPr>
              <a:t>Puede llenarlo  a mano o bien en  computadora. No tiene límite en su repuesta.  Puede iniciar en esta página y continuar si lo requiere, en las hojas adicionales al final de este documento.</a:t>
            </a:r>
            <a:endParaRPr lang="es-MX" sz="1200" b="1" i="1" dirty="0">
              <a:solidFill>
                <a:srgbClr val="FF0000"/>
              </a:solidFill>
            </a:endParaRPr>
          </a:p>
        </p:txBody>
      </p:sp>
      <p:sp>
        <p:nvSpPr>
          <p:cNvPr id="5" name="4 Rectángulo"/>
          <p:cNvSpPr/>
          <p:nvPr/>
        </p:nvSpPr>
        <p:spPr>
          <a:xfrm>
            <a:off x="395536" y="692696"/>
            <a:ext cx="8280920" cy="5832648"/>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s-MX"/>
          </a:p>
        </p:txBody>
      </p:sp>
      <p:graphicFrame>
        <p:nvGraphicFramePr>
          <p:cNvPr id="7" name="6 Tabla"/>
          <p:cNvGraphicFramePr>
            <a:graphicFrameLocks noGrp="1"/>
          </p:cNvGraphicFramePr>
          <p:nvPr>
            <p:extLst>
              <p:ext uri="{D42A27DB-BD31-4B8C-83A1-F6EECF244321}">
                <p14:modId xmlns:p14="http://schemas.microsoft.com/office/powerpoint/2010/main" val="3701197519"/>
              </p:ext>
            </p:extLst>
          </p:nvPr>
        </p:nvGraphicFramePr>
        <p:xfrm>
          <a:off x="611560" y="116632"/>
          <a:ext cx="7922839" cy="391922"/>
        </p:xfrm>
        <a:graphic>
          <a:graphicData uri="http://schemas.openxmlformats.org/drawingml/2006/table">
            <a:tbl>
              <a:tblPr/>
              <a:tblGrid>
                <a:gridCol w="824305"/>
                <a:gridCol w="3024566"/>
                <a:gridCol w="1093789"/>
                <a:gridCol w="418493"/>
                <a:gridCol w="656274"/>
                <a:gridCol w="408982"/>
                <a:gridCol w="748215"/>
                <a:gridCol w="456538"/>
                <a:gridCol w="291677"/>
              </a:tblGrid>
              <a:tr h="0">
                <a:tc gridSpan="4">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TGE -2020 – 2021. MÓDULO </a:t>
                      </a:r>
                      <a:r>
                        <a:rPr lang="es-MX" sz="700" b="1" i="0" u="none" strike="noStrike" kern="1200" baseline="0" dirty="0" smtClean="0">
                          <a:solidFill>
                            <a:srgbClr val="000000"/>
                          </a:solidFill>
                          <a:effectLst/>
                          <a:latin typeface="Arial"/>
                          <a:cs typeface="Arial"/>
                        </a:rPr>
                        <a:t>II  </a:t>
                      </a:r>
                      <a:r>
                        <a:rPr lang="es-MX" sz="700" b="1" i="0" u="none" strike="noStrike" kern="1200" baseline="0" dirty="0">
                          <a:solidFill>
                            <a:srgbClr val="000000"/>
                          </a:solidFill>
                          <a:effectLst/>
                          <a:latin typeface="Arial"/>
                          <a:cs typeface="Arial"/>
                        </a:rPr>
                        <a:t>TÉCNICAS DE </a:t>
                      </a:r>
                      <a:r>
                        <a:rPr lang="es-MX" sz="700" b="1" i="0" u="none" strike="noStrike" kern="1200" baseline="0" dirty="0" smtClean="0">
                          <a:solidFill>
                            <a:srgbClr val="000000"/>
                          </a:solidFill>
                          <a:effectLst/>
                          <a:latin typeface="Arial"/>
                          <a:cs typeface="Arial"/>
                        </a:rPr>
                        <a:t>DISEÑO ESTRATÉGICO.  CUESTIONARIO </a:t>
                      </a:r>
                      <a:r>
                        <a:rPr lang="es-MX" sz="700" b="1" i="0" u="none" strike="noStrike" kern="1200" baseline="0" dirty="0">
                          <a:solidFill>
                            <a:srgbClr val="000000"/>
                          </a:solidFill>
                          <a:effectLst/>
                          <a:latin typeface="Arial"/>
                          <a:cs typeface="Arial"/>
                        </a:rPr>
                        <a:t>MODULAR</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FECHA DE ENVÍ0</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HOJA</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a:cs typeface="Arial"/>
                        </a:rPr>
                        <a:t>NOMBRE:</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CARRERA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MATRÍCULA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bl>
          </a:graphicData>
        </a:graphic>
      </p:graphicFrame>
    </p:spTree>
    <p:extLst>
      <p:ext uri="{BB962C8B-B14F-4D97-AF65-F5344CB8AC3E}">
        <p14:creationId xmlns:p14="http://schemas.microsoft.com/office/powerpoint/2010/main" val="4163413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611560" y="6453360"/>
            <a:ext cx="8208000" cy="1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800" b="1" i="1" dirty="0" smtClean="0">
                <a:solidFill>
                  <a:srgbClr val="FF0000"/>
                </a:solidFill>
              </a:rPr>
              <a:t>*Puede llenarlo  a mano o bien en  computadora. No tiene límite en su repuesta.  Puede iniciar en esta página y continuar si lo requiere, en las hojas adicionales al final de este documento.</a:t>
            </a:r>
            <a:endParaRPr lang="es-MX" sz="1200" b="1" i="1" dirty="0">
              <a:solidFill>
                <a:srgbClr val="FF0000"/>
              </a:solidFill>
            </a:endParaRPr>
          </a:p>
        </p:txBody>
      </p:sp>
      <p:sp>
        <p:nvSpPr>
          <p:cNvPr id="2" name="1 Marcador de número de diapositiva"/>
          <p:cNvSpPr>
            <a:spLocks noGrp="1"/>
          </p:cNvSpPr>
          <p:nvPr>
            <p:ph type="sldNum" sz="quarter" idx="12"/>
          </p:nvPr>
        </p:nvSpPr>
        <p:spPr>
          <a:xfrm>
            <a:off x="6830888" y="6448251"/>
            <a:ext cx="2133600" cy="365125"/>
          </a:xfrm>
        </p:spPr>
        <p:txBody>
          <a:bodyPr/>
          <a:lstStyle/>
          <a:p>
            <a:fld id="{132FADFE-3B8F-471C-ABF0-DBC7717ECBBC}" type="slidenum">
              <a:rPr lang="es-ES" sz="800" smtClean="0"/>
              <a:t>7</a:t>
            </a:fld>
            <a:endParaRPr lang="es-ES" sz="800" dirty="0"/>
          </a:p>
        </p:txBody>
      </p:sp>
      <p:graphicFrame>
        <p:nvGraphicFramePr>
          <p:cNvPr id="5" name="Group 90"/>
          <p:cNvGraphicFramePr>
            <a:graphicFrameLocks noGrp="1"/>
          </p:cNvGraphicFramePr>
          <p:nvPr>
            <p:extLst>
              <p:ext uri="{D42A27DB-BD31-4B8C-83A1-F6EECF244321}">
                <p14:modId xmlns:p14="http://schemas.microsoft.com/office/powerpoint/2010/main" val="4005258897"/>
              </p:ext>
            </p:extLst>
          </p:nvPr>
        </p:nvGraphicFramePr>
        <p:xfrm>
          <a:off x="806940" y="548680"/>
          <a:ext cx="7745240" cy="5837580"/>
        </p:xfrm>
        <a:graphic>
          <a:graphicData uri="http://schemas.openxmlformats.org/drawingml/2006/table">
            <a:tbl>
              <a:tblPr/>
              <a:tblGrid>
                <a:gridCol w="476960"/>
                <a:gridCol w="116840"/>
                <a:gridCol w="5451607"/>
                <a:gridCol w="566611"/>
                <a:gridCol w="566611"/>
                <a:gridCol w="566611"/>
              </a:tblGrid>
              <a:tr h="158210">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s-ES" sz="700" b="1" dirty="0" smtClean="0">
                          <a:solidFill>
                            <a:schemeClr val="tx1"/>
                          </a:solidFill>
                          <a:latin typeface="Arial Narrow" panose="020B0606020202030204" pitchFamily="34" charset="0"/>
                          <a:cs typeface="Arial" pitchFamily="34" charset="0"/>
                        </a:rPr>
                        <a:t>CAPÍTULO 7.0.- TOMA</a:t>
                      </a:r>
                      <a:r>
                        <a:rPr lang="es-ES" sz="700" b="1" baseline="0" dirty="0" smtClean="0">
                          <a:solidFill>
                            <a:schemeClr val="tx1"/>
                          </a:solidFill>
                          <a:latin typeface="Arial Narrow" panose="020B0606020202030204" pitchFamily="34" charset="0"/>
                          <a:cs typeface="Arial" pitchFamily="34" charset="0"/>
                        </a:rPr>
                        <a:t> DE DECISIONES</a:t>
                      </a:r>
                      <a:endParaRPr lang="es-ES" sz="700" b="1" dirty="0" smtClean="0">
                        <a:solidFill>
                          <a:schemeClr val="tx1"/>
                        </a:solidFill>
                        <a:latin typeface="Arial Narrow" panose="020B0606020202030204" pitchFamily="34" charset="0"/>
                        <a:cs typeface="Arial" pitchFamily="34" charset="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58210">
                <a:tc gridSpan="6">
                  <a:txBody>
                    <a:bodyPr/>
                    <a:lstStyle/>
                    <a:p>
                      <a:pPr marL="0" marR="0" lvl="0" indent="0" algn="ctr" defTabSz="914400" rtl="0" eaLnBrk="1" fontAlgn="base" latinLnBrk="0" hangingPunct="1">
                        <a:lnSpc>
                          <a:spcPts val="500"/>
                        </a:lnSpc>
                        <a:spcBef>
                          <a:spcPct val="0"/>
                        </a:spcBef>
                        <a:spcAft>
                          <a:spcPct val="0"/>
                        </a:spcAft>
                        <a:buClrTx/>
                        <a:buSzTx/>
                        <a:buFontTx/>
                        <a:buNone/>
                        <a:tabLst/>
                        <a:defRPr/>
                      </a:pPr>
                      <a:r>
                        <a:rPr lang="es-ES" sz="700" b="1" dirty="0" smtClean="0">
                          <a:solidFill>
                            <a:schemeClr val="tx1"/>
                          </a:solidFill>
                          <a:latin typeface="Arial Narrow" panose="020B0606020202030204" pitchFamily="34" charset="0"/>
                        </a:rPr>
                        <a:t>7.20.1  AUTO EVALUACIÓN 7.1 : CAPACIDAD PARA DECIDIR </a:t>
                      </a:r>
                      <a:endParaRPr lang="es-ES" sz="700" dirty="0" smtClean="0">
                        <a:solidFill>
                          <a:schemeClr val="tx1"/>
                        </a:solidFill>
                        <a:latin typeface="Arial Narrow" panose="020B0606020202030204" pitchFamily="34" charset="0"/>
                        <a:cs typeface="Arial" pitchFamily="34" charset="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lang="es-MX"/>
                    </a:p>
                  </a:txBody>
                  <a:tcPr/>
                </a:tc>
                <a:tc hMerge="1">
                  <a:txBody>
                    <a:bodyPr/>
                    <a:lstStyle/>
                    <a:p>
                      <a:endParaRPr lang="es-MX"/>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293394">
                <a:tc gridSpan="2">
                  <a:txBody>
                    <a:bodyPr/>
                    <a:lstStyle/>
                    <a:p>
                      <a:pPr marL="0" marR="0" lvl="0" indent="0" algn="ctr" defTabSz="914400" rtl="0" eaLnBrk="1" fontAlgn="base" latinLnBrk="0" hangingPunct="1">
                        <a:lnSpc>
                          <a:spcPts val="800"/>
                        </a:lnSpc>
                        <a:spcBef>
                          <a:spcPts val="0"/>
                        </a:spcBef>
                        <a:spcAft>
                          <a:spcPts val="0"/>
                        </a:spcAft>
                        <a:buClrTx/>
                        <a:buSzTx/>
                        <a:buFontTx/>
                        <a:buNone/>
                        <a:tabLst/>
                        <a:defRPr/>
                      </a:pPr>
                      <a:r>
                        <a:rPr lang="es-ES" sz="1100" b="1" dirty="0" smtClean="0">
                          <a:solidFill>
                            <a:srgbClr val="FF0000"/>
                          </a:solidFill>
                          <a:latin typeface="Arial Narrow" panose="020B0606020202030204" pitchFamily="34" charset="0"/>
                          <a:cs typeface="Arial" pitchFamily="34" charset="0"/>
                        </a:rPr>
                        <a:t>1</a:t>
                      </a:r>
                      <a:endParaRPr lang="es-ES" sz="700" b="1" dirty="0" smtClean="0">
                        <a:solidFill>
                          <a:srgbClr val="FF0000"/>
                        </a:solidFill>
                        <a:latin typeface="Arial Narrow" panose="020B0606020202030204" pitchFamily="34" charset="0"/>
                        <a:cs typeface="Arial" pitchFamily="34" charset="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gridSpan="4">
                  <a:txBody>
                    <a:bodyPr/>
                    <a:lstStyle/>
                    <a:p>
                      <a:pPr algn="just" rtl="0" eaLnBrk="1" fontAlgn="base" latinLnBrk="0" hangingPunct="1">
                        <a:lnSpc>
                          <a:spcPts val="800"/>
                        </a:lnSpc>
                        <a:spcBef>
                          <a:spcPts val="0"/>
                        </a:spcBef>
                        <a:spcAft>
                          <a:spcPts val="0"/>
                        </a:spcAft>
                      </a:pPr>
                      <a:r>
                        <a:rPr lang="es-ES" sz="800" kern="1200" dirty="0" smtClean="0">
                          <a:solidFill>
                            <a:schemeClr val="tx1"/>
                          </a:solidFill>
                          <a:effectLst/>
                          <a:latin typeface="Arial Narrow" panose="020B0606020202030204" pitchFamily="34" charset="0"/>
                          <a:ea typeface="+mn-ea"/>
                          <a:cs typeface="Arial" panose="020B0604020202020204" pitchFamily="34" charset="0"/>
                        </a:rPr>
                        <a:t>Lea cuidadosamente las siguientes declaraciones y de acuerdo a como proceda en cada caso anote una “</a:t>
                      </a:r>
                      <a:r>
                        <a:rPr lang="es-ES" sz="800" kern="1200" dirty="0" smtClean="0">
                          <a:solidFill>
                            <a:schemeClr val="tx1"/>
                          </a:solidFill>
                          <a:effectLst/>
                          <a:latin typeface="Arial Narrow" panose="020B0606020202030204" pitchFamily="34" charset="0"/>
                          <a:ea typeface="+mn-ea"/>
                          <a:cs typeface="Arial" panose="020B0604020202020204" pitchFamily="34" charset="0"/>
                          <a:sym typeface="Wingdings"/>
                        </a:rPr>
                        <a:t></a:t>
                      </a:r>
                      <a:r>
                        <a:rPr lang="es-ES" sz="800" kern="1200" dirty="0" smtClean="0">
                          <a:solidFill>
                            <a:schemeClr val="tx1"/>
                          </a:solidFill>
                          <a:effectLst/>
                          <a:latin typeface="Arial Narrow" panose="020B0606020202030204" pitchFamily="34" charset="0"/>
                          <a:ea typeface="+mn-ea"/>
                          <a:cs typeface="Arial" panose="020B0604020202020204" pitchFamily="34" charset="0"/>
                        </a:rPr>
                        <a:t>” en la columna de </a:t>
                      </a:r>
                      <a:r>
                        <a:rPr lang="es-ES" sz="800" b="1" kern="1200" dirty="0" smtClean="0">
                          <a:solidFill>
                            <a:schemeClr val="tx1"/>
                          </a:solidFill>
                          <a:effectLst/>
                          <a:latin typeface="Arial Narrow" panose="020B0606020202030204" pitchFamily="34" charset="0"/>
                          <a:ea typeface="+mn-ea"/>
                          <a:cs typeface="Arial" panose="020B0604020202020204" pitchFamily="34" charset="0"/>
                        </a:rPr>
                        <a:t>“nunca” , “a veces”, </a:t>
                      </a:r>
                      <a:r>
                        <a:rPr lang="es-ES" sz="800" kern="1200" dirty="0" smtClean="0">
                          <a:solidFill>
                            <a:schemeClr val="tx1"/>
                          </a:solidFill>
                          <a:effectLst/>
                          <a:latin typeface="Arial Narrow" panose="020B0606020202030204" pitchFamily="34" charset="0"/>
                          <a:ea typeface="+mn-ea"/>
                          <a:cs typeface="Arial" panose="020B0604020202020204" pitchFamily="34" charset="0"/>
                        </a:rPr>
                        <a:t>o </a:t>
                      </a:r>
                      <a:r>
                        <a:rPr lang="es-ES" sz="800" b="1" kern="1200" dirty="0" smtClean="0">
                          <a:solidFill>
                            <a:schemeClr val="tx1"/>
                          </a:solidFill>
                          <a:effectLst/>
                          <a:latin typeface="Arial Narrow" panose="020B0606020202030204" pitchFamily="34" charset="0"/>
                          <a:ea typeface="+mn-ea"/>
                          <a:cs typeface="Arial" panose="020B0604020202020204" pitchFamily="34" charset="0"/>
                        </a:rPr>
                        <a:t>“siempre” </a:t>
                      </a:r>
                      <a:r>
                        <a:rPr lang="es-ES" sz="800" kern="1200" dirty="0" smtClean="0">
                          <a:solidFill>
                            <a:schemeClr val="tx1"/>
                          </a:solidFill>
                          <a:effectLst/>
                          <a:latin typeface="Arial Narrow" panose="020B0606020202030204" pitchFamily="34" charset="0"/>
                          <a:ea typeface="+mn-ea"/>
                          <a:cs typeface="Arial" panose="020B0604020202020204" pitchFamily="34" charset="0"/>
                        </a:rPr>
                        <a:t>Al final sume el total de puntuaciones y consulte la valoración que le corresponda.</a:t>
                      </a:r>
                      <a:endParaRPr lang="es-MX" sz="800" dirty="0">
                        <a:effectLst/>
                        <a:latin typeface="Arial Narrow" panose="020B0606020202030204" pitchFamily="34" charset="0"/>
                        <a:cs typeface="Arial" panose="020B0604020202020204" pitchFamily="34" charset="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179582">
                <a:tc gridSpan="3">
                  <a:txBody>
                    <a:bodyPr/>
                    <a:lstStyle/>
                    <a:p>
                      <a:pPr marL="0" marR="0" lvl="0" indent="0" algn="ctr" defTabSz="914400" rtl="0" eaLnBrk="1" fontAlgn="base" latinLnBrk="0" hangingPunct="1">
                        <a:lnSpc>
                          <a:spcPts val="700"/>
                        </a:lnSpc>
                        <a:spcBef>
                          <a:spcPts val="0"/>
                        </a:spcBef>
                        <a:spcAft>
                          <a:spcPts val="0"/>
                        </a:spcAft>
                        <a:buClrTx/>
                        <a:buSzTx/>
                        <a:buFontTx/>
                        <a:buNone/>
                        <a:tabLst/>
                      </a:pPr>
                      <a:r>
                        <a:rPr kumimoji="0" lang="es-MX"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TOTAL</a:t>
                      </a: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lang="es-MX"/>
                    </a:p>
                  </a:txBody>
                  <a:tcPr/>
                </a:tc>
                <a:tc hMerge="1">
                  <a:txBody>
                    <a:bodyPr/>
                    <a:lstStyle/>
                    <a:p>
                      <a:endParaRPr lang="es-MX"/>
                    </a:p>
                  </a:txBody>
                  <a:tcPr/>
                </a:tc>
                <a:tc>
                  <a:txBody>
                    <a:bodyPr/>
                    <a:lstStyle/>
                    <a:p>
                      <a:pPr marL="0" marR="0" lvl="0" indent="0" algn="r" defTabSz="914400" rtl="0" eaLnBrk="1" fontAlgn="base" latinLnBrk="0" hangingPunct="1">
                        <a:lnSpc>
                          <a:spcPts val="600"/>
                        </a:lnSpc>
                        <a:spcBef>
                          <a:spcPts val="0"/>
                        </a:spcBef>
                        <a:spcAft>
                          <a:spcPts val="0"/>
                        </a:spcAft>
                        <a:buClrTx/>
                        <a:buSzTx/>
                        <a:buFontTx/>
                        <a:buNone/>
                        <a:tabLst/>
                      </a:pPr>
                      <a:endParaRPr kumimoji="0" lang="es-E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ts val="600"/>
                        </a:lnSpc>
                        <a:spcBef>
                          <a:spcPts val="0"/>
                        </a:spcBef>
                        <a:spcAft>
                          <a:spcPts val="0"/>
                        </a:spcAft>
                        <a:buClrTx/>
                        <a:buSzTx/>
                        <a:buFontTx/>
                        <a:buNone/>
                        <a:tabLst/>
                      </a:pPr>
                      <a:endParaRPr kumimoji="0" lang="es-E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ts val="600"/>
                        </a:lnSpc>
                        <a:spcBef>
                          <a:spcPts val="0"/>
                        </a:spcBef>
                        <a:spcAft>
                          <a:spcPts val="0"/>
                        </a:spcAft>
                        <a:buClrTx/>
                        <a:buSzTx/>
                        <a:buFontTx/>
                        <a:buNone/>
                        <a:tabLst/>
                      </a:pPr>
                      <a:endParaRPr kumimoji="0" lang="es-E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68138">
                <a:tc rowSpan="2" gridSpan="3">
                  <a:txBody>
                    <a:bodyPr/>
                    <a:lstStyle/>
                    <a:p>
                      <a:pPr marL="0" marR="0" lvl="0" indent="0" algn="ctr" defTabSz="914400" rtl="0" eaLnBrk="1" fontAlgn="base" latinLnBrk="0" hangingPunct="1">
                        <a:lnSpc>
                          <a:spcPts val="700"/>
                        </a:lnSpc>
                        <a:spcBef>
                          <a:spcPts val="0"/>
                        </a:spcBef>
                        <a:spcAft>
                          <a:spcPts val="0"/>
                        </a:spcAft>
                        <a:buClrTx/>
                        <a:buSzTx/>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MULTIPLIQUE CADA TOTAL ANTERIOR POR LOS SIGUIENTES  FACTORES</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rowSpan="2" hMerge="1">
                  <a:txBody>
                    <a:bodyPr/>
                    <a:lstStyle/>
                    <a:p>
                      <a:endParaRPr lang="es-MX"/>
                    </a:p>
                  </a:txBody>
                  <a:tcPr/>
                </a:tc>
                <a:tc rowSpan="2" hMerge="1">
                  <a:txBody>
                    <a:bodyPr/>
                    <a:lstStyle/>
                    <a:p>
                      <a:endParaRPr lang="es-MX"/>
                    </a:p>
                  </a:txBody>
                  <a:tcPr/>
                </a:tc>
                <a:tc>
                  <a:txBody>
                    <a:bodyPr/>
                    <a:lstStyle/>
                    <a:p>
                      <a:pPr marL="0" marR="0" lvl="0" indent="0" algn="r" defTabSz="914400" rtl="0" eaLnBrk="1" fontAlgn="base" latinLnBrk="0" hangingPunct="1">
                        <a:lnSpc>
                          <a:spcPts val="600"/>
                        </a:lnSpc>
                        <a:spcBef>
                          <a:spcPts val="0"/>
                        </a:spcBef>
                        <a:spcAft>
                          <a:spcPts val="0"/>
                        </a:spcAft>
                        <a:buClrTx/>
                        <a:buSzTx/>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X3</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ts val="600"/>
                        </a:lnSpc>
                        <a:spcBef>
                          <a:spcPts val="0"/>
                        </a:spcBef>
                        <a:spcAft>
                          <a:spcPts val="0"/>
                        </a:spcAft>
                        <a:buClrTx/>
                        <a:buSzTx/>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X2</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ts val="600"/>
                        </a:lnSpc>
                        <a:spcBef>
                          <a:spcPts val="0"/>
                        </a:spcBef>
                        <a:spcAft>
                          <a:spcPts val="0"/>
                        </a:spcAft>
                        <a:buClrTx/>
                        <a:buSzTx/>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X1</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66936">
                <a:tc gridSpan="3"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Arial" pitchFamily="34"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hMerge="1" vMerge="1">
                  <a:txBody>
                    <a:bodyPr/>
                    <a:lstStyle/>
                    <a:p>
                      <a:endParaRPr lang="es-MX"/>
                    </a:p>
                  </a:txBody>
                  <a:tcPr/>
                </a:tc>
                <a:tc hMerge="1" vMerge="1">
                  <a:txBody>
                    <a:bodyPr/>
                    <a:lstStyle/>
                    <a:p>
                      <a:endParaRPr lang="es-MX"/>
                    </a:p>
                  </a:txBody>
                  <a:tcPr/>
                </a:tc>
                <a:tc>
                  <a:txBody>
                    <a:bodyPr/>
                    <a:lstStyle/>
                    <a:p>
                      <a:pPr marL="0" marR="0" lvl="0" indent="0" algn="r" defTabSz="914400" rtl="0" eaLnBrk="1" fontAlgn="base" latinLnBrk="0" hangingPunct="1">
                        <a:lnSpc>
                          <a:spcPts val="600"/>
                        </a:lnSpc>
                        <a:spcBef>
                          <a:spcPts val="0"/>
                        </a:spcBef>
                        <a:spcAft>
                          <a:spcPts val="0"/>
                        </a:spcAft>
                        <a:buClrTx/>
                        <a:buSzTx/>
                        <a:buFontTx/>
                        <a:buNone/>
                        <a:tabLst/>
                      </a:pPr>
                      <a:endParaRPr kumimoji="0" lang="es-E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ts val="600"/>
                        </a:lnSpc>
                        <a:spcBef>
                          <a:spcPts val="0"/>
                        </a:spcBef>
                        <a:spcAft>
                          <a:spcPts val="0"/>
                        </a:spcAft>
                        <a:buClrTx/>
                        <a:buSzTx/>
                        <a:buFontTx/>
                        <a:buNone/>
                        <a:tabLst/>
                      </a:pPr>
                      <a:endParaRPr kumimoji="0" lang="es-E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ts val="600"/>
                        </a:lnSpc>
                        <a:spcBef>
                          <a:spcPts val="0"/>
                        </a:spcBef>
                        <a:spcAft>
                          <a:spcPts val="0"/>
                        </a:spcAft>
                        <a:buClrTx/>
                        <a:buSzTx/>
                        <a:buFontTx/>
                        <a:buNone/>
                        <a:tabLst/>
                      </a:pPr>
                      <a:endParaRPr kumimoji="0" lang="es-E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79582">
                <a:tc gridSpan="3">
                  <a:txBody>
                    <a:bodyPr/>
                    <a:lstStyle/>
                    <a:p>
                      <a:pPr marL="0" marR="0" lvl="0" indent="0" algn="ctr" defTabSz="914400" rtl="0" eaLnBrk="1" fontAlgn="base" latinLnBrk="0" hangingPunct="1">
                        <a:lnSpc>
                          <a:spcPts val="700"/>
                        </a:lnSpc>
                        <a:spcBef>
                          <a:spcPts val="0"/>
                        </a:spcBef>
                        <a:spcAft>
                          <a:spcPts val="0"/>
                        </a:spcAft>
                        <a:buClrTx/>
                        <a:buSzTx/>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SUME LOS TOTALES ANTERIORES</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lang="es-MX"/>
                    </a:p>
                  </a:txBody>
                  <a:tcPr/>
                </a:tc>
                <a:tc hMerge="1">
                  <a:txBody>
                    <a:bodyPr/>
                    <a:lstStyle/>
                    <a:p>
                      <a:endParaRPr lang="es-MX"/>
                    </a:p>
                  </a:txBody>
                  <a:tcPr/>
                </a:tc>
                <a:tc gridSpan="3">
                  <a:txBody>
                    <a:bodyPr/>
                    <a:lstStyle/>
                    <a:p>
                      <a:pPr marL="0" marR="0" lvl="0" indent="0" algn="r" defTabSz="914400" rtl="0" eaLnBrk="1" fontAlgn="base" latinLnBrk="0" hangingPunct="1">
                        <a:lnSpc>
                          <a:spcPts val="600"/>
                        </a:lnSpc>
                        <a:spcBef>
                          <a:spcPts val="0"/>
                        </a:spcBef>
                        <a:spcAft>
                          <a:spcPts val="0"/>
                        </a:spcAft>
                        <a:buClrTx/>
                        <a:buSzTx/>
                        <a:buFontTx/>
                        <a:buNone/>
                        <a:tabLst/>
                      </a:pPr>
                      <a:endParaRPr kumimoji="0" lang="es-E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s-ES" sz="1000" b="0" i="0" u="none" strike="noStrike" cap="none" normalizeH="0" baseline="0" dirty="0" smtClean="0">
                        <a:ln>
                          <a:noFill/>
                        </a:ln>
                        <a:solidFill>
                          <a:schemeClr val="tx1"/>
                        </a:solidFill>
                        <a:effectLst/>
                        <a:latin typeface="Arial Narrow" pitchFamily="34"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s-ES" sz="1000" b="0" i="0" u="none" strike="noStrike" cap="none" normalizeH="0" baseline="0" dirty="0" smtClean="0">
                        <a:ln>
                          <a:noFill/>
                        </a:ln>
                        <a:solidFill>
                          <a:schemeClr val="tx1"/>
                        </a:solidFill>
                        <a:effectLst/>
                        <a:latin typeface="Arial Narrow" pitchFamily="34"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r>
              <a:tr h="0">
                <a:tc gridSpan="6">
                  <a:txBody>
                    <a:bodyPr/>
                    <a:lstStyle/>
                    <a:p>
                      <a:pPr marL="0" marR="0" lvl="0" indent="0" algn="ctr" defTabSz="914400" rtl="0" eaLnBrk="1" fontAlgn="base" latinLnBrk="0" hangingPunct="1">
                        <a:lnSpc>
                          <a:spcPts val="0"/>
                        </a:lnSpc>
                        <a:spcBef>
                          <a:spcPts val="0"/>
                        </a:spcBef>
                        <a:spcAft>
                          <a:spcPts val="0"/>
                        </a:spcAft>
                        <a:buClrTx/>
                        <a:buSzTx/>
                        <a:buFontTx/>
                        <a:buNone/>
                        <a:tabLst/>
                      </a:pPr>
                      <a:endParaRPr kumimoji="0" lang="es-ES" sz="1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pPr marL="0" marR="0" lvl="0" indent="0" algn="r" defTabSz="914400" rtl="0" eaLnBrk="1" fontAlgn="base" latinLnBrk="0" hangingPunct="1">
                        <a:lnSpc>
                          <a:spcPts val="700"/>
                        </a:lnSpc>
                        <a:spcBef>
                          <a:spcPts val="0"/>
                        </a:spcBef>
                        <a:spcAft>
                          <a:spcPts val="0"/>
                        </a:spcAft>
                        <a:buClrTx/>
                        <a:buSzTx/>
                        <a:buFontTx/>
                        <a:buNone/>
                        <a:tabLst/>
                      </a:pPr>
                      <a:endParaRPr kumimoji="0" lang="es-E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r>
              <a:tr h="268090">
                <a:tc>
                  <a:txBody>
                    <a:bodyPr/>
                    <a:lstStyle/>
                    <a:p>
                      <a:pPr algn="ctr">
                        <a:lnSpc>
                          <a:spcPts val="700"/>
                        </a:lnSpc>
                      </a:pPr>
                      <a:r>
                        <a:rPr lang="es-MX" sz="1100" b="1" dirty="0" smtClean="0">
                          <a:solidFill>
                            <a:srgbClr val="FF0000"/>
                          </a:solidFill>
                        </a:rPr>
                        <a:t>2</a:t>
                      </a:r>
                      <a:endParaRPr lang="es-MX" sz="11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5">
                  <a:txBody>
                    <a:bodyPr/>
                    <a:lstStyle/>
                    <a:p>
                      <a:pPr algn="just" rtl="0" eaLnBrk="1" fontAlgn="base" latinLnBrk="0" hangingPunct="1">
                        <a:lnSpc>
                          <a:spcPts val="700"/>
                        </a:lnSpc>
                      </a:pPr>
                      <a:r>
                        <a:rPr lang="es-MX" sz="700" b="0" i="0" kern="1200" dirty="0" smtClean="0">
                          <a:solidFill>
                            <a:schemeClr val="tx1"/>
                          </a:solidFill>
                          <a:effectLst/>
                          <a:latin typeface="Arial" panose="020B0604020202020204" pitchFamily="34" charset="0"/>
                          <a:ea typeface="+mn-ea"/>
                          <a:cs typeface="Arial" panose="020B0604020202020204" pitchFamily="34" charset="0"/>
                        </a:rPr>
                        <a:t>Una vez</a:t>
                      </a:r>
                      <a:r>
                        <a:rPr lang="es-MX" sz="700" b="0" i="0" kern="1200" baseline="0" dirty="0" smtClean="0">
                          <a:solidFill>
                            <a:schemeClr val="tx1"/>
                          </a:solidFill>
                          <a:effectLst/>
                          <a:latin typeface="Arial" panose="020B0604020202020204" pitchFamily="34" charset="0"/>
                          <a:ea typeface="+mn-ea"/>
                          <a:cs typeface="Arial" panose="020B0604020202020204" pitchFamily="34" charset="0"/>
                        </a:rPr>
                        <a:t> analizados e interpretados los resultados de su auto evaluación, a continuación exponga las acciones y medidas que considera usted que debe llevar a cabo para mejorar o consolidar su capacidad de decidir.</a:t>
                      </a:r>
                      <a:endParaRPr lang="es-MX" sz="700" dirty="0">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lang="es-MX"/>
                    </a:p>
                  </a:txBody>
                  <a:tcPr/>
                </a:tc>
                <a:tc hMerge="1">
                  <a:txBody>
                    <a:bodyPr/>
                    <a:lstStyle/>
                    <a:p>
                      <a:endParaRPr lang="es-MX"/>
                    </a:p>
                  </a:txBody>
                  <a:tcPr/>
                </a:tc>
                <a:tc hMerge="1">
                  <a:txBody>
                    <a:bodyPr/>
                    <a:lstStyle/>
                    <a:p>
                      <a:pPr marL="0" marR="0" indent="0" algn="ctr" rtl="0" eaLnBrk="1" fontAlgn="base" latinLnBrk="0" hangingPunct="1">
                        <a:lnSpc>
                          <a:spcPts val="600"/>
                        </a:lnSpc>
                        <a:spcBef>
                          <a:spcPts val="0"/>
                        </a:spcBef>
                        <a:spcAft>
                          <a:spcPts val="0"/>
                        </a:spcAft>
                      </a:pPr>
                      <a:endParaRPr lang="es-ES_tradnl" sz="700" b="0" i="0" u="none" strike="noStrike" dirty="0">
                        <a:effectLst/>
                        <a:latin typeface="Arial"/>
                      </a:endParaRPr>
                    </a:p>
                  </a:txBody>
                  <a:tcPr anchor="ctr"/>
                </a:tc>
                <a:tc hMerge="1">
                  <a:txBody>
                    <a:bodyPr/>
                    <a:lstStyle/>
                    <a:p>
                      <a:endParaRPr lang="es-MX"/>
                    </a:p>
                  </a:txBody>
                  <a:tcPr/>
                </a:tc>
              </a:tr>
              <a:tr h="4104000">
                <a:tc gridSpan="6">
                  <a:txBody>
                    <a:bodyPr/>
                    <a:lstStyle/>
                    <a:p>
                      <a:pPr marL="0" marR="0" indent="0" algn="ctr" rtl="0" eaLnBrk="1" fontAlgn="base" latinLnBrk="0" hangingPunct="1">
                        <a:lnSpc>
                          <a:spcPts val="700"/>
                        </a:lnSpc>
                        <a:spcBef>
                          <a:spcPts val="0"/>
                        </a:spcBef>
                        <a:spcAft>
                          <a:spcPts val="0"/>
                        </a:spcAft>
                      </a:pPr>
                      <a:endParaRPr lang="es-ES_tradnl" sz="700" b="0" i="0" u="none" strike="noStrike" dirty="0" smtClean="0">
                        <a:effectLst/>
                        <a:latin typeface="Arial"/>
                      </a:endParaRPr>
                    </a:p>
                    <a:p>
                      <a:pPr marL="0" marR="0" indent="0" algn="ctr" rtl="0" eaLnBrk="1" fontAlgn="base" latinLnBrk="0" hangingPunct="1">
                        <a:lnSpc>
                          <a:spcPts val="700"/>
                        </a:lnSpc>
                        <a:spcBef>
                          <a:spcPts val="0"/>
                        </a:spcBef>
                        <a:spcAft>
                          <a:spcPts val="0"/>
                        </a:spcAft>
                      </a:pPr>
                      <a:endParaRPr lang="es-ES_tradnl" sz="700" b="0" i="0" u="none" strike="noStrike" dirty="0" smtClean="0">
                        <a:effectLst/>
                        <a:latin typeface="Arial"/>
                      </a:endParaRPr>
                    </a:p>
                    <a:p>
                      <a:pPr marL="0" marR="0" indent="0" algn="ctr" rtl="0" eaLnBrk="1" fontAlgn="base" latinLnBrk="0" hangingPunct="1">
                        <a:lnSpc>
                          <a:spcPts val="700"/>
                        </a:lnSpc>
                        <a:spcBef>
                          <a:spcPts val="0"/>
                        </a:spcBef>
                        <a:spcAft>
                          <a:spcPts val="0"/>
                        </a:spcAft>
                      </a:pPr>
                      <a:endParaRPr lang="es-ES_tradnl" sz="700" b="0" i="0" u="none" strike="noStrike" dirty="0" smtClean="0">
                        <a:effectLst/>
                        <a:latin typeface="Arial"/>
                      </a:endParaRPr>
                    </a:p>
                    <a:p>
                      <a:pPr marL="0" marR="0" indent="0" algn="ctr" rtl="0" eaLnBrk="1" fontAlgn="base" latinLnBrk="0" hangingPunct="1">
                        <a:lnSpc>
                          <a:spcPts val="700"/>
                        </a:lnSpc>
                        <a:spcBef>
                          <a:spcPts val="0"/>
                        </a:spcBef>
                        <a:spcAft>
                          <a:spcPts val="0"/>
                        </a:spcAft>
                      </a:pPr>
                      <a:endParaRPr lang="es-ES_tradnl" sz="700" b="0" i="0" u="none" strike="noStrike" dirty="0" smtClean="0">
                        <a:effectLst/>
                        <a:latin typeface="Arial"/>
                      </a:endParaRPr>
                    </a:p>
                    <a:p>
                      <a:pPr marL="0" marR="0" indent="0" algn="ctr" rtl="0" eaLnBrk="1" fontAlgn="base" latinLnBrk="0" hangingPunct="1">
                        <a:lnSpc>
                          <a:spcPts val="700"/>
                        </a:lnSpc>
                        <a:spcBef>
                          <a:spcPts val="0"/>
                        </a:spcBef>
                        <a:spcAft>
                          <a:spcPts val="0"/>
                        </a:spcAft>
                      </a:pPr>
                      <a:endParaRPr lang="es-ES_tradnl" sz="700" b="0" i="0" u="none" strike="noStrike" dirty="0" smtClean="0">
                        <a:effectLst/>
                        <a:latin typeface="Arial"/>
                      </a:endParaRPr>
                    </a:p>
                    <a:p>
                      <a:pPr marL="0" marR="0" indent="0" algn="ctr" rtl="0" eaLnBrk="1" fontAlgn="base" latinLnBrk="0" hangingPunct="1">
                        <a:lnSpc>
                          <a:spcPts val="700"/>
                        </a:lnSpc>
                        <a:spcBef>
                          <a:spcPts val="0"/>
                        </a:spcBef>
                        <a:spcAft>
                          <a:spcPts val="0"/>
                        </a:spcAft>
                      </a:pPr>
                      <a:endParaRPr lang="es-ES_tradnl" sz="700" b="0" i="0" u="none" strike="noStrike" dirty="0" smtClean="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
        <p:nvSpPr>
          <p:cNvPr id="3" name="2 Rectángulo"/>
          <p:cNvSpPr/>
          <p:nvPr/>
        </p:nvSpPr>
        <p:spPr>
          <a:xfrm>
            <a:off x="611560" y="548680"/>
            <a:ext cx="8136000" cy="612000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s-MX"/>
          </a:p>
        </p:txBody>
      </p:sp>
      <p:graphicFrame>
        <p:nvGraphicFramePr>
          <p:cNvPr id="7" name="6 Tabla"/>
          <p:cNvGraphicFramePr>
            <a:graphicFrameLocks noGrp="1"/>
          </p:cNvGraphicFramePr>
          <p:nvPr>
            <p:extLst>
              <p:ext uri="{D42A27DB-BD31-4B8C-83A1-F6EECF244321}">
                <p14:modId xmlns:p14="http://schemas.microsoft.com/office/powerpoint/2010/main" val="3420657405"/>
              </p:ext>
            </p:extLst>
          </p:nvPr>
        </p:nvGraphicFramePr>
        <p:xfrm>
          <a:off x="683568" y="116632"/>
          <a:ext cx="7992888" cy="391922"/>
        </p:xfrm>
        <a:graphic>
          <a:graphicData uri="http://schemas.openxmlformats.org/drawingml/2006/table">
            <a:tbl>
              <a:tblPr/>
              <a:tblGrid>
                <a:gridCol w="824305"/>
                <a:gridCol w="3024566"/>
                <a:gridCol w="1093789"/>
                <a:gridCol w="418493"/>
                <a:gridCol w="656274"/>
                <a:gridCol w="408982"/>
                <a:gridCol w="748215"/>
                <a:gridCol w="456538"/>
                <a:gridCol w="361726"/>
              </a:tblGrid>
              <a:tr h="0">
                <a:tc gridSpan="4">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TGE -2020 – 2021. MÓDULO </a:t>
                      </a:r>
                      <a:r>
                        <a:rPr lang="es-MX" sz="700" b="1" i="0" u="none" strike="noStrike" kern="1200" baseline="0" dirty="0" smtClean="0">
                          <a:solidFill>
                            <a:srgbClr val="000000"/>
                          </a:solidFill>
                          <a:effectLst/>
                          <a:latin typeface="Arial"/>
                          <a:cs typeface="Arial"/>
                        </a:rPr>
                        <a:t>II  </a:t>
                      </a:r>
                      <a:r>
                        <a:rPr lang="es-MX" sz="700" b="1" i="0" u="none" strike="noStrike" kern="1200" baseline="0" dirty="0">
                          <a:solidFill>
                            <a:srgbClr val="000000"/>
                          </a:solidFill>
                          <a:effectLst/>
                          <a:latin typeface="Arial"/>
                          <a:cs typeface="Arial"/>
                        </a:rPr>
                        <a:t>TÉCNICAS DE </a:t>
                      </a:r>
                      <a:r>
                        <a:rPr lang="es-MX" sz="700" b="1" i="0" u="none" strike="noStrike" kern="1200" baseline="0" dirty="0" smtClean="0">
                          <a:solidFill>
                            <a:srgbClr val="000000"/>
                          </a:solidFill>
                          <a:effectLst/>
                          <a:latin typeface="Arial"/>
                          <a:cs typeface="Arial"/>
                        </a:rPr>
                        <a:t>DISEÑO ESTRATÉGICO.  CUESTIONARIO </a:t>
                      </a:r>
                      <a:r>
                        <a:rPr lang="es-MX" sz="700" b="1" i="0" u="none" strike="noStrike" kern="1200" baseline="0" dirty="0">
                          <a:solidFill>
                            <a:srgbClr val="000000"/>
                          </a:solidFill>
                          <a:effectLst/>
                          <a:latin typeface="Arial"/>
                          <a:cs typeface="Arial"/>
                        </a:rPr>
                        <a:t>MODULAR</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FECHA DE ENVÍ0</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HOJA</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a:cs typeface="Arial"/>
                        </a:rPr>
                        <a:t>NOMBRE:</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CARRERA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MATRÍCULA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bl>
          </a:graphicData>
        </a:graphic>
      </p:graphicFrame>
    </p:spTree>
    <p:extLst>
      <p:ext uri="{BB962C8B-B14F-4D97-AF65-F5344CB8AC3E}">
        <p14:creationId xmlns:p14="http://schemas.microsoft.com/office/powerpoint/2010/main" val="3877022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539552" y="6381352"/>
            <a:ext cx="8064000" cy="2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800" b="1" i="1" dirty="0" smtClean="0">
                <a:solidFill>
                  <a:srgbClr val="FF0000"/>
                </a:solidFill>
              </a:rPr>
              <a:t>*Puede llenarlo  a mano o bien en  computadora. No tiene límite en su repuesta.  Puede iniciar en esta página y continuar si lo requiere, en las hojas adicionales al final de este documento.</a:t>
            </a:r>
            <a:endParaRPr lang="es-MX" sz="1200" b="1" i="1" dirty="0">
              <a:solidFill>
                <a:srgbClr val="FF0000"/>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1930925771"/>
              </p:ext>
            </p:extLst>
          </p:nvPr>
        </p:nvGraphicFramePr>
        <p:xfrm>
          <a:off x="732064" y="670760"/>
          <a:ext cx="7705800" cy="5638560"/>
        </p:xfrm>
        <a:graphic>
          <a:graphicData uri="http://schemas.openxmlformats.org/drawingml/2006/table">
            <a:tbl>
              <a:tblPr firstRow="1" bandRow="1">
                <a:tableStyleId>{5C22544A-7EE6-4342-B048-85BDC9FD1C3A}</a:tableStyleId>
              </a:tblPr>
              <a:tblGrid>
                <a:gridCol w="426054"/>
                <a:gridCol w="4319928"/>
                <a:gridCol w="779987"/>
                <a:gridCol w="680327"/>
                <a:gridCol w="749752"/>
                <a:gridCol w="749752"/>
              </a:tblGrid>
              <a:tr h="147657">
                <a:tc grid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800" b="1" dirty="0" smtClean="0">
                          <a:solidFill>
                            <a:schemeClr val="tx1"/>
                          </a:solidFill>
                          <a:latin typeface="Arial Narrow" panose="020B0606020202030204" pitchFamily="34" charset="0"/>
                        </a:rPr>
                        <a:t>CAPÍTULO 7.0 TOMA DE DECISIONES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47657">
                <a:tc grid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800" b="1" dirty="0" smtClean="0">
                          <a:solidFill>
                            <a:schemeClr val="tx1"/>
                          </a:solidFill>
                          <a:latin typeface="Arial Narrow" panose="020B0606020202030204" pitchFamily="34" charset="0"/>
                        </a:rPr>
                        <a:t>7.20.2  AUTO EVALUACIÓN  7.2 : ESTILO  PERSONAL DE DECISIÓN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s-MX"/>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ES" sz="800" b="1" dirty="0" smtClean="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ES" sz="800" b="1" dirty="0" smtClean="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ES" sz="800" b="1" dirty="0" smtClean="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r>
              <a:tr h="147657">
                <a:tc>
                  <a:txBody>
                    <a:bodyPr/>
                    <a:lstStyle/>
                    <a:p>
                      <a:pPr marL="0" marR="0" indent="0" algn="ctr" rtl="0" eaLnBrk="1" fontAlgn="base" latinLnBrk="0" hangingPunct="1">
                        <a:spcBef>
                          <a:spcPts val="0"/>
                        </a:spcBef>
                        <a:spcAft>
                          <a:spcPts val="0"/>
                        </a:spcAft>
                      </a:pPr>
                      <a:r>
                        <a:rPr lang="es-ES" sz="1200" b="0" i="0" u="none" strike="noStrike" dirty="0" smtClean="0">
                          <a:solidFill>
                            <a:srgbClr val="FF0000"/>
                          </a:solidFill>
                          <a:effectLst/>
                          <a:latin typeface="Arial"/>
                        </a:rPr>
                        <a:t>1</a:t>
                      </a:r>
                      <a:endParaRPr lang="es-ES" sz="1800" b="0" i="0" u="none" strike="noStrike" dirty="0">
                        <a:solidFill>
                          <a:srgbClr val="FF0000"/>
                        </a:solidFill>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rtl="0" eaLnBrk="1" latinLnBrk="0" hangingPunct="1"/>
                      <a:r>
                        <a:rPr lang="es-ES" sz="800" b="0" kern="1200" dirty="0" smtClean="0">
                          <a:solidFill>
                            <a:schemeClr val="dk1"/>
                          </a:solidFill>
                          <a:effectLst/>
                          <a:latin typeface="+mn-lt"/>
                          <a:ea typeface="+mn-ea"/>
                          <a:cs typeface="+mn-cs"/>
                        </a:rPr>
                        <a:t>Lea cuidadosamente los siguientes grupos de preguntas y de cada una de ellas escoja la alternativa que considere que coincide con su forma de pensar y actuar y ponga  una “x” en la columna que corresponda a la letra elegida.  Sume al final las columnas y pase al cuadro de Interpretación siguiente.</a:t>
                      </a:r>
                      <a:endParaRPr lang="es-MX" sz="800" dirty="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0" marR="0" indent="0" algn="ctr" rtl="0" eaLnBrk="1" fontAlgn="base" latinLnBrk="0" hangingPunct="1">
                        <a:spcBef>
                          <a:spcPts val="0"/>
                        </a:spcBef>
                        <a:spcAft>
                          <a:spcPts val="0"/>
                        </a:spcAft>
                      </a:pPr>
                      <a:endParaRPr lang="es-ES" sz="800" b="0" i="0" u="none" strike="noStrike" dirty="0">
                        <a:effectLst/>
                        <a:latin typeface="Arial"/>
                      </a:endParaRPr>
                    </a:p>
                  </a:txBody>
                  <a:tcPr marL="76073" marR="76073"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0" marR="0" indent="0" algn="ctr" rtl="0" eaLnBrk="1" fontAlgn="base" latinLnBrk="0" hangingPunct="1">
                        <a:spcBef>
                          <a:spcPts val="0"/>
                        </a:spcBef>
                        <a:spcAft>
                          <a:spcPts val="0"/>
                        </a:spcAft>
                      </a:pPr>
                      <a:endParaRPr lang="es-ES" sz="800" b="0" i="0" u="none" strike="noStrike" dirty="0">
                        <a:effectLst/>
                        <a:latin typeface="Arial"/>
                      </a:endParaRPr>
                    </a:p>
                  </a:txBody>
                  <a:tcPr marL="76073" marR="76073"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0" marR="0" indent="0" algn="ctr" rtl="0" eaLnBrk="1" fontAlgn="base" latinLnBrk="0" hangingPunct="1">
                        <a:spcBef>
                          <a:spcPts val="0"/>
                        </a:spcBef>
                        <a:spcAft>
                          <a:spcPts val="0"/>
                        </a:spcAft>
                      </a:pPr>
                      <a:endParaRPr lang="es-ES" sz="800" b="0" i="0" u="none" strike="noStrike" dirty="0">
                        <a:effectLst/>
                        <a:latin typeface="Arial"/>
                      </a:endParaRPr>
                    </a:p>
                  </a:txBody>
                  <a:tcPr marL="76073" marR="76073"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0" marR="0" indent="0" algn="ctr" rtl="0" eaLnBrk="1" fontAlgn="base" latinLnBrk="0" hangingPunct="1">
                        <a:spcBef>
                          <a:spcPts val="0"/>
                        </a:spcBef>
                        <a:spcAft>
                          <a:spcPts val="0"/>
                        </a:spcAft>
                      </a:pPr>
                      <a:endParaRPr lang="es-ES" sz="800" b="0" i="0" u="none" strike="noStrike" dirty="0">
                        <a:effectLst/>
                        <a:latin typeface="Arial"/>
                      </a:endParaRPr>
                    </a:p>
                  </a:txBody>
                  <a:tcPr marL="76073" marR="76073"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47657">
                <a:tc gridSpan="2">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rPr>
                        <a:t>PREGUNTAS</a:t>
                      </a:r>
                      <a:endParaRPr lang="es-ES" sz="18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s-MX"/>
                    </a:p>
                  </a:txBody>
                  <a:tcPr/>
                </a:tc>
                <a:tc>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rPr>
                        <a:t>A</a:t>
                      </a:r>
                      <a:endParaRPr lang="es-ES" sz="800" b="0" i="0" u="none" strike="noStrike" dirty="0">
                        <a:effectLst/>
                        <a:latin typeface="Arial"/>
                      </a:endParaRPr>
                    </a:p>
                  </a:txBody>
                  <a:tcPr marL="76073" marR="76073"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rPr>
                        <a:t>B</a:t>
                      </a:r>
                      <a:endParaRPr lang="es-ES" sz="800" b="0" i="0" u="none" strike="noStrike" dirty="0">
                        <a:effectLst/>
                        <a:latin typeface="Arial"/>
                      </a:endParaRPr>
                    </a:p>
                  </a:txBody>
                  <a:tcPr marL="76073" marR="76073"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rPr>
                        <a:t>C</a:t>
                      </a:r>
                      <a:endParaRPr lang="es-ES" sz="800" b="0" i="0" u="none" strike="noStrike" dirty="0">
                        <a:effectLst/>
                        <a:latin typeface="Arial"/>
                      </a:endParaRPr>
                    </a:p>
                  </a:txBody>
                  <a:tcPr marL="76073" marR="76073"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ctr" rtl="0" eaLnBrk="1" fontAlgn="base" latinLnBrk="0" hangingPunct="1">
                        <a:spcBef>
                          <a:spcPts val="0"/>
                        </a:spcBef>
                        <a:spcAft>
                          <a:spcPts val="0"/>
                        </a:spcAft>
                      </a:pPr>
                      <a:r>
                        <a:rPr lang="es-ES" sz="800" b="0" i="0" u="none" strike="noStrike" dirty="0" smtClean="0">
                          <a:effectLst/>
                          <a:latin typeface="Arial"/>
                        </a:rPr>
                        <a:t>D</a:t>
                      </a:r>
                      <a:endParaRPr lang="es-ES" sz="800" b="0" i="0" u="none" strike="noStrike" dirty="0">
                        <a:effectLst/>
                        <a:latin typeface="Arial"/>
                      </a:endParaRPr>
                    </a:p>
                  </a:txBody>
                  <a:tcPr marL="76073" marR="76073"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80000">
                <a:tc gridSpan="2">
                  <a:txBody>
                    <a:bodyPr/>
                    <a:lstStyle/>
                    <a:p>
                      <a:pPr algn="ctr"/>
                      <a:r>
                        <a:rPr lang="es-MX" sz="800" b="1" dirty="0" smtClean="0">
                          <a:solidFill>
                            <a:schemeClr val="tx1"/>
                          </a:solidFill>
                          <a:latin typeface="Arial" panose="020B0604020202020204" pitchFamily="34" charset="0"/>
                          <a:cs typeface="Arial" panose="020B0604020202020204" pitchFamily="34" charset="0"/>
                        </a:rPr>
                        <a:t>TOTALES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a:txBody>
                    <a:bodyPr/>
                    <a:lstStyle/>
                    <a:p>
                      <a:pPr algn="ctr"/>
                      <a:endParaRPr lang="es-MX" sz="800" b="1" dirty="0" smtClean="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s-MX" sz="800" b="1" dirty="0" smtClean="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s-MX" sz="800" b="1" dirty="0" smtClean="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s-MX" sz="800" b="1" dirty="0" smtClean="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gridSpan="6">
                  <a:txBody>
                    <a:bodyPr/>
                    <a:lstStyle/>
                    <a:p>
                      <a:pPr algn="ctr"/>
                      <a:endParaRPr lang="es-MX" sz="200" b="1" dirty="0" smtClean="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pPr algn="ctr"/>
                      <a:endParaRPr lang="es-MX" sz="800" b="1" dirty="0" smtClean="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s-MX" sz="800" b="1" dirty="0" smtClean="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s-MX" sz="800" b="1" dirty="0" smtClean="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s-MX" sz="800" b="1" dirty="0" smtClean="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6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b="1" strike="noStrike" kern="1200" dirty="0" smtClean="0">
                          <a:solidFill>
                            <a:srgbClr val="FF0000"/>
                          </a:solidFill>
                          <a:effectLst/>
                          <a:latin typeface="+mn-lt"/>
                          <a:ea typeface="+mn-ea"/>
                          <a:cs typeface="+mn-cs"/>
                        </a:rPr>
                        <a:t>2</a:t>
                      </a:r>
                      <a:endParaRPr lang="es-MX" sz="1400" b="1" strike="noStrike" dirty="0" smtClean="0">
                        <a:solidFill>
                          <a:srgbClr val="FF0000"/>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800" b="0" i="0" strike="noStrike" kern="1200" dirty="0" smtClean="0">
                          <a:solidFill>
                            <a:schemeClr val="dk1"/>
                          </a:solidFill>
                          <a:effectLst/>
                          <a:latin typeface="Arial" panose="020B0604020202020204" pitchFamily="34" charset="0"/>
                          <a:ea typeface="+mn-ea"/>
                          <a:cs typeface="Arial" panose="020B0604020202020204" pitchFamily="34" charset="0"/>
                        </a:rPr>
                        <a:t>Una vez</a:t>
                      </a:r>
                      <a:r>
                        <a:rPr lang="es-MX" sz="800" b="0" i="0" strike="noStrike" kern="1200" baseline="0" dirty="0" smtClean="0">
                          <a:solidFill>
                            <a:schemeClr val="dk1"/>
                          </a:solidFill>
                          <a:effectLst/>
                          <a:latin typeface="Arial" panose="020B0604020202020204" pitchFamily="34" charset="0"/>
                          <a:ea typeface="+mn-ea"/>
                          <a:cs typeface="Arial" panose="020B0604020202020204" pitchFamily="34" charset="0"/>
                        </a:rPr>
                        <a:t> analizados e interpretados los resultados de su auto evaluación en cada una de los cuestionamientos de la auto evaluación, a continuación exponga las acciones y medidas que considera usted que debe llevar a cabo, en cada uno de ellos para mejorar o modificar su estilo personal de decidir.</a:t>
                      </a:r>
                      <a:endParaRPr lang="es-MX" sz="800" strike="noStrike"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a:endParaRPr lang="es-MX" sz="800" b="1" dirty="0" smtClean="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s-MX" sz="800" b="1" dirty="0" smtClean="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s-MX" sz="800" b="1" dirty="0" smtClean="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s-MX" sz="800" b="1" dirty="0" smtClean="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6000">
                <a:tc grid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1400" b="1" strike="noStrike" dirty="0" smtClean="0">
                        <a:solidFill>
                          <a:srgbClr val="FF0000"/>
                        </a:solidFill>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1400" b="1" strike="noStrike" dirty="0" smtClean="0">
                        <a:solidFill>
                          <a:srgbClr val="FF0000"/>
                        </a:solidFill>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1400" b="1" strike="noStrike" dirty="0" smtClean="0">
                        <a:solidFill>
                          <a:srgbClr val="FF0000"/>
                        </a:solidFill>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1400" b="1" strike="noStrike" dirty="0" smtClean="0">
                        <a:solidFill>
                          <a:srgbClr val="FF0000"/>
                        </a:solidFill>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1400" b="1" strike="noStrike" dirty="0" smtClean="0">
                        <a:solidFill>
                          <a:srgbClr val="FF0000"/>
                        </a:solidFill>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1400" b="1" strike="noStrike" dirty="0" smtClean="0">
                        <a:solidFill>
                          <a:srgbClr val="FF0000"/>
                        </a:solidFill>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1400" b="1" strike="noStrike" dirty="0" smtClean="0">
                        <a:solidFill>
                          <a:srgbClr val="FF0000"/>
                        </a:solidFill>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1400" b="1" strike="noStrike" dirty="0" smtClean="0">
                        <a:solidFill>
                          <a:srgbClr val="FF0000"/>
                        </a:solidFill>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1400" b="1" strike="noStrike" dirty="0" smtClean="0">
                        <a:solidFill>
                          <a:srgbClr val="FF0000"/>
                        </a:solidFill>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1400" b="1" strike="noStrike" dirty="0" smtClean="0">
                        <a:solidFill>
                          <a:srgbClr val="FF0000"/>
                        </a:solidFill>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1400" b="1" strike="noStrike" dirty="0" smtClean="0">
                        <a:solidFill>
                          <a:srgbClr val="FF0000"/>
                        </a:solidFill>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1400" b="1" strike="noStrike" dirty="0" smtClean="0">
                        <a:solidFill>
                          <a:srgbClr val="FF0000"/>
                        </a:solidFill>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1400" b="1" strike="noStrike" dirty="0" smtClean="0">
                        <a:solidFill>
                          <a:srgbClr val="FF0000"/>
                        </a:solidFill>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1400" b="1" strike="noStrike" dirty="0" smtClean="0">
                        <a:solidFill>
                          <a:srgbClr val="FF0000"/>
                        </a:solidFill>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1400" b="1" strike="noStrike" dirty="0" smtClean="0">
                        <a:solidFill>
                          <a:srgbClr val="FF0000"/>
                        </a:solidFill>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1400" b="1" strike="noStrike" dirty="0" smtClean="0">
                        <a:solidFill>
                          <a:srgbClr val="FF0000"/>
                        </a:solidFill>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1400" b="1" strike="noStrike" dirty="0" smtClean="0">
                        <a:solidFill>
                          <a:srgbClr val="FF0000"/>
                        </a:solidFill>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1400" b="1" strike="noStrike" dirty="0" smtClean="0">
                        <a:solidFill>
                          <a:srgbClr val="FF0000"/>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MX" sz="800" strike="noStrike"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
        <p:nvSpPr>
          <p:cNvPr id="2" name="1 Marcador de número de diapositiva"/>
          <p:cNvSpPr>
            <a:spLocks noGrp="1"/>
          </p:cNvSpPr>
          <p:nvPr>
            <p:ph type="sldNum" sz="quarter" idx="4294967295"/>
          </p:nvPr>
        </p:nvSpPr>
        <p:spPr>
          <a:xfrm>
            <a:off x="6818327" y="6356350"/>
            <a:ext cx="2133600" cy="365125"/>
          </a:xfrm>
        </p:spPr>
        <p:txBody>
          <a:bodyPr/>
          <a:lstStyle/>
          <a:p>
            <a:fld id="{A0A880AF-D019-4B4E-A6D4-963A19B85DF1}" type="slidenum">
              <a:rPr lang="es-MX" sz="900" smtClean="0"/>
              <a:t>8</a:t>
            </a:fld>
            <a:endParaRPr lang="es-MX" sz="900" dirty="0"/>
          </a:p>
        </p:txBody>
      </p:sp>
      <p:sp>
        <p:nvSpPr>
          <p:cNvPr id="5" name="4 Rectángulo"/>
          <p:cNvSpPr/>
          <p:nvPr/>
        </p:nvSpPr>
        <p:spPr>
          <a:xfrm>
            <a:off x="612066" y="609047"/>
            <a:ext cx="7992000" cy="601200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s-MX"/>
          </a:p>
        </p:txBody>
      </p:sp>
      <p:graphicFrame>
        <p:nvGraphicFramePr>
          <p:cNvPr id="9" name="8 Tabla"/>
          <p:cNvGraphicFramePr>
            <a:graphicFrameLocks noGrp="1"/>
          </p:cNvGraphicFramePr>
          <p:nvPr>
            <p:extLst>
              <p:ext uri="{D42A27DB-BD31-4B8C-83A1-F6EECF244321}">
                <p14:modId xmlns:p14="http://schemas.microsoft.com/office/powerpoint/2010/main" val="1669082861"/>
              </p:ext>
            </p:extLst>
          </p:nvPr>
        </p:nvGraphicFramePr>
        <p:xfrm>
          <a:off x="667132" y="157126"/>
          <a:ext cx="7924801" cy="391922"/>
        </p:xfrm>
        <a:graphic>
          <a:graphicData uri="http://schemas.openxmlformats.org/drawingml/2006/table">
            <a:tbl>
              <a:tblPr/>
              <a:tblGrid>
                <a:gridCol w="826688"/>
                <a:gridCol w="3021686"/>
                <a:gridCol w="1092748"/>
                <a:gridCol w="418095"/>
                <a:gridCol w="655649"/>
                <a:gridCol w="408593"/>
                <a:gridCol w="750671"/>
                <a:gridCol w="456104"/>
                <a:gridCol w="294567"/>
              </a:tblGrid>
              <a:tr h="0">
                <a:tc gridSpan="4">
                  <a:txBody>
                    <a:bodyPr/>
                    <a:lstStyle/>
                    <a:p>
                      <a:pPr marL="0" algn="ctr" rtl="0" eaLnBrk="1" fontAlgn="ctr" latinLnBrk="0" hangingPunct="1">
                        <a:spcBef>
                          <a:spcPts val="0"/>
                        </a:spcBef>
                        <a:spcAft>
                          <a:spcPts val="0"/>
                        </a:spcAft>
                      </a:pPr>
                      <a:r>
                        <a:rPr lang="es-MX" sz="700" b="1" i="0" u="none" strike="noStrike" kern="1200" baseline="0" dirty="0" err="1">
                          <a:solidFill>
                            <a:srgbClr val="000000"/>
                          </a:solidFill>
                          <a:effectLst/>
                          <a:latin typeface="Arial"/>
                          <a:cs typeface="Arial"/>
                        </a:rPr>
                        <a:t>TGE</a:t>
                      </a:r>
                      <a:r>
                        <a:rPr lang="es-MX" sz="700" b="1" i="0" u="none" strike="noStrike" kern="1200" baseline="0" dirty="0">
                          <a:solidFill>
                            <a:srgbClr val="000000"/>
                          </a:solidFill>
                          <a:effectLst/>
                          <a:latin typeface="Arial"/>
                          <a:cs typeface="Arial"/>
                        </a:rPr>
                        <a:t> -2020 – 2021. MÓDULO II  TÉCNICAS DE DISEÑO ESTRATÉGICO.  CUESTIONARIO MODULAR</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FECHA DE ENVÍ0</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a:txBody>
                    <a:bodyPr/>
                    <a:lstStyle/>
                    <a:p>
                      <a:pPr marL="0" algn="l" rtl="0" eaLnBrk="1" fontAlgn="ctr" latinLnBrk="0" hangingPunct="1">
                        <a:spcBef>
                          <a:spcPts val="0"/>
                        </a:spcBef>
                        <a:spcAft>
                          <a:spcPts val="0"/>
                        </a:spcAft>
                      </a:pPr>
                      <a:endParaRPr lang="es-MX" sz="700" b="0" i="0" u="none" strike="noStrike">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HOJA</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a:cs typeface="Arial"/>
                        </a:rPr>
                        <a:t>NOMBRE:</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indent="0" algn="ctr" rtl="0" eaLnBrk="1" fontAlgn="base" latinLnBrk="0" hangingPunct="1">
                        <a:spcBef>
                          <a:spcPts val="0"/>
                        </a:spcBef>
                        <a:spcAft>
                          <a:spcPts val="0"/>
                        </a:spcAft>
                      </a:pPr>
                      <a:endParaRPr lang="es-MX" sz="700" b="0" i="0" u="none" strike="noStrike">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CARRERA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gridSpan="2">
                  <a:txBody>
                    <a:bodyPr/>
                    <a:lstStyle/>
                    <a:p>
                      <a:pPr marL="0" algn="l" rtl="0" eaLnBrk="1" fontAlgn="ctr" latinLnBrk="0" hangingPunct="1">
                        <a:spcBef>
                          <a:spcPts val="0"/>
                        </a:spcBef>
                        <a:spcAft>
                          <a:spcPts val="0"/>
                        </a:spcAft>
                      </a:pPr>
                      <a:endParaRPr lang="es-MX" sz="700" b="0" i="0" u="none" strike="noStrike">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MATRÍCULA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bl>
          </a:graphicData>
        </a:graphic>
      </p:graphicFrame>
    </p:spTree>
    <p:extLst>
      <p:ext uri="{BB962C8B-B14F-4D97-AF65-F5344CB8AC3E}">
        <p14:creationId xmlns:p14="http://schemas.microsoft.com/office/powerpoint/2010/main" val="3729167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045375023"/>
              </p:ext>
            </p:extLst>
          </p:nvPr>
        </p:nvGraphicFramePr>
        <p:xfrm>
          <a:off x="612002" y="1508854"/>
          <a:ext cx="3780001" cy="4872474"/>
        </p:xfrm>
        <a:graphic>
          <a:graphicData uri="http://schemas.openxmlformats.org/drawingml/2006/table">
            <a:tbl>
              <a:tblPr/>
              <a:tblGrid>
                <a:gridCol w="366990"/>
                <a:gridCol w="2642329"/>
                <a:gridCol w="256894"/>
                <a:gridCol w="256894"/>
                <a:gridCol w="256894"/>
              </a:tblGrid>
              <a:tr h="234102">
                <a:tc gridSpan="5">
                  <a:txBody>
                    <a:bodyPr/>
                    <a:lstStyle/>
                    <a:p>
                      <a:pPr marL="0" marR="0" indent="0" algn="ctr" rtl="0" eaLnBrk="1" fontAlgn="base" latinLnBrk="0" hangingPunct="1">
                        <a:spcBef>
                          <a:spcPts val="0"/>
                        </a:spcBef>
                        <a:spcAft>
                          <a:spcPts val="0"/>
                        </a:spcAft>
                      </a:pPr>
                      <a:r>
                        <a:rPr lang="es-MX" sz="800" b="1" i="0" u="none" strike="noStrike" kern="1200" baseline="0" dirty="0">
                          <a:ln>
                            <a:noFill/>
                          </a:ln>
                          <a:solidFill>
                            <a:srgbClr val="000000"/>
                          </a:solidFill>
                          <a:effectLst/>
                          <a:latin typeface="Arial Narrow"/>
                          <a:cs typeface="Times New Roman"/>
                        </a:rPr>
                        <a:t>MATRIZ DE EVALUACIÓN DE ALTERNATIVAS DE DECISIÓN</a:t>
                      </a: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34102">
                <a:tc gridSpan="2">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cs typeface="Times New Roman"/>
                        </a:rPr>
                        <a:t>ELEMENTOS DE ANÁLISIS</a:t>
                      </a:r>
                      <a:endParaRPr lang="es-ES"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lang="es-MX"/>
                    </a:p>
                  </a:txBody>
                  <a:tcPr/>
                </a:tc>
                <a:tc>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cs typeface="Times New Roman"/>
                        </a:rPr>
                        <a:t>9</a:t>
                      </a:r>
                      <a:endParaRPr lang="es-ES"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cs typeface="Times New Roman"/>
                        </a:rPr>
                        <a:t>6</a:t>
                      </a:r>
                      <a:endParaRPr lang="es-ES"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cs typeface="Times New Roman"/>
                        </a:rPr>
                        <a:t>3</a:t>
                      </a:r>
                      <a:endParaRPr lang="es-ES"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252000">
                <a:tc>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cs typeface="Times New Roman"/>
                        </a:rPr>
                        <a:t>1.0</a:t>
                      </a:r>
                      <a:endParaRPr lang="es-ES" sz="800" b="1"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just" rtl="0" eaLnBrk="1" fontAlgn="base" latinLnBrk="0" hangingPunct="1">
                        <a:spcBef>
                          <a:spcPts val="0"/>
                        </a:spcBef>
                        <a:spcAft>
                          <a:spcPts val="0"/>
                        </a:spcAft>
                      </a:pPr>
                      <a:r>
                        <a:rPr lang="es-MX"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Recursos materiales y físicos a emplear</a:t>
                      </a:r>
                      <a:endParaRPr lang="es-MX" sz="800" b="0" i="0" u="none" strike="noStrike" dirty="0">
                        <a:effectLst/>
                        <a:latin typeface="Arial Narrow" panose="020B0606020202030204" pitchFamily="34" charset="0"/>
                        <a:cs typeface="Arial" panose="020B0604020202020204" pitchFamily="34" charset="0"/>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cs typeface="Times New Roman"/>
                        </a:rPr>
                        <a:t>2.0</a:t>
                      </a:r>
                      <a:endParaRPr lang="es-ES" sz="800" b="1"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just" rtl="0" eaLnBrk="1" fontAlgn="base" latinLnBrk="0" hangingPunct="1">
                        <a:spcBef>
                          <a:spcPts val="0"/>
                        </a:spcBef>
                        <a:spcAft>
                          <a:spcPts val="0"/>
                        </a:spcAft>
                      </a:pPr>
                      <a:r>
                        <a:rPr lang="es-MX"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Costos incurridos y de ejecución</a:t>
                      </a:r>
                      <a:endParaRPr lang="es-MX" sz="800" b="0" i="0" u="none" strike="noStrike" dirty="0">
                        <a:effectLst/>
                        <a:latin typeface="Arial Narrow" panose="020B0606020202030204" pitchFamily="34" charset="0"/>
                        <a:cs typeface="Arial" panose="020B0604020202020204" pitchFamily="34" charset="0"/>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cs typeface="Times New Roman"/>
                        </a:rPr>
                        <a:t>3.0</a:t>
                      </a:r>
                      <a:endParaRPr lang="es-ES" sz="800" b="1"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just" rtl="0" eaLnBrk="1" fontAlgn="base" latinLnBrk="0" hangingPunct="1">
                        <a:spcBef>
                          <a:spcPts val="0"/>
                        </a:spcBef>
                        <a:spcAft>
                          <a:spcPts val="0"/>
                        </a:spcAft>
                      </a:pPr>
                      <a:r>
                        <a:rPr lang="es-MX"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Inversiones necesarias en equipos, instalaciones, etc.</a:t>
                      </a:r>
                      <a:endParaRPr lang="es-MX" sz="800" b="0" i="0" u="none" strike="noStrike" dirty="0">
                        <a:effectLst/>
                        <a:latin typeface="Arial Narrow" panose="020B0606020202030204" pitchFamily="34" charset="0"/>
                        <a:cs typeface="Arial" panose="020B0604020202020204" pitchFamily="34" charset="0"/>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cs typeface="Times New Roman"/>
                        </a:rPr>
                        <a:t>4.0</a:t>
                      </a:r>
                      <a:endParaRPr lang="es-ES" sz="800" b="1"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just" rtl="0" eaLnBrk="1" fontAlgn="base" latinLnBrk="0" hangingPunct="1">
                        <a:spcBef>
                          <a:spcPts val="0"/>
                        </a:spcBef>
                        <a:spcAft>
                          <a:spcPts val="0"/>
                        </a:spcAft>
                      </a:pPr>
                      <a:r>
                        <a:rPr lang="es-MX"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Comprensión e implementación de la alternativa</a:t>
                      </a:r>
                      <a:endParaRPr lang="es-MX" sz="800" b="0" i="0" u="none" strike="noStrike" dirty="0">
                        <a:effectLst/>
                        <a:latin typeface="Arial Narrow" panose="020B0606020202030204" pitchFamily="34" charset="0"/>
                        <a:cs typeface="Arial" panose="020B0604020202020204" pitchFamily="34" charset="0"/>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cs typeface="Times New Roman"/>
                        </a:rPr>
                        <a:t>5.0</a:t>
                      </a:r>
                      <a:endParaRPr lang="es-ES" sz="800" b="1"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just" rtl="0" eaLnBrk="1" fontAlgn="base" latinLnBrk="0" hangingPunct="1">
                        <a:spcBef>
                          <a:spcPts val="0"/>
                        </a:spcBef>
                        <a:spcAft>
                          <a:spcPts val="0"/>
                        </a:spcAft>
                      </a:pPr>
                      <a:r>
                        <a:rPr lang="es-MX"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Requerimientos de ejecución y seguimiento de la alternativa</a:t>
                      </a:r>
                      <a:endParaRPr lang="es-MX" sz="800" b="0" i="0" u="none" strike="noStrike" dirty="0">
                        <a:effectLst/>
                        <a:latin typeface="Arial Narrow" panose="020B0606020202030204" pitchFamily="34" charset="0"/>
                        <a:cs typeface="Arial" panose="020B0604020202020204" pitchFamily="34" charset="0"/>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rtl="0" eaLnBrk="1" fontAlgn="base" latinLnBrk="0" hangingPunct="1">
                        <a:spcBef>
                          <a:spcPts val="264"/>
                        </a:spcBef>
                        <a:spcAft>
                          <a:spcPts val="0"/>
                        </a:spcAft>
                      </a:pPr>
                      <a:endParaRPr lang="es-MX" sz="800" b="0" i="0" u="none" strike="noStrike">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cs typeface="Times New Roman"/>
                        </a:rPr>
                        <a:t>6.0</a:t>
                      </a:r>
                      <a:endParaRPr lang="es-ES" sz="800" b="1"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just" rtl="0" eaLnBrk="1" fontAlgn="base" latinLnBrk="0" hangingPunct="1">
                        <a:spcBef>
                          <a:spcPts val="0"/>
                        </a:spcBef>
                        <a:spcAft>
                          <a:spcPts val="0"/>
                        </a:spcAft>
                      </a:pPr>
                      <a:r>
                        <a:rPr lang="es-MX"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Nivel y alcance de los resultados esperados</a:t>
                      </a:r>
                      <a:endParaRPr lang="es-MX" sz="800" b="0" i="0" u="none" strike="noStrike" dirty="0">
                        <a:effectLst/>
                        <a:latin typeface="Arial Narrow" panose="020B0606020202030204" pitchFamily="34" charset="0"/>
                        <a:cs typeface="Arial" panose="020B0604020202020204" pitchFamily="34" charset="0"/>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rtl="0" eaLnBrk="1" fontAlgn="base" latinLnBrk="0" hangingPunct="1">
                        <a:spcBef>
                          <a:spcPts val="264"/>
                        </a:spcBef>
                        <a:spcAft>
                          <a:spcPts val="0"/>
                        </a:spcAft>
                      </a:pPr>
                      <a:endParaRPr lang="es-MX" sz="800" b="0" i="0" u="none" strike="noStrike">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cs typeface="Times New Roman"/>
                        </a:rPr>
                        <a:t>7.0</a:t>
                      </a:r>
                      <a:endParaRPr lang="es-ES" sz="800" b="1"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just" rtl="0" eaLnBrk="1" fontAlgn="base" latinLnBrk="0" hangingPunct="1">
                        <a:spcBef>
                          <a:spcPts val="0"/>
                        </a:spcBef>
                        <a:spcAft>
                          <a:spcPts val="0"/>
                        </a:spcAft>
                      </a:pPr>
                      <a:r>
                        <a:rPr lang="es-MX"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Evaluación de los resultados finales esperados</a:t>
                      </a:r>
                      <a:endParaRPr lang="es-MX" sz="800" b="0" i="0" u="none" strike="noStrike" dirty="0">
                        <a:effectLst/>
                        <a:latin typeface="Arial Narrow" panose="020B0606020202030204" pitchFamily="34" charset="0"/>
                        <a:cs typeface="Arial" panose="020B0604020202020204" pitchFamily="34" charset="0"/>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cs typeface="Times New Roman"/>
                        </a:rPr>
                        <a:t>8.0</a:t>
                      </a:r>
                      <a:endParaRPr lang="es-ES" sz="800" b="1"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just" rtl="0" eaLnBrk="1" fontAlgn="base" latinLnBrk="0" hangingPunct="1">
                        <a:spcBef>
                          <a:spcPts val="0"/>
                        </a:spcBef>
                        <a:spcAft>
                          <a:spcPts val="0"/>
                        </a:spcAft>
                      </a:pPr>
                      <a:r>
                        <a:rPr lang="es-ES"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Riesgos previsibles y/o programables</a:t>
                      </a:r>
                      <a:endParaRPr lang="es-ES" sz="800" b="0" i="0" u="none" strike="noStrike" dirty="0">
                        <a:effectLst/>
                        <a:latin typeface="Arial Narrow" panose="020B0606020202030204" pitchFamily="34" charset="0"/>
                        <a:cs typeface="Arial" panose="020B0604020202020204" pitchFamily="34" charset="0"/>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cs typeface="Times New Roman"/>
                        </a:rPr>
                        <a:t>9.0</a:t>
                      </a:r>
                      <a:endParaRPr lang="es-ES" sz="800" b="1"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just" defTabSz="914400" rtl="0" eaLnBrk="1" fontAlgn="base" latinLnBrk="0" hangingPunct="1">
                        <a:lnSpc>
                          <a:spcPct val="100000"/>
                        </a:lnSpc>
                        <a:spcBef>
                          <a:spcPts val="0"/>
                        </a:spcBef>
                        <a:spcAft>
                          <a:spcPts val="0"/>
                        </a:spcAft>
                        <a:buClrTx/>
                        <a:buSzTx/>
                        <a:buFontTx/>
                        <a:buNone/>
                        <a:tabLst/>
                        <a:defRPr/>
                      </a:pPr>
                      <a:r>
                        <a:rPr lang="es-MX" sz="800" b="1" i="0" kern="1200" baseline="0" dirty="0" smtClean="0">
                          <a:solidFill>
                            <a:schemeClr val="tx1"/>
                          </a:solidFill>
                          <a:effectLst/>
                          <a:latin typeface="+mn-lt"/>
                          <a:ea typeface="+mn-ea"/>
                          <a:cs typeface="+mn-cs"/>
                        </a:rPr>
                        <a:t>Nivel y estructura de la imagen de la organización</a:t>
                      </a:r>
                      <a:endParaRPr lang="es-MX" sz="800" dirty="0" smtClean="0">
                        <a:effectLst/>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cs typeface="Times New Roman"/>
                        </a:rPr>
                        <a:t>10.0</a:t>
                      </a:r>
                      <a:endParaRPr lang="es-ES" sz="800" b="1"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just" rtl="0" eaLnBrk="1" fontAlgn="base" latinLnBrk="0" hangingPunct="1">
                        <a:spcBef>
                          <a:spcPts val="0"/>
                        </a:spcBef>
                        <a:spcAft>
                          <a:spcPts val="0"/>
                        </a:spcAft>
                      </a:pPr>
                      <a:endParaRPr lang="es-MX" sz="800" b="0" i="0" u="none" strike="noStrike" dirty="0">
                        <a:effectLst/>
                        <a:latin typeface="Arial Narrow" panose="020B0606020202030204" pitchFamily="34" charset="0"/>
                        <a:cs typeface="Arial" panose="020B0604020202020204" pitchFamily="34" charset="0"/>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rtl="0" eaLnBrk="1" fontAlgn="base" latinLnBrk="0" hangingPunct="1">
                        <a:spcBef>
                          <a:spcPts val="264"/>
                        </a:spcBef>
                        <a:spcAft>
                          <a:spcPts val="0"/>
                        </a:spcAft>
                      </a:pPr>
                      <a:endParaRPr lang="es-MX" sz="800" b="0" i="0" u="none" strike="noStrike">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a:txBody>
                    <a:bodyPr/>
                    <a:lstStyle/>
                    <a:p>
                      <a:pPr marL="0" marR="0" indent="0" algn="ctr" rtl="0" eaLnBrk="1" fontAlgn="base" latinLnBrk="0" hangingPunct="1">
                        <a:spcBef>
                          <a:spcPts val="0"/>
                        </a:spcBef>
                        <a:spcAft>
                          <a:spcPts val="0"/>
                        </a:spcAft>
                      </a:pPr>
                      <a:r>
                        <a:rPr lang="es-ES" sz="800" b="1" i="0" u="none" strike="noStrike" dirty="0" smtClean="0">
                          <a:effectLst/>
                          <a:latin typeface="Arial"/>
                        </a:rPr>
                        <a:t>11.0</a:t>
                      </a:r>
                      <a:endParaRPr lang="es-ES" sz="800" b="1"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just" rtl="0" eaLnBrk="1" fontAlgn="base" latinLnBrk="0" hangingPunct="1">
                        <a:spcBef>
                          <a:spcPts val="0"/>
                        </a:spcBef>
                        <a:spcAft>
                          <a:spcPts val="0"/>
                        </a:spcAft>
                      </a:pPr>
                      <a:endParaRPr lang="es-MX" sz="800" b="0" i="0" u="none" strike="noStrike" dirty="0">
                        <a:effectLst/>
                        <a:latin typeface="Arial Narrow" panose="020B0606020202030204" pitchFamily="34" charset="0"/>
                        <a:cs typeface="Arial" panose="020B0604020202020204" pitchFamily="34" charset="0"/>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rtl="0" eaLnBrk="1" fontAlgn="base" latinLnBrk="0" hangingPunct="1">
                        <a:spcBef>
                          <a:spcPts val="264"/>
                        </a:spcBef>
                        <a:spcAft>
                          <a:spcPts val="0"/>
                        </a:spcAft>
                      </a:pPr>
                      <a:endParaRPr lang="es-MX" sz="800" b="0" i="0" u="none" strike="noStrike">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a:txBody>
                    <a:bodyPr/>
                    <a:lstStyle/>
                    <a:p>
                      <a:pPr marL="0" marR="0" indent="0" algn="ctr" rtl="0" eaLnBrk="1" fontAlgn="base" latinLnBrk="0" hangingPunct="1">
                        <a:spcBef>
                          <a:spcPts val="0"/>
                        </a:spcBef>
                        <a:spcAft>
                          <a:spcPts val="0"/>
                        </a:spcAft>
                      </a:pPr>
                      <a:r>
                        <a:rPr lang="es-ES" sz="800" b="1" i="0" u="none" strike="noStrike" dirty="0" smtClean="0">
                          <a:effectLst/>
                          <a:latin typeface="Arial"/>
                        </a:rPr>
                        <a:t>12.0</a:t>
                      </a:r>
                      <a:endParaRPr lang="es-ES" sz="800" b="1"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just" rtl="0" eaLnBrk="1" fontAlgn="base" latinLnBrk="0" hangingPunct="1">
                        <a:spcBef>
                          <a:spcPts val="0"/>
                        </a:spcBef>
                        <a:spcAft>
                          <a:spcPts val="0"/>
                        </a:spcAft>
                      </a:pPr>
                      <a:endParaRPr lang="es-MX" sz="800" b="0" i="0" u="none" strike="noStrike" dirty="0">
                        <a:effectLst/>
                        <a:latin typeface="Arial Narrow" panose="020B0606020202030204" pitchFamily="34" charset="0"/>
                        <a:cs typeface="Arial" panose="020B0604020202020204" pitchFamily="34" charset="0"/>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rtl="0" eaLnBrk="1" fontAlgn="base" latinLnBrk="0" hangingPunct="1">
                        <a:spcBef>
                          <a:spcPts val="264"/>
                        </a:spcBef>
                        <a:spcAft>
                          <a:spcPts val="0"/>
                        </a:spcAft>
                      </a:pPr>
                      <a:endParaRPr lang="es-MX" sz="800" b="0" i="0" u="none" strike="noStrike">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a:txBody>
                    <a:bodyPr/>
                    <a:lstStyle/>
                    <a:p>
                      <a:pPr marL="0" marR="0" indent="0" algn="ctr" rtl="0" eaLnBrk="1" fontAlgn="base" latinLnBrk="0" hangingPunct="1">
                        <a:spcBef>
                          <a:spcPts val="0"/>
                        </a:spcBef>
                        <a:spcAft>
                          <a:spcPts val="0"/>
                        </a:spcAft>
                      </a:pPr>
                      <a:r>
                        <a:rPr lang="es-ES" sz="800" b="1" i="0" u="none" strike="noStrike" dirty="0" smtClean="0">
                          <a:effectLst/>
                          <a:latin typeface="Arial"/>
                        </a:rPr>
                        <a:t>13.0</a:t>
                      </a:r>
                      <a:endParaRPr lang="es-ES" sz="800" b="1"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just" rtl="0" eaLnBrk="1" fontAlgn="base" latinLnBrk="0" hangingPunct="1">
                        <a:spcBef>
                          <a:spcPts val="0"/>
                        </a:spcBef>
                        <a:spcAft>
                          <a:spcPts val="0"/>
                        </a:spcAft>
                      </a:pPr>
                      <a:endParaRPr lang="es-MX" sz="800" b="0" i="0" u="none" strike="noStrike" dirty="0">
                        <a:effectLst/>
                        <a:latin typeface="Arial Narrow" panose="020B0606020202030204" pitchFamily="34" charset="0"/>
                        <a:cs typeface="Arial" panose="020B0604020202020204" pitchFamily="34" charset="0"/>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rtl="0" eaLnBrk="1" fontAlgn="base" latinLnBrk="0" hangingPunct="1">
                        <a:spcBef>
                          <a:spcPts val="264"/>
                        </a:spcBef>
                        <a:spcAft>
                          <a:spcPts val="0"/>
                        </a:spcAft>
                      </a:pPr>
                      <a:endParaRPr lang="es-MX" sz="800" b="0" i="0" u="none" strike="noStrike">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a:txBody>
                    <a:bodyPr/>
                    <a:lstStyle/>
                    <a:p>
                      <a:pPr marL="0" marR="0" indent="0" algn="ctr" rtl="0" eaLnBrk="1" fontAlgn="base" latinLnBrk="0" hangingPunct="1">
                        <a:spcBef>
                          <a:spcPts val="0"/>
                        </a:spcBef>
                        <a:spcAft>
                          <a:spcPts val="0"/>
                        </a:spcAft>
                      </a:pPr>
                      <a:r>
                        <a:rPr lang="es-ES" sz="800" b="1" i="0" u="none" strike="noStrike" dirty="0" smtClean="0">
                          <a:effectLst/>
                          <a:latin typeface="Arial"/>
                        </a:rPr>
                        <a:t>14.0</a:t>
                      </a:r>
                      <a:endParaRPr lang="es-ES" sz="800" b="1"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just" rtl="0" eaLnBrk="1" fontAlgn="base" latinLnBrk="0" hangingPunct="1">
                        <a:spcBef>
                          <a:spcPts val="0"/>
                        </a:spcBef>
                        <a:spcAft>
                          <a:spcPts val="0"/>
                        </a:spcAft>
                      </a:pPr>
                      <a:endParaRPr lang="es-MX" sz="800" b="0" i="0" u="none" strike="noStrike" dirty="0">
                        <a:effectLst/>
                        <a:latin typeface="Arial Narrow" panose="020B0606020202030204" pitchFamily="34" charset="0"/>
                        <a:cs typeface="Arial" panose="020B0604020202020204" pitchFamily="34" charset="0"/>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rtl="0" eaLnBrk="1" fontAlgn="base" latinLnBrk="0" hangingPunct="1">
                        <a:spcBef>
                          <a:spcPts val="264"/>
                        </a:spcBef>
                        <a:spcAft>
                          <a:spcPts val="0"/>
                        </a:spcAft>
                      </a:pPr>
                      <a:endParaRPr lang="es-MX" sz="800" b="0" i="0" u="none" strike="noStrike">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a:txBody>
                    <a:bodyPr/>
                    <a:lstStyle/>
                    <a:p>
                      <a:pPr marL="0" marR="0" indent="0" algn="ctr" rtl="0" eaLnBrk="1" fontAlgn="base" latinLnBrk="0" hangingPunct="1">
                        <a:spcBef>
                          <a:spcPts val="0"/>
                        </a:spcBef>
                        <a:spcAft>
                          <a:spcPts val="0"/>
                        </a:spcAft>
                      </a:pPr>
                      <a:r>
                        <a:rPr lang="es-ES" sz="800" b="1" i="0" u="none" strike="noStrike" kern="1200" baseline="0" dirty="0" smtClean="0">
                          <a:ln>
                            <a:noFill/>
                          </a:ln>
                          <a:solidFill>
                            <a:srgbClr val="000000"/>
                          </a:solidFill>
                          <a:effectLst/>
                          <a:latin typeface="Arial Narrow"/>
                          <a:cs typeface="Times New Roman"/>
                        </a:rPr>
                        <a:t>15.0</a:t>
                      </a:r>
                      <a:endParaRPr lang="es-ES" sz="800" b="1"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just" rtl="0" eaLnBrk="1" fontAlgn="base" latinLnBrk="0" hangingPunct="1">
                        <a:spcBef>
                          <a:spcPts val="0"/>
                        </a:spcBef>
                        <a:spcAft>
                          <a:spcPts val="0"/>
                        </a:spcAft>
                      </a:pPr>
                      <a:r>
                        <a:rPr lang="es-ES"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Factor (es) crítico (s)</a:t>
                      </a:r>
                      <a:endParaRPr lang="es-ES" sz="800" b="0" i="0" u="none" strike="noStrike" dirty="0">
                        <a:effectLst/>
                        <a:latin typeface="Arial Narrow" panose="020B0606020202030204" pitchFamily="34" charset="0"/>
                        <a:cs typeface="Arial" panose="020B0604020202020204" pitchFamily="34" charset="0"/>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2135">
                <a:tc gridSpan="2">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cs typeface="Times New Roman"/>
                        </a:rPr>
                        <a:t>SUBTOTALES</a:t>
                      </a:r>
                      <a:endParaRPr lang="es-ES" sz="800" b="0"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lang="es-MX"/>
                    </a:p>
                  </a:txBody>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2135">
                <a:tc gridSpan="2">
                  <a:txBody>
                    <a:bodyPr/>
                    <a:lstStyle/>
                    <a:p>
                      <a:pPr marL="0" marR="0" indent="0" algn="ctr" rtl="0" eaLnBrk="1" fontAlgn="base" latinLnBrk="0" hangingPunct="1">
                        <a:spcBef>
                          <a:spcPts val="0"/>
                        </a:spcBef>
                        <a:spcAft>
                          <a:spcPts val="0"/>
                        </a:spcAft>
                      </a:pPr>
                      <a:r>
                        <a:rPr lang="es-MX" sz="800" b="1" i="0" u="none" strike="noStrike" kern="1200" baseline="0" dirty="0">
                          <a:ln>
                            <a:noFill/>
                          </a:ln>
                          <a:solidFill>
                            <a:srgbClr val="000000"/>
                          </a:solidFill>
                          <a:effectLst/>
                          <a:latin typeface="Arial Narrow"/>
                          <a:cs typeface="Times New Roman"/>
                        </a:rPr>
                        <a:t>TOTAL GENERAL DE LA MATRIZ</a:t>
                      </a:r>
                      <a:endParaRPr lang="es-MX" sz="800" b="0"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lang="es-MX"/>
                    </a:p>
                  </a:txBody>
                  <a:tcPr/>
                </a:tc>
                <a:tc gridSpan="3">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bl>
          </a:graphicData>
        </a:graphic>
      </p:graphicFrame>
      <p:graphicFrame>
        <p:nvGraphicFramePr>
          <p:cNvPr id="4" name="3 Tabla"/>
          <p:cNvGraphicFramePr>
            <a:graphicFrameLocks noGrp="1"/>
          </p:cNvGraphicFramePr>
          <p:nvPr>
            <p:extLst>
              <p:ext uri="{D42A27DB-BD31-4B8C-83A1-F6EECF244321}">
                <p14:modId xmlns:p14="http://schemas.microsoft.com/office/powerpoint/2010/main" val="2434600126"/>
              </p:ext>
            </p:extLst>
          </p:nvPr>
        </p:nvGraphicFramePr>
        <p:xfrm>
          <a:off x="611934" y="633912"/>
          <a:ext cx="7920000" cy="809344"/>
        </p:xfrm>
        <a:graphic>
          <a:graphicData uri="http://schemas.openxmlformats.org/drawingml/2006/table">
            <a:tbl>
              <a:tblPr firstRow="1" bandRow="1"/>
              <a:tblGrid>
                <a:gridCol w="369233"/>
                <a:gridCol w="7550767"/>
              </a:tblGrid>
              <a:tr h="216000">
                <a:tc gridSpan="2">
                  <a:txBody>
                    <a:bodyPr/>
                    <a:lstStyle/>
                    <a:p>
                      <a:pPr marL="0" algn="ctr" rtl="0" eaLnBrk="1" fontAlgn="ctr" latinLnBrk="0" hangingPunct="1">
                        <a:lnSpc>
                          <a:spcPts val="700"/>
                        </a:lnSpc>
                        <a:spcBef>
                          <a:spcPts val="0"/>
                        </a:spcBef>
                        <a:spcAft>
                          <a:spcPts val="0"/>
                        </a:spcAft>
                      </a:pPr>
                      <a:r>
                        <a:rPr lang="es-ES" sz="700" b="1" i="0" u="none" strike="noStrike" dirty="0" smtClean="0">
                          <a:effectLst/>
                          <a:latin typeface="Arial"/>
                        </a:rPr>
                        <a:t>CAPÍTULO 7.0.- CASO FORMULA I – PARTE</a:t>
                      </a:r>
                      <a:r>
                        <a:rPr lang="es-ES" sz="700" b="1" i="0" u="none" strike="noStrike" baseline="0" dirty="0" smtClean="0">
                          <a:effectLst/>
                          <a:latin typeface="Arial"/>
                        </a:rPr>
                        <a:t> DOS</a:t>
                      </a:r>
                      <a:endParaRPr lang="es-ES" sz="700" b="1"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pPr rtl="0" eaLnBrk="1" latinLnBrk="0" hangingPunct="1"/>
                      <a:endParaRPr lang="es-MX" sz="700" dirty="0">
                        <a:effectLst/>
                        <a:latin typeface="Arial" panose="020B0604020202020204" pitchFamily="34" charset="0"/>
                        <a:cs typeface="Arial" panose="020B0604020202020204" pitchFamily="34" charset="0"/>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288036">
                <a:tc>
                  <a:txBody>
                    <a:bodyPr/>
                    <a:lstStyle/>
                    <a:p>
                      <a:pPr marL="0" algn="just" rtl="0" eaLnBrk="1" fontAlgn="ctr" latinLnBrk="0" hangingPunct="1">
                        <a:lnSpc>
                          <a:spcPts val="700"/>
                        </a:lnSpc>
                        <a:spcBef>
                          <a:spcPts val="0"/>
                        </a:spcBef>
                        <a:spcAft>
                          <a:spcPts val="0"/>
                        </a:spcAft>
                      </a:pPr>
                      <a:r>
                        <a:rPr lang="es-ES" sz="1100" b="0" i="0" u="none" strike="noStrike" kern="1200" dirty="0" smtClean="0">
                          <a:solidFill>
                            <a:srgbClr val="FF0000"/>
                          </a:solidFill>
                          <a:effectLst/>
                          <a:latin typeface="Arial"/>
                        </a:rPr>
                        <a:t>3</a:t>
                      </a:r>
                      <a:endParaRPr lang="es-ES" sz="18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eaLnBrk="1" latinLnBrk="0" hangingPunct="1"/>
                      <a:r>
                        <a:rPr lang="es-MX" sz="750" kern="1200" dirty="0" smtClean="0">
                          <a:solidFill>
                            <a:schemeClr val="tx1"/>
                          </a:solidFill>
                          <a:effectLst/>
                          <a:latin typeface="Arial" panose="020B0604020202020204" pitchFamily="34" charset="0"/>
                          <a:ea typeface="+mn-ea"/>
                          <a:cs typeface="Arial" panose="020B0604020202020204" pitchFamily="34" charset="0"/>
                        </a:rPr>
                        <a:t>A continuación analice los  elementos de decisión  que considere necesarios para la elaborar la matriz de la alternativa de estrategia que</a:t>
                      </a:r>
                      <a:r>
                        <a:rPr lang="es-MX" sz="750" kern="1200" baseline="0" dirty="0" smtClean="0">
                          <a:solidFill>
                            <a:schemeClr val="tx1"/>
                          </a:solidFill>
                          <a:effectLst/>
                          <a:latin typeface="Arial" panose="020B0604020202020204" pitchFamily="34" charset="0"/>
                          <a:ea typeface="+mn-ea"/>
                          <a:cs typeface="Arial" panose="020B0604020202020204" pitchFamily="34" charset="0"/>
                        </a:rPr>
                        <a:t> diseño para Fórmula I-</a:t>
                      </a:r>
                      <a:r>
                        <a:rPr lang="es-MX" sz="750" kern="1200" dirty="0" smtClean="0">
                          <a:solidFill>
                            <a:schemeClr val="tx1"/>
                          </a:solidFill>
                          <a:effectLst/>
                          <a:latin typeface="Arial" panose="020B0604020202020204" pitchFamily="34" charset="0"/>
                          <a:ea typeface="+mn-ea"/>
                          <a:cs typeface="Arial" panose="020B0604020202020204" pitchFamily="34" charset="0"/>
                        </a:rPr>
                        <a:t> FI y haga lo mismo con la otra matriz para la alternativa de estrategia que diseño para Racing  Team-RT</a:t>
                      </a:r>
                      <a:r>
                        <a:rPr lang="es-MX" sz="750" kern="1200" baseline="0" dirty="0" smtClean="0">
                          <a:solidFill>
                            <a:schemeClr val="tx1"/>
                          </a:solidFill>
                          <a:effectLst/>
                          <a:latin typeface="Arial" panose="020B0604020202020204" pitchFamily="34" charset="0"/>
                          <a:ea typeface="+mn-ea"/>
                          <a:cs typeface="Arial" panose="020B0604020202020204" pitchFamily="34" charset="0"/>
                        </a:rPr>
                        <a:t>. Como una guía se enuncian 9 elementos en cada matriz, y usted debe complementarla con los que considere adicional y anótelos en los renglones en blanco, incluyendo el factor crítico.</a:t>
                      </a:r>
                      <a:endParaRPr lang="es-MX" sz="750" dirty="0">
                        <a:effectLst/>
                        <a:latin typeface="Arial" panose="020B0604020202020204" pitchFamily="34" charset="0"/>
                        <a:cs typeface="Arial" panose="020B0604020202020204" pitchFamily="34" charset="0"/>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r>
              <a:tr h="169418">
                <a:tc gridSpan="2">
                  <a:txBody>
                    <a:bodyPr/>
                    <a:lstStyle/>
                    <a:p>
                      <a:pPr marL="0" marR="0" indent="0" algn="ctr" rtl="0" eaLnBrk="1" fontAlgn="ctr" latinLnBrk="0" hangingPunct="1">
                        <a:spcBef>
                          <a:spcPts val="0"/>
                        </a:spcBef>
                        <a:spcAft>
                          <a:spcPts val="0"/>
                        </a:spcAft>
                      </a:pPr>
                      <a:r>
                        <a:rPr lang="es-MX" sz="750" b="1" i="0" u="none" strike="noStrike" kern="1200" dirty="0" smtClean="0">
                          <a:solidFill>
                            <a:srgbClr val="000000"/>
                          </a:solidFill>
                          <a:effectLst/>
                          <a:latin typeface="Arial"/>
                          <a:cs typeface="Arial"/>
                        </a:rPr>
                        <a:t>7.20.</a:t>
                      </a:r>
                      <a:r>
                        <a:rPr lang="es-MX" sz="750" b="1" i="0" u="none" strike="noStrike" kern="1200" baseline="0" dirty="0" smtClean="0">
                          <a:solidFill>
                            <a:srgbClr val="000000"/>
                          </a:solidFill>
                          <a:effectLst/>
                          <a:latin typeface="Arial"/>
                          <a:cs typeface="Arial"/>
                        </a:rPr>
                        <a:t>3 </a:t>
                      </a:r>
                      <a:r>
                        <a:rPr lang="es-MX" sz="750" b="1" i="0" u="none" strike="noStrike" kern="1200" dirty="0" smtClean="0">
                          <a:solidFill>
                            <a:srgbClr val="000000"/>
                          </a:solidFill>
                          <a:effectLst/>
                          <a:latin typeface="Arial"/>
                          <a:cs typeface="Arial"/>
                        </a:rPr>
                        <a:t>CASO </a:t>
                      </a:r>
                      <a:r>
                        <a:rPr lang="es-MX" sz="750" b="1" i="0" u="none" strike="noStrike" kern="1200" dirty="0">
                          <a:solidFill>
                            <a:srgbClr val="000000"/>
                          </a:solidFill>
                          <a:effectLst/>
                          <a:latin typeface="Arial"/>
                          <a:cs typeface="Arial"/>
                        </a:rPr>
                        <a:t>MODULAR:</a:t>
                      </a:r>
                      <a:r>
                        <a:rPr lang="es-MX" sz="750" b="1" i="0" u="none" strike="noStrike" kern="1200" baseline="0" dirty="0">
                          <a:solidFill>
                            <a:srgbClr val="000000"/>
                          </a:solidFill>
                          <a:effectLst/>
                          <a:latin typeface="Arial"/>
                          <a:cs typeface="Arial"/>
                        </a:rPr>
                        <a:t> FORMULA </a:t>
                      </a:r>
                      <a:r>
                        <a:rPr lang="es-MX" sz="750" b="1" i="0" u="none" strike="noStrike" kern="1200" baseline="0" dirty="0" smtClean="0">
                          <a:solidFill>
                            <a:srgbClr val="000000"/>
                          </a:solidFill>
                          <a:effectLst/>
                          <a:latin typeface="Arial"/>
                          <a:cs typeface="Arial"/>
                        </a:rPr>
                        <a:t>1.  PARTE 2*</a:t>
                      </a:r>
                      <a:endParaRPr lang="es-MX" sz="750" b="0" i="0" u="none" strike="noStrike" dirty="0">
                        <a:effectLst/>
                        <a:latin typeface="Arial"/>
                      </a:endParaRPr>
                    </a:p>
                  </a:txBody>
                  <a:tcPr marL="120142" marR="120142" marT="33782" marB="3378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endParaRPr lang="es-MX"/>
                    </a:p>
                  </a:txBody>
                  <a:tcPr/>
                </a:tc>
              </a:tr>
            </a:tbl>
          </a:graphicData>
        </a:graphic>
      </p:graphicFrame>
      <p:sp>
        <p:nvSpPr>
          <p:cNvPr id="6" name="2 Marcador de número de diapositiva"/>
          <p:cNvSpPr txBox="1">
            <a:spLocks/>
          </p:cNvSpPr>
          <p:nvPr/>
        </p:nvSpPr>
        <p:spPr>
          <a:xfrm>
            <a:off x="6830888" y="6448250"/>
            <a:ext cx="2133600" cy="288000"/>
          </a:xfrm>
          <a:prstGeom prst="rect">
            <a:avLst/>
          </a:prstGeom>
        </p:spPr>
        <p:txBody>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32FADFE-3B8F-471C-ABF0-DBC7717ECBBC}" type="slidenum">
              <a:rPr lang="es-ES" sz="900" smtClean="0">
                <a:solidFill>
                  <a:schemeClr val="tx1">
                    <a:lumMod val="50000"/>
                    <a:lumOff val="50000"/>
                  </a:schemeClr>
                </a:solidFill>
              </a:rPr>
              <a:pPr algn="r"/>
              <a:t>9</a:t>
            </a:fld>
            <a:endParaRPr lang="es-ES" sz="900" dirty="0">
              <a:solidFill>
                <a:schemeClr val="tx1">
                  <a:lumMod val="50000"/>
                  <a:lumOff val="50000"/>
                </a:schemeClr>
              </a:solidFill>
            </a:endParaRPr>
          </a:p>
        </p:txBody>
      </p:sp>
      <p:graphicFrame>
        <p:nvGraphicFramePr>
          <p:cNvPr id="8" name="7 Tabla"/>
          <p:cNvGraphicFramePr>
            <a:graphicFrameLocks noGrp="1"/>
          </p:cNvGraphicFramePr>
          <p:nvPr>
            <p:extLst>
              <p:ext uri="{D42A27DB-BD31-4B8C-83A1-F6EECF244321}">
                <p14:modId xmlns:p14="http://schemas.microsoft.com/office/powerpoint/2010/main" val="1624597573"/>
              </p:ext>
            </p:extLst>
          </p:nvPr>
        </p:nvGraphicFramePr>
        <p:xfrm>
          <a:off x="4799926" y="1508854"/>
          <a:ext cx="3780001" cy="4872474"/>
        </p:xfrm>
        <a:graphic>
          <a:graphicData uri="http://schemas.openxmlformats.org/drawingml/2006/table">
            <a:tbl>
              <a:tblPr/>
              <a:tblGrid>
                <a:gridCol w="366990"/>
                <a:gridCol w="2642329"/>
                <a:gridCol w="256894"/>
                <a:gridCol w="256894"/>
                <a:gridCol w="256894"/>
              </a:tblGrid>
              <a:tr h="234102">
                <a:tc gridSpan="5">
                  <a:txBody>
                    <a:bodyPr/>
                    <a:lstStyle/>
                    <a:p>
                      <a:pPr marL="0" marR="0" indent="0" algn="ctr" rtl="0" eaLnBrk="1" fontAlgn="base" latinLnBrk="0" hangingPunct="1">
                        <a:spcBef>
                          <a:spcPts val="0"/>
                        </a:spcBef>
                        <a:spcAft>
                          <a:spcPts val="0"/>
                        </a:spcAft>
                      </a:pPr>
                      <a:r>
                        <a:rPr lang="es-MX" sz="800" b="1" i="0" u="none" strike="noStrike" kern="1200" baseline="0" dirty="0">
                          <a:ln>
                            <a:noFill/>
                          </a:ln>
                          <a:solidFill>
                            <a:srgbClr val="000000"/>
                          </a:solidFill>
                          <a:effectLst/>
                          <a:latin typeface="Arial Narrow"/>
                          <a:cs typeface="Times New Roman"/>
                        </a:rPr>
                        <a:t>MATRIZ DE EVALUACIÓN DE ALTERNATIVAS DE DECISIÓN</a:t>
                      </a: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34102">
                <a:tc gridSpan="2">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cs typeface="Times New Roman"/>
                        </a:rPr>
                        <a:t>ELEMENTOS DE ANÁLISIS</a:t>
                      </a:r>
                      <a:endParaRPr lang="es-ES"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lang="es-MX"/>
                    </a:p>
                  </a:txBody>
                  <a:tcPr/>
                </a:tc>
                <a:tc>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cs typeface="Times New Roman"/>
                        </a:rPr>
                        <a:t>9</a:t>
                      </a:r>
                      <a:endParaRPr lang="es-ES"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cs typeface="Times New Roman"/>
                        </a:rPr>
                        <a:t>6</a:t>
                      </a:r>
                      <a:endParaRPr lang="es-ES"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cs typeface="Times New Roman"/>
                        </a:rPr>
                        <a:t>3</a:t>
                      </a:r>
                      <a:endParaRPr lang="es-ES"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252000">
                <a:tc>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cs typeface="Times New Roman"/>
                        </a:rPr>
                        <a:t>1.0</a:t>
                      </a:r>
                      <a:endParaRPr lang="es-ES" sz="800" b="1"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just" rtl="0" eaLnBrk="1" fontAlgn="base" latinLnBrk="0" hangingPunct="1">
                        <a:spcBef>
                          <a:spcPts val="0"/>
                        </a:spcBef>
                        <a:spcAft>
                          <a:spcPts val="0"/>
                        </a:spcAft>
                      </a:pPr>
                      <a:r>
                        <a:rPr lang="es-MX"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Recursos materiales y físicos a emplear</a:t>
                      </a:r>
                      <a:endParaRPr lang="es-MX" sz="800" b="0" i="0" u="none" strike="noStrike" dirty="0">
                        <a:effectLst/>
                        <a:latin typeface="Arial Narrow" panose="020B0606020202030204" pitchFamily="34" charset="0"/>
                        <a:cs typeface="Arial" panose="020B0604020202020204" pitchFamily="34" charset="0"/>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cs typeface="Times New Roman"/>
                        </a:rPr>
                        <a:t>2.0</a:t>
                      </a:r>
                      <a:endParaRPr lang="es-ES" sz="800" b="1"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just" rtl="0" eaLnBrk="1" fontAlgn="base" latinLnBrk="0" hangingPunct="1">
                        <a:spcBef>
                          <a:spcPts val="0"/>
                        </a:spcBef>
                        <a:spcAft>
                          <a:spcPts val="0"/>
                        </a:spcAft>
                      </a:pPr>
                      <a:r>
                        <a:rPr lang="es-MX"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Costos incurridos y de ejecución</a:t>
                      </a:r>
                      <a:endParaRPr lang="es-MX" sz="800" b="0" i="0" u="none" strike="noStrike" dirty="0">
                        <a:effectLst/>
                        <a:latin typeface="Arial Narrow" panose="020B0606020202030204" pitchFamily="34" charset="0"/>
                        <a:cs typeface="Arial" panose="020B0604020202020204" pitchFamily="34" charset="0"/>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cs typeface="Times New Roman"/>
                        </a:rPr>
                        <a:t>3.0</a:t>
                      </a:r>
                      <a:endParaRPr lang="es-ES" sz="800" b="1"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just" rtl="0" eaLnBrk="1" fontAlgn="base" latinLnBrk="0" hangingPunct="1">
                        <a:spcBef>
                          <a:spcPts val="0"/>
                        </a:spcBef>
                        <a:spcAft>
                          <a:spcPts val="0"/>
                        </a:spcAft>
                      </a:pPr>
                      <a:r>
                        <a:rPr lang="es-MX"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Inversiones necesarias en equipos, instalaciones, etc.</a:t>
                      </a:r>
                      <a:endParaRPr lang="es-MX" sz="800" b="0" i="0" u="none" strike="noStrike" dirty="0">
                        <a:effectLst/>
                        <a:latin typeface="Arial Narrow" panose="020B0606020202030204" pitchFamily="34" charset="0"/>
                        <a:cs typeface="Arial" panose="020B0604020202020204" pitchFamily="34" charset="0"/>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cs typeface="Times New Roman"/>
                        </a:rPr>
                        <a:t>4.0</a:t>
                      </a:r>
                      <a:endParaRPr lang="es-ES" sz="800" b="1"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just" rtl="0" eaLnBrk="1" fontAlgn="base" latinLnBrk="0" hangingPunct="1">
                        <a:spcBef>
                          <a:spcPts val="0"/>
                        </a:spcBef>
                        <a:spcAft>
                          <a:spcPts val="0"/>
                        </a:spcAft>
                      </a:pPr>
                      <a:r>
                        <a:rPr lang="es-MX"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Comprensión e implementación de la alternativa</a:t>
                      </a:r>
                      <a:endParaRPr lang="es-MX" sz="800" b="0" i="0" u="none" strike="noStrike" dirty="0">
                        <a:effectLst/>
                        <a:latin typeface="Arial Narrow" panose="020B0606020202030204" pitchFamily="34" charset="0"/>
                        <a:cs typeface="Arial" panose="020B0604020202020204" pitchFamily="34" charset="0"/>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cs typeface="Times New Roman"/>
                        </a:rPr>
                        <a:t>5.0</a:t>
                      </a:r>
                      <a:endParaRPr lang="es-ES" sz="800" b="1"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just" rtl="0" eaLnBrk="1" fontAlgn="base" latinLnBrk="0" hangingPunct="1">
                        <a:spcBef>
                          <a:spcPts val="0"/>
                        </a:spcBef>
                        <a:spcAft>
                          <a:spcPts val="0"/>
                        </a:spcAft>
                      </a:pPr>
                      <a:r>
                        <a:rPr lang="es-MX"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Requerimientos de ejecución y seguimiento de la alternativa</a:t>
                      </a:r>
                      <a:endParaRPr lang="es-MX" sz="800" b="0" i="0" u="none" strike="noStrike" dirty="0">
                        <a:effectLst/>
                        <a:latin typeface="Arial Narrow" panose="020B0606020202030204" pitchFamily="34" charset="0"/>
                        <a:cs typeface="Arial" panose="020B0604020202020204" pitchFamily="34" charset="0"/>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cs typeface="Times New Roman"/>
                        </a:rPr>
                        <a:t>6.0</a:t>
                      </a:r>
                      <a:endParaRPr lang="es-ES" sz="800" b="1"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just" rtl="0" eaLnBrk="1" fontAlgn="base" latinLnBrk="0" hangingPunct="1">
                        <a:spcBef>
                          <a:spcPts val="0"/>
                        </a:spcBef>
                        <a:spcAft>
                          <a:spcPts val="0"/>
                        </a:spcAft>
                      </a:pPr>
                      <a:r>
                        <a:rPr lang="es-MX"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Nivel y alcance de los resultados esperados</a:t>
                      </a:r>
                      <a:endParaRPr lang="es-MX" sz="800" b="0" i="0" u="none" strike="noStrike" dirty="0">
                        <a:effectLst/>
                        <a:latin typeface="Arial Narrow" panose="020B0606020202030204" pitchFamily="34" charset="0"/>
                        <a:cs typeface="Arial" panose="020B0604020202020204" pitchFamily="34" charset="0"/>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cs typeface="Times New Roman"/>
                        </a:rPr>
                        <a:t>7.0</a:t>
                      </a:r>
                      <a:endParaRPr lang="es-ES" sz="800" b="1"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just" rtl="0" eaLnBrk="1" fontAlgn="base" latinLnBrk="0" hangingPunct="1">
                        <a:spcBef>
                          <a:spcPts val="0"/>
                        </a:spcBef>
                        <a:spcAft>
                          <a:spcPts val="0"/>
                        </a:spcAft>
                      </a:pPr>
                      <a:r>
                        <a:rPr lang="es-MX"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Evaluación de los resultados finales esperados</a:t>
                      </a:r>
                      <a:endParaRPr lang="es-MX" sz="800" b="0" i="0" u="none" strike="noStrike" dirty="0">
                        <a:effectLst/>
                        <a:latin typeface="Arial Narrow" panose="020B0606020202030204" pitchFamily="34" charset="0"/>
                        <a:cs typeface="Arial" panose="020B0604020202020204" pitchFamily="34" charset="0"/>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cs typeface="Times New Roman"/>
                        </a:rPr>
                        <a:t>8.0</a:t>
                      </a:r>
                      <a:endParaRPr lang="es-ES" sz="800" b="1"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just" rtl="0" eaLnBrk="1" fontAlgn="base" latinLnBrk="0" hangingPunct="1">
                        <a:spcBef>
                          <a:spcPts val="0"/>
                        </a:spcBef>
                        <a:spcAft>
                          <a:spcPts val="0"/>
                        </a:spcAft>
                      </a:pPr>
                      <a:r>
                        <a:rPr lang="es-ES"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Riesgos previsibles y/o programables</a:t>
                      </a:r>
                      <a:endParaRPr lang="es-ES" sz="800" b="0" i="0" u="none" strike="noStrike" dirty="0">
                        <a:effectLst/>
                        <a:latin typeface="Arial Narrow" panose="020B0606020202030204" pitchFamily="34" charset="0"/>
                        <a:cs typeface="Arial" panose="020B0604020202020204" pitchFamily="34" charset="0"/>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cs typeface="Times New Roman"/>
                        </a:rPr>
                        <a:t>9.0</a:t>
                      </a:r>
                      <a:endParaRPr lang="es-ES" sz="800" b="1"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just" defTabSz="914400" rtl="0" eaLnBrk="1" fontAlgn="base" latinLnBrk="0" hangingPunct="1">
                        <a:lnSpc>
                          <a:spcPct val="100000"/>
                        </a:lnSpc>
                        <a:spcBef>
                          <a:spcPts val="0"/>
                        </a:spcBef>
                        <a:spcAft>
                          <a:spcPts val="0"/>
                        </a:spcAft>
                        <a:buClrTx/>
                        <a:buSzTx/>
                        <a:buFontTx/>
                        <a:buNone/>
                        <a:tabLst/>
                        <a:defRPr/>
                      </a:pPr>
                      <a:r>
                        <a:rPr lang="es-MX" sz="800" b="1" i="0" kern="1200" baseline="0" dirty="0" smtClean="0">
                          <a:solidFill>
                            <a:schemeClr val="tx1"/>
                          </a:solidFill>
                          <a:effectLst/>
                          <a:latin typeface="+mn-lt"/>
                          <a:ea typeface="+mn-ea"/>
                          <a:cs typeface="+mn-cs"/>
                        </a:rPr>
                        <a:t>Nivel y estructura de la imagen de la organización</a:t>
                      </a:r>
                      <a:endParaRPr lang="es-MX" sz="800" dirty="0" smtClean="0">
                        <a:effectLst/>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cs typeface="Times New Roman"/>
                        </a:rPr>
                        <a:t>10.0</a:t>
                      </a:r>
                      <a:endParaRPr lang="es-ES" sz="800" b="1"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just" rtl="0" eaLnBrk="1" fontAlgn="base" latinLnBrk="0" hangingPunct="1">
                        <a:spcBef>
                          <a:spcPts val="0"/>
                        </a:spcBef>
                        <a:spcAft>
                          <a:spcPts val="0"/>
                        </a:spcAft>
                      </a:pPr>
                      <a:endParaRPr lang="es-MX" sz="800" b="0" i="0" u="none" strike="noStrike" dirty="0">
                        <a:effectLst/>
                        <a:latin typeface="Arial Narrow" panose="020B0606020202030204" pitchFamily="34" charset="0"/>
                        <a:cs typeface="Arial" panose="020B0604020202020204" pitchFamily="34" charset="0"/>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a:txBody>
                    <a:bodyPr/>
                    <a:lstStyle/>
                    <a:p>
                      <a:pPr marL="0" marR="0" indent="0" algn="ctr" rtl="0" eaLnBrk="1" fontAlgn="base" latinLnBrk="0" hangingPunct="1">
                        <a:spcBef>
                          <a:spcPts val="0"/>
                        </a:spcBef>
                        <a:spcAft>
                          <a:spcPts val="0"/>
                        </a:spcAft>
                      </a:pPr>
                      <a:r>
                        <a:rPr lang="es-ES" sz="800" b="1" i="0" u="none" strike="noStrike" dirty="0" smtClean="0">
                          <a:effectLst/>
                          <a:latin typeface="Arial"/>
                        </a:rPr>
                        <a:t>11.0</a:t>
                      </a:r>
                      <a:endParaRPr lang="es-ES" sz="800" b="1"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just" rtl="0" eaLnBrk="1" fontAlgn="base" latinLnBrk="0" hangingPunct="1">
                        <a:spcBef>
                          <a:spcPts val="0"/>
                        </a:spcBef>
                        <a:spcAft>
                          <a:spcPts val="0"/>
                        </a:spcAft>
                      </a:pPr>
                      <a:endParaRPr lang="es-MX" sz="800" b="0" i="0" u="none" strike="noStrike" dirty="0">
                        <a:effectLst/>
                        <a:latin typeface="Arial Narrow" panose="020B0606020202030204" pitchFamily="34" charset="0"/>
                        <a:cs typeface="Arial" panose="020B0604020202020204" pitchFamily="34" charset="0"/>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a:txBody>
                    <a:bodyPr/>
                    <a:lstStyle/>
                    <a:p>
                      <a:pPr marL="0" marR="0" indent="0" algn="ctr" rtl="0" eaLnBrk="1" fontAlgn="base" latinLnBrk="0" hangingPunct="1">
                        <a:spcBef>
                          <a:spcPts val="0"/>
                        </a:spcBef>
                        <a:spcAft>
                          <a:spcPts val="0"/>
                        </a:spcAft>
                      </a:pPr>
                      <a:r>
                        <a:rPr lang="es-ES" sz="800" b="1" i="0" u="none" strike="noStrike" dirty="0" smtClean="0">
                          <a:effectLst/>
                          <a:latin typeface="Arial"/>
                        </a:rPr>
                        <a:t>12.0</a:t>
                      </a:r>
                      <a:endParaRPr lang="es-ES" sz="800" b="1"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just" rtl="0" eaLnBrk="1" fontAlgn="base" latinLnBrk="0" hangingPunct="1">
                        <a:spcBef>
                          <a:spcPts val="0"/>
                        </a:spcBef>
                        <a:spcAft>
                          <a:spcPts val="0"/>
                        </a:spcAft>
                      </a:pPr>
                      <a:endParaRPr lang="es-MX" sz="800" b="0" i="0" u="none" strike="noStrike" dirty="0">
                        <a:effectLst/>
                        <a:latin typeface="Arial Narrow" panose="020B0606020202030204" pitchFamily="34" charset="0"/>
                        <a:cs typeface="Arial" panose="020B0604020202020204" pitchFamily="34" charset="0"/>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a:txBody>
                    <a:bodyPr/>
                    <a:lstStyle/>
                    <a:p>
                      <a:pPr marL="0" marR="0" indent="0" algn="ctr" rtl="0" eaLnBrk="1" fontAlgn="base" latinLnBrk="0" hangingPunct="1">
                        <a:spcBef>
                          <a:spcPts val="0"/>
                        </a:spcBef>
                        <a:spcAft>
                          <a:spcPts val="0"/>
                        </a:spcAft>
                      </a:pPr>
                      <a:r>
                        <a:rPr lang="es-ES" sz="800" b="1" i="0" u="none" strike="noStrike" dirty="0" smtClean="0">
                          <a:effectLst/>
                          <a:latin typeface="Arial"/>
                        </a:rPr>
                        <a:t>13.0</a:t>
                      </a:r>
                      <a:endParaRPr lang="es-ES" sz="800" b="1"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just" rtl="0" eaLnBrk="1" fontAlgn="base" latinLnBrk="0" hangingPunct="1">
                        <a:spcBef>
                          <a:spcPts val="0"/>
                        </a:spcBef>
                        <a:spcAft>
                          <a:spcPts val="0"/>
                        </a:spcAft>
                      </a:pPr>
                      <a:endParaRPr lang="es-MX" sz="800" b="0" i="0" u="none" strike="noStrike" dirty="0">
                        <a:effectLst/>
                        <a:latin typeface="Arial Narrow" panose="020B0606020202030204" pitchFamily="34" charset="0"/>
                        <a:cs typeface="Arial" panose="020B0604020202020204" pitchFamily="34" charset="0"/>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a:txBody>
                    <a:bodyPr/>
                    <a:lstStyle/>
                    <a:p>
                      <a:pPr marL="0" marR="0" indent="0" algn="ctr" rtl="0" eaLnBrk="1" fontAlgn="base" latinLnBrk="0" hangingPunct="1">
                        <a:spcBef>
                          <a:spcPts val="0"/>
                        </a:spcBef>
                        <a:spcAft>
                          <a:spcPts val="0"/>
                        </a:spcAft>
                      </a:pPr>
                      <a:r>
                        <a:rPr lang="es-ES" sz="800" b="1" i="0" u="none" strike="noStrike" dirty="0" smtClean="0">
                          <a:effectLst/>
                          <a:latin typeface="Arial"/>
                        </a:rPr>
                        <a:t>14.0</a:t>
                      </a:r>
                      <a:endParaRPr lang="es-ES" sz="800" b="1"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just" rtl="0" eaLnBrk="1" fontAlgn="base" latinLnBrk="0" hangingPunct="1">
                        <a:spcBef>
                          <a:spcPts val="0"/>
                        </a:spcBef>
                        <a:spcAft>
                          <a:spcPts val="0"/>
                        </a:spcAft>
                      </a:pPr>
                      <a:endParaRPr lang="es-MX" sz="800" b="0" i="0" u="none" strike="noStrike" dirty="0">
                        <a:effectLst/>
                        <a:latin typeface="Arial Narrow" panose="020B0606020202030204" pitchFamily="34" charset="0"/>
                        <a:cs typeface="Arial" panose="020B0604020202020204" pitchFamily="34" charset="0"/>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a:txBody>
                    <a:bodyPr/>
                    <a:lstStyle/>
                    <a:p>
                      <a:pPr marL="0" marR="0" indent="0" algn="ctr" rtl="0" eaLnBrk="1" fontAlgn="base" latinLnBrk="0" hangingPunct="1">
                        <a:spcBef>
                          <a:spcPts val="0"/>
                        </a:spcBef>
                        <a:spcAft>
                          <a:spcPts val="0"/>
                        </a:spcAft>
                      </a:pPr>
                      <a:r>
                        <a:rPr lang="es-ES" sz="800" b="1" i="0" u="none" strike="noStrike" kern="1200" baseline="0" dirty="0" smtClean="0">
                          <a:ln>
                            <a:noFill/>
                          </a:ln>
                          <a:solidFill>
                            <a:srgbClr val="000000"/>
                          </a:solidFill>
                          <a:effectLst/>
                          <a:latin typeface="Arial Narrow"/>
                          <a:cs typeface="Times New Roman"/>
                        </a:rPr>
                        <a:t>15.0</a:t>
                      </a:r>
                      <a:endParaRPr lang="es-ES" sz="800" b="1"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just" rtl="0" eaLnBrk="1" fontAlgn="base" latinLnBrk="0" hangingPunct="1">
                        <a:spcBef>
                          <a:spcPts val="0"/>
                        </a:spcBef>
                        <a:spcAft>
                          <a:spcPts val="0"/>
                        </a:spcAft>
                      </a:pPr>
                      <a:r>
                        <a:rPr lang="es-ES"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factor (es) crítico (s)</a:t>
                      </a:r>
                      <a:endParaRPr lang="es-ES" sz="800" b="0" i="0" u="none" strike="noStrike" dirty="0">
                        <a:effectLst/>
                        <a:latin typeface="Arial Narrow" panose="020B0606020202030204" pitchFamily="34" charset="0"/>
                        <a:cs typeface="Arial" panose="020B0604020202020204" pitchFamily="34" charset="0"/>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2135">
                <a:tc gridSpan="2">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cs typeface="Times New Roman"/>
                        </a:rPr>
                        <a:t>SUBTOTALES</a:t>
                      </a:r>
                      <a:endParaRPr lang="es-ES" sz="800" b="0"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lang="es-MX"/>
                    </a:p>
                  </a:txBody>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2135">
                <a:tc gridSpan="2">
                  <a:txBody>
                    <a:bodyPr/>
                    <a:lstStyle/>
                    <a:p>
                      <a:pPr marL="0" marR="0" indent="0" algn="ctr" rtl="0" eaLnBrk="1" fontAlgn="base" latinLnBrk="0" hangingPunct="1">
                        <a:spcBef>
                          <a:spcPts val="0"/>
                        </a:spcBef>
                        <a:spcAft>
                          <a:spcPts val="0"/>
                        </a:spcAft>
                      </a:pPr>
                      <a:r>
                        <a:rPr lang="es-MX" sz="800" b="1" i="0" u="none" strike="noStrike" kern="1200" baseline="0" dirty="0">
                          <a:ln>
                            <a:noFill/>
                          </a:ln>
                          <a:solidFill>
                            <a:srgbClr val="000000"/>
                          </a:solidFill>
                          <a:effectLst/>
                          <a:latin typeface="Arial Narrow"/>
                          <a:cs typeface="Times New Roman"/>
                        </a:rPr>
                        <a:t>TOTAL GENERAL DE LA MATRIZ</a:t>
                      </a:r>
                      <a:endParaRPr lang="es-MX" sz="800" b="0" i="0" u="none" strike="noStrike" dirty="0">
                        <a:effectLst/>
                        <a:latin typeface="Arial"/>
                      </a:endParaRPr>
                    </a:p>
                  </a:txBody>
                  <a:tcPr marL="78034" marR="78034" marT="39017" marB="390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lang="es-MX"/>
                    </a:p>
                  </a:txBody>
                  <a:tcPr/>
                </a:tc>
                <a:tc gridSpan="3">
                  <a:txBody>
                    <a:bodyPr/>
                    <a:lstStyle/>
                    <a:p>
                      <a:pPr marL="0" marR="0" indent="0" algn="l" rtl="0" eaLnBrk="1" fontAlgn="base" latinLnBrk="0" hangingPunct="1">
                        <a:spcBef>
                          <a:spcPts val="264"/>
                        </a:spcBef>
                        <a:spcAft>
                          <a:spcPts val="0"/>
                        </a:spcAft>
                      </a:pPr>
                      <a:endParaRPr lang="es-MX" sz="800" b="0" i="0" u="none" strike="noStrike" dirty="0">
                        <a:effectLst/>
                        <a:latin typeface="Arial"/>
                      </a:endParaRPr>
                    </a:p>
                  </a:txBody>
                  <a:tcPr marL="78034" marR="78034" marT="39017" marB="390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bl>
          </a:graphicData>
        </a:graphic>
      </p:graphicFrame>
      <p:sp>
        <p:nvSpPr>
          <p:cNvPr id="9" name="8 Rectángulo"/>
          <p:cNvSpPr/>
          <p:nvPr/>
        </p:nvSpPr>
        <p:spPr>
          <a:xfrm>
            <a:off x="492068" y="548680"/>
            <a:ext cx="8194732" cy="601200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s-MX"/>
          </a:p>
        </p:txBody>
      </p:sp>
      <p:graphicFrame>
        <p:nvGraphicFramePr>
          <p:cNvPr id="10" name="9 Tabla"/>
          <p:cNvGraphicFramePr>
            <a:graphicFrameLocks noGrp="1"/>
          </p:cNvGraphicFramePr>
          <p:nvPr>
            <p:extLst>
              <p:ext uri="{D42A27DB-BD31-4B8C-83A1-F6EECF244321}">
                <p14:modId xmlns:p14="http://schemas.microsoft.com/office/powerpoint/2010/main" val="3701197519"/>
              </p:ext>
            </p:extLst>
          </p:nvPr>
        </p:nvGraphicFramePr>
        <p:xfrm>
          <a:off x="611560" y="116632"/>
          <a:ext cx="7922839" cy="391922"/>
        </p:xfrm>
        <a:graphic>
          <a:graphicData uri="http://schemas.openxmlformats.org/drawingml/2006/table">
            <a:tbl>
              <a:tblPr/>
              <a:tblGrid>
                <a:gridCol w="824305"/>
                <a:gridCol w="3024566"/>
                <a:gridCol w="1093789"/>
                <a:gridCol w="418493"/>
                <a:gridCol w="656274"/>
                <a:gridCol w="408982"/>
                <a:gridCol w="748215"/>
                <a:gridCol w="456538"/>
                <a:gridCol w="291677"/>
              </a:tblGrid>
              <a:tr h="0">
                <a:tc gridSpan="4">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TGE -2020 – 2021. MÓDULO </a:t>
                      </a:r>
                      <a:r>
                        <a:rPr lang="es-MX" sz="700" b="1" i="0" u="none" strike="noStrike" kern="1200" baseline="0" dirty="0" smtClean="0">
                          <a:solidFill>
                            <a:srgbClr val="000000"/>
                          </a:solidFill>
                          <a:effectLst/>
                          <a:latin typeface="Arial"/>
                          <a:cs typeface="Arial"/>
                        </a:rPr>
                        <a:t>II  </a:t>
                      </a:r>
                      <a:r>
                        <a:rPr lang="es-MX" sz="700" b="1" i="0" u="none" strike="noStrike" kern="1200" baseline="0" dirty="0">
                          <a:solidFill>
                            <a:srgbClr val="000000"/>
                          </a:solidFill>
                          <a:effectLst/>
                          <a:latin typeface="Arial"/>
                          <a:cs typeface="Arial"/>
                        </a:rPr>
                        <a:t>TÉCNICAS DE </a:t>
                      </a:r>
                      <a:r>
                        <a:rPr lang="es-MX" sz="700" b="1" i="0" u="none" strike="noStrike" kern="1200" baseline="0" dirty="0" smtClean="0">
                          <a:solidFill>
                            <a:srgbClr val="000000"/>
                          </a:solidFill>
                          <a:effectLst/>
                          <a:latin typeface="Arial"/>
                          <a:cs typeface="Arial"/>
                        </a:rPr>
                        <a:t>DISEÑO ESTRATÉGICO.  CUESTIONARIO </a:t>
                      </a:r>
                      <a:r>
                        <a:rPr lang="es-MX" sz="700" b="1" i="0" u="none" strike="noStrike" kern="1200" baseline="0" dirty="0">
                          <a:solidFill>
                            <a:srgbClr val="000000"/>
                          </a:solidFill>
                          <a:effectLst/>
                          <a:latin typeface="Arial"/>
                          <a:cs typeface="Arial"/>
                        </a:rPr>
                        <a:t>MODULAR</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FECHA DE ENVÍ0</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HOJA</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a:cs typeface="Arial"/>
                        </a:rPr>
                        <a:t>NOMBRE:</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CARRERA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MATRÍCULA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bl>
          </a:graphicData>
        </a:graphic>
      </p:graphicFrame>
    </p:spTree>
    <p:extLst>
      <p:ext uri="{BB962C8B-B14F-4D97-AF65-F5344CB8AC3E}">
        <p14:creationId xmlns:p14="http://schemas.microsoft.com/office/powerpoint/2010/main" val="14125037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1854</TotalTime>
  <Words>2486</Words>
  <Application>Microsoft Office PowerPoint</Application>
  <PresentationFormat>Presentación en pantalla (4:3)</PresentationFormat>
  <Paragraphs>452</Paragraphs>
  <Slides>12</Slides>
  <Notes>2</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Equipo</dc:creator>
  <cp:lastModifiedBy>Equipo</cp:lastModifiedBy>
  <cp:revision>118</cp:revision>
  <dcterms:created xsi:type="dcterms:W3CDTF">2019-07-21T23:57:14Z</dcterms:created>
  <dcterms:modified xsi:type="dcterms:W3CDTF">2021-01-20T03:32:57Z</dcterms:modified>
</cp:coreProperties>
</file>