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480" r:id="rId2"/>
    <p:sldId id="311" r:id="rId3"/>
    <p:sldId id="312" r:id="rId4"/>
    <p:sldId id="313" r:id="rId5"/>
    <p:sldId id="314" r:id="rId6"/>
    <p:sldId id="429" r:id="rId7"/>
    <p:sldId id="315" r:id="rId8"/>
    <p:sldId id="316" r:id="rId9"/>
    <p:sldId id="317" r:id="rId10"/>
    <p:sldId id="430" r:id="rId11"/>
    <p:sldId id="433" r:id="rId12"/>
    <p:sldId id="478" r:id="rId13"/>
    <p:sldId id="434" r:id="rId14"/>
    <p:sldId id="435" r:id="rId15"/>
    <p:sldId id="431" r:id="rId16"/>
    <p:sldId id="432" r:id="rId17"/>
    <p:sldId id="439" r:id="rId18"/>
    <p:sldId id="318" r:id="rId19"/>
    <p:sldId id="443" r:id="rId20"/>
    <p:sldId id="444" r:id="rId21"/>
    <p:sldId id="445" r:id="rId22"/>
    <p:sldId id="319" r:id="rId23"/>
    <p:sldId id="320" r:id="rId24"/>
    <p:sldId id="440" r:id="rId25"/>
    <p:sldId id="441" r:id="rId26"/>
    <p:sldId id="442" r:id="rId27"/>
    <p:sldId id="321" r:id="rId28"/>
    <p:sldId id="322" r:id="rId29"/>
    <p:sldId id="323" r:id="rId30"/>
    <p:sldId id="324" r:id="rId31"/>
    <p:sldId id="447" r:id="rId32"/>
    <p:sldId id="325" r:id="rId33"/>
    <p:sldId id="479" r:id="rId34"/>
    <p:sldId id="326" r:id="rId35"/>
    <p:sldId id="327" r:id="rId36"/>
    <p:sldId id="328" r:id="rId37"/>
    <p:sldId id="329" r:id="rId38"/>
    <p:sldId id="330" r:id="rId39"/>
    <p:sldId id="448" r:id="rId40"/>
    <p:sldId id="449" r:id="rId41"/>
    <p:sldId id="473" r:id="rId42"/>
    <p:sldId id="474" r:id="rId43"/>
    <p:sldId id="475" r:id="rId44"/>
    <p:sldId id="476" r:id="rId45"/>
    <p:sldId id="477" r:id="rId46"/>
    <p:sldId id="331" r:id="rId47"/>
    <p:sldId id="332" r:id="rId48"/>
    <p:sldId id="333" r:id="rId49"/>
    <p:sldId id="463" r:id="rId50"/>
    <p:sldId id="464" r:id="rId51"/>
    <p:sldId id="334" r:id="rId52"/>
    <p:sldId id="335" r:id="rId53"/>
    <p:sldId id="336" r:id="rId54"/>
    <p:sldId id="337" r:id="rId55"/>
    <p:sldId id="338" r:id="rId56"/>
    <p:sldId id="352" r:id="rId57"/>
    <p:sldId id="353" r:id="rId58"/>
    <p:sldId id="470" r:id="rId59"/>
    <p:sldId id="354" r:id="rId60"/>
    <p:sldId id="355" r:id="rId61"/>
    <p:sldId id="466" r:id="rId62"/>
    <p:sldId id="356" r:id="rId63"/>
    <p:sldId id="467" r:id="rId64"/>
    <p:sldId id="357" r:id="rId65"/>
    <p:sldId id="358" r:id="rId66"/>
    <p:sldId id="359" r:id="rId67"/>
    <p:sldId id="468" r:id="rId68"/>
    <p:sldId id="469" r:id="rId69"/>
    <p:sldId id="471" r:id="rId70"/>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ACFF"/>
    <a:srgbClr val="00CC00"/>
    <a:srgbClr val="BCE0EA"/>
    <a:srgbClr val="6ABAD0"/>
    <a:srgbClr val="E0FFC1"/>
    <a:srgbClr val="CCFF99"/>
    <a:srgbClr val="CCFF66"/>
    <a:srgbClr val="B0FF61"/>
    <a:srgbClr val="66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08" autoAdjust="0"/>
    <p:restoredTop sz="94660"/>
  </p:normalViewPr>
  <p:slideViewPr>
    <p:cSldViewPr showGuides="1">
      <p:cViewPr>
        <p:scale>
          <a:sx n="90" d="100"/>
          <a:sy n="90" d="100"/>
        </p:scale>
        <p:origin x="-2466" y="-606"/>
      </p:cViewPr>
      <p:guideLst>
        <p:guide orient="horz" pos="4156"/>
        <p:guide pos="55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DF53BB-0CF2-4B71-9C77-98AE057931BD}" type="doc">
      <dgm:prSet loTypeId="urn:microsoft.com/office/officeart/2005/8/layout/default" loCatId="list" qsTypeId="urn:microsoft.com/office/officeart/2005/8/quickstyle/3d3" qsCatId="3D" csTypeId="urn:microsoft.com/office/officeart/2005/8/colors/colorful3" csCatId="colorful"/>
      <dgm:spPr/>
      <dgm:t>
        <a:bodyPr/>
        <a:lstStyle/>
        <a:p>
          <a:endParaRPr lang="es-MX"/>
        </a:p>
      </dgm:t>
    </dgm:pt>
    <dgm:pt modelId="{878F78B8-B939-42A7-B23A-0CE9CDCA4F8F}">
      <dgm:prSet custT="1"/>
      <dgm:spPr/>
      <dgm:t>
        <a:bodyPr/>
        <a:lstStyle/>
        <a:p>
          <a:pPr rtl="0"/>
          <a:r>
            <a:rPr lang="es-ES" sz="1600" dirty="0" smtClean="0"/>
            <a:t>Facilita que las personas se </a:t>
          </a:r>
          <a:r>
            <a:rPr lang="es-ES" sz="1600" b="1" i="1" dirty="0" smtClean="0"/>
            <a:t>adapten a los cambios</a:t>
          </a:r>
          <a:r>
            <a:rPr lang="es-ES" sz="1600" dirty="0" smtClean="0"/>
            <a:t> de manera eficiente y eficaz. </a:t>
          </a:r>
          <a:endParaRPr lang="es-MX" sz="1600" dirty="0"/>
        </a:p>
      </dgm:t>
    </dgm:pt>
    <dgm:pt modelId="{534049D1-22AB-4B10-B55E-304C26453D90}" type="parTrans" cxnId="{A404C409-9D7D-4DC4-8DC5-FA2BE097E91E}">
      <dgm:prSet/>
      <dgm:spPr/>
      <dgm:t>
        <a:bodyPr/>
        <a:lstStyle/>
        <a:p>
          <a:endParaRPr lang="es-MX"/>
        </a:p>
      </dgm:t>
    </dgm:pt>
    <dgm:pt modelId="{FA4EA81D-694D-4F58-9B37-027AD5056249}" type="sibTrans" cxnId="{A404C409-9D7D-4DC4-8DC5-FA2BE097E91E}">
      <dgm:prSet/>
      <dgm:spPr/>
      <dgm:t>
        <a:bodyPr/>
        <a:lstStyle/>
        <a:p>
          <a:endParaRPr lang="es-MX"/>
        </a:p>
      </dgm:t>
    </dgm:pt>
    <dgm:pt modelId="{07783DB3-6E53-408D-96BA-75B1CB6BCC97}">
      <dgm:prSet custT="1"/>
      <dgm:spPr/>
      <dgm:t>
        <a:bodyPr/>
        <a:lstStyle/>
        <a:p>
          <a:pPr rtl="0"/>
          <a:r>
            <a:rPr lang="es-ES" sz="1600" dirty="0" smtClean="0"/>
            <a:t>Moviliza los </a:t>
          </a:r>
          <a:r>
            <a:rPr lang="es-ES" sz="1600" b="1" i="1" dirty="0" smtClean="0"/>
            <a:t>valores centrales y los compromisos</a:t>
          </a:r>
          <a:r>
            <a:rPr lang="es-ES" sz="1600" dirty="0" smtClean="0"/>
            <a:t> del ser humano. </a:t>
          </a:r>
          <a:endParaRPr lang="es-MX" sz="1600" dirty="0"/>
        </a:p>
      </dgm:t>
    </dgm:pt>
    <dgm:pt modelId="{60DB6B48-395E-4C81-B924-3388EE51CC7C}" type="parTrans" cxnId="{A0655A21-2C09-49ED-8204-DE936AC778AA}">
      <dgm:prSet/>
      <dgm:spPr/>
      <dgm:t>
        <a:bodyPr/>
        <a:lstStyle/>
        <a:p>
          <a:endParaRPr lang="es-MX"/>
        </a:p>
      </dgm:t>
    </dgm:pt>
    <dgm:pt modelId="{6E4E0400-E697-4EB9-82B3-135A9E98B476}" type="sibTrans" cxnId="{A0655A21-2C09-49ED-8204-DE936AC778AA}">
      <dgm:prSet/>
      <dgm:spPr/>
      <dgm:t>
        <a:bodyPr/>
        <a:lstStyle/>
        <a:p>
          <a:endParaRPr lang="es-MX"/>
        </a:p>
      </dgm:t>
    </dgm:pt>
    <dgm:pt modelId="{061338FF-10BE-45D0-9EF8-8EEDC5A30758}">
      <dgm:prSet custT="1"/>
      <dgm:spPr/>
      <dgm:t>
        <a:bodyPr/>
        <a:lstStyle/>
        <a:p>
          <a:pPr rtl="0"/>
          <a:r>
            <a:rPr lang="es-ES" sz="1600" dirty="0" smtClean="0"/>
            <a:t>Estimula a las personas hacia la </a:t>
          </a:r>
          <a:r>
            <a:rPr lang="es-ES" sz="1600" b="1" i="1" dirty="0" smtClean="0"/>
            <a:t>producción de resultados</a:t>
          </a:r>
          <a:r>
            <a:rPr lang="es-ES" sz="1600" dirty="0" smtClean="0"/>
            <a:t> sin precedentes. </a:t>
          </a:r>
          <a:endParaRPr lang="es-MX" sz="1600" dirty="0"/>
        </a:p>
      </dgm:t>
    </dgm:pt>
    <dgm:pt modelId="{03F92D5E-706E-454A-8633-70A29442CBD6}" type="parTrans" cxnId="{3D1E9C4F-F2E5-46A3-820C-14D898182F0C}">
      <dgm:prSet/>
      <dgm:spPr/>
      <dgm:t>
        <a:bodyPr/>
        <a:lstStyle/>
        <a:p>
          <a:endParaRPr lang="es-MX"/>
        </a:p>
      </dgm:t>
    </dgm:pt>
    <dgm:pt modelId="{B106F990-F7C5-4E38-ADB6-B9622FD55CFD}" type="sibTrans" cxnId="{3D1E9C4F-F2E5-46A3-820C-14D898182F0C}">
      <dgm:prSet/>
      <dgm:spPr/>
      <dgm:t>
        <a:bodyPr/>
        <a:lstStyle/>
        <a:p>
          <a:endParaRPr lang="es-MX"/>
        </a:p>
      </dgm:t>
    </dgm:pt>
    <dgm:pt modelId="{0994CE76-826A-414F-BC0D-90638A0C7694}">
      <dgm:prSet custT="1"/>
      <dgm:spPr/>
      <dgm:t>
        <a:bodyPr/>
        <a:lstStyle/>
        <a:p>
          <a:pPr rtl="0"/>
          <a:r>
            <a:rPr lang="es-ES" sz="1600" dirty="0" smtClean="0"/>
            <a:t>Renueva las </a:t>
          </a:r>
          <a:r>
            <a:rPr lang="es-ES" sz="1600" b="1" i="1" dirty="0" smtClean="0"/>
            <a:t>relaciones</a:t>
          </a:r>
          <a:r>
            <a:rPr lang="es-ES" sz="1600" dirty="0" smtClean="0"/>
            <a:t> y hace </a:t>
          </a:r>
          <a:r>
            <a:rPr lang="es-ES" sz="1600" b="1" i="1" dirty="0" smtClean="0"/>
            <a:t>eficaz la comunicación</a:t>
          </a:r>
          <a:r>
            <a:rPr lang="es-ES" sz="1600" dirty="0" smtClean="0"/>
            <a:t> en los sistemas humanos. </a:t>
          </a:r>
          <a:endParaRPr lang="es-MX" sz="1600" dirty="0"/>
        </a:p>
      </dgm:t>
    </dgm:pt>
    <dgm:pt modelId="{9A2FC3EF-FEF2-4F40-B3EB-B3D904CE4C34}" type="parTrans" cxnId="{D2266501-5578-43E4-997F-70C9C9A36956}">
      <dgm:prSet/>
      <dgm:spPr/>
      <dgm:t>
        <a:bodyPr/>
        <a:lstStyle/>
        <a:p>
          <a:endParaRPr lang="es-MX"/>
        </a:p>
      </dgm:t>
    </dgm:pt>
    <dgm:pt modelId="{849E5FBD-2DD5-492A-87E3-4F443A39F545}" type="sibTrans" cxnId="{D2266501-5578-43E4-997F-70C9C9A36956}">
      <dgm:prSet/>
      <dgm:spPr/>
      <dgm:t>
        <a:bodyPr/>
        <a:lstStyle/>
        <a:p>
          <a:endParaRPr lang="es-MX"/>
        </a:p>
      </dgm:t>
    </dgm:pt>
    <dgm:pt modelId="{E501A17D-AE56-4C8C-914A-6907D7A70B72}">
      <dgm:prSet custT="1"/>
      <dgm:spPr/>
      <dgm:t>
        <a:bodyPr/>
        <a:lstStyle/>
        <a:p>
          <a:pPr rtl="0"/>
          <a:r>
            <a:rPr lang="es-ES" sz="1600" dirty="0" smtClean="0"/>
            <a:t>Predispone a las personas para la </a:t>
          </a:r>
          <a:r>
            <a:rPr lang="es-ES" sz="1600" b="1" i="1" dirty="0" smtClean="0"/>
            <a:t>colaboración</a:t>
          </a:r>
          <a:r>
            <a:rPr lang="es-ES" sz="1600" dirty="0" smtClean="0"/>
            <a:t>, el </a:t>
          </a:r>
          <a:r>
            <a:rPr lang="es-ES" sz="1600" b="1" i="1" dirty="0" smtClean="0"/>
            <a:t>trabajo en equipo</a:t>
          </a:r>
          <a:r>
            <a:rPr lang="es-ES" sz="1600" dirty="0" smtClean="0"/>
            <a:t> y la creación de consenso. </a:t>
          </a:r>
          <a:endParaRPr lang="es-MX" sz="1600" dirty="0"/>
        </a:p>
      </dgm:t>
    </dgm:pt>
    <dgm:pt modelId="{1AFE6D59-01A2-49CC-93F8-70BFF56EC12F}" type="parTrans" cxnId="{8D0EB7EE-06EF-4430-A0B1-70AAB3FEB177}">
      <dgm:prSet/>
      <dgm:spPr/>
      <dgm:t>
        <a:bodyPr/>
        <a:lstStyle/>
        <a:p>
          <a:endParaRPr lang="es-MX"/>
        </a:p>
      </dgm:t>
    </dgm:pt>
    <dgm:pt modelId="{1398ED8D-95C6-45C8-82E8-F1DA7F9ACDFB}" type="sibTrans" cxnId="{8D0EB7EE-06EF-4430-A0B1-70AAB3FEB177}">
      <dgm:prSet/>
      <dgm:spPr/>
      <dgm:t>
        <a:bodyPr/>
        <a:lstStyle/>
        <a:p>
          <a:endParaRPr lang="es-MX"/>
        </a:p>
      </dgm:t>
    </dgm:pt>
    <dgm:pt modelId="{9CC2F08B-D996-4C53-8803-D8B39FC2112C}">
      <dgm:prSet custT="1"/>
      <dgm:spPr/>
      <dgm:t>
        <a:bodyPr/>
        <a:lstStyle/>
        <a:p>
          <a:pPr rtl="0"/>
          <a:r>
            <a:rPr lang="es-ES" sz="1600" dirty="0" smtClean="0"/>
            <a:t>Destapa la </a:t>
          </a:r>
          <a:r>
            <a:rPr lang="es-ES" sz="1600" b="1" i="1" dirty="0" smtClean="0"/>
            <a:t>potencialidad de las personas</a:t>
          </a:r>
          <a:r>
            <a:rPr lang="es-ES" sz="1600" dirty="0" smtClean="0"/>
            <a:t>, permitiéndoles </a:t>
          </a:r>
          <a:r>
            <a:rPr lang="es-ES" sz="1600" b="1" i="1" dirty="0" smtClean="0"/>
            <a:t>alcanzar objetivos</a:t>
          </a:r>
          <a:r>
            <a:rPr lang="es-ES" sz="1600" dirty="0" smtClean="0"/>
            <a:t> que de otra manera son considerados inalcanzables. </a:t>
          </a:r>
          <a:endParaRPr lang="es-MX" sz="1600" dirty="0"/>
        </a:p>
      </dgm:t>
    </dgm:pt>
    <dgm:pt modelId="{602DB349-EE5C-4698-AB05-9E957071B533}" type="parTrans" cxnId="{09EA40C1-A729-452F-ABD4-01DD0E3214D4}">
      <dgm:prSet/>
      <dgm:spPr/>
      <dgm:t>
        <a:bodyPr/>
        <a:lstStyle/>
        <a:p>
          <a:endParaRPr lang="es-MX"/>
        </a:p>
      </dgm:t>
    </dgm:pt>
    <dgm:pt modelId="{D92F1DCF-7213-488F-BFBF-24DE3AAF34F8}" type="sibTrans" cxnId="{09EA40C1-A729-452F-ABD4-01DD0E3214D4}">
      <dgm:prSet/>
      <dgm:spPr/>
      <dgm:t>
        <a:bodyPr/>
        <a:lstStyle/>
        <a:p>
          <a:endParaRPr lang="es-MX"/>
        </a:p>
      </dgm:t>
    </dgm:pt>
    <dgm:pt modelId="{43C6DA8C-8EB8-47F3-AD0D-8864386DADA4}" type="pres">
      <dgm:prSet presAssocID="{B2DF53BB-0CF2-4B71-9C77-98AE057931BD}" presName="diagram" presStyleCnt="0">
        <dgm:presLayoutVars>
          <dgm:dir/>
          <dgm:resizeHandles val="exact"/>
        </dgm:presLayoutVars>
      </dgm:prSet>
      <dgm:spPr/>
      <dgm:t>
        <a:bodyPr/>
        <a:lstStyle/>
        <a:p>
          <a:endParaRPr lang="es-MX"/>
        </a:p>
      </dgm:t>
    </dgm:pt>
    <dgm:pt modelId="{DAC6955D-F709-4799-9508-302B60E3CE56}" type="pres">
      <dgm:prSet presAssocID="{878F78B8-B939-42A7-B23A-0CE9CDCA4F8F}" presName="node" presStyleLbl="node1" presStyleIdx="0" presStyleCnt="6" custLinFactNeighborX="-26" custLinFactNeighborY="1413">
        <dgm:presLayoutVars>
          <dgm:bulletEnabled val="1"/>
        </dgm:presLayoutVars>
      </dgm:prSet>
      <dgm:spPr/>
      <dgm:t>
        <a:bodyPr/>
        <a:lstStyle/>
        <a:p>
          <a:endParaRPr lang="es-MX"/>
        </a:p>
      </dgm:t>
    </dgm:pt>
    <dgm:pt modelId="{2DA0FC11-5A7D-4663-A9D2-CCD4207A80BE}" type="pres">
      <dgm:prSet presAssocID="{FA4EA81D-694D-4F58-9B37-027AD5056249}" presName="sibTrans" presStyleCnt="0"/>
      <dgm:spPr/>
    </dgm:pt>
    <dgm:pt modelId="{AD07708D-2865-42AB-B8AC-0E36A0E93EED}" type="pres">
      <dgm:prSet presAssocID="{07783DB3-6E53-408D-96BA-75B1CB6BCC97}" presName="node" presStyleLbl="node1" presStyleIdx="1" presStyleCnt="6">
        <dgm:presLayoutVars>
          <dgm:bulletEnabled val="1"/>
        </dgm:presLayoutVars>
      </dgm:prSet>
      <dgm:spPr/>
      <dgm:t>
        <a:bodyPr/>
        <a:lstStyle/>
        <a:p>
          <a:endParaRPr lang="es-MX"/>
        </a:p>
      </dgm:t>
    </dgm:pt>
    <dgm:pt modelId="{A8C3BABE-FBA0-4B37-8F01-CF1F1E8330AF}" type="pres">
      <dgm:prSet presAssocID="{6E4E0400-E697-4EB9-82B3-135A9E98B476}" presName="sibTrans" presStyleCnt="0"/>
      <dgm:spPr/>
    </dgm:pt>
    <dgm:pt modelId="{DAABD167-8C4C-41C3-9F33-C88F9ADDB59F}" type="pres">
      <dgm:prSet presAssocID="{061338FF-10BE-45D0-9EF8-8EEDC5A30758}" presName="node" presStyleLbl="node1" presStyleIdx="2" presStyleCnt="6">
        <dgm:presLayoutVars>
          <dgm:bulletEnabled val="1"/>
        </dgm:presLayoutVars>
      </dgm:prSet>
      <dgm:spPr/>
      <dgm:t>
        <a:bodyPr/>
        <a:lstStyle/>
        <a:p>
          <a:endParaRPr lang="es-MX"/>
        </a:p>
      </dgm:t>
    </dgm:pt>
    <dgm:pt modelId="{5571E089-EF79-4FF4-AF97-1217DA852351}" type="pres">
      <dgm:prSet presAssocID="{B106F990-F7C5-4E38-ADB6-B9622FD55CFD}" presName="sibTrans" presStyleCnt="0"/>
      <dgm:spPr/>
    </dgm:pt>
    <dgm:pt modelId="{CD473326-E872-4E5C-A28F-EB864C618A7F}" type="pres">
      <dgm:prSet presAssocID="{0994CE76-826A-414F-BC0D-90638A0C7694}" presName="node" presStyleLbl="node1" presStyleIdx="3" presStyleCnt="6">
        <dgm:presLayoutVars>
          <dgm:bulletEnabled val="1"/>
        </dgm:presLayoutVars>
      </dgm:prSet>
      <dgm:spPr/>
      <dgm:t>
        <a:bodyPr/>
        <a:lstStyle/>
        <a:p>
          <a:endParaRPr lang="es-MX"/>
        </a:p>
      </dgm:t>
    </dgm:pt>
    <dgm:pt modelId="{ECDDE98C-8840-438C-B94E-357AF6CD3A18}" type="pres">
      <dgm:prSet presAssocID="{849E5FBD-2DD5-492A-87E3-4F443A39F545}" presName="sibTrans" presStyleCnt="0"/>
      <dgm:spPr/>
    </dgm:pt>
    <dgm:pt modelId="{8D18ABED-EAC9-4140-A20E-8D7312F595E1}" type="pres">
      <dgm:prSet presAssocID="{E501A17D-AE56-4C8C-914A-6907D7A70B72}" presName="node" presStyleLbl="node1" presStyleIdx="4" presStyleCnt="6">
        <dgm:presLayoutVars>
          <dgm:bulletEnabled val="1"/>
        </dgm:presLayoutVars>
      </dgm:prSet>
      <dgm:spPr/>
      <dgm:t>
        <a:bodyPr/>
        <a:lstStyle/>
        <a:p>
          <a:endParaRPr lang="es-MX"/>
        </a:p>
      </dgm:t>
    </dgm:pt>
    <dgm:pt modelId="{BC2E32C1-6E0A-4B6A-9824-8655E8DCD39E}" type="pres">
      <dgm:prSet presAssocID="{1398ED8D-95C6-45C8-82E8-F1DA7F9ACDFB}" presName="sibTrans" presStyleCnt="0"/>
      <dgm:spPr/>
    </dgm:pt>
    <dgm:pt modelId="{2D9F2D48-5724-4058-AF9D-2FE3127EEA07}" type="pres">
      <dgm:prSet presAssocID="{9CC2F08B-D996-4C53-8803-D8B39FC2112C}" presName="node" presStyleLbl="node1" presStyleIdx="5" presStyleCnt="6">
        <dgm:presLayoutVars>
          <dgm:bulletEnabled val="1"/>
        </dgm:presLayoutVars>
      </dgm:prSet>
      <dgm:spPr/>
      <dgm:t>
        <a:bodyPr/>
        <a:lstStyle/>
        <a:p>
          <a:endParaRPr lang="es-MX"/>
        </a:p>
      </dgm:t>
    </dgm:pt>
  </dgm:ptLst>
  <dgm:cxnLst>
    <dgm:cxn modelId="{F32CD2CE-6975-477E-AE37-742008A94BF6}" type="presOf" srcId="{B2DF53BB-0CF2-4B71-9C77-98AE057931BD}" destId="{43C6DA8C-8EB8-47F3-AD0D-8864386DADA4}" srcOrd="0" destOrd="0" presId="urn:microsoft.com/office/officeart/2005/8/layout/default"/>
    <dgm:cxn modelId="{A404C409-9D7D-4DC4-8DC5-FA2BE097E91E}" srcId="{B2DF53BB-0CF2-4B71-9C77-98AE057931BD}" destId="{878F78B8-B939-42A7-B23A-0CE9CDCA4F8F}" srcOrd="0" destOrd="0" parTransId="{534049D1-22AB-4B10-B55E-304C26453D90}" sibTransId="{FA4EA81D-694D-4F58-9B37-027AD5056249}"/>
    <dgm:cxn modelId="{CD7CD58D-BB36-49C8-94FC-0958262B0342}" type="presOf" srcId="{061338FF-10BE-45D0-9EF8-8EEDC5A30758}" destId="{DAABD167-8C4C-41C3-9F33-C88F9ADDB59F}" srcOrd="0" destOrd="0" presId="urn:microsoft.com/office/officeart/2005/8/layout/default"/>
    <dgm:cxn modelId="{8D0EB7EE-06EF-4430-A0B1-70AAB3FEB177}" srcId="{B2DF53BB-0CF2-4B71-9C77-98AE057931BD}" destId="{E501A17D-AE56-4C8C-914A-6907D7A70B72}" srcOrd="4" destOrd="0" parTransId="{1AFE6D59-01A2-49CC-93F8-70BFF56EC12F}" sibTransId="{1398ED8D-95C6-45C8-82E8-F1DA7F9ACDFB}"/>
    <dgm:cxn modelId="{D2266501-5578-43E4-997F-70C9C9A36956}" srcId="{B2DF53BB-0CF2-4B71-9C77-98AE057931BD}" destId="{0994CE76-826A-414F-BC0D-90638A0C7694}" srcOrd="3" destOrd="0" parTransId="{9A2FC3EF-FEF2-4F40-B3EB-B3D904CE4C34}" sibTransId="{849E5FBD-2DD5-492A-87E3-4F443A39F545}"/>
    <dgm:cxn modelId="{660B1E60-272F-45F8-A74C-1C92587FE100}" type="presOf" srcId="{07783DB3-6E53-408D-96BA-75B1CB6BCC97}" destId="{AD07708D-2865-42AB-B8AC-0E36A0E93EED}" srcOrd="0" destOrd="0" presId="urn:microsoft.com/office/officeart/2005/8/layout/default"/>
    <dgm:cxn modelId="{3229ABC3-6C73-45A3-AB8E-90EB24CD6900}" type="presOf" srcId="{E501A17D-AE56-4C8C-914A-6907D7A70B72}" destId="{8D18ABED-EAC9-4140-A20E-8D7312F595E1}" srcOrd="0" destOrd="0" presId="urn:microsoft.com/office/officeart/2005/8/layout/default"/>
    <dgm:cxn modelId="{B39946C7-6B8F-4CF0-8184-AF4EC4A82198}" type="presOf" srcId="{878F78B8-B939-42A7-B23A-0CE9CDCA4F8F}" destId="{DAC6955D-F709-4799-9508-302B60E3CE56}" srcOrd="0" destOrd="0" presId="urn:microsoft.com/office/officeart/2005/8/layout/default"/>
    <dgm:cxn modelId="{09EA40C1-A729-452F-ABD4-01DD0E3214D4}" srcId="{B2DF53BB-0CF2-4B71-9C77-98AE057931BD}" destId="{9CC2F08B-D996-4C53-8803-D8B39FC2112C}" srcOrd="5" destOrd="0" parTransId="{602DB349-EE5C-4698-AB05-9E957071B533}" sibTransId="{D92F1DCF-7213-488F-BFBF-24DE3AAF34F8}"/>
    <dgm:cxn modelId="{864891B7-87B3-4A32-BB59-0A6822AFD0F1}" type="presOf" srcId="{0994CE76-826A-414F-BC0D-90638A0C7694}" destId="{CD473326-E872-4E5C-A28F-EB864C618A7F}" srcOrd="0" destOrd="0" presId="urn:microsoft.com/office/officeart/2005/8/layout/default"/>
    <dgm:cxn modelId="{3D1E9C4F-F2E5-46A3-820C-14D898182F0C}" srcId="{B2DF53BB-0CF2-4B71-9C77-98AE057931BD}" destId="{061338FF-10BE-45D0-9EF8-8EEDC5A30758}" srcOrd="2" destOrd="0" parTransId="{03F92D5E-706E-454A-8633-70A29442CBD6}" sibTransId="{B106F990-F7C5-4E38-ADB6-B9622FD55CFD}"/>
    <dgm:cxn modelId="{FC2EE0CC-68DF-4207-B94A-DFFACC0B2184}" type="presOf" srcId="{9CC2F08B-D996-4C53-8803-D8B39FC2112C}" destId="{2D9F2D48-5724-4058-AF9D-2FE3127EEA07}" srcOrd="0" destOrd="0" presId="urn:microsoft.com/office/officeart/2005/8/layout/default"/>
    <dgm:cxn modelId="{A0655A21-2C09-49ED-8204-DE936AC778AA}" srcId="{B2DF53BB-0CF2-4B71-9C77-98AE057931BD}" destId="{07783DB3-6E53-408D-96BA-75B1CB6BCC97}" srcOrd="1" destOrd="0" parTransId="{60DB6B48-395E-4C81-B924-3388EE51CC7C}" sibTransId="{6E4E0400-E697-4EB9-82B3-135A9E98B476}"/>
    <dgm:cxn modelId="{9AD87C3D-59BE-484C-A0BA-F99A552D44A4}" type="presParOf" srcId="{43C6DA8C-8EB8-47F3-AD0D-8864386DADA4}" destId="{DAC6955D-F709-4799-9508-302B60E3CE56}" srcOrd="0" destOrd="0" presId="urn:microsoft.com/office/officeart/2005/8/layout/default"/>
    <dgm:cxn modelId="{AF5B37C4-D830-44C9-A9EE-8C1E20A2E159}" type="presParOf" srcId="{43C6DA8C-8EB8-47F3-AD0D-8864386DADA4}" destId="{2DA0FC11-5A7D-4663-A9D2-CCD4207A80BE}" srcOrd="1" destOrd="0" presId="urn:microsoft.com/office/officeart/2005/8/layout/default"/>
    <dgm:cxn modelId="{B83B0CCB-71A3-45DA-BD3A-4A4C85247DEA}" type="presParOf" srcId="{43C6DA8C-8EB8-47F3-AD0D-8864386DADA4}" destId="{AD07708D-2865-42AB-B8AC-0E36A0E93EED}" srcOrd="2" destOrd="0" presId="urn:microsoft.com/office/officeart/2005/8/layout/default"/>
    <dgm:cxn modelId="{7DF40410-4D03-4CC2-A9E8-CA86294A8A12}" type="presParOf" srcId="{43C6DA8C-8EB8-47F3-AD0D-8864386DADA4}" destId="{A8C3BABE-FBA0-4B37-8F01-CF1F1E8330AF}" srcOrd="3" destOrd="0" presId="urn:microsoft.com/office/officeart/2005/8/layout/default"/>
    <dgm:cxn modelId="{E631FF57-DCD1-4A98-829E-7F96A9073C41}" type="presParOf" srcId="{43C6DA8C-8EB8-47F3-AD0D-8864386DADA4}" destId="{DAABD167-8C4C-41C3-9F33-C88F9ADDB59F}" srcOrd="4" destOrd="0" presId="urn:microsoft.com/office/officeart/2005/8/layout/default"/>
    <dgm:cxn modelId="{459BAB33-7F08-4556-BF3A-63CA97674347}" type="presParOf" srcId="{43C6DA8C-8EB8-47F3-AD0D-8864386DADA4}" destId="{5571E089-EF79-4FF4-AF97-1217DA852351}" srcOrd="5" destOrd="0" presId="urn:microsoft.com/office/officeart/2005/8/layout/default"/>
    <dgm:cxn modelId="{41067F66-D115-4BE3-8238-8499FF98E890}" type="presParOf" srcId="{43C6DA8C-8EB8-47F3-AD0D-8864386DADA4}" destId="{CD473326-E872-4E5C-A28F-EB864C618A7F}" srcOrd="6" destOrd="0" presId="urn:microsoft.com/office/officeart/2005/8/layout/default"/>
    <dgm:cxn modelId="{EDC05CDD-A238-4791-A494-FABC44013B76}" type="presParOf" srcId="{43C6DA8C-8EB8-47F3-AD0D-8864386DADA4}" destId="{ECDDE98C-8840-438C-B94E-357AF6CD3A18}" srcOrd="7" destOrd="0" presId="urn:microsoft.com/office/officeart/2005/8/layout/default"/>
    <dgm:cxn modelId="{A61513D1-443A-478E-A12A-D835DCD727C0}" type="presParOf" srcId="{43C6DA8C-8EB8-47F3-AD0D-8864386DADA4}" destId="{8D18ABED-EAC9-4140-A20E-8D7312F595E1}" srcOrd="8" destOrd="0" presId="urn:microsoft.com/office/officeart/2005/8/layout/default"/>
    <dgm:cxn modelId="{55327CEE-85A7-487A-974B-9EB8513583C8}" type="presParOf" srcId="{43C6DA8C-8EB8-47F3-AD0D-8864386DADA4}" destId="{BC2E32C1-6E0A-4B6A-9824-8655E8DCD39E}" srcOrd="9" destOrd="0" presId="urn:microsoft.com/office/officeart/2005/8/layout/default"/>
    <dgm:cxn modelId="{5DDBAE0E-C015-4B89-9CD5-8D7F529B6370}" type="presParOf" srcId="{43C6DA8C-8EB8-47F3-AD0D-8864386DADA4}" destId="{2D9F2D48-5724-4058-AF9D-2FE3127EEA0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399ECE-8F71-4F49-93FC-19B57933B2C4}"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s-MX"/>
        </a:p>
      </dgm:t>
    </dgm:pt>
    <dgm:pt modelId="{53C96F04-A6E4-4AE2-B41F-81662AD61DEE}">
      <dgm:prSet phldrT="[Texto]" custT="1"/>
      <dgm:spPr/>
      <dgm:t>
        <a:bodyPr/>
        <a:lstStyle/>
        <a:p>
          <a:pPr algn="just"/>
          <a:r>
            <a:rPr lang="es-ES" sz="1800" b="1" i="1" dirty="0" smtClean="0"/>
            <a:t>Mejora el rendimiento del personal</a:t>
          </a:r>
          <a:r>
            <a:rPr lang="es-ES" sz="1800" dirty="0" smtClean="0"/>
            <a:t> en el desempeño de sus laborales.</a:t>
          </a:r>
          <a:endParaRPr lang="es-MX" sz="1800" dirty="0"/>
        </a:p>
      </dgm:t>
    </dgm:pt>
    <dgm:pt modelId="{98F13DB4-C19E-4E89-8403-305DC051EEFB}" type="parTrans" cxnId="{32220DCC-9907-4E94-893D-8B7032887759}">
      <dgm:prSet/>
      <dgm:spPr/>
      <dgm:t>
        <a:bodyPr/>
        <a:lstStyle/>
        <a:p>
          <a:endParaRPr lang="es-MX" sz="1800"/>
        </a:p>
      </dgm:t>
    </dgm:pt>
    <dgm:pt modelId="{75EED53B-D2B3-4105-8438-6D2E12F74B32}" type="sibTrans" cxnId="{32220DCC-9907-4E94-893D-8B7032887759}">
      <dgm:prSet/>
      <dgm:spPr/>
      <dgm:t>
        <a:bodyPr/>
        <a:lstStyle/>
        <a:p>
          <a:endParaRPr lang="es-MX" sz="1800"/>
        </a:p>
      </dgm:t>
    </dgm:pt>
    <dgm:pt modelId="{710CDB97-354D-4016-8E5A-3516FF8FBAAE}">
      <dgm:prSet phldrT="[Texto]" custT="1"/>
      <dgm:spPr/>
      <dgm:t>
        <a:bodyPr/>
        <a:lstStyle/>
        <a:p>
          <a:r>
            <a:rPr lang="es-ES" sz="1800" b="1" i="1" dirty="0" smtClean="0"/>
            <a:t>Desarrolla el potencial de la gente.</a:t>
          </a:r>
          <a:endParaRPr lang="es-MX" sz="1800" dirty="0"/>
        </a:p>
      </dgm:t>
    </dgm:pt>
    <dgm:pt modelId="{5FE769D1-4F3C-491A-A609-529B49D9139A}" type="parTrans" cxnId="{336CE0A3-0526-4533-9188-FB5607327914}">
      <dgm:prSet/>
      <dgm:spPr/>
      <dgm:t>
        <a:bodyPr/>
        <a:lstStyle/>
        <a:p>
          <a:endParaRPr lang="es-MX" sz="1800"/>
        </a:p>
      </dgm:t>
    </dgm:pt>
    <dgm:pt modelId="{9D8E791E-ADBC-49F8-9CC1-C5F392E6D347}" type="sibTrans" cxnId="{336CE0A3-0526-4533-9188-FB5607327914}">
      <dgm:prSet/>
      <dgm:spPr/>
      <dgm:t>
        <a:bodyPr/>
        <a:lstStyle/>
        <a:p>
          <a:endParaRPr lang="es-MX" sz="1800"/>
        </a:p>
      </dgm:t>
    </dgm:pt>
    <dgm:pt modelId="{C60623B4-3F9A-4877-BF9C-4EAD03F812E9}">
      <dgm:prSet phldrT="[Texto]" custT="1"/>
      <dgm:spPr/>
      <dgm:t>
        <a:bodyPr/>
        <a:lstStyle/>
        <a:p>
          <a:r>
            <a:rPr lang="es-ES" sz="1800" b="1" i="1" dirty="0" smtClean="0"/>
            <a:t>Mejora las relaciones ejecutivo-colaborador</a:t>
          </a:r>
          <a:r>
            <a:rPr lang="es-ES" sz="1800" dirty="0" smtClean="0"/>
            <a:t>.</a:t>
          </a:r>
          <a:endParaRPr lang="es-MX" sz="1800" dirty="0"/>
        </a:p>
      </dgm:t>
    </dgm:pt>
    <dgm:pt modelId="{89E0DC59-3B39-43DF-8829-EBCD92FD9B52}" type="parTrans" cxnId="{4E4BD7A5-54D2-41F6-959D-EEAC34F0130E}">
      <dgm:prSet/>
      <dgm:spPr/>
      <dgm:t>
        <a:bodyPr/>
        <a:lstStyle/>
        <a:p>
          <a:endParaRPr lang="es-MX" sz="1800"/>
        </a:p>
      </dgm:t>
    </dgm:pt>
    <dgm:pt modelId="{2AC9E32F-72CB-40C3-B256-369BD41FEC97}" type="sibTrans" cxnId="{4E4BD7A5-54D2-41F6-959D-EEAC34F0130E}">
      <dgm:prSet/>
      <dgm:spPr/>
      <dgm:t>
        <a:bodyPr/>
        <a:lstStyle/>
        <a:p>
          <a:endParaRPr lang="es-MX" sz="1800"/>
        </a:p>
      </dgm:t>
    </dgm:pt>
    <dgm:pt modelId="{5DB268D6-7C42-4EDB-B4E3-2AC7A8A1BA5C}">
      <dgm:prSet custT="1"/>
      <dgm:spPr/>
      <dgm:t>
        <a:bodyPr/>
        <a:lstStyle/>
        <a:p>
          <a:r>
            <a:rPr lang="es-ES" sz="1800" b="1" i="1" smtClean="0"/>
            <a:t>Fomenta el liderazgo</a:t>
          </a:r>
          <a:endParaRPr lang="es-MX" sz="1800" dirty="0"/>
        </a:p>
      </dgm:t>
    </dgm:pt>
    <dgm:pt modelId="{1A58A1B2-2DF8-4414-AA60-85418681CE75}" type="parTrans" cxnId="{932283FB-CBD3-4892-9D74-D1DD9F47EBE7}">
      <dgm:prSet/>
      <dgm:spPr/>
      <dgm:t>
        <a:bodyPr/>
        <a:lstStyle/>
        <a:p>
          <a:endParaRPr lang="es-MX" sz="1800"/>
        </a:p>
      </dgm:t>
    </dgm:pt>
    <dgm:pt modelId="{40B0B098-32E8-49A1-B80C-74A07DA09059}" type="sibTrans" cxnId="{932283FB-CBD3-4892-9D74-D1DD9F47EBE7}">
      <dgm:prSet/>
      <dgm:spPr/>
      <dgm:t>
        <a:bodyPr/>
        <a:lstStyle/>
        <a:p>
          <a:endParaRPr lang="es-MX" sz="1800"/>
        </a:p>
      </dgm:t>
    </dgm:pt>
    <dgm:pt modelId="{F1761DB1-F63B-4368-924A-89A181DBB420}">
      <dgm:prSet custT="1"/>
      <dgm:spPr/>
      <dgm:t>
        <a:bodyPr/>
        <a:lstStyle/>
        <a:p>
          <a:r>
            <a:rPr lang="es-ES" sz="1800" b="1" i="1" smtClean="0"/>
            <a:t>Facilita la motivación</a:t>
          </a:r>
          <a:r>
            <a:rPr lang="es-ES" sz="1800" smtClean="0"/>
            <a:t> y el entusiasmo de la gente.</a:t>
          </a:r>
          <a:endParaRPr lang="es-ES" sz="1800" dirty="0"/>
        </a:p>
      </dgm:t>
    </dgm:pt>
    <dgm:pt modelId="{4F32DF38-2944-4735-AEA8-9A71566F6C56}" type="parTrans" cxnId="{350E7C8A-42DF-4E03-BF35-C404CA9AB71F}">
      <dgm:prSet/>
      <dgm:spPr/>
      <dgm:t>
        <a:bodyPr/>
        <a:lstStyle/>
        <a:p>
          <a:endParaRPr lang="es-MX" sz="1800"/>
        </a:p>
      </dgm:t>
    </dgm:pt>
    <dgm:pt modelId="{87CD12B2-F3CC-4E56-BFD6-AB1CE569F799}" type="sibTrans" cxnId="{350E7C8A-42DF-4E03-BF35-C404CA9AB71F}">
      <dgm:prSet/>
      <dgm:spPr/>
      <dgm:t>
        <a:bodyPr/>
        <a:lstStyle/>
        <a:p>
          <a:endParaRPr lang="es-MX" sz="1800"/>
        </a:p>
      </dgm:t>
    </dgm:pt>
    <dgm:pt modelId="{E1AF5580-A3D7-4571-AC3B-14C83382EA89}">
      <dgm:prSet custT="1"/>
      <dgm:spPr/>
      <dgm:t>
        <a:bodyPr/>
        <a:lstStyle/>
        <a:p>
          <a:r>
            <a:rPr lang="es-ES" sz="1800" b="1" i="1" smtClean="0"/>
            <a:t>Aumenta la implicación y el compromiso</a:t>
          </a:r>
          <a:r>
            <a:rPr lang="es-ES" sz="1800" smtClean="0"/>
            <a:t> de la gente frente a su organización.</a:t>
          </a:r>
          <a:endParaRPr lang="es-ES" sz="1800" dirty="0" smtClean="0"/>
        </a:p>
      </dgm:t>
    </dgm:pt>
    <dgm:pt modelId="{46C7C413-9016-4130-A93C-D2CFA1AFE678}" type="parTrans" cxnId="{747B923C-86F0-4E2D-922E-562891CEA091}">
      <dgm:prSet/>
      <dgm:spPr/>
      <dgm:t>
        <a:bodyPr/>
        <a:lstStyle/>
        <a:p>
          <a:endParaRPr lang="es-MX" sz="1800"/>
        </a:p>
      </dgm:t>
    </dgm:pt>
    <dgm:pt modelId="{1F1D2374-E15C-4FF4-9F5D-1600E54FE906}" type="sibTrans" cxnId="{747B923C-86F0-4E2D-922E-562891CEA091}">
      <dgm:prSet/>
      <dgm:spPr/>
      <dgm:t>
        <a:bodyPr/>
        <a:lstStyle/>
        <a:p>
          <a:endParaRPr lang="es-MX" sz="1800"/>
        </a:p>
      </dgm:t>
    </dgm:pt>
    <dgm:pt modelId="{A7A60175-29C4-4400-B9DC-885A2B0ADFE1}">
      <dgm:prSet custT="1"/>
      <dgm:spPr/>
      <dgm:t>
        <a:bodyPr/>
        <a:lstStyle/>
        <a:p>
          <a:r>
            <a:rPr lang="es-ES" sz="1800" smtClean="0"/>
            <a:t>Produce un </a:t>
          </a:r>
          <a:r>
            <a:rPr lang="es-ES" sz="1800" b="1" i="1" smtClean="0"/>
            <a:t>incremento en valores corporativos</a:t>
          </a:r>
          <a:r>
            <a:rPr lang="es-ES" sz="1800" smtClean="0"/>
            <a:t> y en especial en </a:t>
          </a:r>
          <a:r>
            <a:rPr lang="es-ES" sz="1800" b="1" i="1" smtClean="0"/>
            <a:t>valores humanos</a:t>
          </a:r>
          <a:r>
            <a:rPr lang="es-ES" sz="1800" smtClean="0"/>
            <a:t>.</a:t>
          </a:r>
          <a:endParaRPr lang="es-ES" sz="1800" dirty="0"/>
        </a:p>
      </dgm:t>
    </dgm:pt>
    <dgm:pt modelId="{5D6C1918-8E12-4C48-9376-EAD5BEFAD0DF}" type="parTrans" cxnId="{25289196-3C6C-4C75-A61F-B0409AC3D1EC}">
      <dgm:prSet/>
      <dgm:spPr/>
      <dgm:t>
        <a:bodyPr/>
        <a:lstStyle/>
        <a:p>
          <a:endParaRPr lang="es-MX" sz="1800"/>
        </a:p>
      </dgm:t>
    </dgm:pt>
    <dgm:pt modelId="{E7911CE6-1494-4FCA-869D-BB28582CF77F}" type="sibTrans" cxnId="{25289196-3C6C-4C75-A61F-B0409AC3D1EC}">
      <dgm:prSet/>
      <dgm:spPr/>
      <dgm:t>
        <a:bodyPr/>
        <a:lstStyle/>
        <a:p>
          <a:endParaRPr lang="es-MX" sz="1800"/>
        </a:p>
      </dgm:t>
    </dgm:pt>
    <dgm:pt modelId="{0EF36233-77D9-444A-A483-AE5C6F8541A5}">
      <dgm:prSet custT="1"/>
      <dgm:spPr/>
      <dgm:t>
        <a:bodyPr/>
        <a:lstStyle/>
        <a:p>
          <a:r>
            <a:rPr lang="es-ES" sz="1800" b="1" i="1" smtClean="0"/>
            <a:t>Fortalece el clima laboral.</a:t>
          </a:r>
          <a:endParaRPr lang="es-ES" sz="1800" dirty="0"/>
        </a:p>
      </dgm:t>
    </dgm:pt>
    <dgm:pt modelId="{A37D8686-EF14-49D3-B761-E7124C7C3D40}" type="parTrans" cxnId="{4F5C61F0-091F-4BAC-9E85-CFB72FF467FC}">
      <dgm:prSet/>
      <dgm:spPr/>
      <dgm:t>
        <a:bodyPr/>
        <a:lstStyle/>
        <a:p>
          <a:endParaRPr lang="es-MX" sz="1800"/>
        </a:p>
      </dgm:t>
    </dgm:pt>
    <dgm:pt modelId="{0A298E3D-3263-4993-9195-4F2805AE7B3E}" type="sibTrans" cxnId="{4F5C61F0-091F-4BAC-9E85-CFB72FF467FC}">
      <dgm:prSet/>
      <dgm:spPr/>
      <dgm:t>
        <a:bodyPr/>
        <a:lstStyle/>
        <a:p>
          <a:endParaRPr lang="es-MX" sz="1800"/>
        </a:p>
      </dgm:t>
    </dgm:pt>
    <dgm:pt modelId="{2E1170FE-5357-46F5-A55D-EF4E8B481812}">
      <dgm:prSet custT="1"/>
      <dgm:spPr/>
      <dgm:t>
        <a:bodyPr/>
        <a:lstStyle/>
        <a:p>
          <a:r>
            <a:rPr lang="es-ES" sz="1800" b="1" i="1" smtClean="0"/>
            <a:t>Refuerza la autoestima</a:t>
          </a:r>
          <a:r>
            <a:rPr lang="es-ES" sz="1800" smtClean="0"/>
            <a:t> de las personas y auto confianza en si mismo.</a:t>
          </a:r>
          <a:endParaRPr lang="es-ES" sz="1800" dirty="0"/>
        </a:p>
      </dgm:t>
    </dgm:pt>
    <dgm:pt modelId="{5B2AFEA0-90FC-446A-9EAF-0221C0F1EF29}" type="parTrans" cxnId="{57149902-04EF-494D-9CBA-2A75F479603F}">
      <dgm:prSet/>
      <dgm:spPr/>
      <dgm:t>
        <a:bodyPr/>
        <a:lstStyle/>
        <a:p>
          <a:endParaRPr lang="es-MX" sz="1800"/>
        </a:p>
      </dgm:t>
    </dgm:pt>
    <dgm:pt modelId="{94635D9C-28BB-4806-A3D5-4890DD5897D0}" type="sibTrans" cxnId="{57149902-04EF-494D-9CBA-2A75F479603F}">
      <dgm:prSet/>
      <dgm:spPr/>
      <dgm:t>
        <a:bodyPr/>
        <a:lstStyle/>
        <a:p>
          <a:endParaRPr lang="es-MX" sz="1800"/>
        </a:p>
      </dgm:t>
    </dgm:pt>
    <dgm:pt modelId="{F3F60AF5-1C50-4A6A-B367-DA71BFDED576}" type="pres">
      <dgm:prSet presAssocID="{1E399ECE-8F71-4F49-93FC-19B57933B2C4}" presName="linear" presStyleCnt="0">
        <dgm:presLayoutVars>
          <dgm:dir/>
          <dgm:resizeHandles val="exact"/>
        </dgm:presLayoutVars>
      </dgm:prSet>
      <dgm:spPr/>
      <dgm:t>
        <a:bodyPr/>
        <a:lstStyle/>
        <a:p>
          <a:endParaRPr lang="es-MX"/>
        </a:p>
      </dgm:t>
    </dgm:pt>
    <dgm:pt modelId="{A2ABB812-3122-4662-BD64-C1ED9693A152}" type="pres">
      <dgm:prSet presAssocID="{53C96F04-A6E4-4AE2-B41F-81662AD61DEE}" presName="comp" presStyleCnt="0"/>
      <dgm:spPr/>
    </dgm:pt>
    <dgm:pt modelId="{4953D2F1-871C-4F56-8E51-A8D5D083C5F8}" type="pres">
      <dgm:prSet presAssocID="{53C96F04-A6E4-4AE2-B41F-81662AD61DEE}" presName="box" presStyleLbl="node1" presStyleIdx="0" presStyleCnt="9"/>
      <dgm:spPr/>
      <dgm:t>
        <a:bodyPr/>
        <a:lstStyle/>
        <a:p>
          <a:endParaRPr lang="es-MX"/>
        </a:p>
      </dgm:t>
    </dgm:pt>
    <dgm:pt modelId="{EEB13660-3241-4BEA-91E3-D67B510F849C}" type="pres">
      <dgm:prSet presAssocID="{53C96F04-A6E4-4AE2-B41F-81662AD61DEE}" presName="img" presStyleLbl="fgImgPlace1" presStyleIdx="0" presStyleCnt="9" custScaleX="63924"/>
      <dgm:spPr>
        <a:blipFill rotWithShape="1">
          <a:blip xmlns:r="http://schemas.openxmlformats.org/officeDocument/2006/relationships" r:embed="rId1"/>
          <a:stretch>
            <a:fillRect/>
          </a:stretch>
        </a:blipFill>
      </dgm:spPr>
      <dgm:t>
        <a:bodyPr/>
        <a:lstStyle/>
        <a:p>
          <a:endParaRPr lang="es-MX"/>
        </a:p>
      </dgm:t>
    </dgm:pt>
    <dgm:pt modelId="{5DDE9B32-B63F-4386-91BD-C9AAB8D3BA3B}" type="pres">
      <dgm:prSet presAssocID="{53C96F04-A6E4-4AE2-B41F-81662AD61DEE}" presName="text" presStyleLbl="node1" presStyleIdx="0" presStyleCnt="9">
        <dgm:presLayoutVars>
          <dgm:bulletEnabled val="1"/>
        </dgm:presLayoutVars>
      </dgm:prSet>
      <dgm:spPr/>
      <dgm:t>
        <a:bodyPr/>
        <a:lstStyle/>
        <a:p>
          <a:endParaRPr lang="es-MX"/>
        </a:p>
      </dgm:t>
    </dgm:pt>
    <dgm:pt modelId="{520413F5-C879-4F0A-878C-1055DF57F7C0}" type="pres">
      <dgm:prSet presAssocID="{75EED53B-D2B3-4105-8438-6D2E12F74B32}" presName="spacer" presStyleCnt="0"/>
      <dgm:spPr/>
    </dgm:pt>
    <dgm:pt modelId="{C07AD0F0-CACF-4A20-AB79-0DF2C76BEF4C}" type="pres">
      <dgm:prSet presAssocID="{710CDB97-354D-4016-8E5A-3516FF8FBAAE}" presName="comp" presStyleCnt="0"/>
      <dgm:spPr/>
    </dgm:pt>
    <dgm:pt modelId="{66BE65EE-6659-4409-BC6E-B27289196200}" type="pres">
      <dgm:prSet presAssocID="{710CDB97-354D-4016-8E5A-3516FF8FBAAE}" presName="box" presStyleLbl="node1" presStyleIdx="1" presStyleCnt="9"/>
      <dgm:spPr/>
      <dgm:t>
        <a:bodyPr/>
        <a:lstStyle/>
        <a:p>
          <a:endParaRPr lang="es-MX"/>
        </a:p>
      </dgm:t>
    </dgm:pt>
    <dgm:pt modelId="{3400BB9F-87A8-4829-AA4E-56BDEA64600D}" type="pres">
      <dgm:prSet presAssocID="{710CDB97-354D-4016-8E5A-3516FF8FBAAE}" presName="img" presStyleLbl="fgImgPlace1" presStyleIdx="1" presStyleCnt="9" custScaleX="63924"/>
      <dgm:spPr>
        <a:blipFill rotWithShape="1">
          <a:blip xmlns:r="http://schemas.openxmlformats.org/officeDocument/2006/relationships" r:embed="rId1"/>
          <a:stretch>
            <a:fillRect/>
          </a:stretch>
        </a:blipFill>
      </dgm:spPr>
      <dgm:t>
        <a:bodyPr/>
        <a:lstStyle/>
        <a:p>
          <a:endParaRPr lang="es-MX"/>
        </a:p>
      </dgm:t>
    </dgm:pt>
    <dgm:pt modelId="{3929EC36-EFA6-44D2-AC80-0219C44339D0}" type="pres">
      <dgm:prSet presAssocID="{710CDB97-354D-4016-8E5A-3516FF8FBAAE}" presName="text" presStyleLbl="node1" presStyleIdx="1" presStyleCnt="9">
        <dgm:presLayoutVars>
          <dgm:bulletEnabled val="1"/>
        </dgm:presLayoutVars>
      </dgm:prSet>
      <dgm:spPr/>
      <dgm:t>
        <a:bodyPr/>
        <a:lstStyle/>
        <a:p>
          <a:endParaRPr lang="es-MX"/>
        </a:p>
      </dgm:t>
    </dgm:pt>
    <dgm:pt modelId="{2B4ED561-8886-4218-80A7-94D76BA3D59F}" type="pres">
      <dgm:prSet presAssocID="{9D8E791E-ADBC-49F8-9CC1-C5F392E6D347}" presName="spacer" presStyleCnt="0"/>
      <dgm:spPr/>
    </dgm:pt>
    <dgm:pt modelId="{4138B393-66A2-4CB9-B7E9-95A3A2926ED9}" type="pres">
      <dgm:prSet presAssocID="{5DB268D6-7C42-4EDB-B4E3-2AC7A8A1BA5C}" presName="comp" presStyleCnt="0"/>
      <dgm:spPr/>
    </dgm:pt>
    <dgm:pt modelId="{47C4F729-618D-4066-9AC5-6FDCA8B916AD}" type="pres">
      <dgm:prSet presAssocID="{5DB268D6-7C42-4EDB-B4E3-2AC7A8A1BA5C}" presName="box" presStyleLbl="node1" presStyleIdx="2" presStyleCnt="9"/>
      <dgm:spPr/>
      <dgm:t>
        <a:bodyPr/>
        <a:lstStyle/>
        <a:p>
          <a:endParaRPr lang="es-MX"/>
        </a:p>
      </dgm:t>
    </dgm:pt>
    <dgm:pt modelId="{3E6BC716-2D93-48D1-A272-4D43AB99E872}" type="pres">
      <dgm:prSet presAssocID="{5DB268D6-7C42-4EDB-B4E3-2AC7A8A1BA5C}" presName="img" presStyleLbl="fgImgPlace1" presStyleIdx="2" presStyleCnt="9" custScaleX="63924"/>
      <dgm:spPr>
        <a:blipFill rotWithShape="1">
          <a:blip xmlns:r="http://schemas.openxmlformats.org/officeDocument/2006/relationships" r:embed="rId2"/>
          <a:stretch>
            <a:fillRect/>
          </a:stretch>
        </a:blipFill>
      </dgm:spPr>
    </dgm:pt>
    <dgm:pt modelId="{CFF6EE38-954B-4DA2-A883-140D9D5A4701}" type="pres">
      <dgm:prSet presAssocID="{5DB268D6-7C42-4EDB-B4E3-2AC7A8A1BA5C}" presName="text" presStyleLbl="node1" presStyleIdx="2" presStyleCnt="9">
        <dgm:presLayoutVars>
          <dgm:bulletEnabled val="1"/>
        </dgm:presLayoutVars>
      </dgm:prSet>
      <dgm:spPr/>
      <dgm:t>
        <a:bodyPr/>
        <a:lstStyle/>
        <a:p>
          <a:endParaRPr lang="es-MX"/>
        </a:p>
      </dgm:t>
    </dgm:pt>
    <dgm:pt modelId="{6E8E139E-25EE-4EE6-B364-198BEECE5F50}" type="pres">
      <dgm:prSet presAssocID="{40B0B098-32E8-49A1-B80C-74A07DA09059}" presName="spacer" presStyleCnt="0"/>
      <dgm:spPr/>
    </dgm:pt>
    <dgm:pt modelId="{F745F9BF-D038-460D-BCFB-F05E224ADA17}" type="pres">
      <dgm:prSet presAssocID="{C60623B4-3F9A-4877-BF9C-4EAD03F812E9}" presName="comp" presStyleCnt="0"/>
      <dgm:spPr/>
    </dgm:pt>
    <dgm:pt modelId="{63B48C53-0675-4A40-924A-5C502220E264}" type="pres">
      <dgm:prSet presAssocID="{C60623B4-3F9A-4877-BF9C-4EAD03F812E9}" presName="box" presStyleLbl="node1" presStyleIdx="3" presStyleCnt="9"/>
      <dgm:spPr/>
      <dgm:t>
        <a:bodyPr/>
        <a:lstStyle/>
        <a:p>
          <a:endParaRPr lang="es-MX"/>
        </a:p>
      </dgm:t>
    </dgm:pt>
    <dgm:pt modelId="{0ACC1730-27EF-4D2E-9BDC-D19EC074BC93}" type="pres">
      <dgm:prSet presAssocID="{C60623B4-3F9A-4877-BF9C-4EAD03F812E9}" presName="img" presStyleLbl="fgImgPlace1" presStyleIdx="3" presStyleCnt="9" custScaleX="63924"/>
      <dgm:spPr>
        <a:blipFill rotWithShape="1">
          <a:blip xmlns:r="http://schemas.openxmlformats.org/officeDocument/2006/relationships" r:embed="rId1"/>
          <a:stretch>
            <a:fillRect/>
          </a:stretch>
        </a:blipFill>
      </dgm:spPr>
      <dgm:t>
        <a:bodyPr/>
        <a:lstStyle/>
        <a:p>
          <a:endParaRPr lang="es-MX"/>
        </a:p>
      </dgm:t>
    </dgm:pt>
    <dgm:pt modelId="{650152B5-14F6-4017-9A98-25D6C9FE4428}" type="pres">
      <dgm:prSet presAssocID="{C60623B4-3F9A-4877-BF9C-4EAD03F812E9}" presName="text" presStyleLbl="node1" presStyleIdx="3" presStyleCnt="9">
        <dgm:presLayoutVars>
          <dgm:bulletEnabled val="1"/>
        </dgm:presLayoutVars>
      </dgm:prSet>
      <dgm:spPr/>
      <dgm:t>
        <a:bodyPr/>
        <a:lstStyle/>
        <a:p>
          <a:endParaRPr lang="es-MX"/>
        </a:p>
      </dgm:t>
    </dgm:pt>
    <dgm:pt modelId="{F8FFB994-C1C3-4558-A07B-B5A2729FAB19}" type="pres">
      <dgm:prSet presAssocID="{2AC9E32F-72CB-40C3-B256-369BD41FEC97}" presName="spacer" presStyleCnt="0"/>
      <dgm:spPr/>
    </dgm:pt>
    <dgm:pt modelId="{49B5D229-C419-4B01-99E2-070F0C8FF941}" type="pres">
      <dgm:prSet presAssocID="{F1761DB1-F63B-4368-924A-89A181DBB420}" presName="comp" presStyleCnt="0"/>
      <dgm:spPr/>
    </dgm:pt>
    <dgm:pt modelId="{9B1A5CC7-DED6-4D54-8CB0-A0403D9BA8C9}" type="pres">
      <dgm:prSet presAssocID="{F1761DB1-F63B-4368-924A-89A181DBB420}" presName="box" presStyleLbl="node1" presStyleIdx="4" presStyleCnt="9"/>
      <dgm:spPr/>
      <dgm:t>
        <a:bodyPr/>
        <a:lstStyle/>
        <a:p>
          <a:endParaRPr lang="es-MX"/>
        </a:p>
      </dgm:t>
    </dgm:pt>
    <dgm:pt modelId="{2C1D32D5-E7E1-4213-894C-D5016AABDA3F}" type="pres">
      <dgm:prSet presAssocID="{F1761DB1-F63B-4368-924A-89A181DBB420}" presName="img" presStyleLbl="fgImgPlace1" presStyleIdx="4" presStyleCnt="9" custScaleX="63924"/>
      <dgm:spPr>
        <a:blipFill rotWithShape="1">
          <a:blip xmlns:r="http://schemas.openxmlformats.org/officeDocument/2006/relationships" r:embed="rId2"/>
          <a:stretch>
            <a:fillRect/>
          </a:stretch>
        </a:blipFill>
      </dgm:spPr>
    </dgm:pt>
    <dgm:pt modelId="{A40047BB-FBF0-4FC8-9FF2-17FD218843D3}" type="pres">
      <dgm:prSet presAssocID="{F1761DB1-F63B-4368-924A-89A181DBB420}" presName="text" presStyleLbl="node1" presStyleIdx="4" presStyleCnt="9">
        <dgm:presLayoutVars>
          <dgm:bulletEnabled val="1"/>
        </dgm:presLayoutVars>
      </dgm:prSet>
      <dgm:spPr/>
      <dgm:t>
        <a:bodyPr/>
        <a:lstStyle/>
        <a:p>
          <a:endParaRPr lang="es-MX"/>
        </a:p>
      </dgm:t>
    </dgm:pt>
    <dgm:pt modelId="{64D14638-E0A9-4D3B-BF65-C8AC038D5167}" type="pres">
      <dgm:prSet presAssocID="{87CD12B2-F3CC-4E56-BFD6-AB1CE569F799}" presName="spacer" presStyleCnt="0"/>
      <dgm:spPr/>
    </dgm:pt>
    <dgm:pt modelId="{24C295F4-A3C7-4DAA-BC36-3AC98DB70C56}" type="pres">
      <dgm:prSet presAssocID="{E1AF5580-A3D7-4571-AC3B-14C83382EA89}" presName="comp" presStyleCnt="0"/>
      <dgm:spPr/>
    </dgm:pt>
    <dgm:pt modelId="{93FFC167-B8A1-4A18-8ECE-D4302CDE8B95}" type="pres">
      <dgm:prSet presAssocID="{E1AF5580-A3D7-4571-AC3B-14C83382EA89}" presName="box" presStyleLbl="node1" presStyleIdx="5" presStyleCnt="9"/>
      <dgm:spPr/>
      <dgm:t>
        <a:bodyPr/>
        <a:lstStyle/>
        <a:p>
          <a:endParaRPr lang="es-MX"/>
        </a:p>
      </dgm:t>
    </dgm:pt>
    <dgm:pt modelId="{743839B0-6212-4559-8AE8-CE5A56BE5026}" type="pres">
      <dgm:prSet presAssocID="{E1AF5580-A3D7-4571-AC3B-14C83382EA89}" presName="img" presStyleLbl="fgImgPlace1" presStyleIdx="5" presStyleCnt="9" custScaleX="63924"/>
      <dgm:spPr>
        <a:blipFill rotWithShape="1">
          <a:blip xmlns:r="http://schemas.openxmlformats.org/officeDocument/2006/relationships" r:embed="rId2"/>
          <a:stretch>
            <a:fillRect/>
          </a:stretch>
        </a:blipFill>
      </dgm:spPr>
    </dgm:pt>
    <dgm:pt modelId="{3B5156C6-0B39-4811-9EAB-371DAE49F89C}" type="pres">
      <dgm:prSet presAssocID="{E1AF5580-A3D7-4571-AC3B-14C83382EA89}" presName="text" presStyleLbl="node1" presStyleIdx="5" presStyleCnt="9">
        <dgm:presLayoutVars>
          <dgm:bulletEnabled val="1"/>
        </dgm:presLayoutVars>
      </dgm:prSet>
      <dgm:spPr/>
      <dgm:t>
        <a:bodyPr/>
        <a:lstStyle/>
        <a:p>
          <a:endParaRPr lang="es-MX"/>
        </a:p>
      </dgm:t>
    </dgm:pt>
    <dgm:pt modelId="{37450FF2-9749-4725-8D34-B1F353BF9422}" type="pres">
      <dgm:prSet presAssocID="{1F1D2374-E15C-4FF4-9F5D-1600E54FE906}" presName="spacer" presStyleCnt="0"/>
      <dgm:spPr/>
    </dgm:pt>
    <dgm:pt modelId="{74080F19-B204-4CBA-96E7-263086B1BB08}" type="pres">
      <dgm:prSet presAssocID="{A7A60175-29C4-4400-B9DC-885A2B0ADFE1}" presName="comp" presStyleCnt="0"/>
      <dgm:spPr/>
    </dgm:pt>
    <dgm:pt modelId="{9C02269D-2F73-47F6-810B-DE49662C36B0}" type="pres">
      <dgm:prSet presAssocID="{A7A60175-29C4-4400-B9DC-885A2B0ADFE1}" presName="box" presStyleLbl="node1" presStyleIdx="6" presStyleCnt="9"/>
      <dgm:spPr/>
      <dgm:t>
        <a:bodyPr/>
        <a:lstStyle/>
        <a:p>
          <a:endParaRPr lang="es-MX"/>
        </a:p>
      </dgm:t>
    </dgm:pt>
    <dgm:pt modelId="{F96C8CF6-2CD4-469E-9303-A5CB789E1E97}" type="pres">
      <dgm:prSet presAssocID="{A7A60175-29C4-4400-B9DC-885A2B0ADFE1}" presName="img" presStyleLbl="fgImgPlace1" presStyleIdx="6" presStyleCnt="9" custScaleX="63924"/>
      <dgm:spPr>
        <a:blipFill rotWithShape="1">
          <a:blip xmlns:r="http://schemas.openxmlformats.org/officeDocument/2006/relationships" r:embed="rId2"/>
          <a:stretch>
            <a:fillRect/>
          </a:stretch>
        </a:blipFill>
      </dgm:spPr>
    </dgm:pt>
    <dgm:pt modelId="{0361FF17-8577-4EA1-97E6-A94303CFACC0}" type="pres">
      <dgm:prSet presAssocID="{A7A60175-29C4-4400-B9DC-885A2B0ADFE1}" presName="text" presStyleLbl="node1" presStyleIdx="6" presStyleCnt="9">
        <dgm:presLayoutVars>
          <dgm:bulletEnabled val="1"/>
        </dgm:presLayoutVars>
      </dgm:prSet>
      <dgm:spPr/>
      <dgm:t>
        <a:bodyPr/>
        <a:lstStyle/>
        <a:p>
          <a:endParaRPr lang="es-MX"/>
        </a:p>
      </dgm:t>
    </dgm:pt>
    <dgm:pt modelId="{43510915-25BA-4008-9410-000D537FB3CB}" type="pres">
      <dgm:prSet presAssocID="{E7911CE6-1494-4FCA-869D-BB28582CF77F}" presName="spacer" presStyleCnt="0"/>
      <dgm:spPr/>
    </dgm:pt>
    <dgm:pt modelId="{AA23CB98-05A2-4AF5-ADA6-501D818C5A9C}" type="pres">
      <dgm:prSet presAssocID="{0EF36233-77D9-444A-A483-AE5C6F8541A5}" presName="comp" presStyleCnt="0"/>
      <dgm:spPr/>
    </dgm:pt>
    <dgm:pt modelId="{28E8A0CB-CF9A-4843-BC78-488584D53A01}" type="pres">
      <dgm:prSet presAssocID="{0EF36233-77D9-444A-A483-AE5C6F8541A5}" presName="box" presStyleLbl="node1" presStyleIdx="7" presStyleCnt="9"/>
      <dgm:spPr/>
      <dgm:t>
        <a:bodyPr/>
        <a:lstStyle/>
        <a:p>
          <a:endParaRPr lang="es-MX"/>
        </a:p>
      </dgm:t>
    </dgm:pt>
    <dgm:pt modelId="{87D09203-B7D5-4002-9B1E-7C6C81EF0545}" type="pres">
      <dgm:prSet presAssocID="{0EF36233-77D9-444A-A483-AE5C6F8541A5}" presName="img" presStyleLbl="fgImgPlace1" presStyleIdx="7" presStyleCnt="9" custScaleX="63924"/>
      <dgm:spPr>
        <a:blipFill rotWithShape="1">
          <a:blip xmlns:r="http://schemas.openxmlformats.org/officeDocument/2006/relationships" r:embed="rId2"/>
          <a:stretch>
            <a:fillRect/>
          </a:stretch>
        </a:blipFill>
      </dgm:spPr>
    </dgm:pt>
    <dgm:pt modelId="{EC03B000-C9F3-4509-BE3A-7B21CCCC7103}" type="pres">
      <dgm:prSet presAssocID="{0EF36233-77D9-444A-A483-AE5C6F8541A5}" presName="text" presStyleLbl="node1" presStyleIdx="7" presStyleCnt="9">
        <dgm:presLayoutVars>
          <dgm:bulletEnabled val="1"/>
        </dgm:presLayoutVars>
      </dgm:prSet>
      <dgm:spPr/>
      <dgm:t>
        <a:bodyPr/>
        <a:lstStyle/>
        <a:p>
          <a:endParaRPr lang="es-MX"/>
        </a:p>
      </dgm:t>
    </dgm:pt>
    <dgm:pt modelId="{86EF4DF1-5F70-4343-B75E-3285C989066A}" type="pres">
      <dgm:prSet presAssocID="{0A298E3D-3263-4993-9195-4F2805AE7B3E}" presName="spacer" presStyleCnt="0"/>
      <dgm:spPr/>
    </dgm:pt>
    <dgm:pt modelId="{657452EC-D515-4DBD-9ADE-52FF6C7F7DCD}" type="pres">
      <dgm:prSet presAssocID="{2E1170FE-5357-46F5-A55D-EF4E8B481812}" presName="comp" presStyleCnt="0"/>
      <dgm:spPr/>
    </dgm:pt>
    <dgm:pt modelId="{1A9FF322-ED19-428B-B52E-1BD79EB7AD88}" type="pres">
      <dgm:prSet presAssocID="{2E1170FE-5357-46F5-A55D-EF4E8B481812}" presName="box" presStyleLbl="node1" presStyleIdx="8" presStyleCnt="9"/>
      <dgm:spPr/>
      <dgm:t>
        <a:bodyPr/>
        <a:lstStyle/>
        <a:p>
          <a:endParaRPr lang="es-MX"/>
        </a:p>
      </dgm:t>
    </dgm:pt>
    <dgm:pt modelId="{515832A4-3721-44CD-9449-C6A6FECA9023}" type="pres">
      <dgm:prSet presAssocID="{2E1170FE-5357-46F5-A55D-EF4E8B481812}" presName="img" presStyleLbl="fgImgPlace1" presStyleIdx="8" presStyleCnt="9" custScaleX="63924"/>
      <dgm:spPr>
        <a:blipFill rotWithShape="1">
          <a:blip xmlns:r="http://schemas.openxmlformats.org/officeDocument/2006/relationships" r:embed="rId2"/>
          <a:stretch>
            <a:fillRect/>
          </a:stretch>
        </a:blipFill>
      </dgm:spPr>
    </dgm:pt>
    <dgm:pt modelId="{DBC4CC3E-5231-4231-93EE-72FD46458DC3}" type="pres">
      <dgm:prSet presAssocID="{2E1170FE-5357-46F5-A55D-EF4E8B481812}" presName="text" presStyleLbl="node1" presStyleIdx="8" presStyleCnt="9">
        <dgm:presLayoutVars>
          <dgm:bulletEnabled val="1"/>
        </dgm:presLayoutVars>
      </dgm:prSet>
      <dgm:spPr/>
      <dgm:t>
        <a:bodyPr/>
        <a:lstStyle/>
        <a:p>
          <a:endParaRPr lang="es-MX"/>
        </a:p>
      </dgm:t>
    </dgm:pt>
  </dgm:ptLst>
  <dgm:cxnLst>
    <dgm:cxn modelId="{0A3E6AE6-2D7F-45C2-AD70-0242B859AE7B}" type="presOf" srcId="{5DB268D6-7C42-4EDB-B4E3-2AC7A8A1BA5C}" destId="{CFF6EE38-954B-4DA2-A883-140D9D5A4701}" srcOrd="1" destOrd="0" presId="urn:microsoft.com/office/officeart/2005/8/layout/vList4"/>
    <dgm:cxn modelId="{481B13C6-B30F-4142-B2E8-8D84E2DD2BAD}" type="presOf" srcId="{710CDB97-354D-4016-8E5A-3516FF8FBAAE}" destId="{3929EC36-EFA6-44D2-AC80-0219C44339D0}" srcOrd="1" destOrd="0" presId="urn:microsoft.com/office/officeart/2005/8/layout/vList4"/>
    <dgm:cxn modelId="{E89701CC-E12E-4D69-9A0B-98AACE9B7C33}" type="presOf" srcId="{53C96F04-A6E4-4AE2-B41F-81662AD61DEE}" destId="{4953D2F1-871C-4F56-8E51-A8D5D083C5F8}" srcOrd="0" destOrd="0" presId="urn:microsoft.com/office/officeart/2005/8/layout/vList4"/>
    <dgm:cxn modelId="{32220DCC-9907-4E94-893D-8B7032887759}" srcId="{1E399ECE-8F71-4F49-93FC-19B57933B2C4}" destId="{53C96F04-A6E4-4AE2-B41F-81662AD61DEE}" srcOrd="0" destOrd="0" parTransId="{98F13DB4-C19E-4E89-8403-305DC051EEFB}" sibTransId="{75EED53B-D2B3-4105-8438-6D2E12F74B32}"/>
    <dgm:cxn modelId="{C2005F77-9334-4484-8400-BCA040EDAD7B}" type="presOf" srcId="{E1AF5580-A3D7-4571-AC3B-14C83382EA89}" destId="{3B5156C6-0B39-4811-9EAB-371DAE49F89C}" srcOrd="1" destOrd="0" presId="urn:microsoft.com/office/officeart/2005/8/layout/vList4"/>
    <dgm:cxn modelId="{6ED9227B-FC94-4736-9AA5-E97CED72CEDD}" type="presOf" srcId="{53C96F04-A6E4-4AE2-B41F-81662AD61DEE}" destId="{5DDE9B32-B63F-4386-91BD-C9AAB8D3BA3B}" srcOrd="1" destOrd="0" presId="urn:microsoft.com/office/officeart/2005/8/layout/vList4"/>
    <dgm:cxn modelId="{6F2B73A1-931C-47F0-B9EC-88F96BC13260}" type="presOf" srcId="{0EF36233-77D9-444A-A483-AE5C6F8541A5}" destId="{EC03B000-C9F3-4509-BE3A-7B21CCCC7103}" srcOrd="1" destOrd="0" presId="urn:microsoft.com/office/officeart/2005/8/layout/vList4"/>
    <dgm:cxn modelId="{67BAB37F-8A5B-4DCB-9B76-E3068B785F78}" type="presOf" srcId="{710CDB97-354D-4016-8E5A-3516FF8FBAAE}" destId="{66BE65EE-6659-4409-BC6E-B27289196200}" srcOrd="0" destOrd="0" presId="urn:microsoft.com/office/officeart/2005/8/layout/vList4"/>
    <dgm:cxn modelId="{C8603B7C-78AA-4E79-A9B0-2C433F001C49}" type="presOf" srcId="{2E1170FE-5357-46F5-A55D-EF4E8B481812}" destId="{DBC4CC3E-5231-4231-93EE-72FD46458DC3}" srcOrd="1" destOrd="0" presId="urn:microsoft.com/office/officeart/2005/8/layout/vList4"/>
    <dgm:cxn modelId="{A627C2CE-F308-4E74-838C-A4D6E21090BB}" type="presOf" srcId="{E1AF5580-A3D7-4571-AC3B-14C83382EA89}" destId="{93FFC167-B8A1-4A18-8ECE-D4302CDE8B95}" srcOrd="0" destOrd="0" presId="urn:microsoft.com/office/officeart/2005/8/layout/vList4"/>
    <dgm:cxn modelId="{A7B34F44-F4EF-44CD-BE0F-FA3D70D10C4C}" type="presOf" srcId="{1E399ECE-8F71-4F49-93FC-19B57933B2C4}" destId="{F3F60AF5-1C50-4A6A-B367-DA71BFDED576}" srcOrd="0" destOrd="0" presId="urn:microsoft.com/office/officeart/2005/8/layout/vList4"/>
    <dgm:cxn modelId="{213AD6A7-157A-4202-89C1-0793FDFE3455}" type="presOf" srcId="{F1761DB1-F63B-4368-924A-89A181DBB420}" destId="{A40047BB-FBF0-4FC8-9FF2-17FD218843D3}" srcOrd="1" destOrd="0" presId="urn:microsoft.com/office/officeart/2005/8/layout/vList4"/>
    <dgm:cxn modelId="{747B923C-86F0-4E2D-922E-562891CEA091}" srcId="{1E399ECE-8F71-4F49-93FC-19B57933B2C4}" destId="{E1AF5580-A3D7-4571-AC3B-14C83382EA89}" srcOrd="5" destOrd="0" parTransId="{46C7C413-9016-4130-A93C-D2CFA1AFE678}" sibTransId="{1F1D2374-E15C-4FF4-9F5D-1600E54FE906}"/>
    <dgm:cxn modelId="{4E4BD7A5-54D2-41F6-959D-EEAC34F0130E}" srcId="{1E399ECE-8F71-4F49-93FC-19B57933B2C4}" destId="{C60623B4-3F9A-4877-BF9C-4EAD03F812E9}" srcOrd="3" destOrd="0" parTransId="{89E0DC59-3B39-43DF-8829-EBCD92FD9B52}" sibTransId="{2AC9E32F-72CB-40C3-B256-369BD41FEC97}"/>
    <dgm:cxn modelId="{77116908-D57B-46EE-B841-641BF8DBF49C}" type="presOf" srcId="{F1761DB1-F63B-4368-924A-89A181DBB420}" destId="{9B1A5CC7-DED6-4D54-8CB0-A0403D9BA8C9}" srcOrd="0" destOrd="0" presId="urn:microsoft.com/office/officeart/2005/8/layout/vList4"/>
    <dgm:cxn modelId="{11C5D3CF-9110-4F40-BAA9-DA7DE95EAFD8}" type="presOf" srcId="{5DB268D6-7C42-4EDB-B4E3-2AC7A8A1BA5C}" destId="{47C4F729-618D-4066-9AC5-6FDCA8B916AD}" srcOrd="0" destOrd="0" presId="urn:microsoft.com/office/officeart/2005/8/layout/vList4"/>
    <dgm:cxn modelId="{4F5C61F0-091F-4BAC-9E85-CFB72FF467FC}" srcId="{1E399ECE-8F71-4F49-93FC-19B57933B2C4}" destId="{0EF36233-77D9-444A-A483-AE5C6F8541A5}" srcOrd="7" destOrd="0" parTransId="{A37D8686-EF14-49D3-B761-E7124C7C3D40}" sibTransId="{0A298E3D-3263-4993-9195-4F2805AE7B3E}"/>
    <dgm:cxn modelId="{2A731364-B0AC-4ADE-A158-17ECCB3A7991}" type="presOf" srcId="{C60623B4-3F9A-4877-BF9C-4EAD03F812E9}" destId="{650152B5-14F6-4017-9A98-25D6C9FE4428}" srcOrd="1" destOrd="0" presId="urn:microsoft.com/office/officeart/2005/8/layout/vList4"/>
    <dgm:cxn modelId="{00F953D2-FCDE-444F-863F-EABC60C7CF33}" type="presOf" srcId="{C60623B4-3F9A-4877-BF9C-4EAD03F812E9}" destId="{63B48C53-0675-4A40-924A-5C502220E264}" srcOrd="0" destOrd="0" presId="urn:microsoft.com/office/officeart/2005/8/layout/vList4"/>
    <dgm:cxn modelId="{350E7C8A-42DF-4E03-BF35-C404CA9AB71F}" srcId="{1E399ECE-8F71-4F49-93FC-19B57933B2C4}" destId="{F1761DB1-F63B-4368-924A-89A181DBB420}" srcOrd="4" destOrd="0" parTransId="{4F32DF38-2944-4735-AEA8-9A71566F6C56}" sibTransId="{87CD12B2-F3CC-4E56-BFD6-AB1CE569F799}"/>
    <dgm:cxn modelId="{57149902-04EF-494D-9CBA-2A75F479603F}" srcId="{1E399ECE-8F71-4F49-93FC-19B57933B2C4}" destId="{2E1170FE-5357-46F5-A55D-EF4E8B481812}" srcOrd="8" destOrd="0" parTransId="{5B2AFEA0-90FC-446A-9EAF-0221C0F1EF29}" sibTransId="{94635D9C-28BB-4806-A3D5-4890DD5897D0}"/>
    <dgm:cxn modelId="{BCC33C73-8EF3-4F2D-BE73-06D187C820E7}" type="presOf" srcId="{2E1170FE-5357-46F5-A55D-EF4E8B481812}" destId="{1A9FF322-ED19-428B-B52E-1BD79EB7AD88}" srcOrd="0" destOrd="0" presId="urn:microsoft.com/office/officeart/2005/8/layout/vList4"/>
    <dgm:cxn modelId="{EFDE7D36-0C72-49E3-9787-66AA29CC6A50}" type="presOf" srcId="{A7A60175-29C4-4400-B9DC-885A2B0ADFE1}" destId="{0361FF17-8577-4EA1-97E6-A94303CFACC0}" srcOrd="1" destOrd="0" presId="urn:microsoft.com/office/officeart/2005/8/layout/vList4"/>
    <dgm:cxn modelId="{932283FB-CBD3-4892-9D74-D1DD9F47EBE7}" srcId="{1E399ECE-8F71-4F49-93FC-19B57933B2C4}" destId="{5DB268D6-7C42-4EDB-B4E3-2AC7A8A1BA5C}" srcOrd="2" destOrd="0" parTransId="{1A58A1B2-2DF8-4414-AA60-85418681CE75}" sibTransId="{40B0B098-32E8-49A1-B80C-74A07DA09059}"/>
    <dgm:cxn modelId="{F1706B1B-B9A4-41F3-83D5-B7A560B9A98C}" type="presOf" srcId="{0EF36233-77D9-444A-A483-AE5C6F8541A5}" destId="{28E8A0CB-CF9A-4843-BC78-488584D53A01}" srcOrd="0" destOrd="0" presId="urn:microsoft.com/office/officeart/2005/8/layout/vList4"/>
    <dgm:cxn modelId="{9A5F2FCB-CAA3-4E2D-8B47-0B9CA77DE046}" type="presOf" srcId="{A7A60175-29C4-4400-B9DC-885A2B0ADFE1}" destId="{9C02269D-2F73-47F6-810B-DE49662C36B0}" srcOrd="0" destOrd="0" presId="urn:microsoft.com/office/officeart/2005/8/layout/vList4"/>
    <dgm:cxn modelId="{336CE0A3-0526-4533-9188-FB5607327914}" srcId="{1E399ECE-8F71-4F49-93FC-19B57933B2C4}" destId="{710CDB97-354D-4016-8E5A-3516FF8FBAAE}" srcOrd="1" destOrd="0" parTransId="{5FE769D1-4F3C-491A-A609-529B49D9139A}" sibTransId="{9D8E791E-ADBC-49F8-9CC1-C5F392E6D347}"/>
    <dgm:cxn modelId="{25289196-3C6C-4C75-A61F-B0409AC3D1EC}" srcId="{1E399ECE-8F71-4F49-93FC-19B57933B2C4}" destId="{A7A60175-29C4-4400-B9DC-885A2B0ADFE1}" srcOrd="6" destOrd="0" parTransId="{5D6C1918-8E12-4C48-9376-EAD5BEFAD0DF}" sibTransId="{E7911CE6-1494-4FCA-869D-BB28582CF77F}"/>
    <dgm:cxn modelId="{EBF1DA8C-4FA3-4B9E-BD87-91D13F7205B4}" type="presParOf" srcId="{F3F60AF5-1C50-4A6A-B367-DA71BFDED576}" destId="{A2ABB812-3122-4662-BD64-C1ED9693A152}" srcOrd="0" destOrd="0" presId="urn:microsoft.com/office/officeart/2005/8/layout/vList4"/>
    <dgm:cxn modelId="{25E4507A-4D5E-478D-95F0-756FFBC5FBB3}" type="presParOf" srcId="{A2ABB812-3122-4662-BD64-C1ED9693A152}" destId="{4953D2F1-871C-4F56-8E51-A8D5D083C5F8}" srcOrd="0" destOrd="0" presId="urn:microsoft.com/office/officeart/2005/8/layout/vList4"/>
    <dgm:cxn modelId="{5781EA03-37A1-4285-BA31-A09D03274574}" type="presParOf" srcId="{A2ABB812-3122-4662-BD64-C1ED9693A152}" destId="{EEB13660-3241-4BEA-91E3-D67B510F849C}" srcOrd="1" destOrd="0" presId="urn:microsoft.com/office/officeart/2005/8/layout/vList4"/>
    <dgm:cxn modelId="{C2149C8E-A6B2-4D2A-9057-1981601A4DEE}" type="presParOf" srcId="{A2ABB812-3122-4662-BD64-C1ED9693A152}" destId="{5DDE9B32-B63F-4386-91BD-C9AAB8D3BA3B}" srcOrd="2" destOrd="0" presId="urn:microsoft.com/office/officeart/2005/8/layout/vList4"/>
    <dgm:cxn modelId="{044E5C64-EA70-4EC0-9568-4908DEF71D96}" type="presParOf" srcId="{F3F60AF5-1C50-4A6A-B367-DA71BFDED576}" destId="{520413F5-C879-4F0A-878C-1055DF57F7C0}" srcOrd="1" destOrd="0" presId="urn:microsoft.com/office/officeart/2005/8/layout/vList4"/>
    <dgm:cxn modelId="{F024FB7A-ABCC-450A-99B5-02C93F0834EA}" type="presParOf" srcId="{F3F60AF5-1C50-4A6A-B367-DA71BFDED576}" destId="{C07AD0F0-CACF-4A20-AB79-0DF2C76BEF4C}" srcOrd="2" destOrd="0" presId="urn:microsoft.com/office/officeart/2005/8/layout/vList4"/>
    <dgm:cxn modelId="{7D260C0A-F545-4872-82DB-8006DCB8BB9B}" type="presParOf" srcId="{C07AD0F0-CACF-4A20-AB79-0DF2C76BEF4C}" destId="{66BE65EE-6659-4409-BC6E-B27289196200}" srcOrd="0" destOrd="0" presId="urn:microsoft.com/office/officeart/2005/8/layout/vList4"/>
    <dgm:cxn modelId="{7869B74C-3EC6-49C6-A93D-61DA0FADB872}" type="presParOf" srcId="{C07AD0F0-CACF-4A20-AB79-0DF2C76BEF4C}" destId="{3400BB9F-87A8-4829-AA4E-56BDEA64600D}" srcOrd="1" destOrd="0" presId="urn:microsoft.com/office/officeart/2005/8/layout/vList4"/>
    <dgm:cxn modelId="{0EF4A055-172D-4075-BB4F-144A33EAB777}" type="presParOf" srcId="{C07AD0F0-CACF-4A20-AB79-0DF2C76BEF4C}" destId="{3929EC36-EFA6-44D2-AC80-0219C44339D0}" srcOrd="2" destOrd="0" presId="urn:microsoft.com/office/officeart/2005/8/layout/vList4"/>
    <dgm:cxn modelId="{1A3A9A54-B08A-471B-90F4-98E0813DE0D6}" type="presParOf" srcId="{F3F60AF5-1C50-4A6A-B367-DA71BFDED576}" destId="{2B4ED561-8886-4218-80A7-94D76BA3D59F}" srcOrd="3" destOrd="0" presId="urn:microsoft.com/office/officeart/2005/8/layout/vList4"/>
    <dgm:cxn modelId="{010EDA82-9BA4-4C46-AEEF-B4665E49843C}" type="presParOf" srcId="{F3F60AF5-1C50-4A6A-B367-DA71BFDED576}" destId="{4138B393-66A2-4CB9-B7E9-95A3A2926ED9}" srcOrd="4" destOrd="0" presId="urn:microsoft.com/office/officeart/2005/8/layout/vList4"/>
    <dgm:cxn modelId="{6A8CFDD2-F993-49A4-AE2C-FA9E514CBA6A}" type="presParOf" srcId="{4138B393-66A2-4CB9-B7E9-95A3A2926ED9}" destId="{47C4F729-618D-4066-9AC5-6FDCA8B916AD}" srcOrd="0" destOrd="0" presId="urn:microsoft.com/office/officeart/2005/8/layout/vList4"/>
    <dgm:cxn modelId="{F80749AD-31E7-492C-820F-DCB90B73CBC7}" type="presParOf" srcId="{4138B393-66A2-4CB9-B7E9-95A3A2926ED9}" destId="{3E6BC716-2D93-48D1-A272-4D43AB99E872}" srcOrd="1" destOrd="0" presId="urn:microsoft.com/office/officeart/2005/8/layout/vList4"/>
    <dgm:cxn modelId="{33E33516-0EB1-41A8-A40D-4093568950A9}" type="presParOf" srcId="{4138B393-66A2-4CB9-B7E9-95A3A2926ED9}" destId="{CFF6EE38-954B-4DA2-A883-140D9D5A4701}" srcOrd="2" destOrd="0" presId="urn:microsoft.com/office/officeart/2005/8/layout/vList4"/>
    <dgm:cxn modelId="{F2D248AB-AD26-45BF-8442-7B758324C7A9}" type="presParOf" srcId="{F3F60AF5-1C50-4A6A-B367-DA71BFDED576}" destId="{6E8E139E-25EE-4EE6-B364-198BEECE5F50}" srcOrd="5" destOrd="0" presId="urn:microsoft.com/office/officeart/2005/8/layout/vList4"/>
    <dgm:cxn modelId="{764BA52F-C581-471E-A9B3-164ECE8CC7DC}" type="presParOf" srcId="{F3F60AF5-1C50-4A6A-B367-DA71BFDED576}" destId="{F745F9BF-D038-460D-BCFB-F05E224ADA17}" srcOrd="6" destOrd="0" presId="urn:microsoft.com/office/officeart/2005/8/layout/vList4"/>
    <dgm:cxn modelId="{812411E5-2BB4-48ED-847A-E67596B92C06}" type="presParOf" srcId="{F745F9BF-D038-460D-BCFB-F05E224ADA17}" destId="{63B48C53-0675-4A40-924A-5C502220E264}" srcOrd="0" destOrd="0" presId="urn:microsoft.com/office/officeart/2005/8/layout/vList4"/>
    <dgm:cxn modelId="{8EB7EABB-8C58-4CE7-B51F-DEC6D13DBE5E}" type="presParOf" srcId="{F745F9BF-D038-460D-BCFB-F05E224ADA17}" destId="{0ACC1730-27EF-4D2E-9BDC-D19EC074BC93}" srcOrd="1" destOrd="0" presId="urn:microsoft.com/office/officeart/2005/8/layout/vList4"/>
    <dgm:cxn modelId="{84D63558-4E1F-4A91-BBE5-3C3F45D6F6DD}" type="presParOf" srcId="{F745F9BF-D038-460D-BCFB-F05E224ADA17}" destId="{650152B5-14F6-4017-9A98-25D6C9FE4428}" srcOrd="2" destOrd="0" presId="urn:microsoft.com/office/officeart/2005/8/layout/vList4"/>
    <dgm:cxn modelId="{415F200A-87AC-48A2-A112-9E4112F59FBD}" type="presParOf" srcId="{F3F60AF5-1C50-4A6A-B367-DA71BFDED576}" destId="{F8FFB994-C1C3-4558-A07B-B5A2729FAB19}" srcOrd="7" destOrd="0" presId="urn:microsoft.com/office/officeart/2005/8/layout/vList4"/>
    <dgm:cxn modelId="{9B6A80BE-6A6B-4E19-98DE-EE69BF75507F}" type="presParOf" srcId="{F3F60AF5-1C50-4A6A-B367-DA71BFDED576}" destId="{49B5D229-C419-4B01-99E2-070F0C8FF941}" srcOrd="8" destOrd="0" presId="urn:microsoft.com/office/officeart/2005/8/layout/vList4"/>
    <dgm:cxn modelId="{6503C671-B4DB-4F5A-BFF1-971595CC089C}" type="presParOf" srcId="{49B5D229-C419-4B01-99E2-070F0C8FF941}" destId="{9B1A5CC7-DED6-4D54-8CB0-A0403D9BA8C9}" srcOrd="0" destOrd="0" presId="urn:microsoft.com/office/officeart/2005/8/layout/vList4"/>
    <dgm:cxn modelId="{EC6BFF8F-3D46-47EE-BADD-A615FA6F2F87}" type="presParOf" srcId="{49B5D229-C419-4B01-99E2-070F0C8FF941}" destId="{2C1D32D5-E7E1-4213-894C-D5016AABDA3F}" srcOrd="1" destOrd="0" presId="urn:microsoft.com/office/officeart/2005/8/layout/vList4"/>
    <dgm:cxn modelId="{DEBBB6B9-2166-479E-AF45-6BC9FC2ED166}" type="presParOf" srcId="{49B5D229-C419-4B01-99E2-070F0C8FF941}" destId="{A40047BB-FBF0-4FC8-9FF2-17FD218843D3}" srcOrd="2" destOrd="0" presId="urn:microsoft.com/office/officeart/2005/8/layout/vList4"/>
    <dgm:cxn modelId="{BF889F7E-DD34-489F-BFFC-BE4F8187E56A}" type="presParOf" srcId="{F3F60AF5-1C50-4A6A-B367-DA71BFDED576}" destId="{64D14638-E0A9-4D3B-BF65-C8AC038D5167}" srcOrd="9" destOrd="0" presId="urn:microsoft.com/office/officeart/2005/8/layout/vList4"/>
    <dgm:cxn modelId="{F6D52FFF-62A2-4193-A0C7-F166B87A3A46}" type="presParOf" srcId="{F3F60AF5-1C50-4A6A-B367-DA71BFDED576}" destId="{24C295F4-A3C7-4DAA-BC36-3AC98DB70C56}" srcOrd="10" destOrd="0" presId="urn:microsoft.com/office/officeart/2005/8/layout/vList4"/>
    <dgm:cxn modelId="{1904F1F1-6261-4C7A-892D-2A39D6875C4F}" type="presParOf" srcId="{24C295F4-A3C7-4DAA-BC36-3AC98DB70C56}" destId="{93FFC167-B8A1-4A18-8ECE-D4302CDE8B95}" srcOrd="0" destOrd="0" presId="urn:microsoft.com/office/officeart/2005/8/layout/vList4"/>
    <dgm:cxn modelId="{25C71E10-5B99-423C-86EB-129FB7866B69}" type="presParOf" srcId="{24C295F4-A3C7-4DAA-BC36-3AC98DB70C56}" destId="{743839B0-6212-4559-8AE8-CE5A56BE5026}" srcOrd="1" destOrd="0" presId="urn:microsoft.com/office/officeart/2005/8/layout/vList4"/>
    <dgm:cxn modelId="{C444009E-AE5B-4461-9134-D8E6DD53615D}" type="presParOf" srcId="{24C295F4-A3C7-4DAA-BC36-3AC98DB70C56}" destId="{3B5156C6-0B39-4811-9EAB-371DAE49F89C}" srcOrd="2" destOrd="0" presId="urn:microsoft.com/office/officeart/2005/8/layout/vList4"/>
    <dgm:cxn modelId="{0A59AD60-07B5-4FA3-81FF-B2E0CF99EB65}" type="presParOf" srcId="{F3F60AF5-1C50-4A6A-B367-DA71BFDED576}" destId="{37450FF2-9749-4725-8D34-B1F353BF9422}" srcOrd="11" destOrd="0" presId="urn:microsoft.com/office/officeart/2005/8/layout/vList4"/>
    <dgm:cxn modelId="{E8F77DA4-B757-4865-B70D-768D5DE8D6A6}" type="presParOf" srcId="{F3F60AF5-1C50-4A6A-B367-DA71BFDED576}" destId="{74080F19-B204-4CBA-96E7-263086B1BB08}" srcOrd="12" destOrd="0" presId="urn:microsoft.com/office/officeart/2005/8/layout/vList4"/>
    <dgm:cxn modelId="{7C5D8061-E7B3-419D-8A95-48879EC2C604}" type="presParOf" srcId="{74080F19-B204-4CBA-96E7-263086B1BB08}" destId="{9C02269D-2F73-47F6-810B-DE49662C36B0}" srcOrd="0" destOrd="0" presId="urn:microsoft.com/office/officeart/2005/8/layout/vList4"/>
    <dgm:cxn modelId="{7EE26796-82C3-4CA8-8A50-A0821B8D04E0}" type="presParOf" srcId="{74080F19-B204-4CBA-96E7-263086B1BB08}" destId="{F96C8CF6-2CD4-469E-9303-A5CB789E1E97}" srcOrd="1" destOrd="0" presId="urn:microsoft.com/office/officeart/2005/8/layout/vList4"/>
    <dgm:cxn modelId="{A759377C-DC4B-4AE7-8185-F91649DDFDE2}" type="presParOf" srcId="{74080F19-B204-4CBA-96E7-263086B1BB08}" destId="{0361FF17-8577-4EA1-97E6-A94303CFACC0}" srcOrd="2" destOrd="0" presId="urn:microsoft.com/office/officeart/2005/8/layout/vList4"/>
    <dgm:cxn modelId="{3990D417-C75B-4A71-BB79-EE6B1C943B74}" type="presParOf" srcId="{F3F60AF5-1C50-4A6A-B367-DA71BFDED576}" destId="{43510915-25BA-4008-9410-000D537FB3CB}" srcOrd="13" destOrd="0" presId="urn:microsoft.com/office/officeart/2005/8/layout/vList4"/>
    <dgm:cxn modelId="{24B8CAEE-C1C1-404F-8317-E8EFC7B0F63E}" type="presParOf" srcId="{F3F60AF5-1C50-4A6A-B367-DA71BFDED576}" destId="{AA23CB98-05A2-4AF5-ADA6-501D818C5A9C}" srcOrd="14" destOrd="0" presId="urn:microsoft.com/office/officeart/2005/8/layout/vList4"/>
    <dgm:cxn modelId="{0D841351-FB43-4FB1-A65B-9BD296A4DA46}" type="presParOf" srcId="{AA23CB98-05A2-4AF5-ADA6-501D818C5A9C}" destId="{28E8A0CB-CF9A-4843-BC78-488584D53A01}" srcOrd="0" destOrd="0" presId="urn:microsoft.com/office/officeart/2005/8/layout/vList4"/>
    <dgm:cxn modelId="{9C1A3387-2DEF-4161-94B7-094C1454A0C2}" type="presParOf" srcId="{AA23CB98-05A2-4AF5-ADA6-501D818C5A9C}" destId="{87D09203-B7D5-4002-9B1E-7C6C81EF0545}" srcOrd="1" destOrd="0" presId="urn:microsoft.com/office/officeart/2005/8/layout/vList4"/>
    <dgm:cxn modelId="{D09B7E27-D277-41D1-9720-D302B7A1E5E3}" type="presParOf" srcId="{AA23CB98-05A2-4AF5-ADA6-501D818C5A9C}" destId="{EC03B000-C9F3-4509-BE3A-7B21CCCC7103}" srcOrd="2" destOrd="0" presId="urn:microsoft.com/office/officeart/2005/8/layout/vList4"/>
    <dgm:cxn modelId="{FB5BBF3C-D4C9-4726-8ECC-12086CF00B6B}" type="presParOf" srcId="{F3F60AF5-1C50-4A6A-B367-DA71BFDED576}" destId="{86EF4DF1-5F70-4343-B75E-3285C989066A}" srcOrd="15" destOrd="0" presId="urn:microsoft.com/office/officeart/2005/8/layout/vList4"/>
    <dgm:cxn modelId="{28F99222-6C26-444B-9FA4-1AAAA5E3958D}" type="presParOf" srcId="{F3F60AF5-1C50-4A6A-B367-DA71BFDED576}" destId="{657452EC-D515-4DBD-9ADE-52FF6C7F7DCD}" srcOrd="16" destOrd="0" presId="urn:microsoft.com/office/officeart/2005/8/layout/vList4"/>
    <dgm:cxn modelId="{E99F9A1F-537C-4945-B668-6C2B71991A99}" type="presParOf" srcId="{657452EC-D515-4DBD-9ADE-52FF6C7F7DCD}" destId="{1A9FF322-ED19-428B-B52E-1BD79EB7AD88}" srcOrd="0" destOrd="0" presId="urn:microsoft.com/office/officeart/2005/8/layout/vList4"/>
    <dgm:cxn modelId="{D2582ECC-AFC0-45D0-95A6-51E85F91C7D2}" type="presParOf" srcId="{657452EC-D515-4DBD-9ADE-52FF6C7F7DCD}" destId="{515832A4-3721-44CD-9449-C6A6FECA9023}" srcOrd="1" destOrd="0" presId="urn:microsoft.com/office/officeart/2005/8/layout/vList4"/>
    <dgm:cxn modelId="{2BE1352E-76EF-45BF-A691-7C96A9C06729}" type="presParOf" srcId="{657452EC-D515-4DBD-9ADE-52FF6C7F7DCD}" destId="{DBC4CC3E-5231-4231-93EE-72FD46458DC3}" srcOrd="2" destOrd="0" presId="urn:microsoft.com/office/officeart/2005/8/layout/vList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6955D-F709-4799-9508-302B60E3CE56}">
      <dsp:nvSpPr>
        <dsp:cNvPr id="0" name=""/>
        <dsp:cNvSpPr/>
      </dsp:nvSpPr>
      <dsp:spPr>
        <a:xfrm>
          <a:off x="0" y="687783"/>
          <a:ext cx="2295254" cy="1377153"/>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t>Facilita que las personas se </a:t>
          </a:r>
          <a:r>
            <a:rPr lang="es-ES" sz="1600" b="1" i="1" kern="1200" dirty="0" smtClean="0"/>
            <a:t>adapten a los cambios</a:t>
          </a:r>
          <a:r>
            <a:rPr lang="es-ES" sz="1600" kern="1200" dirty="0" smtClean="0"/>
            <a:t> de manera eficiente y eficaz. </a:t>
          </a:r>
          <a:endParaRPr lang="es-MX" sz="1600" kern="1200" dirty="0"/>
        </a:p>
      </dsp:txBody>
      <dsp:txXfrm>
        <a:off x="0" y="687783"/>
        <a:ext cx="2295254" cy="1377153"/>
      </dsp:txXfrm>
    </dsp:sp>
    <dsp:sp modelId="{AD07708D-2865-42AB-B8AC-0E36A0E93EED}">
      <dsp:nvSpPr>
        <dsp:cNvPr id="0" name=""/>
        <dsp:cNvSpPr/>
      </dsp:nvSpPr>
      <dsp:spPr>
        <a:xfrm>
          <a:off x="2524780" y="668324"/>
          <a:ext cx="2295254" cy="1377153"/>
        </a:xfrm>
        <a:prstGeom prst="rect">
          <a:avLst/>
        </a:prstGeom>
        <a:solidFill>
          <a:schemeClr val="accent3">
            <a:hueOff val="2250053"/>
            <a:satOff val="-3376"/>
            <a:lumOff val="-54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t>Moviliza los </a:t>
          </a:r>
          <a:r>
            <a:rPr lang="es-ES" sz="1600" b="1" i="1" kern="1200" dirty="0" smtClean="0"/>
            <a:t>valores centrales y los compromisos</a:t>
          </a:r>
          <a:r>
            <a:rPr lang="es-ES" sz="1600" kern="1200" dirty="0" smtClean="0"/>
            <a:t> del ser humano. </a:t>
          </a:r>
          <a:endParaRPr lang="es-MX" sz="1600" kern="1200" dirty="0"/>
        </a:p>
      </dsp:txBody>
      <dsp:txXfrm>
        <a:off x="2524780" y="668324"/>
        <a:ext cx="2295254" cy="1377153"/>
      </dsp:txXfrm>
    </dsp:sp>
    <dsp:sp modelId="{DAABD167-8C4C-41C3-9F33-C88F9ADDB59F}">
      <dsp:nvSpPr>
        <dsp:cNvPr id="0" name=""/>
        <dsp:cNvSpPr/>
      </dsp:nvSpPr>
      <dsp:spPr>
        <a:xfrm>
          <a:off x="5049561" y="668324"/>
          <a:ext cx="2295254" cy="1377153"/>
        </a:xfrm>
        <a:prstGeom prst="rect">
          <a:avLst/>
        </a:prstGeom>
        <a:solidFill>
          <a:schemeClr val="accent3">
            <a:hueOff val="4500106"/>
            <a:satOff val="-6752"/>
            <a:lumOff val="-109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t>Estimula a las personas hacia la </a:t>
          </a:r>
          <a:r>
            <a:rPr lang="es-ES" sz="1600" b="1" i="1" kern="1200" dirty="0" smtClean="0"/>
            <a:t>producción de resultados</a:t>
          </a:r>
          <a:r>
            <a:rPr lang="es-ES" sz="1600" kern="1200" dirty="0" smtClean="0"/>
            <a:t> sin precedentes. </a:t>
          </a:r>
          <a:endParaRPr lang="es-MX" sz="1600" kern="1200" dirty="0"/>
        </a:p>
      </dsp:txBody>
      <dsp:txXfrm>
        <a:off x="5049561" y="668324"/>
        <a:ext cx="2295254" cy="1377153"/>
      </dsp:txXfrm>
    </dsp:sp>
    <dsp:sp modelId="{CD473326-E872-4E5C-A28F-EB864C618A7F}">
      <dsp:nvSpPr>
        <dsp:cNvPr id="0" name=""/>
        <dsp:cNvSpPr/>
      </dsp:nvSpPr>
      <dsp:spPr>
        <a:xfrm>
          <a:off x="0" y="2275002"/>
          <a:ext cx="2295254" cy="1377153"/>
        </a:xfrm>
        <a:prstGeom prst="rect">
          <a:avLst/>
        </a:prstGeom>
        <a:solidFill>
          <a:schemeClr val="accent3">
            <a:hueOff val="6750158"/>
            <a:satOff val="-10128"/>
            <a:lumOff val="-164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t>Renueva las </a:t>
          </a:r>
          <a:r>
            <a:rPr lang="es-ES" sz="1600" b="1" i="1" kern="1200" dirty="0" smtClean="0"/>
            <a:t>relaciones</a:t>
          </a:r>
          <a:r>
            <a:rPr lang="es-ES" sz="1600" kern="1200" dirty="0" smtClean="0"/>
            <a:t> y hace </a:t>
          </a:r>
          <a:r>
            <a:rPr lang="es-ES" sz="1600" b="1" i="1" kern="1200" dirty="0" smtClean="0"/>
            <a:t>eficaz la comunicación</a:t>
          </a:r>
          <a:r>
            <a:rPr lang="es-ES" sz="1600" kern="1200" dirty="0" smtClean="0"/>
            <a:t> en los sistemas humanos. </a:t>
          </a:r>
          <a:endParaRPr lang="es-MX" sz="1600" kern="1200" dirty="0"/>
        </a:p>
      </dsp:txBody>
      <dsp:txXfrm>
        <a:off x="0" y="2275002"/>
        <a:ext cx="2295254" cy="1377153"/>
      </dsp:txXfrm>
    </dsp:sp>
    <dsp:sp modelId="{8D18ABED-EAC9-4140-A20E-8D7312F595E1}">
      <dsp:nvSpPr>
        <dsp:cNvPr id="0" name=""/>
        <dsp:cNvSpPr/>
      </dsp:nvSpPr>
      <dsp:spPr>
        <a:xfrm>
          <a:off x="2524780" y="2275002"/>
          <a:ext cx="2295254" cy="1377153"/>
        </a:xfrm>
        <a:prstGeom prst="rect">
          <a:avLst/>
        </a:prstGeom>
        <a:solidFill>
          <a:schemeClr val="accent3">
            <a:hueOff val="9000211"/>
            <a:satOff val="-13504"/>
            <a:lumOff val="-219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t>Predispone a las personas para la </a:t>
          </a:r>
          <a:r>
            <a:rPr lang="es-ES" sz="1600" b="1" i="1" kern="1200" dirty="0" smtClean="0"/>
            <a:t>colaboración</a:t>
          </a:r>
          <a:r>
            <a:rPr lang="es-ES" sz="1600" kern="1200" dirty="0" smtClean="0"/>
            <a:t>, el </a:t>
          </a:r>
          <a:r>
            <a:rPr lang="es-ES" sz="1600" b="1" i="1" kern="1200" dirty="0" smtClean="0"/>
            <a:t>trabajo en equipo</a:t>
          </a:r>
          <a:r>
            <a:rPr lang="es-ES" sz="1600" kern="1200" dirty="0" smtClean="0"/>
            <a:t> y la creación de consenso. </a:t>
          </a:r>
          <a:endParaRPr lang="es-MX" sz="1600" kern="1200" dirty="0"/>
        </a:p>
      </dsp:txBody>
      <dsp:txXfrm>
        <a:off x="2524780" y="2275002"/>
        <a:ext cx="2295254" cy="1377153"/>
      </dsp:txXfrm>
    </dsp:sp>
    <dsp:sp modelId="{2D9F2D48-5724-4058-AF9D-2FE3127EEA07}">
      <dsp:nvSpPr>
        <dsp:cNvPr id="0" name=""/>
        <dsp:cNvSpPr/>
      </dsp:nvSpPr>
      <dsp:spPr>
        <a:xfrm>
          <a:off x="5049561" y="2275002"/>
          <a:ext cx="2295254" cy="1377153"/>
        </a:xfrm>
        <a:prstGeom prst="rect">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t>Destapa la </a:t>
          </a:r>
          <a:r>
            <a:rPr lang="es-ES" sz="1600" b="1" i="1" kern="1200" dirty="0" smtClean="0"/>
            <a:t>potencialidad de las personas</a:t>
          </a:r>
          <a:r>
            <a:rPr lang="es-ES" sz="1600" kern="1200" dirty="0" smtClean="0"/>
            <a:t>, permitiéndoles </a:t>
          </a:r>
          <a:r>
            <a:rPr lang="es-ES" sz="1600" b="1" i="1" kern="1200" dirty="0" smtClean="0"/>
            <a:t>alcanzar objetivos</a:t>
          </a:r>
          <a:r>
            <a:rPr lang="es-ES" sz="1600" kern="1200" dirty="0" smtClean="0"/>
            <a:t> que de otra manera son considerados inalcanzables. </a:t>
          </a:r>
          <a:endParaRPr lang="es-MX" sz="1600" kern="1200" dirty="0"/>
        </a:p>
      </dsp:txBody>
      <dsp:txXfrm>
        <a:off x="5049561" y="2275002"/>
        <a:ext cx="2295254" cy="13771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3D2F1-871C-4F56-8E51-A8D5D083C5F8}">
      <dsp:nvSpPr>
        <dsp:cNvPr id="0" name=""/>
        <dsp:cNvSpPr/>
      </dsp:nvSpPr>
      <dsp:spPr>
        <a:xfrm>
          <a:off x="0" y="0"/>
          <a:ext cx="5832648" cy="52550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b="1" i="1" kern="1200" dirty="0" smtClean="0"/>
            <a:t>Mejora el rendimiento del personal</a:t>
          </a:r>
          <a:r>
            <a:rPr lang="es-ES" sz="1800" kern="1200" dirty="0" smtClean="0"/>
            <a:t> en el desempeño de sus laborales.</a:t>
          </a:r>
          <a:endParaRPr lang="es-MX" sz="1800" kern="1200" dirty="0"/>
        </a:p>
      </dsp:txBody>
      <dsp:txXfrm>
        <a:off x="1219080" y="0"/>
        <a:ext cx="4613567" cy="525504"/>
      </dsp:txXfrm>
    </dsp:sp>
    <dsp:sp modelId="{EEB13660-3241-4BEA-91E3-D67B510F849C}">
      <dsp:nvSpPr>
        <dsp:cNvPr id="0" name=""/>
        <dsp:cNvSpPr/>
      </dsp:nvSpPr>
      <dsp:spPr>
        <a:xfrm>
          <a:off x="262969" y="52550"/>
          <a:ext cx="745692" cy="420403"/>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BE65EE-6659-4409-BC6E-B27289196200}">
      <dsp:nvSpPr>
        <dsp:cNvPr id="0" name=""/>
        <dsp:cNvSpPr/>
      </dsp:nvSpPr>
      <dsp:spPr>
        <a:xfrm>
          <a:off x="0" y="578054"/>
          <a:ext cx="5832648" cy="525504"/>
        </a:xfrm>
        <a:prstGeom prst="roundRect">
          <a:avLst>
            <a:gd name="adj" fmla="val 10000"/>
          </a:avLst>
        </a:prstGeom>
        <a:solidFill>
          <a:schemeClr val="accent5">
            <a:hueOff val="-1241735"/>
            <a:satOff val="4976"/>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b="1" i="1" kern="1200" dirty="0" smtClean="0"/>
            <a:t>Desarrolla el potencial de la gente.</a:t>
          </a:r>
          <a:endParaRPr lang="es-MX" sz="1800" kern="1200" dirty="0"/>
        </a:p>
      </dsp:txBody>
      <dsp:txXfrm>
        <a:off x="1219080" y="578054"/>
        <a:ext cx="4613567" cy="525504"/>
      </dsp:txXfrm>
    </dsp:sp>
    <dsp:sp modelId="{3400BB9F-87A8-4829-AA4E-56BDEA64600D}">
      <dsp:nvSpPr>
        <dsp:cNvPr id="0" name=""/>
        <dsp:cNvSpPr/>
      </dsp:nvSpPr>
      <dsp:spPr>
        <a:xfrm>
          <a:off x="262969" y="630605"/>
          <a:ext cx="745692" cy="420403"/>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C4F729-618D-4066-9AC5-6FDCA8B916AD}">
      <dsp:nvSpPr>
        <dsp:cNvPr id="0" name=""/>
        <dsp:cNvSpPr/>
      </dsp:nvSpPr>
      <dsp:spPr>
        <a:xfrm>
          <a:off x="0" y="1156109"/>
          <a:ext cx="5832648" cy="525504"/>
        </a:xfrm>
        <a:prstGeom prst="roundRect">
          <a:avLst>
            <a:gd name="adj" fmla="val 10000"/>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b="1" i="1" kern="1200" smtClean="0"/>
            <a:t>Fomenta el liderazgo</a:t>
          </a:r>
          <a:endParaRPr lang="es-MX" sz="1800" kern="1200" dirty="0"/>
        </a:p>
      </dsp:txBody>
      <dsp:txXfrm>
        <a:off x="1219080" y="1156109"/>
        <a:ext cx="4613567" cy="525504"/>
      </dsp:txXfrm>
    </dsp:sp>
    <dsp:sp modelId="{3E6BC716-2D93-48D1-A272-4D43AB99E872}">
      <dsp:nvSpPr>
        <dsp:cNvPr id="0" name=""/>
        <dsp:cNvSpPr/>
      </dsp:nvSpPr>
      <dsp:spPr>
        <a:xfrm>
          <a:off x="262969" y="1208659"/>
          <a:ext cx="745692" cy="420403"/>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B48C53-0675-4A40-924A-5C502220E264}">
      <dsp:nvSpPr>
        <dsp:cNvPr id="0" name=""/>
        <dsp:cNvSpPr/>
      </dsp:nvSpPr>
      <dsp:spPr>
        <a:xfrm>
          <a:off x="0" y="1734163"/>
          <a:ext cx="5832648" cy="525504"/>
        </a:xfrm>
        <a:prstGeom prst="roundRect">
          <a:avLst>
            <a:gd name="adj" fmla="val 10000"/>
          </a:avLst>
        </a:prstGeom>
        <a:solidFill>
          <a:schemeClr val="accent5">
            <a:hueOff val="-3725204"/>
            <a:satOff val="14929"/>
            <a:lumOff val="3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b="1" i="1" kern="1200" dirty="0" smtClean="0"/>
            <a:t>Mejora las relaciones ejecutivo-colaborador</a:t>
          </a:r>
          <a:r>
            <a:rPr lang="es-ES" sz="1800" kern="1200" dirty="0" smtClean="0"/>
            <a:t>.</a:t>
          </a:r>
          <a:endParaRPr lang="es-MX" sz="1800" kern="1200" dirty="0"/>
        </a:p>
      </dsp:txBody>
      <dsp:txXfrm>
        <a:off x="1219080" y="1734163"/>
        <a:ext cx="4613567" cy="525504"/>
      </dsp:txXfrm>
    </dsp:sp>
    <dsp:sp modelId="{0ACC1730-27EF-4D2E-9BDC-D19EC074BC93}">
      <dsp:nvSpPr>
        <dsp:cNvPr id="0" name=""/>
        <dsp:cNvSpPr/>
      </dsp:nvSpPr>
      <dsp:spPr>
        <a:xfrm>
          <a:off x="262969" y="1786714"/>
          <a:ext cx="745692" cy="420403"/>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1A5CC7-DED6-4D54-8CB0-A0403D9BA8C9}">
      <dsp:nvSpPr>
        <dsp:cNvPr id="0" name=""/>
        <dsp:cNvSpPr/>
      </dsp:nvSpPr>
      <dsp:spPr>
        <a:xfrm>
          <a:off x="0" y="2312218"/>
          <a:ext cx="5832648" cy="525504"/>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b="1" i="1" kern="1200" smtClean="0"/>
            <a:t>Facilita la motivación</a:t>
          </a:r>
          <a:r>
            <a:rPr lang="es-ES" sz="1800" kern="1200" smtClean="0"/>
            <a:t> y el entusiasmo de la gente.</a:t>
          </a:r>
          <a:endParaRPr lang="es-ES" sz="1800" kern="1200" dirty="0"/>
        </a:p>
      </dsp:txBody>
      <dsp:txXfrm>
        <a:off x="1219080" y="2312218"/>
        <a:ext cx="4613567" cy="525504"/>
      </dsp:txXfrm>
    </dsp:sp>
    <dsp:sp modelId="{2C1D32D5-E7E1-4213-894C-D5016AABDA3F}">
      <dsp:nvSpPr>
        <dsp:cNvPr id="0" name=""/>
        <dsp:cNvSpPr/>
      </dsp:nvSpPr>
      <dsp:spPr>
        <a:xfrm>
          <a:off x="262969" y="2364768"/>
          <a:ext cx="745692" cy="420403"/>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FFC167-B8A1-4A18-8ECE-D4302CDE8B95}">
      <dsp:nvSpPr>
        <dsp:cNvPr id="0" name=""/>
        <dsp:cNvSpPr/>
      </dsp:nvSpPr>
      <dsp:spPr>
        <a:xfrm>
          <a:off x="0" y="2890272"/>
          <a:ext cx="5832648" cy="525504"/>
        </a:xfrm>
        <a:prstGeom prst="roundRect">
          <a:avLst>
            <a:gd name="adj" fmla="val 10000"/>
          </a:avLst>
        </a:prstGeom>
        <a:solidFill>
          <a:schemeClr val="accent5">
            <a:hueOff val="-6208672"/>
            <a:satOff val="24882"/>
            <a:lumOff val="5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b="1" i="1" kern="1200" smtClean="0"/>
            <a:t>Aumenta la implicación y el compromiso</a:t>
          </a:r>
          <a:r>
            <a:rPr lang="es-ES" sz="1800" kern="1200" smtClean="0"/>
            <a:t> de la gente frente a su organización.</a:t>
          </a:r>
          <a:endParaRPr lang="es-ES" sz="1800" kern="1200" dirty="0" smtClean="0"/>
        </a:p>
      </dsp:txBody>
      <dsp:txXfrm>
        <a:off x="1219080" y="2890272"/>
        <a:ext cx="4613567" cy="525504"/>
      </dsp:txXfrm>
    </dsp:sp>
    <dsp:sp modelId="{743839B0-6212-4559-8AE8-CE5A56BE5026}">
      <dsp:nvSpPr>
        <dsp:cNvPr id="0" name=""/>
        <dsp:cNvSpPr/>
      </dsp:nvSpPr>
      <dsp:spPr>
        <a:xfrm>
          <a:off x="262969" y="2942823"/>
          <a:ext cx="745692" cy="420403"/>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02269D-2F73-47F6-810B-DE49662C36B0}">
      <dsp:nvSpPr>
        <dsp:cNvPr id="0" name=""/>
        <dsp:cNvSpPr/>
      </dsp:nvSpPr>
      <dsp:spPr>
        <a:xfrm>
          <a:off x="0" y="3468327"/>
          <a:ext cx="5832648" cy="525504"/>
        </a:xfrm>
        <a:prstGeom prst="roundRect">
          <a:avLst>
            <a:gd name="adj" fmla="val 10000"/>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smtClean="0"/>
            <a:t>Produce un </a:t>
          </a:r>
          <a:r>
            <a:rPr lang="es-ES" sz="1800" b="1" i="1" kern="1200" smtClean="0"/>
            <a:t>incremento en valores corporativos</a:t>
          </a:r>
          <a:r>
            <a:rPr lang="es-ES" sz="1800" kern="1200" smtClean="0"/>
            <a:t> y en especial en </a:t>
          </a:r>
          <a:r>
            <a:rPr lang="es-ES" sz="1800" b="1" i="1" kern="1200" smtClean="0"/>
            <a:t>valores humanos</a:t>
          </a:r>
          <a:r>
            <a:rPr lang="es-ES" sz="1800" kern="1200" smtClean="0"/>
            <a:t>.</a:t>
          </a:r>
          <a:endParaRPr lang="es-ES" sz="1800" kern="1200" dirty="0"/>
        </a:p>
      </dsp:txBody>
      <dsp:txXfrm>
        <a:off x="1219080" y="3468327"/>
        <a:ext cx="4613567" cy="525504"/>
      </dsp:txXfrm>
    </dsp:sp>
    <dsp:sp modelId="{F96C8CF6-2CD4-469E-9303-A5CB789E1E97}">
      <dsp:nvSpPr>
        <dsp:cNvPr id="0" name=""/>
        <dsp:cNvSpPr/>
      </dsp:nvSpPr>
      <dsp:spPr>
        <a:xfrm>
          <a:off x="262969" y="3520877"/>
          <a:ext cx="745692" cy="420403"/>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E8A0CB-CF9A-4843-BC78-488584D53A01}">
      <dsp:nvSpPr>
        <dsp:cNvPr id="0" name=""/>
        <dsp:cNvSpPr/>
      </dsp:nvSpPr>
      <dsp:spPr>
        <a:xfrm>
          <a:off x="0" y="4046382"/>
          <a:ext cx="5832648" cy="525504"/>
        </a:xfrm>
        <a:prstGeom prst="roundRect">
          <a:avLst>
            <a:gd name="adj" fmla="val 10000"/>
          </a:avLst>
        </a:prstGeom>
        <a:solidFill>
          <a:schemeClr val="accent5">
            <a:hueOff val="-8692142"/>
            <a:satOff val="34835"/>
            <a:lumOff val="7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b="1" i="1" kern="1200" smtClean="0"/>
            <a:t>Fortalece el clima laboral.</a:t>
          </a:r>
          <a:endParaRPr lang="es-ES" sz="1800" kern="1200" dirty="0"/>
        </a:p>
      </dsp:txBody>
      <dsp:txXfrm>
        <a:off x="1219080" y="4046382"/>
        <a:ext cx="4613567" cy="525504"/>
      </dsp:txXfrm>
    </dsp:sp>
    <dsp:sp modelId="{87D09203-B7D5-4002-9B1E-7C6C81EF0545}">
      <dsp:nvSpPr>
        <dsp:cNvPr id="0" name=""/>
        <dsp:cNvSpPr/>
      </dsp:nvSpPr>
      <dsp:spPr>
        <a:xfrm>
          <a:off x="262969" y="4098932"/>
          <a:ext cx="745692" cy="420403"/>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9FF322-ED19-428B-B52E-1BD79EB7AD88}">
      <dsp:nvSpPr>
        <dsp:cNvPr id="0" name=""/>
        <dsp:cNvSpPr/>
      </dsp:nvSpPr>
      <dsp:spPr>
        <a:xfrm>
          <a:off x="0" y="4624436"/>
          <a:ext cx="5832648" cy="525504"/>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b="1" i="1" kern="1200" smtClean="0"/>
            <a:t>Refuerza la autoestima</a:t>
          </a:r>
          <a:r>
            <a:rPr lang="es-ES" sz="1800" kern="1200" smtClean="0"/>
            <a:t> de las personas y auto confianza en si mismo.</a:t>
          </a:r>
          <a:endParaRPr lang="es-ES" sz="1800" kern="1200" dirty="0"/>
        </a:p>
      </dsp:txBody>
      <dsp:txXfrm>
        <a:off x="1219080" y="4624436"/>
        <a:ext cx="4613567" cy="525504"/>
      </dsp:txXfrm>
    </dsp:sp>
    <dsp:sp modelId="{515832A4-3721-44CD-9449-C6A6FECA9023}">
      <dsp:nvSpPr>
        <dsp:cNvPr id="0" name=""/>
        <dsp:cNvSpPr/>
      </dsp:nvSpPr>
      <dsp:spPr>
        <a:xfrm>
          <a:off x="262969" y="4676987"/>
          <a:ext cx="745692" cy="420403"/>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7514B61-DA86-4288-BF61-1F0454F8171E}" type="datetimeFigureOut">
              <a:rPr lang="es-MX" smtClean="0"/>
              <a:t>24/07/2013</a:t>
            </a:fld>
            <a:endParaRPr lang="es-MX"/>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0408C4-06EE-4D45-AC38-DED63358CE9C}" type="slidenum">
              <a:rPr lang="es-MX" smtClean="0"/>
              <a:t>‹Nº›</a:t>
            </a:fld>
            <a:endParaRPr lang="es-MX"/>
          </a:p>
        </p:txBody>
      </p:sp>
    </p:spTree>
    <p:extLst>
      <p:ext uri="{BB962C8B-B14F-4D97-AF65-F5344CB8AC3E}">
        <p14:creationId xmlns:p14="http://schemas.microsoft.com/office/powerpoint/2010/main" val="2076063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07C528-0B6F-440E-8471-5548BDCD7C7D}" type="datetimeFigureOut">
              <a:rPr lang="es-MX" smtClean="0"/>
              <a:t>24/07/2013</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F63ABB-A849-4F85-ABA2-3FB4336ADDE6}" type="slidenum">
              <a:rPr lang="es-MX" smtClean="0"/>
              <a:t>‹Nº›</a:t>
            </a:fld>
            <a:endParaRPr lang="es-MX"/>
          </a:p>
        </p:txBody>
      </p:sp>
    </p:spTree>
    <p:extLst>
      <p:ext uri="{BB962C8B-B14F-4D97-AF65-F5344CB8AC3E}">
        <p14:creationId xmlns:p14="http://schemas.microsoft.com/office/powerpoint/2010/main" val="2807113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AE11522-BE6C-4FDE-98C3-B04D69C8781F}" type="slidenum">
              <a:rPr lang="es-ES" sz="1200" smtClean="0"/>
              <a:pPr eaLnBrk="1" hangingPunct="1"/>
              <a:t>1</a:t>
            </a:fld>
            <a:endParaRPr lang="es-ES" sz="1200" smtClean="0"/>
          </a:p>
        </p:txBody>
      </p:sp>
      <p:sp>
        <p:nvSpPr>
          <p:cNvPr id="84995" name="Rectangle 2"/>
          <p:cNvSpPr>
            <a:spLocks noGrp="1" noRot="1" noChangeAspect="1" noChangeArrowheads="1" noTextEdit="1"/>
          </p:cNvSpPr>
          <p:nvPr>
            <p:ph type="sldImg"/>
          </p:nvPr>
        </p:nvSpPr>
        <p:spPr>
          <a:xfrm>
            <a:off x="1144588" y="685800"/>
            <a:ext cx="4572000" cy="34290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6739D5-658F-4771-AC10-4533BD6A1FB8}" type="slidenum">
              <a:rPr lang="es-ES" smtClean="0"/>
              <a:pPr eaLnBrk="1" hangingPunct="1"/>
              <a:t>13</a:t>
            </a:fld>
            <a:endParaRPr lang="es-ES" smtClean="0"/>
          </a:p>
        </p:txBody>
      </p:sp>
      <p:sp>
        <p:nvSpPr>
          <p:cNvPr id="93187" name="Rectangle 2"/>
          <p:cNvSpPr>
            <a:spLocks noGrp="1" noRot="1" noChangeAspect="1" noChangeArrowheads="1" noTextEdit="1"/>
          </p:cNvSpPr>
          <p:nvPr>
            <p:ph type="sldImg"/>
          </p:nvPr>
        </p:nvSpPr>
        <p:spPr>
          <a:xfrm>
            <a:off x="1143000" y="684213"/>
            <a:ext cx="4573588" cy="3430587"/>
          </a:xfrm>
          <a:ln/>
        </p:spPr>
      </p:sp>
      <p:sp>
        <p:nvSpPr>
          <p:cNvPr id="93188" name="Rectangle 3"/>
          <p:cNvSpPr>
            <a:spLocks noGrp="1" noChangeArrowheads="1"/>
          </p:cNvSpPr>
          <p:nvPr>
            <p:ph type="body" idx="1"/>
          </p:nvPr>
        </p:nvSpPr>
        <p:spPr>
          <a:xfrm>
            <a:off x="685800" y="4342303"/>
            <a:ext cx="5486400" cy="4116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D383B9E-CF08-4274-9863-FE7A08018067}" type="slidenum">
              <a:rPr lang="es-ES" smtClean="0"/>
              <a:pPr eaLnBrk="1" hangingPunct="1"/>
              <a:t>14</a:t>
            </a:fld>
            <a:endParaRPr lang="es-ES" smtClean="0"/>
          </a:p>
        </p:txBody>
      </p:sp>
      <p:sp>
        <p:nvSpPr>
          <p:cNvPr id="94211" name="Rectangle 2"/>
          <p:cNvSpPr>
            <a:spLocks noGrp="1" noRot="1" noChangeAspect="1" noChangeArrowheads="1" noTextEdit="1"/>
          </p:cNvSpPr>
          <p:nvPr>
            <p:ph type="sldImg"/>
          </p:nvPr>
        </p:nvSpPr>
        <p:spPr>
          <a:xfrm>
            <a:off x="1143000" y="684213"/>
            <a:ext cx="4573588" cy="3430587"/>
          </a:xfrm>
          <a:ln/>
        </p:spPr>
      </p:sp>
      <p:sp>
        <p:nvSpPr>
          <p:cNvPr id="94212" name="Rectangle 3"/>
          <p:cNvSpPr>
            <a:spLocks noGrp="1" noChangeArrowheads="1"/>
          </p:cNvSpPr>
          <p:nvPr>
            <p:ph type="body" idx="1"/>
          </p:nvPr>
        </p:nvSpPr>
        <p:spPr>
          <a:xfrm>
            <a:off x="685800" y="4342303"/>
            <a:ext cx="5486400" cy="4116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58E551D-FC3B-4560-B0FD-98C97D24EC4A}" type="slidenum">
              <a:rPr lang="es-ES" smtClean="0"/>
              <a:pPr eaLnBrk="1" hangingPunct="1"/>
              <a:t>15</a:t>
            </a:fld>
            <a:endParaRPr lang="es-ES" smtClean="0"/>
          </a:p>
        </p:txBody>
      </p:sp>
      <p:sp>
        <p:nvSpPr>
          <p:cNvPr id="95235" name="Rectangle 2"/>
          <p:cNvSpPr>
            <a:spLocks noGrp="1" noRot="1" noChangeAspect="1" noChangeArrowheads="1" noTextEdit="1"/>
          </p:cNvSpPr>
          <p:nvPr>
            <p:ph type="sldImg"/>
          </p:nvPr>
        </p:nvSpPr>
        <p:spPr>
          <a:xfrm>
            <a:off x="1143000" y="684213"/>
            <a:ext cx="4573588" cy="3430587"/>
          </a:xfrm>
          <a:ln/>
        </p:spPr>
      </p:sp>
      <p:sp>
        <p:nvSpPr>
          <p:cNvPr id="95236" name="Rectangle 3"/>
          <p:cNvSpPr>
            <a:spLocks noGrp="1" noChangeArrowheads="1"/>
          </p:cNvSpPr>
          <p:nvPr>
            <p:ph type="body" idx="1"/>
          </p:nvPr>
        </p:nvSpPr>
        <p:spPr>
          <a:xfrm>
            <a:off x="685800" y="4342303"/>
            <a:ext cx="5486400" cy="4116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7C2DB8-D550-422F-80E8-34A2C045861F}" type="slidenum">
              <a:rPr lang="es-ES" smtClean="0"/>
              <a:pPr eaLnBrk="1" hangingPunct="1"/>
              <a:t>16</a:t>
            </a:fld>
            <a:endParaRPr lang="es-ES" smtClean="0"/>
          </a:p>
        </p:txBody>
      </p:sp>
      <p:sp>
        <p:nvSpPr>
          <p:cNvPr id="96259" name="Rectangle 2"/>
          <p:cNvSpPr>
            <a:spLocks noGrp="1" noRot="1" noChangeAspect="1" noChangeArrowheads="1" noTextEdit="1"/>
          </p:cNvSpPr>
          <p:nvPr>
            <p:ph type="sldImg"/>
          </p:nvPr>
        </p:nvSpPr>
        <p:spPr>
          <a:xfrm>
            <a:off x="1143000" y="684213"/>
            <a:ext cx="4573588" cy="3430587"/>
          </a:xfrm>
          <a:ln/>
        </p:spPr>
      </p:sp>
      <p:sp>
        <p:nvSpPr>
          <p:cNvPr id="96260" name="Rectangle 3"/>
          <p:cNvSpPr>
            <a:spLocks noGrp="1" noChangeArrowheads="1"/>
          </p:cNvSpPr>
          <p:nvPr>
            <p:ph type="body" idx="1"/>
          </p:nvPr>
        </p:nvSpPr>
        <p:spPr>
          <a:xfrm>
            <a:off x="685800" y="4345229"/>
            <a:ext cx="5486400" cy="41140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54266A-8D4B-48B4-96C9-A3445A92D8B0}" type="slidenum">
              <a:rPr lang="es-ES" smtClean="0"/>
              <a:pPr eaLnBrk="1" hangingPunct="1"/>
              <a:t>17</a:t>
            </a:fld>
            <a:endParaRPr lang="es-ES" smtClean="0"/>
          </a:p>
        </p:txBody>
      </p:sp>
      <p:sp>
        <p:nvSpPr>
          <p:cNvPr id="97283" name="Rectangle 2"/>
          <p:cNvSpPr>
            <a:spLocks noGrp="1" noRot="1" noChangeAspect="1" noChangeArrowheads="1" noTextEdit="1"/>
          </p:cNvSpPr>
          <p:nvPr>
            <p:ph type="sldImg"/>
          </p:nvPr>
        </p:nvSpPr>
        <p:spPr>
          <a:xfrm>
            <a:off x="1143000" y="684213"/>
            <a:ext cx="4573588" cy="3430587"/>
          </a:xfrm>
          <a:ln/>
        </p:spPr>
      </p:sp>
      <p:sp>
        <p:nvSpPr>
          <p:cNvPr id="97284" name="Rectangle 3"/>
          <p:cNvSpPr>
            <a:spLocks noGrp="1" noChangeArrowheads="1"/>
          </p:cNvSpPr>
          <p:nvPr>
            <p:ph type="body" idx="1"/>
          </p:nvPr>
        </p:nvSpPr>
        <p:spPr>
          <a:xfrm>
            <a:off x="685800" y="4342303"/>
            <a:ext cx="5486400" cy="4116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188B3E-C73A-49A5-9971-95B9C5BBEBEA}" type="slidenum">
              <a:rPr lang="es-ES" smtClean="0"/>
              <a:pPr eaLnBrk="1" hangingPunct="1"/>
              <a:t>18</a:t>
            </a:fld>
            <a:endParaRPr lang="es-ES" smtClean="0"/>
          </a:p>
        </p:txBody>
      </p:sp>
      <p:sp>
        <p:nvSpPr>
          <p:cNvPr id="101379" name="Rectangle 2"/>
          <p:cNvSpPr>
            <a:spLocks noGrp="1" noRot="1" noChangeAspect="1" noChangeArrowheads="1" noTextEdit="1"/>
          </p:cNvSpPr>
          <p:nvPr>
            <p:ph type="sldImg"/>
          </p:nvPr>
        </p:nvSpPr>
        <p:spPr>
          <a:xfrm>
            <a:off x="1143000" y="684213"/>
            <a:ext cx="4573588" cy="3430587"/>
          </a:xfrm>
          <a:ln/>
        </p:spPr>
      </p:sp>
      <p:sp>
        <p:nvSpPr>
          <p:cNvPr id="101380" name="Rectangle 3"/>
          <p:cNvSpPr>
            <a:spLocks noGrp="1" noChangeArrowheads="1"/>
          </p:cNvSpPr>
          <p:nvPr>
            <p:ph type="body" idx="1"/>
          </p:nvPr>
        </p:nvSpPr>
        <p:spPr>
          <a:xfrm>
            <a:off x="685800" y="4343767"/>
            <a:ext cx="5486400" cy="41155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C819B3D-70C9-49A3-8D81-2FF356EBABF3}" type="slidenum">
              <a:rPr lang="es-ES" smtClean="0"/>
              <a:pPr eaLnBrk="1" hangingPunct="1"/>
              <a:t>19</a:t>
            </a:fld>
            <a:endParaRPr lang="es-ES" smtClean="0"/>
          </a:p>
        </p:txBody>
      </p:sp>
      <p:sp>
        <p:nvSpPr>
          <p:cNvPr id="88067" name="Rectangle 2"/>
          <p:cNvSpPr>
            <a:spLocks noGrp="1" noRot="1" noChangeAspect="1" noChangeArrowheads="1" noTextEdit="1"/>
          </p:cNvSpPr>
          <p:nvPr>
            <p:ph type="sldImg"/>
          </p:nvPr>
        </p:nvSpPr>
        <p:spPr>
          <a:xfrm>
            <a:off x="1141413" y="682625"/>
            <a:ext cx="4576762" cy="3432175"/>
          </a:xfrm>
          <a:ln/>
        </p:spPr>
      </p:sp>
      <p:sp>
        <p:nvSpPr>
          <p:cNvPr id="88068" name="Rectangle 3"/>
          <p:cNvSpPr>
            <a:spLocks noGrp="1" noChangeArrowheads="1"/>
          </p:cNvSpPr>
          <p:nvPr>
            <p:ph type="body" idx="1"/>
          </p:nvPr>
        </p:nvSpPr>
        <p:spPr>
          <a:xfrm>
            <a:off x="685800" y="4340840"/>
            <a:ext cx="5486400" cy="41199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53EC11E-09FE-4537-AA96-D6D5579C8988}" type="slidenum">
              <a:rPr lang="es-ES" smtClean="0"/>
              <a:pPr eaLnBrk="1" hangingPunct="1"/>
              <a:t>20</a:t>
            </a:fld>
            <a:endParaRPr lang="es-ES" smtClean="0"/>
          </a:p>
        </p:txBody>
      </p:sp>
      <p:sp>
        <p:nvSpPr>
          <p:cNvPr id="89091" name="Rectangle 2"/>
          <p:cNvSpPr>
            <a:spLocks noGrp="1" noRot="1" noChangeAspect="1" noChangeArrowheads="1" noTextEdit="1"/>
          </p:cNvSpPr>
          <p:nvPr>
            <p:ph type="sldImg"/>
          </p:nvPr>
        </p:nvSpPr>
        <p:spPr>
          <a:xfrm>
            <a:off x="1141413" y="682625"/>
            <a:ext cx="4576762" cy="3432175"/>
          </a:xfrm>
          <a:ln/>
        </p:spPr>
      </p:sp>
      <p:sp>
        <p:nvSpPr>
          <p:cNvPr id="89092" name="Rectangle 3"/>
          <p:cNvSpPr>
            <a:spLocks noGrp="1" noChangeArrowheads="1"/>
          </p:cNvSpPr>
          <p:nvPr>
            <p:ph type="body" idx="1"/>
          </p:nvPr>
        </p:nvSpPr>
        <p:spPr>
          <a:xfrm>
            <a:off x="685800" y="4340840"/>
            <a:ext cx="5486400" cy="41199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B436D5-46CD-486B-9D0D-C457F6CCD004}" type="slidenum">
              <a:rPr lang="es-ES" smtClean="0"/>
              <a:pPr eaLnBrk="1" hangingPunct="1"/>
              <a:t>21</a:t>
            </a:fld>
            <a:endParaRPr lang="es-ES" smtClean="0"/>
          </a:p>
        </p:txBody>
      </p:sp>
      <p:sp>
        <p:nvSpPr>
          <p:cNvPr id="90115" name="Rectangle 2"/>
          <p:cNvSpPr>
            <a:spLocks noGrp="1" noRot="1" noChangeAspect="1" noChangeArrowheads="1" noTextEdit="1"/>
          </p:cNvSpPr>
          <p:nvPr>
            <p:ph type="sldImg"/>
          </p:nvPr>
        </p:nvSpPr>
        <p:spPr>
          <a:xfrm>
            <a:off x="1141413" y="682625"/>
            <a:ext cx="4576762" cy="3432175"/>
          </a:xfrm>
          <a:ln/>
        </p:spPr>
      </p:sp>
      <p:sp>
        <p:nvSpPr>
          <p:cNvPr id="90116" name="Rectangle 3"/>
          <p:cNvSpPr>
            <a:spLocks noGrp="1" noChangeArrowheads="1"/>
          </p:cNvSpPr>
          <p:nvPr>
            <p:ph type="body" idx="1"/>
          </p:nvPr>
        </p:nvSpPr>
        <p:spPr>
          <a:xfrm>
            <a:off x="685800" y="4340840"/>
            <a:ext cx="5486400" cy="41199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97B2F20-D1EB-41C0-AAE6-7875ECB5FC28}" type="slidenum">
              <a:rPr lang="es-ES" smtClean="0"/>
              <a:pPr eaLnBrk="1" hangingPunct="1"/>
              <a:t>22</a:t>
            </a:fld>
            <a:endParaRPr lang="es-ES" smtClean="0"/>
          </a:p>
        </p:txBody>
      </p:sp>
      <p:sp>
        <p:nvSpPr>
          <p:cNvPr id="102403" name="Rectangle 2"/>
          <p:cNvSpPr>
            <a:spLocks noGrp="1" noRot="1" noChangeAspect="1" noChangeArrowheads="1" noTextEdit="1"/>
          </p:cNvSpPr>
          <p:nvPr>
            <p:ph type="sldImg"/>
          </p:nvPr>
        </p:nvSpPr>
        <p:spPr>
          <a:xfrm>
            <a:off x="1143000" y="684213"/>
            <a:ext cx="4573588" cy="3430587"/>
          </a:xfrm>
          <a:ln/>
        </p:spPr>
      </p:sp>
      <p:sp>
        <p:nvSpPr>
          <p:cNvPr id="102404" name="Rectangle 3"/>
          <p:cNvSpPr>
            <a:spLocks noGrp="1" noChangeArrowheads="1"/>
          </p:cNvSpPr>
          <p:nvPr>
            <p:ph type="body" idx="1"/>
          </p:nvPr>
        </p:nvSpPr>
        <p:spPr>
          <a:xfrm>
            <a:off x="685800" y="4342303"/>
            <a:ext cx="5486400" cy="4116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AE11522-BE6C-4FDE-98C3-B04D69C8781F}" type="slidenum">
              <a:rPr lang="es-ES" sz="1200" smtClean="0"/>
              <a:pPr eaLnBrk="1" hangingPunct="1"/>
              <a:t>2</a:t>
            </a:fld>
            <a:endParaRPr lang="es-ES" sz="1200" smtClean="0"/>
          </a:p>
        </p:txBody>
      </p:sp>
      <p:sp>
        <p:nvSpPr>
          <p:cNvPr id="84995" name="Rectangle 2"/>
          <p:cNvSpPr>
            <a:spLocks noGrp="1" noRot="1" noChangeAspect="1" noChangeArrowheads="1" noTextEdit="1"/>
          </p:cNvSpPr>
          <p:nvPr>
            <p:ph type="sldImg"/>
          </p:nvPr>
        </p:nvSpPr>
        <p:spPr>
          <a:xfrm>
            <a:off x="1144588" y="685800"/>
            <a:ext cx="4572000" cy="34290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5F048B-A4C4-4BC8-BEAD-D1D0764ED0FA}" type="slidenum">
              <a:rPr lang="es-ES" smtClean="0"/>
              <a:pPr eaLnBrk="1" hangingPunct="1"/>
              <a:t>23</a:t>
            </a:fld>
            <a:endParaRPr lang="es-ES" smtClean="0"/>
          </a:p>
        </p:txBody>
      </p:sp>
      <p:sp>
        <p:nvSpPr>
          <p:cNvPr id="103427" name="Rectangle 2"/>
          <p:cNvSpPr>
            <a:spLocks noGrp="1" noRot="1" noChangeAspect="1" noChangeArrowheads="1" noTextEdit="1"/>
          </p:cNvSpPr>
          <p:nvPr>
            <p:ph type="sldImg"/>
          </p:nvPr>
        </p:nvSpPr>
        <p:spPr>
          <a:xfrm>
            <a:off x="1143000" y="684213"/>
            <a:ext cx="4573588" cy="3430587"/>
          </a:xfrm>
          <a:ln/>
        </p:spPr>
      </p:sp>
      <p:sp>
        <p:nvSpPr>
          <p:cNvPr id="103428" name="Rectangle 3"/>
          <p:cNvSpPr>
            <a:spLocks noGrp="1" noChangeArrowheads="1"/>
          </p:cNvSpPr>
          <p:nvPr>
            <p:ph type="body" idx="1"/>
          </p:nvPr>
        </p:nvSpPr>
        <p:spPr>
          <a:xfrm>
            <a:off x="685800" y="4342303"/>
            <a:ext cx="5486400" cy="4116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B9FA252-3D46-4983-B1B9-3BAFAF9C031F}" type="slidenum">
              <a:rPr lang="es-ES" smtClean="0"/>
              <a:pPr eaLnBrk="1" hangingPunct="1"/>
              <a:t>24</a:t>
            </a:fld>
            <a:endParaRPr lang="es-ES" smtClean="0"/>
          </a:p>
        </p:txBody>
      </p:sp>
      <p:sp>
        <p:nvSpPr>
          <p:cNvPr id="104451" name="Rectangle 2"/>
          <p:cNvSpPr>
            <a:spLocks noGrp="1" noRot="1" noChangeAspect="1" noChangeArrowheads="1" noTextEdit="1"/>
          </p:cNvSpPr>
          <p:nvPr>
            <p:ph type="sldImg"/>
          </p:nvPr>
        </p:nvSpPr>
        <p:spPr>
          <a:xfrm>
            <a:off x="1141413" y="684213"/>
            <a:ext cx="4575175" cy="3430587"/>
          </a:xfrm>
          <a:ln/>
        </p:spPr>
      </p:sp>
      <p:sp>
        <p:nvSpPr>
          <p:cNvPr id="104452" name="Rectangle 3"/>
          <p:cNvSpPr>
            <a:spLocks noGrp="1" noChangeArrowheads="1"/>
          </p:cNvSpPr>
          <p:nvPr>
            <p:ph type="body" idx="1"/>
          </p:nvPr>
        </p:nvSpPr>
        <p:spPr>
          <a:xfrm>
            <a:off x="685800" y="4342303"/>
            <a:ext cx="5486400" cy="4116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B1556C-6D8E-47DA-9B1C-2D09E0AEB409}" type="slidenum">
              <a:rPr lang="es-ES" smtClean="0"/>
              <a:pPr eaLnBrk="1" hangingPunct="1"/>
              <a:t>25</a:t>
            </a:fld>
            <a:endParaRPr lang="es-ES" smtClean="0"/>
          </a:p>
        </p:txBody>
      </p:sp>
      <p:sp>
        <p:nvSpPr>
          <p:cNvPr id="105475" name="Rectangle 2"/>
          <p:cNvSpPr>
            <a:spLocks noGrp="1" noRot="1" noChangeAspect="1" noChangeArrowheads="1" noTextEdit="1"/>
          </p:cNvSpPr>
          <p:nvPr>
            <p:ph type="sldImg"/>
          </p:nvPr>
        </p:nvSpPr>
        <p:spPr>
          <a:xfrm>
            <a:off x="1143000" y="684213"/>
            <a:ext cx="4573588" cy="3430587"/>
          </a:xfrm>
          <a:ln/>
        </p:spPr>
      </p:sp>
      <p:sp>
        <p:nvSpPr>
          <p:cNvPr id="105476" name="Rectangle 3"/>
          <p:cNvSpPr>
            <a:spLocks noGrp="1" noChangeArrowheads="1"/>
          </p:cNvSpPr>
          <p:nvPr>
            <p:ph type="body" idx="1"/>
          </p:nvPr>
        </p:nvSpPr>
        <p:spPr>
          <a:xfrm>
            <a:off x="685800" y="4342303"/>
            <a:ext cx="5486400" cy="4116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694A5A-11F6-4725-98F1-6E01DB3CA2E1}" type="slidenum">
              <a:rPr lang="es-ES" smtClean="0"/>
              <a:pPr eaLnBrk="1" hangingPunct="1"/>
              <a:t>26</a:t>
            </a:fld>
            <a:endParaRPr lang="es-ES" smtClean="0"/>
          </a:p>
        </p:txBody>
      </p:sp>
      <p:sp>
        <p:nvSpPr>
          <p:cNvPr id="106499" name="Rectangle 2"/>
          <p:cNvSpPr>
            <a:spLocks noGrp="1" noRot="1" noChangeAspect="1" noChangeArrowheads="1" noTextEdit="1"/>
          </p:cNvSpPr>
          <p:nvPr>
            <p:ph type="sldImg"/>
          </p:nvPr>
        </p:nvSpPr>
        <p:spPr>
          <a:xfrm>
            <a:off x="1143000" y="684213"/>
            <a:ext cx="4573588" cy="3430587"/>
          </a:xfrm>
          <a:ln/>
        </p:spPr>
      </p:sp>
      <p:sp>
        <p:nvSpPr>
          <p:cNvPr id="106500" name="Rectangle 3"/>
          <p:cNvSpPr>
            <a:spLocks noGrp="1" noChangeArrowheads="1"/>
          </p:cNvSpPr>
          <p:nvPr>
            <p:ph type="body" idx="1"/>
          </p:nvPr>
        </p:nvSpPr>
        <p:spPr>
          <a:xfrm>
            <a:off x="685800" y="4342303"/>
            <a:ext cx="5486400" cy="4116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AE11522-BE6C-4FDE-98C3-B04D69C8781F}" type="slidenum">
              <a:rPr lang="es-ES" sz="1200" smtClean="0"/>
              <a:pPr eaLnBrk="1" hangingPunct="1"/>
              <a:t>27</a:t>
            </a:fld>
            <a:endParaRPr lang="es-ES" sz="1200" smtClean="0"/>
          </a:p>
        </p:txBody>
      </p:sp>
      <p:sp>
        <p:nvSpPr>
          <p:cNvPr id="84995" name="Rectangle 2"/>
          <p:cNvSpPr>
            <a:spLocks noGrp="1" noRot="1" noChangeAspect="1" noChangeArrowheads="1" noTextEdit="1"/>
          </p:cNvSpPr>
          <p:nvPr>
            <p:ph type="sldImg"/>
          </p:nvPr>
        </p:nvSpPr>
        <p:spPr>
          <a:xfrm>
            <a:off x="1144588" y="685800"/>
            <a:ext cx="4572000" cy="34290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28</a:t>
            </a:fld>
            <a:endParaRPr lang="es-MX"/>
          </a:p>
        </p:txBody>
      </p:sp>
    </p:spTree>
    <p:extLst>
      <p:ext uri="{BB962C8B-B14F-4D97-AF65-F5344CB8AC3E}">
        <p14:creationId xmlns:p14="http://schemas.microsoft.com/office/powerpoint/2010/main" val="907348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29</a:t>
            </a:fld>
            <a:endParaRPr lang="es-MX"/>
          </a:p>
        </p:txBody>
      </p:sp>
    </p:spTree>
    <p:extLst>
      <p:ext uri="{BB962C8B-B14F-4D97-AF65-F5344CB8AC3E}">
        <p14:creationId xmlns:p14="http://schemas.microsoft.com/office/powerpoint/2010/main" val="100950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30</a:t>
            </a:fld>
            <a:endParaRPr lang="es-MX"/>
          </a:p>
        </p:txBody>
      </p:sp>
    </p:spTree>
    <p:extLst>
      <p:ext uri="{BB962C8B-B14F-4D97-AF65-F5344CB8AC3E}">
        <p14:creationId xmlns:p14="http://schemas.microsoft.com/office/powerpoint/2010/main" val="1882214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32</a:t>
            </a:fld>
            <a:endParaRPr lang="es-MX"/>
          </a:p>
        </p:txBody>
      </p:sp>
    </p:spTree>
    <p:extLst>
      <p:ext uri="{BB962C8B-B14F-4D97-AF65-F5344CB8AC3E}">
        <p14:creationId xmlns:p14="http://schemas.microsoft.com/office/powerpoint/2010/main" val="164137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34</a:t>
            </a:fld>
            <a:endParaRPr lang="es-MX"/>
          </a:p>
        </p:txBody>
      </p:sp>
    </p:spTree>
    <p:extLst>
      <p:ext uri="{BB962C8B-B14F-4D97-AF65-F5344CB8AC3E}">
        <p14:creationId xmlns:p14="http://schemas.microsoft.com/office/powerpoint/2010/main" val="3063949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3</a:t>
            </a:fld>
            <a:endParaRPr lang="es-MX"/>
          </a:p>
        </p:txBody>
      </p:sp>
    </p:spTree>
    <p:extLst>
      <p:ext uri="{BB962C8B-B14F-4D97-AF65-F5344CB8AC3E}">
        <p14:creationId xmlns:p14="http://schemas.microsoft.com/office/powerpoint/2010/main" val="2588381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35</a:t>
            </a:fld>
            <a:endParaRPr lang="es-MX"/>
          </a:p>
        </p:txBody>
      </p:sp>
    </p:spTree>
    <p:extLst>
      <p:ext uri="{BB962C8B-B14F-4D97-AF65-F5344CB8AC3E}">
        <p14:creationId xmlns:p14="http://schemas.microsoft.com/office/powerpoint/2010/main" val="134344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36</a:t>
            </a:fld>
            <a:endParaRPr lang="es-MX"/>
          </a:p>
        </p:txBody>
      </p:sp>
    </p:spTree>
    <p:extLst>
      <p:ext uri="{BB962C8B-B14F-4D97-AF65-F5344CB8AC3E}">
        <p14:creationId xmlns:p14="http://schemas.microsoft.com/office/powerpoint/2010/main" val="3357089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37</a:t>
            </a:fld>
            <a:endParaRPr lang="es-MX"/>
          </a:p>
        </p:txBody>
      </p:sp>
    </p:spTree>
    <p:extLst>
      <p:ext uri="{BB962C8B-B14F-4D97-AF65-F5344CB8AC3E}">
        <p14:creationId xmlns:p14="http://schemas.microsoft.com/office/powerpoint/2010/main" val="1073789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38</a:t>
            </a:fld>
            <a:endParaRPr lang="es-MX"/>
          </a:p>
        </p:txBody>
      </p:sp>
    </p:spTree>
    <p:extLst>
      <p:ext uri="{BB962C8B-B14F-4D97-AF65-F5344CB8AC3E}">
        <p14:creationId xmlns:p14="http://schemas.microsoft.com/office/powerpoint/2010/main" val="2428810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AE11522-BE6C-4FDE-98C3-B04D69C8781F}" type="slidenum">
              <a:rPr lang="es-ES" sz="1200" smtClean="0"/>
              <a:pPr eaLnBrk="1" hangingPunct="1"/>
              <a:t>46</a:t>
            </a:fld>
            <a:endParaRPr lang="es-ES" sz="1200" smtClean="0"/>
          </a:p>
        </p:txBody>
      </p:sp>
      <p:sp>
        <p:nvSpPr>
          <p:cNvPr id="84995" name="Rectangle 2"/>
          <p:cNvSpPr>
            <a:spLocks noGrp="1" noRot="1" noChangeAspect="1" noChangeArrowheads="1" noTextEdit="1"/>
          </p:cNvSpPr>
          <p:nvPr>
            <p:ph type="sldImg"/>
          </p:nvPr>
        </p:nvSpPr>
        <p:spPr>
          <a:xfrm>
            <a:off x="1144588" y="685800"/>
            <a:ext cx="4572000" cy="34290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47</a:t>
            </a:fld>
            <a:endParaRPr lang="es-MX"/>
          </a:p>
        </p:txBody>
      </p:sp>
    </p:spTree>
    <p:extLst>
      <p:ext uri="{BB962C8B-B14F-4D97-AF65-F5344CB8AC3E}">
        <p14:creationId xmlns:p14="http://schemas.microsoft.com/office/powerpoint/2010/main" val="2569625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48</a:t>
            </a:fld>
            <a:endParaRPr lang="es-MX"/>
          </a:p>
        </p:txBody>
      </p:sp>
    </p:spTree>
    <p:extLst>
      <p:ext uri="{BB962C8B-B14F-4D97-AF65-F5344CB8AC3E}">
        <p14:creationId xmlns:p14="http://schemas.microsoft.com/office/powerpoint/2010/main" val="1141271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51</a:t>
            </a:fld>
            <a:endParaRPr lang="es-MX"/>
          </a:p>
        </p:txBody>
      </p:sp>
    </p:spTree>
    <p:extLst>
      <p:ext uri="{BB962C8B-B14F-4D97-AF65-F5344CB8AC3E}">
        <p14:creationId xmlns:p14="http://schemas.microsoft.com/office/powerpoint/2010/main" val="8108788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52</a:t>
            </a:fld>
            <a:endParaRPr lang="es-MX"/>
          </a:p>
        </p:txBody>
      </p:sp>
    </p:spTree>
    <p:extLst>
      <p:ext uri="{BB962C8B-B14F-4D97-AF65-F5344CB8AC3E}">
        <p14:creationId xmlns:p14="http://schemas.microsoft.com/office/powerpoint/2010/main" val="3991225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53</a:t>
            </a:fld>
            <a:endParaRPr lang="es-MX"/>
          </a:p>
        </p:txBody>
      </p:sp>
    </p:spTree>
    <p:extLst>
      <p:ext uri="{BB962C8B-B14F-4D97-AF65-F5344CB8AC3E}">
        <p14:creationId xmlns:p14="http://schemas.microsoft.com/office/powerpoint/2010/main" val="2775375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4</a:t>
            </a:fld>
            <a:endParaRPr lang="es-MX"/>
          </a:p>
        </p:txBody>
      </p:sp>
    </p:spTree>
    <p:extLst>
      <p:ext uri="{BB962C8B-B14F-4D97-AF65-F5344CB8AC3E}">
        <p14:creationId xmlns:p14="http://schemas.microsoft.com/office/powerpoint/2010/main" val="683820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54</a:t>
            </a:fld>
            <a:endParaRPr lang="es-MX"/>
          </a:p>
        </p:txBody>
      </p:sp>
    </p:spTree>
    <p:extLst>
      <p:ext uri="{BB962C8B-B14F-4D97-AF65-F5344CB8AC3E}">
        <p14:creationId xmlns:p14="http://schemas.microsoft.com/office/powerpoint/2010/main" val="11738919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55</a:t>
            </a:fld>
            <a:endParaRPr lang="es-MX"/>
          </a:p>
        </p:txBody>
      </p:sp>
    </p:spTree>
    <p:extLst>
      <p:ext uri="{BB962C8B-B14F-4D97-AF65-F5344CB8AC3E}">
        <p14:creationId xmlns:p14="http://schemas.microsoft.com/office/powerpoint/2010/main" val="12731456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AE11522-BE6C-4FDE-98C3-B04D69C8781F}" type="slidenum">
              <a:rPr lang="es-ES" sz="1200" smtClean="0"/>
              <a:pPr eaLnBrk="1" hangingPunct="1"/>
              <a:t>56</a:t>
            </a:fld>
            <a:endParaRPr lang="es-ES" sz="1200" smtClean="0"/>
          </a:p>
        </p:txBody>
      </p:sp>
      <p:sp>
        <p:nvSpPr>
          <p:cNvPr id="84995" name="Rectangle 2"/>
          <p:cNvSpPr>
            <a:spLocks noGrp="1" noRot="1" noChangeAspect="1" noChangeArrowheads="1" noTextEdit="1"/>
          </p:cNvSpPr>
          <p:nvPr>
            <p:ph type="sldImg"/>
          </p:nvPr>
        </p:nvSpPr>
        <p:spPr>
          <a:xfrm>
            <a:off x="1144588" y="685800"/>
            <a:ext cx="4572000" cy="34290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57</a:t>
            </a:fld>
            <a:endParaRPr lang="es-MX"/>
          </a:p>
        </p:txBody>
      </p:sp>
    </p:spTree>
    <p:extLst>
      <p:ext uri="{BB962C8B-B14F-4D97-AF65-F5344CB8AC3E}">
        <p14:creationId xmlns:p14="http://schemas.microsoft.com/office/powerpoint/2010/main" val="29132855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59</a:t>
            </a:fld>
            <a:endParaRPr lang="es-MX"/>
          </a:p>
        </p:txBody>
      </p:sp>
    </p:spTree>
    <p:extLst>
      <p:ext uri="{BB962C8B-B14F-4D97-AF65-F5344CB8AC3E}">
        <p14:creationId xmlns:p14="http://schemas.microsoft.com/office/powerpoint/2010/main" val="38440787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pitchFamily="34" charset="0"/>
              </a:defRPr>
            </a:lvl1pPr>
            <a:lvl2pPr marL="742950" indent="-285750" defTabSz="954088" eaLnBrk="0" hangingPunct="0">
              <a:defRPr>
                <a:solidFill>
                  <a:schemeClr val="tx1"/>
                </a:solidFill>
                <a:latin typeface="Arial" pitchFamily="34" charset="0"/>
              </a:defRPr>
            </a:lvl2pPr>
            <a:lvl3pPr marL="1143000" indent="-228600" defTabSz="954088" eaLnBrk="0" hangingPunct="0">
              <a:defRPr>
                <a:solidFill>
                  <a:schemeClr val="tx1"/>
                </a:solidFill>
                <a:latin typeface="Arial" pitchFamily="34" charset="0"/>
              </a:defRPr>
            </a:lvl3pPr>
            <a:lvl4pPr marL="1600200" indent="-228600" defTabSz="954088" eaLnBrk="0" hangingPunct="0">
              <a:defRPr>
                <a:solidFill>
                  <a:schemeClr val="tx1"/>
                </a:solidFill>
                <a:latin typeface="Arial" pitchFamily="34" charset="0"/>
              </a:defRPr>
            </a:lvl4pPr>
            <a:lvl5pPr marL="2057400" indent="-228600" defTabSz="954088" eaLnBrk="0" hangingPunct="0">
              <a:defRPr>
                <a:solidFill>
                  <a:schemeClr val="tx1"/>
                </a:solidFill>
                <a:latin typeface="Arial" pitchFamily="34" charset="0"/>
              </a:defRPr>
            </a:lvl5pPr>
            <a:lvl6pPr marL="2514600" indent="-228600" algn="ctr" defTabSz="954088" eaLnBrk="0" fontAlgn="base" hangingPunct="0">
              <a:spcBef>
                <a:spcPct val="0"/>
              </a:spcBef>
              <a:spcAft>
                <a:spcPct val="0"/>
              </a:spcAft>
              <a:defRPr>
                <a:solidFill>
                  <a:schemeClr val="tx1"/>
                </a:solidFill>
                <a:latin typeface="Arial" pitchFamily="34" charset="0"/>
              </a:defRPr>
            </a:lvl6pPr>
            <a:lvl7pPr marL="2971800" indent="-228600" algn="ctr" defTabSz="954088" eaLnBrk="0" fontAlgn="base" hangingPunct="0">
              <a:spcBef>
                <a:spcPct val="0"/>
              </a:spcBef>
              <a:spcAft>
                <a:spcPct val="0"/>
              </a:spcAft>
              <a:defRPr>
                <a:solidFill>
                  <a:schemeClr val="tx1"/>
                </a:solidFill>
                <a:latin typeface="Arial" pitchFamily="34" charset="0"/>
              </a:defRPr>
            </a:lvl7pPr>
            <a:lvl8pPr marL="3429000" indent="-228600" algn="ctr" defTabSz="954088" eaLnBrk="0" fontAlgn="base" hangingPunct="0">
              <a:spcBef>
                <a:spcPct val="0"/>
              </a:spcBef>
              <a:spcAft>
                <a:spcPct val="0"/>
              </a:spcAft>
              <a:defRPr>
                <a:solidFill>
                  <a:schemeClr val="tx1"/>
                </a:solidFill>
                <a:latin typeface="Arial" pitchFamily="34" charset="0"/>
              </a:defRPr>
            </a:lvl8pPr>
            <a:lvl9pPr marL="3886200" indent="-228600" algn="ctr" defTabSz="954088" eaLnBrk="0" fontAlgn="base" hangingPunct="0">
              <a:spcBef>
                <a:spcPct val="0"/>
              </a:spcBef>
              <a:spcAft>
                <a:spcPct val="0"/>
              </a:spcAft>
              <a:defRPr>
                <a:solidFill>
                  <a:schemeClr val="tx1"/>
                </a:solidFill>
                <a:latin typeface="Arial" pitchFamily="34" charset="0"/>
              </a:defRPr>
            </a:lvl9pPr>
          </a:lstStyle>
          <a:p>
            <a:pPr eaLnBrk="1" hangingPunct="1"/>
            <a:fld id="{C8E6230A-EB29-42B3-BFD4-4BA1C8FF33EE}" type="slidenum">
              <a:rPr lang="es-ES"/>
              <a:pPr eaLnBrk="1" hangingPunct="1"/>
              <a:t>60</a:t>
            </a:fld>
            <a:endParaRPr lang="es-ES"/>
          </a:p>
        </p:txBody>
      </p:sp>
      <p:sp>
        <p:nvSpPr>
          <p:cNvPr id="137219" name="Rectangle 2"/>
          <p:cNvSpPr>
            <a:spLocks noGrp="1" noRot="1" noChangeAspect="1" noChangeArrowheads="1" noTextEdit="1"/>
          </p:cNvSpPr>
          <p:nvPr>
            <p:ph type="sldImg"/>
          </p:nvPr>
        </p:nvSpPr>
        <p:spPr>
          <a:xfrm>
            <a:off x="1143000" y="684213"/>
            <a:ext cx="4573588" cy="3430587"/>
          </a:xfrm>
          <a:ln/>
        </p:spPr>
      </p:sp>
      <p:sp>
        <p:nvSpPr>
          <p:cNvPr id="137220" name="Rectangle 3"/>
          <p:cNvSpPr>
            <a:spLocks noGrp="1" noChangeArrowheads="1"/>
          </p:cNvSpPr>
          <p:nvPr>
            <p:ph type="body" idx="1"/>
          </p:nvPr>
        </p:nvSpPr>
        <p:spPr>
          <a:noFill/>
        </p:spPr>
        <p:txBody>
          <a:bodyPr/>
          <a:lstStyle/>
          <a:p>
            <a:pPr eaLnBrk="1" hangingPunct="1"/>
            <a:endParaRPr lang="es-MX"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pitchFamily="34" charset="0"/>
              </a:defRPr>
            </a:lvl1pPr>
            <a:lvl2pPr marL="742950" indent="-285750" defTabSz="954088" eaLnBrk="0" hangingPunct="0">
              <a:defRPr>
                <a:solidFill>
                  <a:schemeClr val="tx1"/>
                </a:solidFill>
                <a:latin typeface="Arial" pitchFamily="34" charset="0"/>
              </a:defRPr>
            </a:lvl2pPr>
            <a:lvl3pPr marL="1143000" indent="-228600" defTabSz="954088" eaLnBrk="0" hangingPunct="0">
              <a:defRPr>
                <a:solidFill>
                  <a:schemeClr val="tx1"/>
                </a:solidFill>
                <a:latin typeface="Arial" pitchFamily="34" charset="0"/>
              </a:defRPr>
            </a:lvl3pPr>
            <a:lvl4pPr marL="1600200" indent="-228600" defTabSz="954088" eaLnBrk="0" hangingPunct="0">
              <a:defRPr>
                <a:solidFill>
                  <a:schemeClr val="tx1"/>
                </a:solidFill>
                <a:latin typeface="Arial" pitchFamily="34" charset="0"/>
              </a:defRPr>
            </a:lvl4pPr>
            <a:lvl5pPr marL="2057400" indent="-228600" defTabSz="954088" eaLnBrk="0" hangingPunct="0">
              <a:defRPr>
                <a:solidFill>
                  <a:schemeClr val="tx1"/>
                </a:solidFill>
                <a:latin typeface="Arial" pitchFamily="34" charset="0"/>
              </a:defRPr>
            </a:lvl5pPr>
            <a:lvl6pPr marL="2514600" indent="-228600" algn="ctr" defTabSz="954088" eaLnBrk="0" fontAlgn="base" hangingPunct="0">
              <a:spcBef>
                <a:spcPct val="0"/>
              </a:spcBef>
              <a:spcAft>
                <a:spcPct val="0"/>
              </a:spcAft>
              <a:defRPr>
                <a:solidFill>
                  <a:schemeClr val="tx1"/>
                </a:solidFill>
                <a:latin typeface="Arial" pitchFamily="34" charset="0"/>
              </a:defRPr>
            </a:lvl6pPr>
            <a:lvl7pPr marL="2971800" indent="-228600" algn="ctr" defTabSz="954088" eaLnBrk="0" fontAlgn="base" hangingPunct="0">
              <a:spcBef>
                <a:spcPct val="0"/>
              </a:spcBef>
              <a:spcAft>
                <a:spcPct val="0"/>
              </a:spcAft>
              <a:defRPr>
                <a:solidFill>
                  <a:schemeClr val="tx1"/>
                </a:solidFill>
                <a:latin typeface="Arial" pitchFamily="34" charset="0"/>
              </a:defRPr>
            </a:lvl7pPr>
            <a:lvl8pPr marL="3429000" indent="-228600" algn="ctr" defTabSz="954088" eaLnBrk="0" fontAlgn="base" hangingPunct="0">
              <a:spcBef>
                <a:spcPct val="0"/>
              </a:spcBef>
              <a:spcAft>
                <a:spcPct val="0"/>
              </a:spcAft>
              <a:defRPr>
                <a:solidFill>
                  <a:schemeClr val="tx1"/>
                </a:solidFill>
                <a:latin typeface="Arial" pitchFamily="34" charset="0"/>
              </a:defRPr>
            </a:lvl8pPr>
            <a:lvl9pPr marL="3886200" indent="-228600" algn="ctr" defTabSz="954088" eaLnBrk="0" fontAlgn="base" hangingPunct="0">
              <a:spcBef>
                <a:spcPct val="0"/>
              </a:spcBef>
              <a:spcAft>
                <a:spcPct val="0"/>
              </a:spcAft>
              <a:defRPr>
                <a:solidFill>
                  <a:schemeClr val="tx1"/>
                </a:solidFill>
                <a:latin typeface="Arial" pitchFamily="34" charset="0"/>
              </a:defRPr>
            </a:lvl9pPr>
          </a:lstStyle>
          <a:p>
            <a:pPr eaLnBrk="1" hangingPunct="1"/>
            <a:fld id="{C8E6230A-EB29-42B3-BFD4-4BA1C8FF33EE}" type="slidenum">
              <a:rPr lang="es-ES"/>
              <a:pPr eaLnBrk="1" hangingPunct="1"/>
              <a:t>61</a:t>
            </a:fld>
            <a:endParaRPr lang="es-ES"/>
          </a:p>
        </p:txBody>
      </p:sp>
      <p:sp>
        <p:nvSpPr>
          <p:cNvPr id="137219" name="Rectangle 2"/>
          <p:cNvSpPr>
            <a:spLocks noGrp="1" noRot="1" noChangeAspect="1" noChangeArrowheads="1" noTextEdit="1"/>
          </p:cNvSpPr>
          <p:nvPr>
            <p:ph type="sldImg"/>
          </p:nvPr>
        </p:nvSpPr>
        <p:spPr>
          <a:xfrm>
            <a:off x="1143000" y="684213"/>
            <a:ext cx="4573588" cy="3430587"/>
          </a:xfrm>
          <a:ln/>
        </p:spPr>
      </p:sp>
      <p:sp>
        <p:nvSpPr>
          <p:cNvPr id="137220" name="Rectangle 3"/>
          <p:cNvSpPr>
            <a:spLocks noGrp="1" noChangeArrowheads="1"/>
          </p:cNvSpPr>
          <p:nvPr>
            <p:ph type="body" idx="1"/>
          </p:nvPr>
        </p:nvSpPr>
        <p:spPr>
          <a:noFill/>
        </p:spPr>
        <p:txBody>
          <a:bodyPr/>
          <a:lstStyle/>
          <a:p>
            <a:pPr eaLnBrk="1" hangingPunct="1"/>
            <a:endParaRPr lang="es-MX"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pitchFamily="34" charset="0"/>
              </a:defRPr>
            </a:lvl1pPr>
            <a:lvl2pPr marL="742950" indent="-285750" defTabSz="954088" eaLnBrk="0" hangingPunct="0">
              <a:defRPr>
                <a:solidFill>
                  <a:schemeClr val="tx1"/>
                </a:solidFill>
                <a:latin typeface="Arial" pitchFamily="34" charset="0"/>
              </a:defRPr>
            </a:lvl2pPr>
            <a:lvl3pPr marL="1143000" indent="-228600" defTabSz="954088" eaLnBrk="0" hangingPunct="0">
              <a:defRPr>
                <a:solidFill>
                  <a:schemeClr val="tx1"/>
                </a:solidFill>
                <a:latin typeface="Arial" pitchFamily="34" charset="0"/>
              </a:defRPr>
            </a:lvl3pPr>
            <a:lvl4pPr marL="1600200" indent="-228600" defTabSz="954088" eaLnBrk="0" hangingPunct="0">
              <a:defRPr>
                <a:solidFill>
                  <a:schemeClr val="tx1"/>
                </a:solidFill>
                <a:latin typeface="Arial" pitchFamily="34" charset="0"/>
              </a:defRPr>
            </a:lvl4pPr>
            <a:lvl5pPr marL="2057400" indent="-228600" defTabSz="954088" eaLnBrk="0" hangingPunct="0">
              <a:defRPr>
                <a:solidFill>
                  <a:schemeClr val="tx1"/>
                </a:solidFill>
                <a:latin typeface="Arial" pitchFamily="34" charset="0"/>
              </a:defRPr>
            </a:lvl5pPr>
            <a:lvl6pPr marL="2514600" indent="-228600" algn="ctr" defTabSz="954088" eaLnBrk="0" fontAlgn="base" hangingPunct="0">
              <a:spcBef>
                <a:spcPct val="0"/>
              </a:spcBef>
              <a:spcAft>
                <a:spcPct val="0"/>
              </a:spcAft>
              <a:defRPr>
                <a:solidFill>
                  <a:schemeClr val="tx1"/>
                </a:solidFill>
                <a:latin typeface="Arial" pitchFamily="34" charset="0"/>
              </a:defRPr>
            </a:lvl6pPr>
            <a:lvl7pPr marL="2971800" indent="-228600" algn="ctr" defTabSz="954088" eaLnBrk="0" fontAlgn="base" hangingPunct="0">
              <a:spcBef>
                <a:spcPct val="0"/>
              </a:spcBef>
              <a:spcAft>
                <a:spcPct val="0"/>
              </a:spcAft>
              <a:defRPr>
                <a:solidFill>
                  <a:schemeClr val="tx1"/>
                </a:solidFill>
                <a:latin typeface="Arial" pitchFamily="34" charset="0"/>
              </a:defRPr>
            </a:lvl7pPr>
            <a:lvl8pPr marL="3429000" indent="-228600" algn="ctr" defTabSz="954088" eaLnBrk="0" fontAlgn="base" hangingPunct="0">
              <a:spcBef>
                <a:spcPct val="0"/>
              </a:spcBef>
              <a:spcAft>
                <a:spcPct val="0"/>
              </a:spcAft>
              <a:defRPr>
                <a:solidFill>
                  <a:schemeClr val="tx1"/>
                </a:solidFill>
                <a:latin typeface="Arial" pitchFamily="34" charset="0"/>
              </a:defRPr>
            </a:lvl8pPr>
            <a:lvl9pPr marL="3886200" indent="-228600" algn="ctr" defTabSz="954088" eaLnBrk="0" fontAlgn="base" hangingPunct="0">
              <a:spcBef>
                <a:spcPct val="0"/>
              </a:spcBef>
              <a:spcAft>
                <a:spcPct val="0"/>
              </a:spcAft>
              <a:defRPr>
                <a:solidFill>
                  <a:schemeClr val="tx1"/>
                </a:solidFill>
                <a:latin typeface="Arial" pitchFamily="34" charset="0"/>
              </a:defRPr>
            </a:lvl9pPr>
          </a:lstStyle>
          <a:p>
            <a:pPr eaLnBrk="1" hangingPunct="1"/>
            <a:fld id="{5B03378A-CE46-4AEF-B063-E0EC3C1DB3DA}" type="slidenum">
              <a:rPr lang="es-ES"/>
              <a:pPr eaLnBrk="1" hangingPunct="1"/>
              <a:t>62</a:t>
            </a:fld>
            <a:endParaRPr lang="es-ES"/>
          </a:p>
        </p:txBody>
      </p:sp>
      <p:sp>
        <p:nvSpPr>
          <p:cNvPr id="138243" name="Rectangle 2"/>
          <p:cNvSpPr>
            <a:spLocks noGrp="1" noRot="1" noChangeAspect="1" noChangeArrowheads="1" noTextEdit="1"/>
          </p:cNvSpPr>
          <p:nvPr>
            <p:ph type="sldImg"/>
          </p:nvPr>
        </p:nvSpPr>
        <p:spPr>
          <a:xfrm>
            <a:off x="1143000" y="684213"/>
            <a:ext cx="4573588" cy="3430587"/>
          </a:xfrm>
          <a:ln/>
        </p:spPr>
      </p:sp>
      <p:sp>
        <p:nvSpPr>
          <p:cNvPr id="138244" name="Rectangle 3"/>
          <p:cNvSpPr>
            <a:spLocks noGrp="1" noChangeArrowheads="1"/>
          </p:cNvSpPr>
          <p:nvPr>
            <p:ph type="body" idx="1"/>
          </p:nvPr>
        </p:nvSpPr>
        <p:spPr>
          <a:noFill/>
        </p:spPr>
        <p:txBody>
          <a:bodyPr/>
          <a:lstStyle/>
          <a:p>
            <a:pPr eaLnBrk="1" hangingPunct="1"/>
            <a:endParaRPr lang="es-MX"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pitchFamily="34" charset="0"/>
              </a:defRPr>
            </a:lvl1pPr>
            <a:lvl2pPr marL="742950" indent="-285750" defTabSz="954088" eaLnBrk="0" hangingPunct="0">
              <a:defRPr>
                <a:solidFill>
                  <a:schemeClr val="tx1"/>
                </a:solidFill>
                <a:latin typeface="Arial" pitchFamily="34" charset="0"/>
              </a:defRPr>
            </a:lvl2pPr>
            <a:lvl3pPr marL="1143000" indent="-228600" defTabSz="954088" eaLnBrk="0" hangingPunct="0">
              <a:defRPr>
                <a:solidFill>
                  <a:schemeClr val="tx1"/>
                </a:solidFill>
                <a:latin typeface="Arial" pitchFamily="34" charset="0"/>
              </a:defRPr>
            </a:lvl3pPr>
            <a:lvl4pPr marL="1600200" indent="-228600" defTabSz="954088" eaLnBrk="0" hangingPunct="0">
              <a:defRPr>
                <a:solidFill>
                  <a:schemeClr val="tx1"/>
                </a:solidFill>
                <a:latin typeface="Arial" pitchFamily="34" charset="0"/>
              </a:defRPr>
            </a:lvl4pPr>
            <a:lvl5pPr marL="2057400" indent="-228600" defTabSz="954088" eaLnBrk="0" hangingPunct="0">
              <a:defRPr>
                <a:solidFill>
                  <a:schemeClr val="tx1"/>
                </a:solidFill>
                <a:latin typeface="Arial" pitchFamily="34" charset="0"/>
              </a:defRPr>
            </a:lvl5pPr>
            <a:lvl6pPr marL="2514600" indent="-228600" algn="ctr" defTabSz="954088" eaLnBrk="0" fontAlgn="base" hangingPunct="0">
              <a:spcBef>
                <a:spcPct val="0"/>
              </a:spcBef>
              <a:spcAft>
                <a:spcPct val="0"/>
              </a:spcAft>
              <a:defRPr>
                <a:solidFill>
                  <a:schemeClr val="tx1"/>
                </a:solidFill>
                <a:latin typeface="Arial" pitchFamily="34" charset="0"/>
              </a:defRPr>
            </a:lvl6pPr>
            <a:lvl7pPr marL="2971800" indent="-228600" algn="ctr" defTabSz="954088" eaLnBrk="0" fontAlgn="base" hangingPunct="0">
              <a:spcBef>
                <a:spcPct val="0"/>
              </a:spcBef>
              <a:spcAft>
                <a:spcPct val="0"/>
              </a:spcAft>
              <a:defRPr>
                <a:solidFill>
                  <a:schemeClr val="tx1"/>
                </a:solidFill>
                <a:latin typeface="Arial" pitchFamily="34" charset="0"/>
              </a:defRPr>
            </a:lvl7pPr>
            <a:lvl8pPr marL="3429000" indent="-228600" algn="ctr" defTabSz="954088" eaLnBrk="0" fontAlgn="base" hangingPunct="0">
              <a:spcBef>
                <a:spcPct val="0"/>
              </a:spcBef>
              <a:spcAft>
                <a:spcPct val="0"/>
              </a:spcAft>
              <a:defRPr>
                <a:solidFill>
                  <a:schemeClr val="tx1"/>
                </a:solidFill>
                <a:latin typeface="Arial" pitchFamily="34" charset="0"/>
              </a:defRPr>
            </a:lvl8pPr>
            <a:lvl9pPr marL="3886200" indent="-228600" algn="ctr" defTabSz="954088" eaLnBrk="0" fontAlgn="base" hangingPunct="0">
              <a:spcBef>
                <a:spcPct val="0"/>
              </a:spcBef>
              <a:spcAft>
                <a:spcPct val="0"/>
              </a:spcAft>
              <a:defRPr>
                <a:solidFill>
                  <a:schemeClr val="tx1"/>
                </a:solidFill>
                <a:latin typeface="Arial" pitchFamily="34" charset="0"/>
              </a:defRPr>
            </a:lvl9pPr>
          </a:lstStyle>
          <a:p>
            <a:pPr eaLnBrk="1" hangingPunct="1"/>
            <a:fld id="{AD06E3BD-E506-4645-B170-F9EAADB8E696}" type="slidenum">
              <a:rPr lang="es-ES"/>
              <a:pPr eaLnBrk="1" hangingPunct="1"/>
              <a:t>63</a:t>
            </a:fld>
            <a:endParaRPr lang="es-ES"/>
          </a:p>
        </p:txBody>
      </p:sp>
      <p:sp>
        <p:nvSpPr>
          <p:cNvPr id="139267" name="Rectangle 2"/>
          <p:cNvSpPr>
            <a:spLocks noGrp="1" noRot="1" noChangeAspect="1" noChangeArrowheads="1" noTextEdit="1"/>
          </p:cNvSpPr>
          <p:nvPr>
            <p:ph type="sldImg"/>
          </p:nvPr>
        </p:nvSpPr>
        <p:spPr>
          <a:xfrm>
            <a:off x="1143000" y="684213"/>
            <a:ext cx="4573588" cy="3430587"/>
          </a:xfrm>
          <a:ln/>
        </p:spPr>
      </p:sp>
      <p:sp>
        <p:nvSpPr>
          <p:cNvPr id="139268" name="Rectangle 3"/>
          <p:cNvSpPr>
            <a:spLocks noGrp="1" noChangeArrowheads="1"/>
          </p:cNvSpPr>
          <p:nvPr>
            <p:ph type="body" idx="1"/>
          </p:nvPr>
        </p:nvSpPr>
        <p:spPr>
          <a:noFill/>
        </p:spPr>
        <p:txBody>
          <a:bodyPr/>
          <a:lstStyle/>
          <a:p>
            <a:pPr eaLnBrk="1" hangingPunct="1"/>
            <a:endParaRPr lang="es-MX"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pitchFamily="34" charset="0"/>
              </a:defRPr>
            </a:lvl1pPr>
            <a:lvl2pPr marL="742950" indent="-285750" defTabSz="954088" eaLnBrk="0" hangingPunct="0">
              <a:defRPr>
                <a:solidFill>
                  <a:schemeClr val="tx1"/>
                </a:solidFill>
                <a:latin typeface="Arial" pitchFamily="34" charset="0"/>
              </a:defRPr>
            </a:lvl2pPr>
            <a:lvl3pPr marL="1143000" indent="-228600" defTabSz="954088" eaLnBrk="0" hangingPunct="0">
              <a:defRPr>
                <a:solidFill>
                  <a:schemeClr val="tx1"/>
                </a:solidFill>
                <a:latin typeface="Arial" pitchFamily="34" charset="0"/>
              </a:defRPr>
            </a:lvl3pPr>
            <a:lvl4pPr marL="1600200" indent="-228600" defTabSz="954088" eaLnBrk="0" hangingPunct="0">
              <a:defRPr>
                <a:solidFill>
                  <a:schemeClr val="tx1"/>
                </a:solidFill>
                <a:latin typeface="Arial" pitchFamily="34" charset="0"/>
              </a:defRPr>
            </a:lvl4pPr>
            <a:lvl5pPr marL="2057400" indent="-228600" defTabSz="954088" eaLnBrk="0" hangingPunct="0">
              <a:defRPr>
                <a:solidFill>
                  <a:schemeClr val="tx1"/>
                </a:solidFill>
                <a:latin typeface="Arial" pitchFamily="34" charset="0"/>
              </a:defRPr>
            </a:lvl5pPr>
            <a:lvl6pPr marL="2514600" indent="-228600" algn="ctr" defTabSz="954088" eaLnBrk="0" fontAlgn="base" hangingPunct="0">
              <a:spcBef>
                <a:spcPct val="0"/>
              </a:spcBef>
              <a:spcAft>
                <a:spcPct val="0"/>
              </a:spcAft>
              <a:defRPr>
                <a:solidFill>
                  <a:schemeClr val="tx1"/>
                </a:solidFill>
                <a:latin typeface="Arial" pitchFamily="34" charset="0"/>
              </a:defRPr>
            </a:lvl6pPr>
            <a:lvl7pPr marL="2971800" indent="-228600" algn="ctr" defTabSz="954088" eaLnBrk="0" fontAlgn="base" hangingPunct="0">
              <a:spcBef>
                <a:spcPct val="0"/>
              </a:spcBef>
              <a:spcAft>
                <a:spcPct val="0"/>
              </a:spcAft>
              <a:defRPr>
                <a:solidFill>
                  <a:schemeClr val="tx1"/>
                </a:solidFill>
                <a:latin typeface="Arial" pitchFamily="34" charset="0"/>
              </a:defRPr>
            </a:lvl7pPr>
            <a:lvl8pPr marL="3429000" indent="-228600" algn="ctr" defTabSz="954088" eaLnBrk="0" fontAlgn="base" hangingPunct="0">
              <a:spcBef>
                <a:spcPct val="0"/>
              </a:spcBef>
              <a:spcAft>
                <a:spcPct val="0"/>
              </a:spcAft>
              <a:defRPr>
                <a:solidFill>
                  <a:schemeClr val="tx1"/>
                </a:solidFill>
                <a:latin typeface="Arial" pitchFamily="34" charset="0"/>
              </a:defRPr>
            </a:lvl8pPr>
            <a:lvl9pPr marL="3886200" indent="-228600" algn="ctr" defTabSz="954088" eaLnBrk="0" fontAlgn="base" hangingPunct="0">
              <a:spcBef>
                <a:spcPct val="0"/>
              </a:spcBef>
              <a:spcAft>
                <a:spcPct val="0"/>
              </a:spcAft>
              <a:defRPr>
                <a:solidFill>
                  <a:schemeClr val="tx1"/>
                </a:solidFill>
                <a:latin typeface="Arial" pitchFamily="34" charset="0"/>
              </a:defRPr>
            </a:lvl9pPr>
          </a:lstStyle>
          <a:p>
            <a:pPr eaLnBrk="1" hangingPunct="1"/>
            <a:fld id="{A0369B57-BA3F-4FB2-99C3-2D41676869C4}" type="slidenum">
              <a:rPr lang="es-ES"/>
              <a:pPr eaLnBrk="1" hangingPunct="1"/>
              <a:t>64</a:t>
            </a:fld>
            <a:endParaRPr lang="es-ES"/>
          </a:p>
        </p:txBody>
      </p:sp>
      <p:sp>
        <p:nvSpPr>
          <p:cNvPr id="140291" name="Rectangle 2"/>
          <p:cNvSpPr>
            <a:spLocks noGrp="1" noRot="1" noChangeAspect="1" noChangeArrowheads="1" noTextEdit="1"/>
          </p:cNvSpPr>
          <p:nvPr>
            <p:ph type="sldImg"/>
          </p:nvPr>
        </p:nvSpPr>
        <p:spPr>
          <a:xfrm>
            <a:off x="1143000" y="684213"/>
            <a:ext cx="4573588" cy="3430587"/>
          </a:xfrm>
          <a:ln/>
        </p:spPr>
      </p:sp>
      <p:sp>
        <p:nvSpPr>
          <p:cNvPr id="140292" name="Rectangle 3"/>
          <p:cNvSpPr>
            <a:spLocks noGrp="1" noChangeArrowheads="1"/>
          </p:cNvSpPr>
          <p:nvPr>
            <p:ph type="body" idx="1"/>
          </p:nvPr>
        </p:nvSpPr>
        <p:spPr>
          <a:noFill/>
        </p:spPr>
        <p:txBody>
          <a:bodyPr/>
          <a:lstStyle/>
          <a:p>
            <a:pPr eaLnBrk="1" hangingPunct="1"/>
            <a:endParaRPr lang="es-MX"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5</a:t>
            </a:fld>
            <a:endParaRPr lang="es-MX"/>
          </a:p>
        </p:txBody>
      </p:sp>
    </p:spTree>
    <p:extLst>
      <p:ext uri="{BB962C8B-B14F-4D97-AF65-F5344CB8AC3E}">
        <p14:creationId xmlns:p14="http://schemas.microsoft.com/office/powerpoint/2010/main" val="39142771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pitchFamily="34" charset="0"/>
              </a:defRPr>
            </a:lvl1pPr>
            <a:lvl2pPr marL="742950" indent="-285750" defTabSz="954088" eaLnBrk="0" hangingPunct="0">
              <a:defRPr>
                <a:solidFill>
                  <a:schemeClr val="tx1"/>
                </a:solidFill>
                <a:latin typeface="Arial" pitchFamily="34" charset="0"/>
              </a:defRPr>
            </a:lvl2pPr>
            <a:lvl3pPr marL="1143000" indent="-228600" defTabSz="954088" eaLnBrk="0" hangingPunct="0">
              <a:defRPr>
                <a:solidFill>
                  <a:schemeClr val="tx1"/>
                </a:solidFill>
                <a:latin typeface="Arial" pitchFamily="34" charset="0"/>
              </a:defRPr>
            </a:lvl3pPr>
            <a:lvl4pPr marL="1600200" indent="-228600" defTabSz="954088" eaLnBrk="0" hangingPunct="0">
              <a:defRPr>
                <a:solidFill>
                  <a:schemeClr val="tx1"/>
                </a:solidFill>
                <a:latin typeface="Arial" pitchFamily="34" charset="0"/>
              </a:defRPr>
            </a:lvl4pPr>
            <a:lvl5pPr marL="2057400" indent="-228600" defTabSz="954088" eaLnBrk="0" hangingPunct="0">
              <a:defRPr>
                <a:solidFill>
                  <a:schemeClr val="tx1"/>
                </a:solidFill>
                <a:latin typeface="Arial" pitchFamily="34" charset="0"/>
              </a:defRPr>
            </a:lvl5pPr>
            <a:lvl6pPr marL="2514600" indent="-228600" algn="ctr" defTabSz="954088" eaLnBrk="0" fontAlgn="base" hangingPunct="0">
              <a:spcBef>
                <a:spcPct val="0"/>
              </a:spcBef>
              <a:spcAft>
                <a:spcPct val="0"/>
              </a:spcAft>
              <a:defRPr>
                <a:solidFill>
                  <a:schemeClr val="tx1"/>
                </a:solidFill>
                <a:latin typeface="Arial" pitchFamily="34" charset="0"/>
              </a:defRPr>
            </a:lvl6pPr>
            <a:lvl7pPr marL="2971800" indent="-228600" algn="ctr" defTabSz="954088" eaLnBrk="0" fontAlgn="base" hangingPunct="0">
              <a:spcBef>
                <a:spcPct val="0"/>
              </a:spcBef>
              <a:spcAft>
                <a:spcPct val="0"/>
              </a:spcAft>
              <a:defRPr>
                <a:solidFill>
                  <a:schemeClr val="tx1"/>
                </a:solidFill>
                <a:latin typeface="Arial" pitchFamily="34" charset="0"/>
              </a:defRPr>
            </a:lvl7pPr>
            <a:lvl8pPr marL="3429000" indent="-228600" algn="ctr" defTabSz="954088" eaLnBrk="0" fontAlgn="base" hangingPunct="0">
              <a:spcBef>
                <a:spcPct val="0"/>
              </a:spcBef>
              <a:spcAft>
                <a:spcPct val="0"/>
              </a:spcAft>
              <a:defRPr>
                <a:solidFill>
                  <a:schemeClr val="tx1"/>
                </a:solidFill>
                <a:latin typeface="Arial" pitchFamily="34" charset="0"/>
              </a:defRPr>
            </a:lvl8pPr>
            <a:lvl9pPr marL="3886200" indent="-228600" algn="ctr" defTabSz="954088" eaLnBrk="0" fontAlgn="base" hangingPunct="0">
              <a:spcBef>
                <a:spcPct val="0"/>
              </a:spcBef>
              <a:spcAft>
                <a:spcPct val="0"/>
              </a:spcAft>
              <a:defRPr>
                <a:solidFill>
                  <a:schemeClr val="tx1"/>
                </a:solidFill>
                <a:latin typeface="Arial" pitchFamily="34" charset="0"/>
              </a:defRPr>
            </a:lvl9pPr>
          </a:lstStyle>
          <a:p>
            <a:pPr eaLnBrk="1" hangingPunct="1"/>
            <a:fld id="{AC3D0C51-8316-4396-ADBB-CF440CFD0C6A}" type="slidenum">
              <a:rPr lang="es-ES"/>
              <a:pPr eaLnBrk="1" hangingPunct="1"/>
              <a:t>65</a:t>
            </a:fld>
            <a:endParaRPr lang="es-ES"/>
          </a:p>
        </p:txBody>
      </p:sp>
      <p:sp>
        <p:nvSpPr>
          <p:cNvPr id="141315" name="Rectangle 2"/>
          <p:cNvSpPr>
            <a:spLocks noGrp="1" noRot="1" noChangeAspect="1" noChangeArrowheads="1" noTextEdit="1"/>
          </p:cNvSpPr>
          <p:nvPr>
            <p:ph type="sldImg"/>
          </p:nvPr>
        </p:nvSpPr>
        <p:spPr>
          <a:xfrm>
            <a:off x="1143000" y="684213"/>
            <a:ext cx="4573588" cy="3430587"/>
          </a:xfrm>
          <a:ln/>
        </p:spPr>
      </p:sp>
      <p:sp>
        <p:nvSpPr>
          <p:cNvPr id="141316" name="Rectangle 3"/>
          <p:cNvSpPr>
            <a:spLocks noGrp="1" noChangeArrowheads="1"/>
          </p:cNvSpPr>
          <p:nvPr>
            <p:ph type="body" idx="1"/>
          </p:nvPr>
        </p:nvSpPr>
        <p:spPr>
          <a:noFill/>
        </p:spPr>
        <p:txBody>
          <a:bodyPr/>
          <a:lstStyle/>
          <a:p>
            <a:pPr eaLnBrk="1" hangingPunct="1"/>
            <a:endParaRPr lang="es-MX"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defTabSz="954088" eaLnBrk="0" hangingPunct="0">
              <a:defRPr>
                <a:solidFill>
                  <a:schemeClr val="tx1"/>
                </a:solidFill>
                <a:latin typeface="Arial" pitchFamily="34" charset="0"/>
              </a:defRPr>
            </a:lvl1pPr>
            <a:lvl2pPr marL="742950" indent="-285750" defTabSz="954088" eaLnBrk="0" hangingPunct="0">
              <a:defRPr>
                <a:solidFill>
                  <a:schemeClr val="tx1"/>
                </a:solidFill>
                <a:latin typeface="Arial" pitchFamily="34" charset="0"/>
              </a:defRPr>
            </a:lvl2pPr>
            <a:lvl3pPr marL="1143000" indent="-228600" defTabSz="954088" eaLnBrk="0" hangingPunct="0">
              <a:defRPr>
                <a:solidFill>
                  <a:schemeClr val="tx1"/>
                </a:solidFill>
                <a:latin typeface="Arial" pitchFamily="34" charset="0"/>
              </a:defRPr>
            </a:lvl3pPr>
            <a:lvl4pPr marL="1600200" indent="-228600" defTabSz="954088" eaLnBrk="0" hangingPunct="0">
              <a:defRPr>
                <a:solidFill>
                  <a:schemeClr val="tx1"/>
                </a:solidFill>
                <a:latin typeface="Arial" pitchFamily="34" charset="0"/>
              </a:defRPr>
            </a:lvl4pPr>
            <a:lvl5pPr marL="2057400" indent="-228600" defTabSz="954088" eaLnBrk="0" hangingPunct="0">
              <a:defRPr>
                <a:solidFill>
                  <a:schemeClr val="tx1"/>
                </a:solidFill>
                <a:latin typeface="Arial" pitchFamily="34" charset="0"/>
              </a:defRPr>
            </a:lvl5pPr>
            <a:lvl6pPr marL="2514600" indent="-228600" algn="ctr" defTabSz="954088" eaLnBrk="0" fontAlgn="base" hangingPunct="0">
              <a:spcBef>
                <a:spcPct val="0"/>
              </a:spcBef>
              <a:spcAft>
                <a:spcPct val="0"/>
              </a:spcAft>
              <a:defRPr>
                <a:solidFill>
                  <a:schemeClr val="tx1"/>
                </a:solidFill>
                <a:latin typeface="Arial" pitchFamily="34" charset="0"/>
              </a:defRPr>
            </a:lvl6pPr>
            <a:lvl7pPr marL="2971800" indent="-228600" algn="ctr" defTabSz="954088" eaLnBrk="0" fontAlgn="base" hangingPunct="0">
              <a:spcBef>
                <a:spcPct val="0"/>
              </a:spcBef>
              <a:spcAft>
                <a:spcPct val="0"/>
              </a:spcAft>
              <a:defRPr>
                <a:solidFill>
                  <a:schemeClr val="tx1"/>
                </a:solidFill>
                <a:latin typeface="Arial" pitchFamily="34" charset="0"/>
              </a:defRPr>
            </a:lvl7pPr>
            <a:lvl8pPr marL="3429000" indent="-228600" algn="ctr" defTabSz="954088" eaLnBrk="0" fontAlgn="base" hangingPunct="0">
              <a:spcBef>
                <a:spcPct val="0"/>
              </a:spcBef>
              <a:spcAft>
                <a:spcPct val="0"/>
              </a:spcAft>
              <a:defRPr>
                <a:solidFill>
                  <a:schemeClr val="tx1"/>
                </a:solidFill>
                <a:latin typeface="Arial" pitchFamily="34" charset="0"/>
              </a:defRPr>
            </a:lvl8pPr>
            <a:lvl9pPr marL="3886200" indent="-228600" algn="ctr" defTabSz="954088" eaLnBrk="0" fontAlgn="base" hangingPunct="0">
              <a:spcBef>
                <a:spcPct val="0"/>
              </a:spcBef>
              <a:spcAft>
                <a:spcPct val="0"/>
              </a:spcAft>
              <a:defRPr>
                <a:solidFill>
                  <a:schemeClr val="tx1"/>
                </a:solidFill>
                <a:latin typeface="Arial" pitchFamily="34" charset="0"/>
              </a:defRPr>
            </a:lvl9pPr>
          </a:lstStyle>
          <a:p>
            <a:pPr eaLnBrk="1" hangingPunct="1"/>
            <a:fld id="{691B9C55-89CB-4BD8-A527-9EF07DB4C3F0}" type="slidenum">
              <a:rPr lang="es-ES"/>
              <a:pPr eaLnBrk="1" hangingPunct="1"/>
              <a:t>66</a:t>
            </a:fld>
            <a:endParaRPr lang="es-ES"/>
          </a:p>
        </p:txBody>
      </p:sp>
      <p:sp>
        <p:nvSpPr>
          <p:cNvPr id="142339" name="Rectangle 2"/>
          <p:cNvSpPr>
            <a:spLocks noGrp="1" noRot="1" noChangeAspect="1" noChangeArrowheads="1" noTextEdit="1"/>
          </p:cNvSpPr>
          <p:nvPr>
            <p:ph type="sldImg"/>
          </p:nvPr>
        </p:nvSpPr>
        <p:spPr>
          <a:xfrm>
            <a:off x="1143000" y="684213"/>
            <a:ext cx="4573588" cy="3430587"/>
          </a:xfrm>
          <a:ln/>
        </p:spPr>
      </p:sp>
      <p:sp>
        <p:nvSpPr>
          <p:cNvPr id="142340" name="Rectangle 3"/>
          <p:cNvSpPr>
            <a:spLocks noGrp="1" noChangeArrowheads="1"/>
          </p:cNvSpPr>
          <p:nvPr>
            <p:ph type="body" idx="1"/>
          </p:nvPr>
        </p:nvSpPr>
        <p:spPr>
          <a:noFill/>
        </p:spPr>
        <p:txBody>
          <a:bodyPr/>
          <a:lstStyle/>
          <a:p>
            <a:pPr eaLnBrk="1" hangingPunct="1"/>
            <a:endParaRPr lang="es-MX"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F19839-8EA5-4E61-82AA-2F2FCBA6047F}" type="slidenum">
              <a:rPr lang="es-ES" smtClean="0"/>
              <a:pPr eaLnBrk="1" hangingPunct="1"/>
              <a:t>7</a:t>
            </a:fld>
            <a:endParaRPr lang="es-ES" smtClean="0"/>
          </a:p>
        </p:txBody>
      </p:sp>
      <p:sp>
        <p:nvSpPr>
          <p:cNvPr id="86019" name="Rectangle 2"/>
          <p:cNvSpPr>
            <a:spLocks noGrp="1" noRot="1" noChangeAspect="1" noChangeArrowheads="1" noTextEdit="1"/>
          </p:cNvSpPr>
          <p:nvPr>
            <p:ph type="sldImg"/>
          </p:nvPr>
        </p:nvSpPr>
        <p:spPr>
          <a:xfrm>
            <a:off x="1143000" y="684213"/>
            <a:ext cx="4573588" cy="3430587"/>
          </a:xfrm>
          <a:ln/>
        </p:spPr>
      </p:sp>
      <p:sp>
        <p:nvSpPr>
          <p:cNvPr id="86020" name="Rectangle 3"/>
          <p:cNvSpPr>
            <a:spLocks noGrp="1" noChangeArrowheads="1"/>
          </p:cNvSpPr>
          <p:nvPr>
            <p:ph type="body" idx="1"/>
          </p:nvPr>
        </p:nvSpPr>
        <p:spPr>
          <a:xfrm>
            <a:off x="685800" y="4342303"/>
            <a:ext cx="5486400" cy="4116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8</a:t>
            </a:fld>
            <a:endParaRPr lang="es-MX"/>
          </a:p>
        </p:txBody>
      </p:sp>
    </p:spTree>
    <p:extLst>
      <p:ext uri="{BB962C8B-B14F-4D97-AF65-F5344CB8AC3E}">
        <p14:creationId xmlns:p14="http://schemas.microsoft.com/office/powerpoint/2010/main" val="1087991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7F4708C-3A9D-4588-8471-E2D626D83F68}" type="slidenum">
              <a:rPr lang="es-MX" smtClean="0"/>
              <a:t>9</a:t>
            </a:fld>
            <a:endParaRPr lang="es-MX"/>
          </a:p>
        </p:txBody>
      </p:sp>
    </p:spTree>
    <p:extLst>
      <p:ext uri="{BB962C8B-B14F-4D97-AF65-F5344CB8AC3E}">
        <p14:creationId xmlns:p14="http://schemas.microsoft.com/office/powerpoint/2010/main" val="2998224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7AEC41-42FF-4888-9222-9817E7E7278C}" type="slidenum">
              <a:rPr lang="es-ES" smtClean="0"/>
              <a:pPr eaLnBrk="1" hangingPunct="1"/>
              <a:t>11</a:t>
            </a:fld>
            <a:endParaRPr lang="es-ES" smtClean="0"/>
          </a:p>
        </p:txBody>
      </p:sp>
      <p:sp>
        <p:nvSpPr>
          <p:cNvPr id="92163" name="Rectangle 2"/>
          <p:cNvSpPr>
            <a:spLocks noGrp="1" noRot="1" noChangeAspect="1" noChangeArrowheads="1" noTextEdit="1"/>
          </p:cNvSpPr>
          <p:nvPr>
            <p:ph type="sldImg"/>
          </p:nvPr>
        </p:nvSpPr>
        <p:spPr>
          <a:xfrm>
            <a:off x="1143000" y="684213"/>
            <a:ext cx="4573588" cy="3430587"/>
          </a:xfrm>
          <a:ln/>
        </p:spPr>
      </p:sp>
      <p:sp>
        <p:nvSpPr>
          <p:cNvPr id="92164" name="Rectangle 3"/>
          <p:cNvSpPr>
            <a:spLocks noGrp="1" noChangeArrowheads="1"/>
          </p:cNvSpPr>
          <p:nvPr>
            <p:ph type="body" idx="1"/>
          </p:nvPr>
        </p:nvSpPr>
        <p:spPr>
          <a:xfrm>
            <a:off x="685800" y="4342303"/>
            <a:ext cx="5486400" cy="4116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B43A6F78-8E0F-4384-82A6-3674557078A7}" type="datetime1">
              <a:rPr lang="es-MX" smtClean="0"/>
              <a:t>24/07/2013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CA6CE64-BD32-4DB1-981B-8FEFD6F6DB2F}" type="slidenum">
              <a:rPr lang="es-MX" smtClean="0"/>
              <a:t>‹Nº›</a:t>
            </a:fld>
            <a:endParaRPr lang="es-MX"/>
          </a:p>
        </p:txBody>
      </p:sp>
    </p:spTree>
    <p:extLst>
      <p:ext uri="{BB962C8B-B14F-4D97-AF65-F5344CB8AC3E}">
        <p14:creationId xmlns:p14="http://schemas.microsoft.com/office/powerpoint/2010/main" val="36578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CE4CD782-2116-4E33-A34E-5B22186D7278}" type="datetime1">
              <a:rPr lang="es-MX" smtClean="0"/>
              <a:t>24/07/2013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CA6CE64-BD32-4DB1-981B-8FEFD6F6DB2F}" type="slidenum">
              <a:rPr lang="es-MX" smtClean="0"/>
              <a:t>‹Nº›</a:t>
            </a:fld>
            <a:endParaRPr lang="es-MX"/>
          </a:p>
        </p:txBody>
      </p:sp>
    </p:spTree>
    <p:extLst>
      <p:ext uri="{BB962C8B-B14F-4D97-AF65-F5344CB8AC3E}">
        <p14:creationId xmlns:p14="http://schemas.microsoft.com/office/powerpoint/2010/main" val="2213002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88B5FDE-B821-49BF-B986-90FFDBB66860}" type="datetime1">
              <a:rPr lang="es-MX" smtClean="0"/>
              <a:t>24/07/2013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CA6CE64-BD32-4DB1-981B-8FEFD6F6DB2F}" type="slidenum">
              <a:rPr lang="es-MX" smtClean="0"/>
              <a:t>‹Nº›</a:t>
            </a:fld>
            <a:endParaRPr lang="es-MX"/>
          </a:p>
        </p:txBody>
      </p:sp>
    </p:spTree>
    <p:extLst>
      <p:ext uri="{BB962C8B-B14F-4D97-AF65-F5344CB8AC3E}">
        <p14:creationId xmlns:p14="http://schemas.microsoft.com/office/powerpoint/2010/main" val="793652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5" name="4 Marcador de pie de página"/>
          <p:cNvSpPr>
            <a:spLocks noGrp="1"/>
          </p:cNvSpPr>
          <p:nvPr>
            <p:ph type="ftr" sz="quarter" idx="11"/>
          </p:nvPr>
        </p:nvSpPr>
        <p:spPr/>
        <p:txBody>
          <a:bodyPr/>
          <a:lstStyle/>
          <a:p>
            <a:pPr>
              <a:defRPr/>
            </a:pPr>
            <a:endParaRPr lang="es-ES"/>
          </a:p>
        </p:txBody>
      </p:sp>
      <p:sp>
        <p:nvSpPr>
          <p:cNvPr id="6" name="5 Marcador de número de diapositiva"/>
          <p:cNvSpPr>
            <a:spLocks noGrp="1"/>
          </p:cNvSpPr>
          <p:nvPr>
            <p:ph type="sldNum" sz="quarter" idx="12"/>
          </p:nvPr>
        </p:nvSpPr>
        <p:spPr/>
        <p:txBody>
          <a:bodyPr/>
          <a:lstStyle/>
          <a:p>
            <a:pPr>
              <a:defRPr/>
            </a:pPr>
            <a:fld id="{E37A7095-950E-43D0-832A-C80C349CFC93}" type="slidenum">
              <a:rPr lang="es-ES" smtClean="0"/>
              <a:pPr>
                <a:defRPr/>
              </a:pPr>
              <a:t>‹Nº›</a:t>
            </a:fld>
            <a:endParaRPr lang="es-ES"/>
          </a:p>
        </p:txBody>
      </p:sp>
    </p:spTree>
    <p:extLst>
      <p:ext uri="{BB962C8B-B14F-4D97-AF65-F5344CB8AC3E}">
        <p14:creationId xmlns:p14="http://schemas.microsoft.com/office/powerpoint/2010/main" val="2646174839"/>
      </p:ext>
    </p:extLst>
  </p:cSld>
  <p:clrMapOvr>
    <a:masterClrMapping/>
  </p:clrMapOvr>
  <p:transition>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ólo el títul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pPr>
              <a:defRPr/>
            </a:pPr>
            <a:fld id="{780EF05E-6490-48B0-A21E-5C0B7E7755BC}" type="datetime1">
              <a:rPr lang="es-MX" smtClean="0"/>
              <a:t>24/07/2013</a:t>
            </a:fld>
            <a:endParaRPr lang="es-ES"/>
          </a:p>
        </p:txBody>
      </p:sp>
      <p:sp>
        <p:nvSpPr>
          <p:cNvPr id="4" name="3 Marcador de pie de página"/>
          <p:cNvSpPr>
            <a:spLocks noGrp="1"/>
          </p:cNvSpPr>
          <p:nvPr>
            <p:ph type="ftr" sz="quarter" idx="11"/>
          </p:nvPr>
        </p:nvSpPr>
        <p:spPr/>
        <p:txBody>
          <a:bodyPr/>
          <a:lstStyle/>
          <a:p>
            <a:pPr>
              <a:defRPr/>
            </a:pPr>
            <a:endParaRPr lang="es-ES"/>
          </a:p>
        </p:txBody>
      </p:sp>
      <p:sp>
        <p:nvSpPr>
          <p:cNvPr id="5" name="4 Marcador de número de diapositiva"/>
          <p:cNvSpPr>
            <a:spLocks noGrp="1"/>
          </p:cNvSpPr>
          <p:nvPr>
            <p:ph type="sldNum" sz="quarter" idx="12"/>
          </p:nvPr>
        </p:nvSpPr>
        <p:spPr/>
        <p:txBody>
          <a:bodyPr/>
          <a:lstStyle/>
          <a:p>
            <a:pPr>
              <a:defRPr/>
            </a:pPr>
            <a:fld id="{7E5FC3E1-278D-462C-BFAF-4CD1A1BFDEBC}" type="slidenum">
              <a:rPr lang="es-ES" smtClean="0"/>
              <a:pPr>
                <a:defRPr/>
              </a:pPr>
              <a:t>‹Nº›</a:t>
            </a:fld>
            <a:endParaRPr lang="es-ES"/>
          </a:p>
        </p:txBody>
      </p:sp>
    </p:spTree>
    <p:extLst>
      <p:ext uri="{BB962C8B-B14F-4D97-AF65-F5344CB8AC3E}">
        <p14:creationId xmlns:p14="http://schemas.microsoft.com/office/powerpoint/2010/main" val="520522521"/>
      </p:ext>
    </p:extLst>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435B0D71-4617-4A19-8A9A-C1F4DED7D64D}" type="datetime1">
              <a:rPr lang="es-MX" smtClean="0"/>
              <a:t>24/07/2013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CA6CE64-BD32-4DB1-981B-8FEFD6F6DB2F}" type="slidenum">
              <a:rPr lang="es-MX" smtClean="0"/>
              <a:t>‹Nº›</a:t>
            </a:fld>
            <a:endParaRPr lang="es-MX"/>
          </a:p>
        </p:txBody>
      </p:sp>
    </p:spTree>
    <p:extLst>
      <p:ext uri="{BB962C8B-B14F-4D97-AF65-F5344CB8AC3E}">
        <p14:creationId xmlns:p14="http://schemas.microsoft.com/office/powerpoint/2010/main" val="3746117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9731BBD-8695-4D7D-BAF9-7F7F99D9F83F}" type="datetime1">
              <a:rPr lang="es-MX" smtClean="0"/>
              <a:t>24/07/2013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CA6CE64-BD32-4DB1-981B-8FEFD6F6DB2F}" type="slidenum">
              <a:rPr lang="es-MX" smtClean="0"/>
              <a:t>‹Nº›</a:t>
            </a:fld>
            <a:endParaRPr lang="es-MX"/>
          </a:p>
        </p:txBody>
      </p:sp>
    </p:spTree>
    <p:extLst>
      <p:ext uri="{BB962C8B-B14F-4D97-AF65-F5344CB8AC3E}">
        <p14:creationId xmlns:p14="http://schemas.microsoft.com/office/powerpoint/2010/main" val="1577684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7A0B5D7B-FDEF-4806-9943-C9D763FF385C}" type="datetime1">
              <a:rPr lang="es-MX" smtClean="0"/>
              <a:t>24/07/2013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DCA6CE64-BD32-4DB1-981B-8FEFD6F6DB2F}" type="slidenum">
              <a:rPr lang="es-MX" smtClean="0"/>
              <a:t>‹Nº›</a:t>
            </a:fld>
            <a:endParaRPr lang="es-MX"/>
          </a:p>
        </p:txBody>
      </p:sp>
    </p:spTree>
    <p:extLst>
      <p:ext uri="{BB962C8B-B14F-4D97-AF65-F5344CB8AC3E}">
        <p14:creationId xmlns:p14="http://schemas.microsoft.com/office/powerpoint/2010/main" val="3377341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4E2F6108-6165-4D91-8F64-C9F631DC4C9D}" type="datetime1">
              <a:rPr lang="es-MX" smtClean="0"/>
              <a:t>24/07/2013</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DCA6CE64-BD32-4DB1-981B-8FEFD6F6DB2F}" type="slidenum">
              <a:rPr lang="es-MX" smtClean="0"/>
              <a:t>‹Nº›</a:t>
            </a:fld>
            <a:endParaRPr lang="es-MX"/>
          </a:p>
        </p:txBody>
      </p:sp>
    </p:spTree>
    <p:extLst>
      <p:ext uri="{BB962C8B-B14F-4D97-AF65-F5344CB8AC3E}">
        <p14:creationId xmlns:p14="http://schemas.microsoft.com/office/powerpoint/2010/main" val="454231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589DD6E8-5A76-4EB4-BA5F-91FD1E8F37D3}" type="datetime1">
              <a:rPr lang="es-MX" smtClean="0"/>
              <a:t>24/07/2013</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DCA6CE64-BD32-4DB1-981B-8FEFD6F6DB2F}" type="slidenum">
              <a:rPr lang="es-MX" smtClean="0"/>
              <a:t>‹Nº›</a:t>
            </a:fld>
            <a:endParaRPr lang="es-MX"/>
          </a:p>
        </p:txBody>
      </p:sp>
    </p:spTree>
    <p:extLst>
      <p:ext uri="{BB962C8B-B14F-4D97-AF65-F5344CB8AC3E}">
        <p14:creationId xmlns:p14="http://schemas.microsoft.com/office/powerpoint/2010/main" val="3498765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E679B29-4CA1-4487-9196-1B99393452C8}" type="datetime1">
              <a:rPr lang="es-MX" smtClean="0"/>
              <a:t>24/07/2013</a:t>
            </a:fld>
            <a:endParaRPr lang="es-MX"/>
          </a:p>
        </p:txBody>
      </p:sp>
      <p:sp>
        <p:nvSpPr>
          <p:cNvPr id="3" name="2 Marcador de pie de página"/>
          <p:cNvSpPr>
            <a:spLocks noGrp="1"/>
          </p:cNvSpPr>
          <p:nvPr>
            <p:ph type="ftr" sz="quarter" idx="11"/>
          </p:nvPr>
        </p:nvSpPr>
        <p:spPr/>
        <p:txBody>
          <a:bodyPr/>
          <a:lstStyle/>
          <a:p>
            <a:endParaRPr lang="es-MX"/>
          </a:p>
        </p:txBody>
      </p:sp>
      <p:sp>
        <p:nvSpPr>
          <p:cNvPr id="9" name="2 Marcador de número de diapositiva"/>
          <p:cNvSpPr>
            <a:spLocks noGrp="1"/>
          </p:cNvSpPr>
          <p:nvPr>
            <p:ph type="sldNum" sz="quarter" idx="12"/>
          </p:nvPr>
        </p:nvSpPr>
        <p:spPr>
          <a:xfrm>
            <a:off x="6553200" y="6356350"/>
            <a:ext cx="2133600" cy="365125"/>
          </a:xfrm>
        </p:spPr>
        <p:txBody>
          <a:bodyPr/>
          <a:lstStyle/>
          <a:p>
            <a:fld id="{132FADFE-3B8F-471C-ABF0-DBC7717ECBBC}" type="slidenum">
              <a:rPr lang="es-ES" smtClean="0"/>
              <a:pPr/>
              <a:t>‹Nº›</a:t>
            </a:fld>
            <a:endParaRPr lang="es-ES"/>
          </a:p>
        </p:txBody>
      </p:sp>
      <p:grpSp>
        <p:nvGrpSpPr>
          <p:cNvPr id="5" name="Group 8"/>
          <p:cNvGrpSpPr>
            <a:grpSpLocks/>
          </p:cNvGrpSpPr>
          <p:nvPr userDrawn="1"/>
        </p:nvGrpSpPr>
        <p:grpSpPr bwMode="auto">
          <a:xfrm>
            <a:off x="467544" y="6415410"/>
            <a:ext cx="1440160" cy="224831"/>
            <a:chOff x="1882" y="981"/>
            <a:chExt cx="2722" cy="635"/>
          </a:xfrm>
        </p:grpSpPr>
        <p:pic>
          <p:nvPicPr>
            <p:cNvPr id="6" name="Picture 9"/>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1882" y="981"/>
              <a:ext cx="681" cy="578"/>
            </a:xfrm>
            <a:prstGeom prst="rect">
              <a:avLst/>
            </a:prstGeom>
            <a:noFill/>
            <a:ln w="9525">
              <a:noFill/>
              <a:miter lim="800000"/>
              <a:headEnd/>
              <a:tailEnd/>
            </a:ln>
          </p:spPr>
        </p:pic>
        <p:pic>
          <p:nvPicPr>
            <p:cNvPr id="7" name="Picture 10"/>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2562" y="1224"/>
              <a:ext cx="2042" cy="392"/>
            </a:xfrm>
            <a:prstGeom prst="rect">
              <a:avLst/>
            </a:prstGeom>
            <a:noFill/>
            <a:ln w="9525">
              <a:noFill/>
              <a:miter lim="800000"/>
              <a:headEnd/>
              <a:tailEnd/>
            </a:ln>
          </p:spPr>
        </p:pic>
      </p:grpSp>
      <p:cxnSp>
        <p:nvCxnSpPr>
          <p:cNvPr id="8" name="7 Conector recto"/>
          <p:cNvCxnSpPr/>
          <p:nvPr userDrawn="1"/>
        </p:nvCxnSpPr>
        <p:spPr>
          <a:xfrm>
            <a:off x="323528" y="6381328"/>
            <a:ext cx="8496622" cy="0"/>
          </a:xfrm>
          <a:prstGeom prst="line">
            <a:avLst/>
          </a:prstGeom>
          <a:ln w="25400" cap="rnd" cmpd="thickThi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9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25B7DAA-037D-4283-B586-755EF82D4B37}" type="datetime1">
              <a:rPr lang="es-MX" smtClean="0"/>
              <a:t>24/07/2013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DCA6CE64-BD32-4DB1-981B-8FEFD6F6DB2F}" type="slidenum">
              <a:rPr lang="es-MX" smtClean="0"/>
              <a:t>‹Nº›</a:t>
            </a:fld>
            <a:endParaRPr lang="es-MX"/>
          </a:p>
        </p:txBody>
      </p:sp>
    </p:spTree>
    <p:extLst>
      <p:ext uri="{BB962C8B-B14F-4D97-AF65-F5344CB8AC3E}">
        <p14:creationId xmlns:p14="http://schemas.microsoft.com/office/powerpoint/2010/main" val="3532675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A1ED65E-E5C8-4969-BD4C-982CFE6F5668}" type="datetime1">
              <a:rPr lang="es-MX" smtClean="0"/>
              <a:t>24/07/2013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DCA6CE64-BD32-4DB1-981B-8FEFD6F6DB2F}" type="slidenum">
              <a:rPr lang="es-MX" smtClean="0"/>
              <a:t>‹Nº›</a:t>
            </a:fld>
            <a:endParaRPr lang="es-MX"/>
          </a:p>
        </p:txBody>
      </p:sp>
    </p:spTree>
    <p:extLst>
      <p:ext uri="{BB962C8B-B14F-4D97-AF65-F5344CB8AC3E}">
        <p14:creationId xmlns:p14="http://schemas.microsoft.com/office/powerpoint/2010/main" val="3986855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683F0-4B4E-4A8B-B5BD-4D3C6F74C1BF}" type="datetime1">
              <a:rPr lang="es-MX" smtClean="0"/>
              <a:t>24/07/2013</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A6CE64-BD32-4DB1-981B-8FEFD6F6DB2F}" type="slidenum">
              <a:rPr lang="es-MX" smtClean="0"/>
              <a:t>‹Nº›</a:t>
            </a:fld>
            <a:endParaRPr lang="es-MX"/>
          </a:p>
        </p:txBody>
      </p:sp>
      <p:grpSp>
        <p:nvGrpSpPr>
          <p:cNvPr id="7" name="Group 8"/>
          <p:cNvGrpSpPr>
            <a:grpSpLocks/>
          </p:cNvGrpSpPr>
          <p:nvPr userDrawn="1"/>
        </p:nvGrpSpPr>
        <p:grpSpPr bwMode="auto">
          <a:xfrm>
            <a:off x="467544" y="6415410"/>
            <a:ext cx="1440160" cy="224831"/>
            <a:chOff x="1882" y="981"/>
            <a:chExt cx="2722" cy="635"/>
          </a:xfrm>
        </p:grpSpPr>
        <p:pic>
          <p:nvPicPr>
            <p:cNvPr id="8" name="Picture 9"/>
            <p:cNvPicPr>
              <a:picLocks noChangeAspect="1" noChangeArrowheads="1"/>
            </p:cNvPicPr>
            <p:nvPr/>
          </p:nvPicPr>
          <p:blipFill>
            <a:blip r:embed="rId15" cstate="print">
              <a:duotone>
                <a:schemeClr val="bg2">
                  <a:shade val="45000"/>
                  <a:satMod val="135000"/>
                </a:schemeClr>
                <a:prstClr val="white"/>
              </a:duotone>
            </a:blip>
            <a:srcRect/>
            <a:stretch>
              <a:fillRect/>
            </a:stretch>
          </p:blipFill>
          <p:spPr bwMode="auto">
            <a:xfrm>
              <a:off x="1882" y="981"/>
              <a:ext cx="681" cy="578"/>
            </a:xfrm>
            <a:prstGeom prst="rect">
              <a:avLst/>
            </a:prstGeom>
            <a:noFill/>
            <a:ln w="9525">
              <a:noFill/>
              <a:miter lim="800000"/>
              <a:headEnd/>
              <a:tailEnd/>
            </a:ln>
          </p:spPr>
        </p:pic>
        <p:pic>
          <p:nvPicPr>
            <p:cNvPr id="9" name="Picture 10"/>
            <p:cNvPicPr>
              <a:picLocks noChangeAspect="1" noChangeArrowheads="1"/>
            </p:cNvPicPr>
            <p:nvPr/>
          </p:nvPicPr>
          <p:blipFill>
            <a:blip r:embed="rId16" cstate="print">
              <a:duotone>
                <a:schemeClr val="bg2">
                  <a:shade val="45000"/>
                  <a:satMod val="135000"/>
                </a:schemeClr>
                <a:prstClr val="white"/>
              </a:duotone>
            </a:blip>
            <a:srcRect/>
            <a:stretch>
              <a:fillRect/>
            </a:stretch>
          </p:blipFill>
          <p:spPr bwMode="auto">
            <a:xfrm>
              <a:off x="2562" y="1224"/>
              <a:ext cx="2042" cy="392"/>
            </a:xfrm>
            <a:prstGeom prst="rect">
              <a:avLst/>
            </a:prstGeom>
            <a:noFill/>
            <a:ln w="9525">
              <a:noFill/>
              <a:miter lim="800000"/>
              <a:headEnd/>
              <a:tailEnd/>
            </a:ln>
          </p:spPr>
        </p:pic>
      </p:grpSp>
      <p:cxnSp>
        <p:nvCxnSpPr>
          <p:cNvPr id="10" name="9 Conector recto"/>
          <p:cNvCxnSpPr/>
          <p:nvPr userDrawn="1"/>
        </p:nvCxnSpPr>
        <p:spPr>
          <a:xfrm>
            <a:off x="323528" y="6381328"/>
            <a:ext cx="8496622" cy="0"/>
          </a:xfrm>
          <a:prstGeom prst="line">
            <a:avLst/>
          </a:prstGeom>
          <a:ln w="25400" cap="rnd" cmpd="thickThi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13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www.google.com.mx/imgres?imgurl=http://www.capacitacion-para-empresas.com/img/liderazgo_motiv.gif&amp;imgrefurl=http://www.capacitacion-para-empresas.com/shop/otraspaginas.asp?paginanp=47&amp;usg=__02ogyLOrOJd3wCsHhRnmfRbbWrM=&amp;h=350&amp;w=350&amp;sz=17&amp;hl=es&amp;start=16&amp;um=1&amp;itbs=1&amp;tbnid=Lh1NcpahPkTKiM:&amp;tbnh=120&amp;tbnw=120&amp;prev=/images?q=liderazgo&amp;um=1&amp;hl=es&amp;sa=N&amp;tbs=isch:1" TargetMode="External"/><Relationship Id="rId7" Type="http://schemas.openxmlformats.org/officeDocument/2006/relationships/hyperlink" Target="http://www.google.com.mx/imgres?imgurl=http://grupos.emagister.com/imagen/estilo_de_liderazgo/t187599-0.jpg&amp;imgrefurl=http://grupos.emagister.com/imagen/estilo_de_liderazgo/1889-187599&amp;usg=__-bAkohv0H7Vpf4v_qss7g1s4Iks=&amp;h=500&amp;w=500&amp;sz=54&amp;hl=es&amp;start=15&amp;um=1&amp;itbs=1&amp;tbnid=yqiOYam1dOCYnM:&amp;tbnh=130&amp;tbnw=130&amp;prev=/images?q=liderazgo&amp;um=1&amp;hl=es&amp;sa=N&amp;tbs=isch:1" TargetMode="External"/><Relationship Id="rId2" Type="http://schemas.openxmlformats.org/officeDocument/2006/relationships/hyperlink" Target="http://www.google.com.mx/imgres?imgurl=http://alfombraroja.do/wp-content/uploads/2010/04/liderazgo_emocional.jpg&amp;imgrefurl=http://alfombraroja.do/?p=2910&amp;usg=__CfQ57qqbIDupwm2TWO-aEp5j7SI=&amp;h=300&amp;w=400&amp;sz=30&amp;hl=es&amp;start=29&amp;um=1&amp;itbs=1&amp;tbnid=yFs5Y0-WjxgwtM:&amp;tbnh=93&amp;tbnw=124&amp;prev=/images?q=liderazgo&amp;start=20&amp;um=1&amp;hl=es&amp;sa=N&amp;ndsp=20&amp;tbs=isch:1" TargetMode="External"/><Relationship Id="rId1" Type="http://schemas.openxmlformats.org/officeDocument/2006/relationships/slideLayout" Target="../slideLayouts/slideLayout7.xml"/><Relationship Id="rId6" Type="http://schemas.openxmlformats.org/officeDocument/2006/relationships/hyperlink" Target="http://www.google.com.mx/imgres?imgurl=http://2.bp.blogspot.com/_U72PNFLdvDQ/SrLhxHk1VEI/AAAAAAAAABY/qRniIdXYTLY/s400/liderazgo2.gif&amp;imgrefurl=http://justkique.blogspot.com/&amp;usg=__dFNHZaBFztxW2mIvkdxktx66VKQ=&amp;h=283&amp;w=385&amp;sz=17&amp;hl=es&amp;start=10&amp;um=1&amp;itbs=1&amp;tbnid=J_s-JQfEc-Zs_M:&amp;tbnh=90&amp;tbnw=123&amp;prev=/images?q=liderazgo&amp;um=1&amp;hl=es&amp;sa=N&amp;tbs=isch:1" TargetMode="External"/><Relationship Id="rId11" Type="http://schemas.openxmlformats.org/officeDocument/2006/relationships/hyperlink" Target="http://www.youtube.com/watch?v=WvH2UuXMbqs" TargetMode="External"/><Relationship Id="rId5" Type="http://schemas.openxmlformats.org/officeDocument/2006/relationships/hyperlink" Target="http://www.google.com.mx/imgres?imgurl=http://www.arearh.com/psicologia/dibus/liderazgo_estrategico.jpg&amp;imgrefurl=http://www.arearh.com/psicologia/liderazgo_estrategico.htm&amp;usg=__XMIY72Zao1wvHftg20kFfJXwqpw=&amp;h=399&amp;w=574&amp;sz=54&amp;hl=es&amp;start=12&amp;um=1&amp;itbs=1&amp;tbnid=l63S9fbYV4rlCM:&amp;tbnh=93&amp;tbnw=134&amp;prev=/images?q=liderazgo&amp;um=1&amp;hl=es&amp;sa=N&amp;tbs=isch:1" TargetMode="External"/><Relationship Id="rId10" Type="http://schemas.openxmlformats.org/officeDocument/2006/relationships/image" Target="../media/image12.png"/><Relationship Id="rId4" Type="http://schemas.openxmlformats.org/officeDocument/2006/relationships/hyperlink" Target="http://www.google.com.mx/imgres?imgurl=http://www.camaradealvear.org.ar/portal/images/stories/liderazgo.jpg&amp;imgrefurl=http://www.camaradealvear.org.ar/portal/index.php?option=com_content&amp;view=article&amp;id=104:curso-sobre-liderazgo&amp;catid=39:cursos&amp;Itemid=100&amp;usg=__X5h4KHar7jc_tLR9GW9sTWSwVFA=&amp;h=286&amp;w=230&amp;sz=14&amp;hl=es&amp;start=6&amp;um=1&amp;itbs=1&amp;tbnid=bL9cBQpb6zXQ1M:&amp;tbnh=115&amp;tbnw=92&amp;prev=/images?q=liderazgo&amp;um=1&amp;hl=es&amp;sa=N&amp;tbs=isch:1" TargetMode="Externa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wmf"/></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com.mx/url?sa=i&amp;rct=j&amp;q=liderazgo+y+coaching&amp;source=images&amp;cd=&amp;cad=rja&amp;docid=HyXKcc3qS3lSxM&amp;tbnid=vi73rTDazLu04M:&amp;ved=0CAUQjRw&amp;url=http://www.franciscocerda.cl/content/view/964629/La-mejor-explicacion-de-que-es-coaching-que-he-leido.html&amp;ei=YJenUb_mFJK89QT754EI&amp;psig=AFQjCNGIz_GTeG3oh9mw1IuILuZ0E4RKSg&amp;ust=1370022825609061"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www.youtube.com/watch?v=x2Pn5yunmS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wmf"/></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hyperlink" Target="http://www.youtube.com/watch?v=ZrDycvMGlv8" TargetMode="External"/><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wmf"/></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www.youtube.com/watch?v=JOhDDSJf-OU"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6.png"/><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B1POErBrP1o"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611560" y="3933056"/>
            <a:ext cx="7929562" cy="1723520"/>
          </a:xfrm>
          <a:prstGeom prst="rect">
            <a:avLst/>
          </a:prstGeom>
          <a:solidFill>
            <a:schemeClr val="bg1">
              <a:lumMod val="95000"/>
            </a:schemeClr>
          </a:solidFill>
          <a:ln w="9525">
            <a:noFill/>
            <a:miter lim="800000"/>
            <a:headEnd/>
            <a:tailEnd/>
          </a:ln>
          <a:effectLst>
            <a:outerShdw blurRad="50800" dist="38100" dir="5400000" algn="t" rotWithShape="0">
              <a:prstClr val="black">
                <a:alpha val="40000"/>
              </a:prstClr>
            </a:outerShdw>
          </a:effectLst>
        </p:spPr>
        <p:txBody>
          <a:bodyPr lIns="91414" tIns="45706" rIns="91414" bIns="45706">
            <a:spAutoFit/>
          </a:bodyPr>
          <a:lstStyle/>
          <a:p>
            <a:pPr algn="ctr">
              <a:spcBef>
                <a:spcPct val="50000"/>
              </a:spcBef>
              <a:defRPr/>
            </a:pPr>
            <a:r>
              <a:rPr lang="es-ES" sz="36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Técnicas de gestión ejecutiva</a:t>
            </a:r>
          </a:p>
          <a:p>
            <a:pPr algn="ctr">
              <a:spcBef>
                <a:spcPct val="50000"/>
              </a:spcBef>
              <a:defRPr/>
            </a:pP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Módulo </a:t>
            </a: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2.- liderazgo y equipos de trabajo participativos</a:t>
            </a:r>
            <a:endPar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endParaRPr>
          </a:p>
        </p:txBody>
      </p:sp>
      <p:grpSp>
        <p:nvGrpSpPr>
          <p:cNvPr id="25606" name="Group 5"/>
          <p:cNvGrpSpPr>
            <a:grpSpLocks/>
          </p:cNvGrpSpPr>
          <p:nvPr/>
        </p:nvGrpSpPr>
        <p:grpSpPr bwMode="auto">
          <a:xfrm>
            <a:off x="2572078" y="453900"/>
            <a:ext cx="3788358" cy="786080"/>
            <a:chOff x="1882" y="981"/>
            <a:chExt cx="2722" cy="635"/>
          </a:xfrm>
        </p:grpSpPr>
        <p:pic>
          <p:nvPicPr>
            <p:cNvPr id="25607" name="Picture 6"/>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882" y="981"/>
              <a:ext cx="681"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7"/>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562" y="1224"/>
              <a:ext cx="2042"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descr="C:\Users\Conchi\Pictures\32811.png"/>
          <p:cNvPicPr>
            <a:picLocks noChangeAspect="1" noChangeArrowheads="1"/>
          </p:cNvPicPr>
          <p:nvPr/>
        </p:nvPicPr>
        <p:blipFill rotWithShape="1">
          <a:blip r:embed="rId5">
            <a:extLst>
              <a:ext uri="{28A0092B-C50C-407E-A947-70E740481C1C}">
                <a14:useLocalDpi xmlns:a14="http://schemas.microsoft.com/office/drawing/2010/main" val="0"/>
              </a:ext>
            </a:extLst>
          </a:blip>
          <a:srcRect l="10772" t="29187" r="10220" b="22010"/>
          <a:stretch/>
        </p:blipFill>
        <p:spPr bwMode="auto">
          <a:xfrm>
            <a:off x="2484438" y="1340768"/>
            <a:ext cx="3963639" cy="24482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8" name="2 Marcador de número de diapositiva"/>
          <p:cNvSpPr>
            <a:spLocks noGrp="1"/>
          </p:cNvSpPr>
          <p:nvPr>
            <p:ph type="sldNum" sz="quarter" idx="12"/>
          </p:nvPr>
        </p:nvSpPr>
        <p:spPr/>
        <p:txBody>
          <a:bodyPr/>
          <a:lstStyle/>
          <a:p>
            <a:fld id="{132FADFE-3B8F-471C-ABF0-DBC7717ECBBC}" type="slidenum">
              <a:rPr lang="es-ES" smtClean="0"/>
              <a:pPr/>
              <a:t>1</a:t>
            </a:fld>
            <a:endParaRPr lang="es-ES"/>
          </a:p>
        </p:txBody>
      </p:sp>
      <p:sp>
        <p:nvSpPr>
          <p:cNvPr id="2" name="1 CuadroTexto"/>
          <p:cNvSpPr txBox="1"/>
          <p:nvPr/>
        </p:nvSpPr>
        <p:spPr>
          <a:xfrm>
            <a:off x="611560" y="5733256"/>
            <a:ext cx="7920880" cy="553998"/>
          </a:xfrm>
          <a:prstGeom prst="rect">
            <a:avLst/>
          </a:prstGeom>
          <a:noFill/>
          <a:ln>
            <a:solidFill>
              <a:schemeClr val="bg1">
                <a:lumMod val="50000"/>
              </a:schemeClr>
            </a:solidFill>
          </a:ln>
        </p:spPr>
        <p:txBody>
          <a:bodyPr wrap="square" rtlCol="0">
            <a:spAutoFit/>
          </a:bodyPr>
          <a:lstStyle/>
          <a:p>
            <a:pPr algn="just"/>
            <a:r>
              <a:rPr lang="es-MX" sz="1000" i="1" dirty="0" smtClean="0"/>
              <a:t>NOTA: Este material ha sido diseñado para que los estudiantes tengan acceso al mismo antes de cada sesión donde se expondrá el módulo respectivo, con la finalidad de que lo estudien, contesten las autoevaluaciones y vean los videos recomendados, así mismo servirá de base para la Evaluación de este módulo.</a:t>
            </a:r>
            <a:endParaRPr lang="es-MX" sz="1000" i="1" dirty="0"/>
          </a:p>
        </p:txBody>
      </p:sp>
    </p:spTree>
    <p:extLst>
      <p:ext uri="{BB962C8B-B14F-4D97-AF65-F5344CB8AC3E}">
        <p14:creationId xmlns:p14="http://schemas.microsoft.com/office/powerpoint/2010/main" val="22988681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5 Marcador de número de diapositiva"/>
          <p:cNvSpPr>
            <a:spLocks noGrp="1"/>
          </p:cNvSpPr>
          <p:nvPr>
            <p:ph type="sldNum" sz="quarter" idx="12"/>
          </p:nvPr>
        </p:nvSpPr>
        <p:spPr>
          <a:xfrm>
            <a:off x="6553200" y="6356350"/>
            <a:ext cx="2133600" cy="365125"/>
          </a:xfrm>
        </p:spPr>
        <p:txBody>
          <a:bodyPr/>
          <a:lstStyle/>
          <a:p>
            <a:pPr>
              <a:defRPr/>
            </a:pPr>
            <a:fld id="{E031E16D-22BD-4070-9F2A-A06A739A2651}" type="slidenum">
              <a:rPr lang="es-ES">
                <a:solidFill>
                  <a:srgbClr val="898989"/>
                </a:solidFill>
              </a:rPr>
              <a:pPr>
                <a:defRPr/>
              </a:pPr>
              <a:t>10</a:t>
            </a:fld>
            <a:endParaRPr lang="es-ES" dirty="0">
              <a:solidFill>
                <a:srgbClr val="898989"/>
              </a:solidFill>
            </a:endParaRPr>
          </a:p>
        </p:txBody>
      </p:sp>
      <p:sp>
        <p:nvSpPr>
          <p:cNvPr id="19474" name="Rectangle 42"/>
          <p:cNvSpPr>
            <a:spLocks noChangeArrowheads="1"/>
          </p:cNvSpPr>
          <p:nvPr/>
        </p:nvSpPr>
        <p:spPr bwMode="auto">
          <a:xfrm>
            <a:off x="323850" y="406405"/>
            <a:ext cx="8496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r>
              <a:rPr lang="es-MX" dirty="0">
                <a:solidFill>
                  <a:srgbClr val="000000"/>
                </a:solidFill>
              </a:rPr>
              <a:t>Entre </a:t>
            </a:r>
            <a:r>
              <a:rPr lang="es-MX" b="1" i="1" dirty="0">
                <a:solidFill>
                  <a:srgbClr val="000000"/>
                </a:solidFill>
              </a:rPr>
              <a:t>estos dos estilos extremos </a:t>
            </a:r>
            <a:r>
              <a:rPr lang="es-MX" dirty="0">
                <a:solidFill>
                  <a:srgbClr val="000000"/>
                </a:solidFill>
              </a:rPr>
              <a:t>se definen </a:t>
            </a:r>
            <a:r>
              <a:rPr lang="es-MX" b="1" i="1" dirty="0">
                <a:solidFill>
                  <a:srgbClr val="000000"/>
                </a:solidFill>
              </a:rPr>
              <a:t>cuatro formas de ejercer </a:t>
            </a:r>
            <a:r>
              <a:rPr lang="es-MX" dirty="0">
                <a:solidFill>
                  <a:srgbClr val="000000"/>
                </a:solidFill>
              </a:rPr>
              <a:t>un liderazgo de acuerdo a la combinación de ellos que cada líder desarrolla.</a:t>
            </a:r>
            <a:endParaRPr lang="es-MX" i="1" dirty="0">
              <a:solidFill>
                <a:srgbClr val="000000"/>
              </a:solidFill>
            </a:endParaRPr>
          </a:p>
        </p:txBody>
      </p:sp>
      <p:sp>
        <p:nvSpPr>
          <p:cNvPr id="19475" name="AutoShape 20" descr="data:image/jpg;base64,/9j/4AAQSkZJRgABAQAAAQABAAD/2wCEAAkGBhQRDxUUExIWFRQWGBUUGRgVFBoXFxggFxYcGxgZFxYYGycqFxovHx4TIDAgKScpLC0sGR4xNjAqNSYrLC0BCQoKDAwOGQ8OGTUgHCQvNTUyKjUpLC8qLDUsNDUsLCs1NSk0KSwvKywpLCkqKikpKTUsLTMsLCwxLCwpKSotKf/AABEIAF0AfAMBIgACEQEDEQH/xAAcAAEAAQUBAQAAAAAAAAAAAAAABgEDBAUHAgj/xAA6EAACAQIEAwYEAwYHAQAAAAABAgMAEQQFEiEGMUETIlFhcYEHMpGxFGKhI3KSwdHwJCVCRGOCshX/xAAaAQEBAAMBAQAAAAAAAAAAAAAABAEDBQIG/8QAJxEAAgIBAgUDBQAAAAAAAAAAAAECAwQREiExQbHwE2HBIjIzUYH/2gAMAwEAAhEDEQA/AO40pSgFKUoBSlKAVaxOJWNC7sFVRck8hV2oR8WMUyYOO3JpQD7IxH6/attMFZNRfU8Tlti2b7AcX4aaQIkneOw1Arf0J6+VbmvnSPMCDcHcbj1HKvofDsSik8yAT623qnMx4UtOD4M1UWSnruLlKUqEoFKUoBSlKAUpSgFUZgBcmwG+9Qbg/i3EYjHSwyDuqH1DTbsyGsBf9N61PGOaYs46XDqXCNGWAsdGgJdm9LggnxoDpOFx0coJjdXtsdJBt9Kv1xPhvOJ8PBiJ1BWwiU3F7BmN29rAX/NUpz3i5/8A5EbPcTTg2t3bqrbn3FvrQE1kzqFZREZFEhtZfXlv41i8V5RDicI8c7aE2bXcDQRyYE/brcjrXFosRMrxy6bgkON7nunqo3F7bVuOMuNTjJVRQUjVb6SebX3J/QD38aoxqnZYknoarZ7Y6mt4SyWAYz/FTEwoxKkIdMmlu7q5lVPO3tcV3eDEK6hlYMp3BBuD7187S4oqLjpUn4bzuR8PPBGd5YiyC9u8lmIBPK6hh7CunmYylHdF8V0JabWno1zOxPiFCliw0gEk32AHPesbLs5ixF+ycNp58wRflselcf4czCeYPhw5RHjdmLmyLt3WJ6XYKKlPwowLjtpXZd7RhA122NyxHQcrVxC86JSuf/EDGYlMbh1h16Xsqab2L6je9vLSd+l6n45UBWlKUArzI1gT4AmvVUYXFAcYyrjiWPFmZ2uJN3HQi1gLeW1vStdmmbzmQvK57Qhb7nYOAdI8BYjarUGTNPihAiksGdSB4IdzV/igE4qQFSNHZKfIhFFj57H6VkGHHmLqXUMQGUjY8weYPiD4VXE8SSyokbnUsZYqTuQNI2B8OW1YWIbcEdQQPPyqssGmJGO12mH8IT+ZNAX0xB03vvWBqLS3J30/0rLikBUDqRerGET5iegW3uT/AEq/A/I/OpPkfaUn+U16wr6U28KrKtxVq1l8iK6lz0X8fYjrWplLjWCbHmQK3GR5m+HmSdT3EdBJ5q9wR+lR6I8h+blUmyPDfiIpoVBLM0I2BNrMSf5V84dQtZ9j5zPqmclmVJRue6JFDKB4WBtXTuCMZKY2imbW8fZsG6lZUDqDfmR3h7VzvjaA/iyAp7kMGr8vcVd/cqPeuncO4c6mksQHjwyg+OmO9x/Fb2rAN3SlKAVRmsLmq1p89yA4oaTPKiWsVjKgH17tz9aA55wKP8zWQ8pWxOn2rHzaeJ1zBi662xKaBfvEIWuQPCzc635+HU0RUw4gAR6il1OpdV78uZ38qi2K4XnWMquFlkfUW7QqV59Auq3vWQarKsODPhQxGkyRsx6Aagxv6C9Y+dygyuqG8YkmKEdQ7c9/atzk+XESxKAzsLsdI2B0HYm1vLerGcZW6y/tFSIX1aVYardAFXlWAauCJdXeYLpTbzNwNI9rn2rNzvBCLsSrAh8PExt0N2uD/fWsnL8pkclgjhW1AsV6WPj52rCzUDs0tp67j5j1731tVeG2rVoab0tjNdhX1IfIkVkDDkxqxK6Qyod+93rnlblYHe9eMPBpRTYjVc3IIB36Hr0rOhysuFBulyCCRsQdrjx3q/Msfppr3XwT0x+ppmGkZJLW5trHmCWH3+1dG4Sw34fNQg2EuFif30Lf9Vao7muUlBCpHyRMl7WLd8te1/zGtnnmPlhlwc43kSIxMyqWG3K+3gTXFLjPxWF/Ez5sw30xrGPVBf7pUv4RxfaYCBv+NV/h7p+1R74fJ+xm7yyNI2pgCbgEWs1x+9v51sOCsqxOEUwyqpjBJVle9vK1v7NASmlKUApSlAKppFVpQHkRjwrycOt76RfxtVyvLuACSbAbknkPWgKGEeFco+Lros0SKqghGZrAD5m2vb90/WpbnXxFghBEf7RvHkn15n2+tcmzvMmxeI1MbtIwX6kAADoOQrqYmNZB+pNaIkutjJbY8SX8Y5Z2eW5ebfKgQ+rxq33DVMeAGV8ui2BK60Ps5t+hFYnxGgU4FFFu7JHb2Vh9r1i/C/E2WaE/6Ssg/wCw0n/yKSTsxN36fncJqN2nsTGbLInILxoxHLUoNvS4q+IgOle6Vyys8hAOleqUoBSlKAUpSgFKUoBVrFYZZEZHAZWBUg8iDzFXaUBHG+HuBP8Atl92c/dq9w8D4OMhkw0YYbg6bkehNSCle3ZN82eVGK6HOON2k7ZY+zcqo1DSjEMTttYbkD71seAeHpoTJLKugyBQEPzAAk97wJvy8qm1KollydKpS0Xc1qlKbm+ZQVWlKkNwpSlAKUpQH//Z">
            <a:hlinkClick r:id="rId2"/>
          </p:cNvPr>
          <p:cNvSpPr>
            <a:spLocks noChangeAspect="1" noChangeArrowheads="1"/>
          </p:cNvSpPr>
          <p:nvPr/>
        </p:nvSpPr>
        <p:spPr bwMode="auto">
          <a:xfrm>
            <a:off x="155575" y="-419100"/>
            <a:ext cx="11811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76" name="AutoShape 22" descr="data:image/jpg;base64,/9j/4AAQSkZJRgABAQAAAQABAAD/2wCEAAkGBhQSERIUExAQFRUUGBgUFhUTGBYYFxUhHxoVFxgTGxUbHCYeFxooHhoZHy8iJScqLywsFh8xNTArOSYrOCkBCQoKDgwOGg8PGSwgHiQ1KTUpKSktKiw0LywsNCwuLCwsLC4pLC0sLC4pLDUsLCksLCwsLCwqLCosLCwsKSwsNP/AABEIAHgAeAMBIgACEQEDEQH/xAAbAAACAwEBAQAAAAAAAAAAAAAABAIDBQEHBv/EAEMQAAIBAgQBBgkJBgcBAAAAAAECEQADBBIhMUEFIlFTkZITFDJCYXGB0dIGFTNScqGxssEWIyRic6I0Q1RkgrPhRP/EABkBAAMBAQEAAAAAAAAAAAAAAAACAwEEBf/EADARAAICAQIDBwMDBQEAAAAAAAABAhEDEiExUaEEE0FhscHRFHHwFZHhIjJCUoEF/9oADAMBAAIRAxEAPwD2+5cCgkmABJPRWUvyhVrihc2WDmJERtDeref/ACruXT+6CzAZlUnoEyT91cthFgeL5QwIGiydPJI319Ptry+05sry93jkopVbpvi+G3Bc/uOkqtmlSXKiBhbBAINxZBEg78KZsIQqgmSBFL8on6P+ov616kG3TI5P7WT+bbXU2u4vupTlFbVoKfFlbMY5qKY03Om0wPbWnnHSKqxKZlKhysxqp13E+720ye+5koqtjIGOw2n8PvH+UvEkbez8BuYqA5Rw+n8NoZOttRAClj+Ee2nByW02z41cIQgkE+VziYMHbWP+I4SDEclOFUDF3NM2ukmVCgb8NT061S4/lnPpycui+SlMXhyrt4uAqBCSbayc06Zd9NO3orSHJtrqbXcX3Un80NJPjLjfb1lhx2BPvJ4auYdIpJPkVxxf+S9Bf5ttdTa7i+6o8laWLfoUU1mHSKV5K+ht/ZFZboekpKvP2OXOWLSmC47CY9cDSrsPi0ueQ6t6j+lUY5tVARs4IKkR0iRM7RMis3lGwbeIt3EQwYkLEsZMgLOpiK8jN2rNhbk6lFNJ0mmr/wCvh4rqXUUzfoqNtiQCQR6DEjsor1E73EFMbckhAjMRlcxl05xgc5h9U1I32JB8Bckba29OH16i6k3LoU5WNtQDEwZuwY40njLl60AzXQRMBRbLEmNASI6N9PvgMscW7rfboRlNrffoaHjTdRc7bfx1C5eLCGw7kdB8ER2Z6yTyrcO10zqI8Cwg7cTJ1BO2utM4Z71ySt9dDBm2RrAOgPoI+/2Ppr8YiyqWyvoM2LNtmKnDqpAB5y29QSR5pPRTHzda6q33V91RT6dv6afmuU1StlYxVcBf5utdVb7q+6j5utdVb7q+6mKKy2NpXIX+brXVW+6vuo+brXVW+6vupiii2GlcjMCWzOXCggErIW1rBIO7TuKYXEMAALDgDQAG1p/fUMPiAlt2bZXuE8fPakeUOW+arWrmUc8NmQmSAObtO5G3bT026IuUYK2/Q0XvkiDYuEeu38dQtnKZGHuTtmLWy3qkvMVknllwJ8YtcRzrdzcBp2A6D93t2cJypbukhGkgE7EbGOI6aSWJXqcUbDKpbKXoXYbEZxMEakEGJEEg7Eiiq8Bs323/ADGih8SsXaI3My3SwRmBVRzSukFz5xHSKl403U3O238dM1TjFYoQkSdNTEdMGDrFLOemLdXQKPmU2+UCwlbTkbaG38dT8abqbnbb+OqeT3zEMqhVyLpPHKpGkcAYnjp0U/U8OXvIavk1xa8fQzb2NFrwl66rIiqgkwx8puCk/WFJft1hOtbuXPhqz5Z/4K/6l/Olebcnco+C8wNDpcGsQUzabGQcxkV34sSnG2eX2rtU8GRQVVV219+R6J+3eD649y58NH7d4PrT3Lnw18MvyjIXL4NfJCSTJ0yDcjY5dR0sx40zjOWsrKxt2mL5L3NLgiAAqzw0DAjXyjrT/Trk/wB/4I/qE2rtfs/k+w/bvB9ce5c+GrcN8scLcdUW4xZiFAyOJJ0GpGlfBL8pCI/dKSJ1LHXVW2iNY52nOzNtOi3ye/xWH/qJ+YVv08ab3MX/AKORySVO/J/J6nYd0zDwTnnOwIKQQWJG7A8at8abqbnbb+OmaK4rPZUa8RM8oc7L4J828ZrU9mepLiGG1i4PUbfx1Rc+nT7Tf9YrRqGHK5uSa4OvT5GcfP0+BfAoQpzCCWZoMGJYkbaUUxRVmCVKiFy8q7so9ZAqBxadYneFUi2DeeQDzE3H81yl35XwwJBa2IJB06PZtwptNiOdcWkS5KvqqAMyqYUQWXgqqePSKc8cTrE7wrKw3KqSc7YeMsjJJJILSYKxlgCn8JiLN2cmQxvptvHD0UmPD3UFDfYxZdfBoz/lYwfB3wnOMLovOPlrwFfC4bEsttUOCJIEeEyHPvc11QjTOIkeaJnSPS7SAXngAcxNvtXKbrohl0Kqs5cvZnmlr1U+HC/E8q8dfX+DPGB4PQfvRcA+jkjKMm+xNd8Z6MC4gsQQpzAEFQNbZBgBNSDqGO7aeqUU/frl1JfQP/fojyy3jCI/gnMZN0GuXJM/u/5SdPrtMjSucnW2fG2HGHa2M9qQFYKIygnbQEgn216pRWfUeRv6e7Vz4eSKmxKDQugPQSK544nWJ3hS2FRQjsUBh7p0AJPPbT11S3KdsH6C6R0i2SPRw9fZUdJ3a6VshcS2TklfKz583DjrPleb6ta0vG06xO8Kz25VtAwbNwa5dbfHXQdOx2prD3UckC2QQqtzljypgevQ9nqqGPs8cVtLj+I3vNWyaG0cESCCOkVyl+ThCtH13/MaKqx4u1ZDwyrefMyjmJuQPOuUYooykC6iE+cMhO4JGvTt7aYxDIBL5YHE/hVSsnG3AOxZQAf1HtileWCdN7i6HVGanJqqIXF5RqfMJk5pM8TJzTvNaq4m2Nnt9oqGJyrli2rFjlA0HBm39QNQ53+nXvL7qo3fEnFaNl7nbN0NeeGB5ibEHzrlOUmtxxtYUeplH6VLw9zqf7x7qxoeLpfwxqiqMPiCxYFcpWOIO4ner6UdOwope9iSGyqmYxmOoHEj9Kj4xc6r+8VtGakKott7bpcZY8I5IzQdLhYcZGoFQXkywBAusNtrpERl0Gunkjspoljvh17y+6jnf6de8vup7I6U+K6MUt8mWBE3nJEam70TrAIA3q3DYOyjBhckjTnXM3COJq9LqZAxtgScsQDrmK/iK5inRWtrC85o2G0H9YqWTPGF6ny67DRxLZpInycwKsQQRnfUfaNcppVjYRRTMrFUqMnl/CEpnTPmUjYnQcYAqFvH23S1Lzl0dcxB8mJImWE/jNbVU3MEjatbQnpKgntrzMvY5d5LJja/qq01ta3v55oopbUxd3UmxkYEBzEGf8u7xrP5SNkszK1su3lE3ckQCB6DtEema08ThyMhRFlWkjRZGV13j0iqFw8f/Lb09K+s8K9PHair6HLkV2vazEwyKSM+WBAYm+2kkz9ryvVPpJrV5Iv2kAGcKzQMhfMPqrBgakR21ebJO+Ft9qfDXVtEajC2wfQV91VcrJQg4O/Z/AMzC5cygxzZiMw0OwOhrlq9cjmqxEmC0Tuekg9tMYVGzOzKFzRAmdhTNcWTC5TvU19jrg9hLDFjcOYAHIJA+09LYzBWMx8JdynVoNzLGYnUa6ak6+mm7yuLmZUDAqF8qIgk9Hpqm5aLNmbDITESWU6TMajprpgtKSsjJXtXRmalvDsGzXSmpVSLpMgZgH10mS2noFbmEwgtghSxkzLEk7AfpSosf7W32p8NX+HudSO+PdTSdmY4qO7XRiNu4gVvCTl55ETwuNm21mctU2sQl29bW2GIU53ZpJMAhRLaxJ++nm5Oz2cjgAkswjXKSzEa8d4PtpuxhUSciKs7wIryc3ZsuTN4aLTut3vdXy9mdMHUVzLaKKK9IwKKKKACiiigAooooAKKKKACiiigAooooAKKKKACiiigAooooAKKKKACiiigAooooAKKKKACiiigAooooAKKKKAP/9k=">
            <a:hlinkClick r:id="rId3"/>
          </p:cNvPr>
          <p:cNvSpPr>
            <a:spLocks noChangeAspect="1" noChangeArrowheads="1"/>
          </p:cNvSpPr>
          <p:nvPr/>
        </p:nvSpPr>
        <p:spPr bwMode="auto">
          <a:xfrm>
            <a:off x="155575" y="-547688"/>
            <a:ext cx="11430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77" name="AutoShape 24" descr="data:image/jpg;base64,/9j/4AAQSkZJRgABAQAAAQABAAD/2wCEAAkGBhQSERUUEhIWFRUUFRcYFxUVFRUXGhUXFxgYGBUaFRUYHSYeFxkkGhYXHy8gIycpLC0uFR4xNTAqNiYrOCkBCQoKDgwOGQ8PGiwlHB8pKTQsKjUsLCwsKTQpKi4sLCwqLCwpLCwpLCwsLCkpLCkpKSwpKSkpLCwpKiwsLCkpLP/AABEIAHMAXAMBIgACEQEDEQH/xAAcAAAABwEBAAAAAAAAAAAAAAABAgMEBQYHAAj/xABAEAACAQIDBQUFBAYLAQAAAAABAgMAEQQSIQUGIjFBBxNRYYEycZGhsRQjQlIkU4LB4fAWMzRDYmNyg5LC0RX/xAAYAQEBAQEBAAAAAAAAAAAAAAABAgADBP/EAB4RAAICAwADAQAAAAAAAAAAAAABAhESITEDQVFx/9oADAMBAAIRAxEAPwDaoKiN4dkNM6FSBYEEm/iCNANevhUtDR5xpVp07IcclTK9ht20HtEm/O2nn5n59KfwbLREVUGUKLDmbC5PW56mnqijqKXJshQSG0UhVjfy+g/8pdnBK+v0pQikJYTcWH82o6VtDlkFqTgjuB7h9KKkvjRsM3CPT6UcKtM6VNV95+hpQKKTm5r6/SlgKBG8o4x/pP1FLBKTf+s/Z/f/AApesYa4dqZbyyDuGXvMjuLJ4s3QKOpPL1pzDhgORI9xrO98cV3e0kJY2DQc+l8vL4XqlHLROWOy7bExaiJAz6sLgNYHwI+II94PnUwKxnZ+0S65eRSbEAW0tlnmfp5Eitd2ZiM8Mb/mQH5VThikGeUmOgKEiuvQ1zKE3jvSUaFedOKqMe+8jbRbCjCN3KMEOIzD2iB+DnlzHL86bNVj/eHFyB4FQlQzNdltfQCwueh1+HSp6KS4B8QD8a854TfCRsbtETTFo4/tcyKSDxxtljAJ1y5CVCjQBjpqasXY3vdisRtCVcTKWE2H7wA2ClomSPMqjQMRe5AFyCalRdtlNqkbKT956D/tTimYb7w+n0/jTrNS0SmJLWZb+YZYtpwzyRu0TZC2S1yUuNAxANhqeuo8q04Cqz2g4JWw2ewzIy2bqAdCL+HL4Crj0mXChbCwOZJiY5BfFyypKUsndSZbC72zOTyABtc3tetZ2SbRIpYFgovb1B0ubagj0NV+WdUwzaEiGMEC3MIoYWv1sKo+8e+s+GTBT4ZVEuNieLiUkACcNG2vPSQ2J6OTaofbOirGvZstGrMt2998WmPhwuMePELikLRyRR933bKCWUi3ELWN/BgdK0wmi7BqtFO367QkwNoo8j4hhfu2a2VLHiPvI0F/OqPsLflu9kxD5O+awYCNRY3yqAedio6/q/E3Fi2gMLJtMvHLHKz5VksI3yOqhcuc3sWjBFhrxcqyrZsWbEuLAfea2bNks5zLce4anwrr4kpumuBO4q0+kRvlsZYe7ljZ8krzKVaxKspVnGYAZlPedRfQ86l+yvaTDamBBPCDLEPJZFdrf82J9adbUwf2vChjpHB/9GZuYP3YiSIesjx/OmfZjimwuIjxGVHuPZI4kBfLfMVOXMFktY34RfpenG5YxJulbPSDIwYmxtfn46CnKvcUqKTbDiuVjj8BIqtdoUxXBNbXjQW8RfX6VZWOhqp7/wCHmlgijgi7wtiIw2hOROIMxtytfmdBTHppcG2ydsJLPPBY/diM30sweNC1vMZkuD+YUvt7c6HGRwlgwOHOaMIctjoB6AqpsLez4Up/RaKKYzqXzOAhBbQDKg068o15k8qfbGDLFZlAKuRYW1UnhOniMp9ay6DIndHZVpXnmjBlivAj3YlFHFIAGOl2PMdLDlTTtm2ui7IxCq4zsY0srai8q5r25aKw+VWXF46KBS0kiRKz5mZ3VB+EE3Yjoo+NZ3t7FriNl44L3bo0RZGU+1aQMrcQFhYBtT0b1GqpI6RuVtsonYxtgRYiVGNgVWUcucRP7pL/ALNVrYOL/TEkPJpSfje/prUVIWikJS6+0AfFSCp16gg/OujYr3ZHMNce+4rpF0Q1Zo/27u9i4hvxSgoLf52IXvD7gsBH7S+NO+zfs6xU5SZwEw0sKZZQykkIbWCcwxN+YtzOvIqbP2EmIijwuHXgnyXJBJsQCzOwBItqb2sK3HY2zUw8EcMQskSKijyAtqep6+tVO4StPZEWpqh6i2FqGgFDXnOoheiAV16LeqATxi3jPlY1XJNsRriFw8vsYoyx3JtxRxo1s19LoZPVRU/iH4SB1FqrkOyY8WP0rBGw41E6xMFY8J0VjZ9L8uVje+g3sGeb96cE8GKlhaQyd3I4Vy2bMt7qwP8AiWx08avWO20F2P3d9WwGHUcrf2ri6Xva3Xoagu07YrJtiWKOM/e913SrrfOiAAePFmFT+926D5xgoRnkhwkVlX+8aJQ8oUdSfvGA66U2d/HFSy/GZzhgWR1P5SQPNTfT0Bp/ujsb7Xi4oSWALalACQOvPQe/5V26WC77HQQN7M0ixnxAc2P1qb7KMWyY+BUUl2kdDcjLldMtwPzKwDelqu06OD0ehN093ocLCFhW3QsTmY5TYDN4C3L99T603wsQRQo6C1OUqJPYRWgwoaAChqCxoTSZNDRTSSJ5aUyjl4/zp50VjSbOfdWMYb2sbLEkSzFi+Iwxkjme1syd8FhJ0A07yw8vcKocO+eNVlkXEyZ0XIsl7sq2IyhyL8iRz5Vq2/8Au1ilhx87zoYCGIQJxEF4imZvENYf7anqapezdgB93MRiLcUeOQ3tyQIkZ9LzfIUo6OXwf9iWzXn2sJ5GzGNJJmZtSxcmO9z+Is5N/I1Jdhuywdo4kyR3aBXyk/gcyBD62zDXzqW7CcKPs07qeMv3R05KBmWx887fAVct0t0WweKxcmZDHiGV0tcPe3EHFraHkQfxG9dGkmcsi4rSim1EhpVq5sQVNDRFNHoZRH3orGhJ8KA1iQHNJHWlbUjIlJirdqKX2RiwP1am3uljJ+Qqv9k2xRiNgTQNyxD4hR7yqKp94ZQfSrDv9sCfG4QwYdkUu6Zy7MB3YN2HCDfXKbdbVKbu7uDDYWOBTpGtrgWzH8TWHUm59aTWZv2ATlTioj1EcnPkQWVgfA6j4VsqCqBu1uVPhNqzTIFOGmQlmzAMH5lTH14uK/nWgoKuTT4SheKlSaSQ0dq5lg0F6MKA1jDGinn6UFdQYEULDW3lXV1KASI5UvGNK6upA4UYmurqxhc86Oa6uoEGiGhrqwn/2Q==">
            <a:hlinkClick r:id="rId4"/>
          </p:cNvPr>
          <p:cNvSpPr>
            <a:spLocks noChangeAspect="1" noChangeArrowheads="1"/>
          </p:cNvSpPr>
          <p:nvPr/>
        </p:nvSpPr>
        <p:spPr bwMode="auto">
          <a:xfrm>
            <a:off x="155575" y="-525463"/>
            <a:ext cx="876300"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78" name="AutoShape 26" descr="data:image/jpg;base64,/9j/4AAQSkZJRgABAQAAAQABAAD/2wCEAAkGBhIQERUUExQUFRQWFhsXGBYYGRYdFRcfHCAeGxQYGB4YHCYfHxkjGhwdIS8gIycsODgsFR4yNTAqNScuLCoBCQoKDgwOGg8PGjUkHiQsMCw0Ky8yLS8sLC8vKSk1LSosMDUsLCkvLCwsLCwqKSwsMDQvMiwsLC80KiwwKSwsLP/AABEIAF0AhgMBIgACEQEDEQH/xAAbAAACAwEBAQAAAAAAAAAAAAAABQMEBgIHAf/EAEEQAAECBAQDBgEIBwkBAAAAAAECEQADBCEFEjFBUWFxBiIygZGhsRMjQlJywdHwFDNTYpLC4RUWNENUY4Ky8Qf/xAAaAQACAwEBAAAAAAAAAAAAAAAAAgEDBAUG/8QAKxEAAQQABAUEAgMBAAAAAAAAAQACAxEEITFREhNBcZEFMmGxItGhweEU/9oADAMBAAIRAxEAPwD3GCCCBCIIIIEIgginiU0pSACzln30JtEE0pAtdVeJypQJWsBme+j2D8HJ34xX/txBJADkFiMyXB1ALEtYg+cKa+UDLKSgrGrAkad4aHNqALOb6EPCeThtOkpajWCCW7pYFIcPfQswfW1oKKLC1X94kNmdGV2fOln0Z9HfaJZWPSlEh9CxYpLHh3SS9jZtjGOXS0xWQaNZUwcpQWZyQXcaly5AJeOKigpVlSlUU4lTlRyrBOa6vpb+XDjBSLGy9ClTkqDpII4iO4z1PNKQFJBSWFjq31VRdmGsc5RT5XLOZjts7DVoQv4dR4TtZxaGu6aQQmmzq1Ic/ooA4qmAepELJXbwJXknSwlixWhQWnrbbpFT8VGyuPK91ezCSyXy862K1kEQyKyXM8C0q+yQfhE0aAb0WUgjIogggiVCIX1WMJQ7XbVRLIDa3/ARPiKiJamtbXgCWJ9ITzJIUkpIsQzcuFojqmFAWrJxhX1pY9T/ADCAY0RqZZ5Ox8rmEs7AKdIKhJCjYhN2sdhpziYYFTjSUjV9/wAYKRxLR01cldrhXA69RsR0iSopwtLHyO45iEzsUncKDeZb3dvOH0HwUfISOswtZDXa90niCLh33dhuBC1WFqDfPTUsd7Wta40/GNFW4vIk/rJiEngTf0F4Uze3VKnQrV0Sf5mih+Ijjyc8BXx4aWXNrCeyoLwsnwz5qQ5LBQNySTrfkw4RcoKBaQRmmTHZsw0YNqWF9dYB2+pv9z+H+sXaXtZSTLCaAf3nT7qDQrcXC7IPCd2DnZmYz4U9NhpcFbML5R7OfuhgpQAc2Aj4hYUHBBB3GkL8aGZIS5AU4JGuhbXd7/8AGNGiy6mivs3FX8CXHE2HkNT5tCmfh0pasypUl/sEP1ZQB8xCOswlErKDOrWAKQQpwmwZQITYiyQeL8zHBTLyfrK5w51ObvhPdsGIGXTYlW+kOja/3C0zZXMNsNLYU9cUBsico2R3W6A29xDGnqUrDpPLmOREed/JSu7lm1oyMAxPAjdN7E6bnmAdL2cp/ksgC5i8wLmYXWXGYZrC4PxMTooviWkggghki+KSCGOkZ/GOywnAB1EJJKWUUrSSGdKt7aP6xoYIilINLEK7Gh/FVJdWYgTCQpy58Po/CJUdjwVODUvsVTSwuSdb3e9r84mxvtauTUoloQopB7wKS8x7dxxoDoRqY1MmYFJCg4cPcEHzBuDFMczZHOa05t1WiWB8TWvcMnZhKqPDkUssKmLJEsEuoktzJN1G7ewEZHHO2k2cSmUTLl8vGrqdug9Yaf8A0SsITKljRRKjzytlHqSfIR57WzpifAnNY+Rccxs/pHD9Sxb+ZyIzW53Xf9LwcfL/AOiQXsNv9VomCFYq6n9kDrbT7NypusdCrn/s7XZwxF7A9/Ujhpryji8k7jyu7zhsfCZQQuNRUOWQGcsWP1mH0h9G7xyamoyn5sAjk76uzK2PXWDknceUc4bHwn+HYvOpy8tZTxGqT1BtG9wXH5dcgoV3Jouw/wCyX24g8WuI8kFVPc/NgC7FteH0vfk1ns5watXKmSpmigQSOtlDzDiNuFxUmGcATbT0WDF4SPFNJApw0P7W+rsNng91ak8ClIUnYXHi0Cixe6tbRTFNPB/xHBwUD4bHaNhGZ7bYtNkIlmUvKSogsx2tqDHqppRCwvdoF5GCIzyCNup8f2q6sMqFtlnTNGLJYG+rkgCxa3DeNDh2HfJ3UXUzauw67k7nltFmlXmQku5YP6RLFuqpJrIIgggiUqIIjnzghJUdoTzZyl+I+X0R+PUxFqQN1Tx3BzOqpU1MyUAjK4J73dUVFmHAxpJc9KtFA9CIxya6rDD9GSeYmIAHk5001uz20jqlrKhUxKZtOEpIJKwsKCWHBtzpfjwipkQYXOGpzKukmMjWtdo3IK/22wdU+SFoDqlkltyk+JudgfIx5zHqlLVlJAJJSS19RwblFDHOxUueSuWfk5h1t3FHmNjzHpHI9Q9PdM7mR69Rv2XZ9M9SbA3lS+3odvgrzqIqqUVIUkFiQz/+fnrDuu7K1UrWWVDijvD2v6iFa5ZTqCOob4x550ckR/IV3XpmSxyj8HAj4SuVhywUOsMkk2zObpI3YWTl6KMMoHi1S4VOm+CUtXRJb10iCXyGqtADIhZNd1Vhv2YwdVTPTbuIIUs7MNB1OnrDXC+wExRBnqCB9VLFZ89B7xqJy5VFKZASlKUlRfQAeJSjqT8Y62D9Me5wfKKG3Urj471WNrSyE249egTaEXaLsuiryqByLBAKm1TuDzG0Kx2skTFJT8qVqWzJAUwdmBCQw19jER7TUospWU95gUKc5SAWYXFxpxj0kkbZW8LxYXl4pXQu42GitfQ0SJKEoQGSkWHxJ5mJ4x0ntXTggJngFipu9oAomxDaIV/DbaH2B44iqRmQQeYBALa2N3B1HvDj8clWfyN3aZwQQQyVRVUnOkga7ddR7whqpqkA9wlQIdO/Mi1/zeNHFTEJspKXms21iT5Nf0hTlmmGeSytRiuYN8hUM92Tex2vxDdDExxg3+Zn2/dF+jGOKjtXSJXlCZxGhOjeSjm9YdYbPppzZCSdWVmB9CwPvFTMRHIS1pBI+VdJhpIwHPaQD8Lilllag2gIJPBrt15Q7jlCAAwAA4DSOouAVBK+EtFReIy+OboCR66RQr5+Yqc91LsNraqPG/wjNJrJoyj9MkHwh1J7ytEnMxADrfTYwaqcgtkMQl8D/CfuizJqEr8JB+I6jURhZFbOJQ9XSlwHAS2b7IJcE6N+Qzw+cVlTzULUksDLspGrg3P5B1g0RkVrIV4mghQVsQA/ME/F/aLlDPK0AnW4PkWeJ1JBDG44Qao0NFY7E6xKbJmSkKSe9ntbKSGtcgkFh6iF4n1LAGpoyp06pIcKDgBzqbNbbbbX1GAylbDfUAi4Y630AGugjOT6ygzd5SXS6f1KrbEcDa3rFb5mR+813IVkcD5fYCewK6wyqLNOmU5UrQSyPTnvD/DJffcCwBHmWt7RFR9nKdkqCEmwIOUDmnZ9+MOEIADAMOAh9VXouoIIIZKiCCCBCT4p2Up6hRUpJSs6qSWJ67Hq0QyOzC5Yyy6qelI0ByEDo4sIfQRSYI+LirPcZfSvGIlDeG7A6HMfykv9hz/9ZO9Jf4Rdw6hXKzZ5y5rs2YJGVndmG/3RdghhGAbF+SldK5wo14H6SmuoiCSBmSq5AuQ+ttwfvO2iGspLkypEhZsXIQLvd93YD+rNG0iKZTIV4kpPUAw+iSwdVijTTE6UkjyyNxvYMHe8N6SnH+WhOZV1ZQGffMoD+vKHgoJf1E+YB+MTBLQZoyCgk0pTLyhRBu6gzubkgEEQpmYBUGYFCsmNe2VNvId32h9BCPja+r+yPpOyZzCSKz+AfsJIrAZx8VZO8ghPwEV5HYSmSXVnmHXvKseuUCNHBFZw0TjbhffP7VoxczRTXV2ofVLlCAAAAwFgI6ggjQsqIIIIEL//2Q==">
            <a:hlinkClick r:id="rId5"/>
          </p:cNvPr>
          <p:cNvSpPr>
            <a:spLocks noChangeAspect="1" noChangeArrowheads="1"/>
          </p:cNvSpPr>
          <p:nvPr/>
        </p:nvSpPr>
        <p:spPr bwMode="auto">
          <a:xfrm>
            <a:off x="155575" y="-419100"/>
            <a:ext cx="1276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79" name="AutoShape 28" descr="data:image/jpg;base64,/9j/4AAQSkZJRgABAQAAAQABAAD/2wCEAAkGBhQSEBUSEhQVFBUUGB0YGBcVGBUXHBgdHR0WHxgYHR0XHCYgFxojGh4UHy8hIygqLC0sGCozNjAsQSYvLikBCQoKDgwOGg8PGikkHyQsKSksKSwsKSksKS4sMiwtLDUsLDUsLCkvLCkpKik1LCwqLDUsLC00LCwpLCo1KSksLP/AABEIAFoAewMBIgACEQEDEQH/xAAbAAACAwEBAQAAAAAAAAAAAAAABgQFBwMBAv/EADwQAAIBAgQEBAMFBQgDAAAAAAECEQADBBIhMQUGQVEHImFxE6GxMkKBkcEzctHh8BQWQ1JigqLxFSNT/8QAGgEAAwEBAQEAAAAAAAAAAAAAAAECBAMGBf/EACsRAAICAQIGAQEJAAAAAAAAAAABAhEDEjEEEyFBUbGB8AUiMnGRkqHB0f/aAAwDAQACEQMRAD8A3GiiigAooooAULXO145ZwrCbiodXOjF5K/8Ar8xELpvqdAQQPcRzjiLZYNhc2UBotlyWHxmttlBQEkIpuRGoIEiZpuqLjuIraGupOwH9aCgBfwfOV10uFsLctslrOMwuZSwaHSfh/dBtmQDMtp5ZP3hebbjC8WsFRaUEav5x5JZQUDZfMSNJgdDIHW7zBcP2Qq/M/OPpXH/zF7/N/wAV/hToVnPGc6XFZwmGLqv2TLjMCW8+qQE0E67sPevP76XgTmwlwiUylM7ZlP7VhCHRVDH1JUfempFvj12eje6+3aI3H51ZYHjiuQrDKTtrIPp6Gigspf76XdxhywzMFC/FzPGaIU2/K2gJB2V1PVgt9wbiLXrWdlCnMRpmKsAdGXMqmD6jp1Gpn0UhhRRRQAUUUUAFFeE1XYjmPDJo1+0D2zqT+QNNKwLImqrinH1tHKoNx+qrrGhOpG3b0mYioXEuZ8JctOvx12nTzEwQQMpHmBIgjqDVZwjh5xRLs6hWMlVYEnUnzQe5JyjQT1MkvS+4r8HuI4xfvMoVtAQStqYaNSpbp0mC20d5mYvCYi4fiMgiIyjfrGh66mmHCYFLYhFA+td6VhQjXY2MrB2On1r5FpdNtP3T1J6j1P5073bCt9pQfcA0vce4YovYbJ5A1wqyiIbyXCAwjUSBRqLhDU6vs3+ispjaTv8AkR2gbDoNvepmGwly5+zU/vHQfOmm1w62uyKPwFSQKdkULfFMZeKgNmssskOmqkwQM0g+XUyCD8q9wXNgBS3fBQkfb3UwB1WROvfoZiQCxMs6HWqDjXCLQUsGS3P3WICt7dQfUUgL9WkSOte0s8C45h7NlULsI6NmeOkAiYHpoKs05mwx/wAVfxDD6iimFlnRXOziFcSjKw7qQfpXSkMwzj/OWIu4pvjTktuQLEwoykgBhHm1gmd9tJosDOge3h5SIBLCZAO+2gIYToTI9BWn8xciYfFnOy5bh+8uhPv3/Gknjvhy+FstdS+xVYGWSJzsFjyxoSRWtZItJLoZnCSdvqViPpAw66kR51idcvY6gn8sw6kRzjch2yPmzSp+ypAKr5djrPQ6etMFnw0xTQxvkdRGkT2AaAI7AVaYHwsAM3bhbvrv+Wvzo1xW79j0yfYs+QOYbmIV0uktkjK53PcE9SNNfWmLivGLWGtm7fcIo0k9T2AGrH0FfPC+D28OuW2IpR8UeVLuKS3csnMbQYFCYkGNR0B06/nprkyS3cUfR4LFjyZYwzS0xe7+vZE4h40WlMWbD3B3dhbH5AMfpVDjfFu7ce23wLY+E+cDMxnyssf8qWrmNxFhRauWwoXQZ0MgTJhtOusg+o710wmPvOhZVtQug8pGoUdQdIAJkkTMazFZdbfc9lD7N4fGrjiTW1631Q64Txr/APrhtO6XP0Zf1pz5d52w2N0tPD7/AA3GVvcdG/AmsRt8dusQqpbOswEJ7dJ6wJjUxvoIveSOT8ScTaulWti2wbXRjHcfdHeY02qozlfTqZOM+zOFhilOa5bW33rv4/w17mDFvaw7vb+0I13gEiT+FZ493NLOxLmdSewGpJ/Ef1pqRWRB170v47ku2xJQlPTp/KtcWkeNaEtivQk79PTT5xQQsHze22uk99Onr9CwvyRc6OpqNh+V3a89osAUAPuDV6l5Joq7WI+G2a3cIYbZffqZ+RHTsRWg8K4kbllHcHMRrA/Cf1qtwXJiKZdi3pTDbthQABAGwrnJ2UlR9Ur8+Y8DDtbKtJi4D5YItMjuNTJOUbAfQw0Uvc0WcrW7pAZP2bgwPK/l39cx36xtJDJOnY2rRfWGBVSNiBFfdUHKWJKo2EuGbmGOWT9+2f2Vz1ldD6qav6GqBOwqBxnjlnC2/iX3CLsOpY9gBqT7VPpG8TuUbuLS3csmWtBhkOxBgyOx0/6iok2l0NfCY8WTNGOaWmL3f17IHFvEFWj4OBNwMAQWdVJBEg5beYxHc0s4rma6Sr/2KyoDEkec5oUiD5tocH1NVS22w6xet4hG1BKyAwAUIM06gAEaHY1xs8Tsjf4+42cxAyf6+wYegPcAjg5Xuz1WLg4Y75eJSXlana/dXz/CG7h3PLIYfh4/2Oy9+jAgzEATqdBvT1y5zhhsS3wrc2roE/CcBW2mRGjaa6GY6VjyYtHYBDiXJAJylmPqNxqB1GmpgbRc8ocmYh8Wl4hkW24Zcxl4H2Q0fZAAAPtAHWqUn26mPieD4fRKeRct10/Fbf5Pf4NporwV7Xc8uFUmFuj+33jIEKie53j1OtWeOxq2rbXH2UT79gPUmB+NJ2AtG7iLauDmLm8+hIBOqjaBCiAT0fQTqGthDzRRRSGFcsVhhcRkaYYEGCQdexG1daKAFLjPDhhLVu+t9Uu2BlU3WVRcTSbLQBI7bkGDXEeLGCyKSbmYjVQhOU9ROgPuDSLzJj8SMTiFxCK+Us4+JMZRomQbEQRA7nvUW7h8p8q4ZhO+k6kbQDAUkCf9Oo3B0rGq6md5HfQ0FfFzB9rw90X9Gq04f4gYK8QFvqpPS4Db+bAD51lKWGM5Vwu406LMQASvlEjTWekkxXjKYZgmGKhZKrE+WDpKSSYG8+u+o8cO3sFOXf0bjcwdt9Sqmev8xUVuXrB/wx86TfCbE3yLquD8HdAZhTJkLOy7aenvWiVwlHS6O8Jtq0QrfBrS7IPxk1GxvMmFw/le7bUj7o1I/wBqyRVZ4jYm+mDJsZhLAXCs5gkGYjUCcoJ7VllriCHe2GJCqATAEAAnSNzPtJM10hj1KyJ5KdGpXPErBjZrh9kb9YrrZ8Q8G332H7yMPwkAis2bD5WIFpSVMk50AEMdDKjLoCD1EdNa+MV5cpeyFEifMCTofKe2kb/5ddTV8uD2/onXIfWx1zHkvajJZIItMRLdydYzdB09RMi75e4QbQZ3JLPG+49J3OpJ9ySImBlVribfFV7C/DcHTJuST6ACPSI17RWz4G8WtIzCGKgkesa1zyR0lxdneiiiuRYUUUUAQeKcEs4hct1Aw9QKVcV4S4VjKyvsT/GniiqUmtmS4p7oz5fB+zOrtHv/ACqxwnhhhEGq5pEayfqTThRTeST7iUIrsKGP5Kt2bTPhzdRgNBbe6vUdLbDYSYHaq1sPdDZS+P8AU/EunbNtr3Aj0M1oNeZB2FLUx6UJvC+XFxAY3TiIBgC7dutm9crGANv6374rw2wrAZQUI6rp9IprAr2jXLyGleBDPheAIW/cC9sxj8o966J4Yr9+67D1Zumg+WlPFFPmS8hpRR8L5PsWNVWT6/1rV5RRUt3uUFFFFID/2Q==">
            <a:hlinkClick r:id="rId6"/>
          </p:cNvPr>
          <p:cNvSpPr>
            <a:spLocks noChangeAspect="1" noChangeArrowheads="1"/>
          </p:cNvSpPr>
          <p:nvPr/>
        </p:nvSpPr>
        <p:spPr bwMode="auto">
          <a:xfrm>
            <a:off x="155575" y="-411163"/>
            <a:ext cx="1171575"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80" name="AutoShape 30" descr="data:image/jpg;base64,/9j/4AAQSkZJRgABAQAAAQABAAD/2wCEAAkGBhQSEBUTExMWFRUWFRoXFhcVFR4aGBUfFhgYGBgbFh0YHCYeHhojGxUcHy8gIycpLCwsFh8xNTAqNSYrLCkBCQoKDgwOGg8PGiwkHCUsLC8vKS8wLSwsKSwqLC0vMCk2LC0sLCwtLCwsLyk0LzQpLCopLC8qLCwqKiksNCovLP/AABEIAIIAggMBIgACEQEDEQH/xAAcAAACAgMBAQAAAAAAAAAAAAAABQEEAgMGBwj/xABAEAABAwIEAggCBQsFAQEAAAABAgMRACEEEjFBBVEGEyIyYXGBkVKhB0Kx0fAUFSMkU2JjkrLB4TNDcnOCNBb/xAAZAQADAQEBAAAAAAAAAAAAAAAAAgMEAQX/xAAuEQABAwIEBAYBBQEAAAAAAAABAAIRAyESMVGRQWGB8AQTcaGx0cEiIzLh8VL/2gAMAwEAAhEDEQA/APcKKgVNCEUUUUIVVziKEqKSYIMXFpgKifIg/g1P5za/aJ96l3ANqJKkAk6yPIf2HsOVVMTh2mRPVlWYgQkTG9hsLTVAGnVRcXi9oVkcUbt2hf7pv4301qV8RbAnMInL62+/WlqsU0AZZPhAmeyDII8gPUc6ybxDZ7JYOpPdmSE5rDW4HKNPCmwDQpPNOUj3TH84NwDnTBEi/mP7H2PI1iOJtftE+9URiGymSyqEhIFhcH1iBm35nxrB55u0sEnIDAFriQI3uI0seVcwDn7INU6j3TAcVa/aJ9/LTnrWSuJNjVaR4zY66fyn2qlhFoUvKWSDsYtAAgmfLXy51cPDG/gTuPKZkDwufeuENGcpmue4SI91aoqAIqamroooooQiiiihCgVNFFCEVClACSYA1J2oWsAEkwBck7UkQg4w5lSMMD2EadfH1l/w+Sfram0Cna2bnJTe/DYXJ4d8Ev49iBiEZ22yUIsl7tSsqIASwlJGaVQM6uz5034Nw1xjDBBWVuxJK1FQzHYSe6NNpid6aARaoWsDWqOqktwAWUm0A15qON49O/nml4XieSNdtN/Hy9Cd4FGbE2/0/Ewbemarz7WdCk6ZkkeUiKoL4QSrN1qgZJtbUgkC+lvPxOlKHDjGyZzXDKT1UFWJnRB08tFSRebyPaPGp/WMih2c0CDvoZOsTp89ahfCVxZ5ZsIBKgLAC5Bm8X8+d6t4LClAMrK55/5P4geoSItGy41rpgzussIV5f0kZpPd0jaqWKwryFlxleebqZcPZP8A1q1QbaGU+VMi4AYNqypQ6DKoWBwievFUuHcVS7IEpWnvtrELR5jcHYiQau1Q4lwoOwtJ6t1HccAuPBQ+sg7pPyNaMPx4BC+uHVuNlIcSLjtEJSpG5Qomx2uDpTFmK7NkgqFhipvr9H/RybUUUVJXRRRRQhYLdAiTE6eNTnHMVqxGES4BmExMeEiKWPYZhCilSSIAIVOpOaIi4Njy0HhThoKk5zm6QrXFcKHQlClgNyCtP7QbJmbJKiJ56b1c61IgSBNgOcbCkaRhgkAZo1vNphJJt4R5gxTBnhrSg2pMwIWmDGoTr5hI+fM0zhAgzHoptdJJETbirq17DX7POqmP4g3h05nFQTYbqUeSR+AN60dIOOt4JhTzh8hupR0A/FgK8+/PAfV1riw4swckR1YN0gjrNCCCExfUzNUo0sdzl8pPEeI8uwz9guqxXSN1acySlhs6KJStR9ZyjTQBXnVAuZgc7jrt/jIF/AuAfIUjViypQTCidznPr/uTaK2kq2CtvrHbycrYKYblbvdecapdc370yV1fZMpLqfJZ/s6Kt4Xj7qO6/njVt4An3zZr/wDI+VInHVJAs5axlcyN4l2kfH8Y6GlHNA1N77QO+d/amLZF7pQ/CbW9l6lwLpoxiVFo/o3gSC2veNcpOvlY+FPO74p+z/FeJdGsMjEYZQU6oPIXAUmCptKEhSSSTJRMgJHw2i8+g9C+l5dWrCPGXm4yr2eTEyDoTF/EeINYqlIRibsvQpVzOF/Q/a604lIVlzCSJidr3+R9jXMcZ6Nl7MprEkHtJIc7Q7RujN3gnNFu0AQIinPE8O1YuZoMJgXFs2Ww37R96pIGGJIAPMG4BEEkjkL620paRLP1NnZNXaKn6HxuQnaXxpInz8p+0e9ZdaJiRPLe+n2H2pDmwxucxASkyQYMSBYDaI01PPS1h2GFu5kyVAzcEDsW3F4J9PCkLI12VRVJsI3TaiiipLQoFcxxrpNleQhCApCXP0rhFgEEBYRO6c9ztMazHUUlxeHS7jC2sSn8lWCP+1YB+TdXo4Q6XCQs3iQ8tAYYMhNhh0xGVPsPxt8qlB1AFhaskJgAcrVTxmK6vDuOfCha/YEipATZWJDRK8k+kXjRxGNKYzNYfsoTqHHFEgSNxmSSeaWiN6w6C4EoxC1KVm6xPe3mcxKri+a34NJuk3FJaaQ2rsqzKUd1FKi2J8ihX81buguMJdKSe6kqTO9wImRaSD6GvShotsvGxPcA7qV6LjcSllpbzh7omAOZiwzakmIOlczw/pwnFOJbU04hKlZUuAkiTpMRF+RNXcVx9gp/J3HEr6xQSRMgEqF1HMYvzpLicaw3i0pBS2hCwAkdlKcnMHcm59KUN5p3PiIGac4vBJSsqzKUTvJEC3NwClvEMKl5BSpZItO6rafX+R+VMuL8Q6xJyrSRBIHxEDYpXpvXJ8PWFI61DigsIKlSqc6gJMiJCfH0qzbi6zvsbLc30f6p0uIeKZGgSmCPHMqCLaHcbV2ACkYFtf8AuIJUI2ykKEeMKz+ebnSPhIXicP1mTUnKAo/VsqZVvr6VcWt0tBuAgNqQTmMghCxmAImZSI/80pH/ACmaTcO0XpXCseMTh0OiO0mecEWIvyIIqyhlJE5U3voNa5X6OHUpaeYSvOGnYk8zIUP5kH3rrGtx4/bevOqNwuIC9ii7GwE5/kJfxo9UhDiQkBLrefsi6VHqztaAuZHLlTJLQBkATziqHSJrNhHx/CWR5hJI+Yq7hncyEq+JIPuJrh/gDzP4XRaoRyH5/pbKKKKmrKAaVoP6+rxwyPk6uf6hTQUqxfZxrCtltuteoyuJ+SFVSnxHI/ahVyB5j3t+U1NKOkwP5vfjXqFf004qs9hw4yps/WSpB9QU1xhgg809RuJpGoK+aMY9KGR/CJHn1z01rYdhCiDBCkX0+M/aBTPpPw8o2goWoEfDnkx6OIc/nFJcKqSU/EIHnIKfciP/AEa2mWmCvObDgHDisHXJJqXHluEZiparJEkqNrADehKwNQD5054Hx1LKkjq0JCjlW4EDrAlRGbKTYGPDS1cieK7McE56JNLaZcLwUkZgEozFKlFQvvYAJkyOQ3rYxwzDhcpbcEmcoe7PtkmKtNNoSvKgpWkK7KgqEm+ouInU1uWotqQGww4SRm6xSSbI0FwEiSbgzIvYCdQaGjVYC4uJiyu4LMlkjNCAFQkRbsmSSLz9/tx2NJdc7Sl5ZCYE2CjB9L0/w3FivrFO4dLPZgdoGbiQmLZgN9e0PGqrnFGTiEJUtZSjtrKUhQUG+2ZOYWgGfGK4SIlMGnEAvQ+geDDb+KyzcpJnnmcH9q69HeV6fZXMfR2jNhi8SpXWqkKUgIUoJESUhRAOYq39q6dvVR8fstXnVjLz0Xr+GEUx1+Sq3GlRhnjyaX/Qa2cNTDLY5Np/pFUukrv6s4gEZlhLYE3/AEyggfafY01SIEUh/gPX6VBeqfQfJ+lNFFFTVlApZ0ibPU9YkSplaXQBvk7w9UFQ9a34/rpBaggAyDF+X4kVqLmI+FHntrt2p0j3OkCaMsQ6yhUOIFsFMGnApIUDIIBB5g3FYiyiOd/vqj1mI+FA5e4se1p46n93eCrEzoj8A7ZufjyrmHmE3mcjsvOfpW4J1TgxASSy7KXcounNBJHiFISseKTtXl2KwpQopVB3BHdUDcKTzSRf/M19KYjBLeSpp9CFNLkK8osRc3zRtz5CfLOkvQ5GBEOMuOs5iULTcom5EZhbco5iQRc1qYcdibrFUGC4Bie++i8/KQ5eQF7kmAvxnZXnY6yDrpWwUmFWPI2p4rFBpKVNtIWhCyoOhCSDOiXCQSkfuqAqxwnjmcFvIme0pIMZSTJIgJAGuw0qjWgmJU3PcBMLnASN6tN4cxK1ZBE37yv+IOvnp9lanMS4lRB7BGoCQkj+UA1Y4Hw04nEtsyRnVClQVZRupQF4FJKeJWleMBOsACAI0H37k8zXRdH+GKecTh256x2Cv+G3IV2uRVAURySn4iKMT0QU1iwwx+tOqAUkhBDaJJGZWYnMQRoeyNTm0r1Xor0KOBZlBC8QtWZ5xV51JSCq8ZovqTXceHNL5YfYdeX9rp8FhEstJbQOyhISB5D7a3tpgAUuD2IjuInzt75vxA1k5Z6zETGVuOd+Y2zcr6/5yFpOZC3h4GQOyTcYZdPEE9W1nGRtZk5UBSC8EZlcgV5oEk5RArp8OFZBnIKo7RSCEzvAJJil4exM9xME8xby7V/WPSs2Vv5rhMSJ97xB5GdNojenecQAtYKVJoY5xvc6ZJjRRRUFrVdzGoSrKpQBtY/vTH9J9qpBtJdzh/cdkK1jQd7msaDfcmauP8PbcMrSCYi/LWsPzS1IOXSIubRHj4CqAgKLmuOnul68OnLl64hIOQ5UK7yZJJg97mdynaK2qav/APSJkEDNaEnQjN4QT51dHDGxPZ7xk3OpBHPko+9YHhDWUgIgERYmmxjuEnlHQblbk4tBsFJJ2AUL+V/A+1ZLQlxJSoBQNilQn0INc6jjeHD5bQy8p1CiSALyNT2liZsSd7E10SU5gFQUkgHxE7GLVx7CyJsmp1RUmIK4njP0TsOL6zDrUw5+4SAZ1uLj51zuK+i7EpJyoZcIIKVHKFW+Io6snz1r1mVDafKxo64byPQ0wquGcFK6g05EjvmvJsb9HuLdSB+TsBYPfVBEeSnFeHOmfAforeQtK38TATcNspCUXBGkBM31g16N14/ANHWHZJ9bV11ZxMwO/VI3wzGiJJHeircN4O0wIbTBPeUbqV5k39NKtByTbTc/dUdWT3j6DT/NRiMQltJUtQSkC5JgCoklxvcrSAGC1gqb+Gh3OXSm4OW+gIEaxEnlvedqwYChP5TIk6q174+KOfh2Z2q0yUYlOcoWE6DOCnOJBnLMxIBGYCs/zO1fsd7W5kzrJmb1TFFjn0UcGK7Yj1KqHDJyZPygWI+toE2jvcyPCwtzZ4VkpQAVFRGqjqaqngrczB0Nsx3MzrM3I13NXgIpHOlPTYQZIU0UUUisiiiaKEIooooQleM6PNuulxQ1SAoaXSewtKhdK0iRI1B8K19RiWe4oYhHwuHK6PJYGVX/AKAPjTiiqeY6INwomi2ZFjqO/lKf/wBI2n/WS4yf4iDl/nTKPnVpnjDC+682rycSf71cqs/wtpffabV/yQk/aKJYeB771RFUZEHp38LJePbGriB5qH31Tc6S4YGA8lZ+Fv8ASK9mwTW1PAsONMOyPJpP3VcbaCRCQAOQEfZR+3z+PtH7p0G5+kqPEn3LMsFA+PEdkeiEys+uWs2OBgqDj6y8sXTmEIQf3ECwPiZPjTSijzIs0R3qjygTLzPxt9yUUUUVNWRRRRQhFFFFCFNFFFCEUUUUIRRRRQhFFFFCEUUUUIRRRRQhFFFFCEUUUUIRRRRQhf/Z">
            <a:hlinkClick r:id="rId7"/>
          </p:cNvPr>
          <p:cNvSpPr>
            <a:spLocks noChangeAspect="1" noChangeArrowheads="1"/>
          </p:cNvSpPr>
          <p:nvPr/>
        </p:nvSpPr>
        <p:spPr bwMode="auto">
          <a:xfrm>
            <a:off x="155575" y="-593725"/>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4"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850" y="3717032"/>
            <a:ext cx="2807990" cy="223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2160" y="3717032"/>
            <a:ext cx="2807990" cy="2232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9832" y="3717032"/>
            <a:ext cx="2952328" cy="2232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042988" y="1505950"/>
            <a:ext cx="7058025" cy="41088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61938" lvl="0" indent="-261938" algn="just" fontAlgn="base">
              <a:lnSpc>
                <a:spcPct val="115000"/>
              </a:lnSpc>
              <a:spcBef>
                <a:spcPct val="50000"/>
              </a:spcBef>
              <a:spcAft>
                <a:spcPct val="0"/>
              </a:spcAft>
              <a:buClr>
                <a:schemeClr val="tx1"/>
              </a:buClr>
              <a:buSzPct val="115000"/>
              <a:buFont typeface="Wingdings 3" pitchFamily="18" charset="2"/>
              <a:buChar char="}"/>
            </a:pPr>
            <a:r>
              <a:rPr lang="es-MX" altLang="zh-CN" b="1" i="1" dirty="0">
                <a:solidFill>
                  <a:srgbClr val="000000"/>
                </a:solidFill>
                <a:ea typeface="SimSun" pitchFamily="2" charset="-122"/>
                <a:cs typeface="Times New Roman" pitchFamily="18" charset="0"/>
              </a:rPr>
              <a:t> Entre líderes estructuradores y considerados.</a:t>
            </a:r>
          </a:p>
        </p:txBody>
      </p:sp>
      <p:sp>
        <p:nvSpPr>
          <p:cNvPr id="3" name="2 Rectángulo"/>
          <p:cNvSpPr/>
          <p:nvPr/>
        </p:nvSpPr>
        <p:spPr>
          <a:xfrm>
            <a:off x="1043608" y="1990581"/>
            <a:ext cx="7056189"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61938" lvl="0" indent="-261938" algn="just" fontAlgn="base">
              <a:spcBef>
                <a:spcPct val="50000"/>
              </a:spcBef>
              <a:spcAft>
                <a:spcPct val="0"/>
              </a:spcAft>
              <a:buClr>
                <a:schemeClr val="tx1"/>
              </a:buClr>
              <a:buSzPct val="115000"/>
              <a:buFont typeface="Wingdings 3" pitchFamily="18" charset="2"/>
              <a:buChar char="}"/>
            </a:pPr>
            <a:r>
              <a:rPr lang="es-MX" altLang="zh-CN" b="1" i="1" dirty="0">
                <a:solidFill>
                  <a:srgbClr val="000000"/>
                </a:solidFill>
                <a:ea typeface="SimSun" pitchFamily="2" charset="-122"/>
                <a:cs typeface="Times New Roman" pitchFamily="18" charset="0"/>
              </a:rPr>
              <a:t>Entre líderes que se concentran en la producción y en los empleados.</a:t>
            </a:r>
          </a:p>
        </p:txBody>
      </p:sp>
      <p:sp>
        <p:nvSpPr>
          <p:cNvPr id="4" name="3 Rectángulo"/>
          <p:cNvSpPr/>
          <p:nvPr/>
        </p:nvSpPr>
        <p:spPr>
          <a:xfrm>
            <a:off x="1042989" y="2442054"/>
            <a:ext cx="7058024" cy="41088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61938" lvl="0" indent="-261938" algn="just" fontAlgn="base">
              <a:lnSpc>
                <a:spcPct val="115000"/>
              </a:lnSpc>
              <a:spcBef>
                <a:spcPct val="50000"/>
              </a:spcBef>
              <a:spcAft>
                <a:spcPct val="0"/>
              </a:spcAft>
              <a:buClr>
                <a:schemeClr val="tx1"/>
              </a:buClr>
              <a:buSzPct val="115000"/>
              <a:buFont typeface="Wingdings 3" pitchFamily="18" charset="2"/>
              <a:buChar char="}"/>
            </a:pPr>
            <a:r>
              <a:rPr lang="es-MX" altLang="zh-CN" b="1" i="1" dirty="0">
                <a:solidFill>
                  <a:srgbClr val="000000"/>
                </a:solidFill>
                <a:ea typeface="SimSun" pitchFamily="2" charset="-122"/>
                <a:cs typeface="Times New Roman" pitchFamily="18" charset="0"/>
              </a:rPr>
              <a:t>Entre líderes rigurosos y generales.</a:t>
            </a:r>
          </a:p>
        </p:txBody>
      </p:sp>
      <p:sp>
        <p:nvSpPr>
          <p:cNvPr id="5" name="4 Rectángulo"/>
          <p:cNvSpPr/>
          <p:nvPr/>
        </p:nvSpPr>
        <p:spPr>
          <a:xfrm>
            <a:off x="1042988" y="2946110"/>
            <a:ext cx="7058025" cy="41088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61938" lvl="0" indent="-261938" algn="just" fontAlgn="base">
              <a:lnSpc>
                <a:spcPct val="115000"/>
              </a:lnSpc>
              <a:spcBef>
                <a:spcPct val="50000"/>
              </a:spcBef>
              <a:spcAft>
                <a:spcPct val="0"/>
              </a:spcAft>
              <a:buClr>
                <a:schemeClr val="tx1"/>
              </a:buClr>
              <a:buSzPct val="115000"/>
              <a:buFont typeface="Wingdings 3" pitchFamily="18" charset="2"/>
              <a:buChar char="}"/>
            </a:pPr>
            <a:r>
              <a:rPr lang="es-MX" altLang="zh-CN" b="1" i="1" dirty="0">
                <a:solidFill>
                  <a:srgbClr val="000000"/>
                </a:solidFill>
                <a:ea typeface="SimSun" pitchFamily="2" charset="-122"/>
                <a:cs typeface="Times New Roman" pitchFamily="18" charset="0"/>
              </a:rPr>
              <a:t>Entre líderes autoritarios y democráticos.</a:t>
            </a:r>
          </a:p>
        </p:txBody>
      </p:sp>
      <p:sp>
        <p:nvSpPr>
          <p:cNvPr id="17" name="16 CuadroTexto"/>
          <p:cNvSpPr txBox="1"/>
          <p:nvPr/>
        </p:nvSpPr>
        <p:spPr>
          <a:xfrm>
            <a:off x="323528" y="5949280"/>
            <a:ext cx="3384376" cy="246221"/>
          </a:xfrm>
          <a:prstGeom prst="rect">
            <a:avLst/>
          </a:prstGeom>
          <a:noFill/>
        </p:spPr>
        <p:txBody>
          <a:bodyPr wrap="square" rtlCol="0">
            <a:spAutoFit/>
          </a:bodyPr>
          <a:lstStyle/>
          <a:p>
            <a:r>
              <a:rPr lang="es-MX" sz="1000" dirty="0" smtClean="0"/>
              <a:t>Material de apoyo.- </a:t>
            </a:r>
            <a:r>
              <a:rPr lang="es-MX" sz="1000" dirty="0" smtClean="0"/>
              <a:t>Gladiador. Ejemplo de liderazgo</a:t>
            </a:r>
            <a:endParaRPr lang="es-MX" sz="1000" dirty="0"/>
          </a:p>
        </p:txBody>
      </p:sp>
      <p:sp>
        <p:nvSpPr>
          <p:cNvPr id="18" name="17 Rectángulo">
            <a:hlinkClick r:id="rId11"/>
          </p:cNvPr>
          <p:cNvSpPr/>
          <p:nvPr/>
        </p:nvSpPr>
        <p:spPr>
          <a:xfrm>
            <a:off x="335655" y="6135107"/>
            <a:ext cx="6036545" cy="246221"/>
          </a:xfrm>
          <a:prstGeom prst="rect">
            <a:avLst/>
          </a:prstGeom>
        </p:spPr>
        <p:txBody>
          <a:bodyPr wrap="square">
            <a:spAutoFit/>
          </a:bodyPr>
          <a:lstStyle/>
          <a:p>
            <a:r>
              <a:rPr lang="es-MX" sz="1000" dirty="0">
                <a:solidFill>
                  <a:srgbClr val="3333CC"/>
                </a:solidFill>
              </a:rPr>
              <a:t>http://www.youtube.com/watch?v=WvH2UuXMbqs</a:t>
            </a:r>
          </a:p>
        </p:txBody>
      </p:sp>
    </p:spTree>
    <p:extLst>
      <p:ext uri="{BB962C8B-B14F-4D97-AF65-F5344CB8AC3E}">
        <p14:creationId xmlns:p14="http://schemas.microsoft.com/office/powerpoint/2010/main" val="1245172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Marcador de número de diapositiva"/>
          <p:cNvSpPr>
            <a:spLocks noGrp="1"/>
          </p:cNvSpPr>
          <p:nvPr>
            <p:ph type="sldNum" sz="quarter" idx="12"/>
          </p:nvPr>
        </p:nvSpPr>
        <p:spPr>
          <a:xfrm>
            <a:off x="6553200" y="6356350"/>
            <a:ext cx="2133600" cy="365125"/>
          </a:xfrm>
        </p:spPr>
        <p:txBody>
          <a:bodyPr/>
          <a:lstStyle/>
          <a:p>
            <a:pPr>
              <a:defRPr/>
            </a:pPr>
            <a:fld id="{36334A67-3AAA-401F-882A-22D5BCF723CD}" type="slidenum">
              <a:rPr lang="es-ES">
                <a:solidFill>
                  <a:srgbClr val="898989"/>
                </a:solidFill>
              </a:rPr>
              <a:pPr>
                <a:defRPr/>
              </a:pPr>
              <a:t>11</a:t>
            </a:fld>
            <a:endParaRPr lang="es-ES" dirty="0">
              <a:solidFill>
                <a:srgbClr val="898989"/>
              </a:solidFill>
            </a:endParaRPr>
          </a:p>
        </p:txBody>
      </p:sp>
      <p:sp>
        <p:nvSpPr>
          <p:cNvPr id="20484" name="Rectangle 2"/>
          <p:cNvSpPr>
            <a:spLocks noChangeArrowheads="1"/>
          </p:cNvSpPr>
          <p:nvPr/>
        </p:nvSpPr>
        <p:spPr bwMode="auto">
          <a:xfrm>
            <a:off x="323851" y="3718773"/>
            <a:ext cx="4824412" cy="646331"/>
          </a:xfrm>
          <a:prstGeom prst="rect">
            <a:avLst/>
          </a:prstGeom>
          <a:ln/>
          <a:ex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r>
              <a:rPr lang="es-ES" dirty="0" smtClean="0"/>
              <a:t>El </a:t>
            </a:r>
            <a:r>
              <a:rPr lang="es-ES" dirty="0"/>
              <a:t>ejercicio de </a:t>
            </a:r>
            <a:r>
              <a:rPr lang="es-ES" b="1" i="1" dirty="0"/>
              <a:t>la cordura y el</a:t>
            </a:r>
            <a:r>
              <a:rPr lang="es-ES" dirty="0"/>
              <a:t> </a:t>
            </a:r>
            <a:r>
              <a:rPr lang="es-ES" b="1" i="1" dirty="0"/>
              <a:t>control de las expresiones de las emociones de las personas.</a:t>
            </a:r>
          </a:p>
        </p:txBody>
      </p:sp>
      <p:sp>
        <p:nvSpPr>
          <p:cNvPr id="20485" name="Text Box 3"/>
          <p:cNvSpPr txBox="1">
            <a:spLocks noChangeArrowheads="1"/>
          </p:cNvSpPr>
          <p:nvPr/>
        </p:nvSpPr>
        <p:spPr bwMode="auto">
          <a:xfrm>
            <a:off x="684213" y="404664"/>
            <a:ext cx="76327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sz="1600" b="1"/>
              <a:t>LA MADUREZ Y EL ESTILO DE LIDERAZGO</a:t>
            </a:r>
            <a:endParaRPr lang="es-MX" sz="1600" b="1"/>
          </a:p>
        </p:txBody>
      </p:sp>
      <p:sp>
        <p:nvSpPr>
          <p:cNvPr id="20486" name="Text Box 4"/>
          <p:cNvSpPr txBox="1">
            <a:spLocks noChangeArrowheads="1"/>
          </p:cNvSpPr>
          <p:nvPr/>
        </p:nvSpPr>
        <p:spPr bwMode="auto">
          <a:xfrm>
            <a:off x="323850" y="4809926"/>
            <a:ext cx="8496300" cy="923330"/>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s-ES" dirty="0">
                <a:latin typeface="+mn-lt"/>
              </a:rPr>
              <a:t>Es un </a:t>
            </a:r>
            <a:r>
              <a:rPr lang="es-ES" b="1" i="1" dirty="0">
                <a:latin typeface="+mn-lt"/>
              </a:rPr>
              <a:t>proceso </a:t>
            </a:r>
            <a:r>
              <a:rPr lang="es-ES" dirty="0">
                <a:latin typeface="+mn-lt"/>
              </a:rPr>
              <a:t>que se da de acuerdo al </a:t>
            </a:r>
            <a:r>
              <a:rPr lang="es-ES" b="1" i="1" dirty="0">
                <a:latin typeface="+mn-lt"/>
              </a:rPr>
              <a:t>transcurso del tiempo y de acuerdo a las vivencias individuales</a:t>
            </a:r>
            <a:r>
              <a:rPr lang="es-ES" dirty="0">
                <a:latin typeface="+mn-lt"/>
              </a:rPr>
              <a:t>. Es también un </a:t>
            </a:r>
            <a:r>
              <a:rPr lang="es-ES" b="1" i="1" dirty="0">
                <a:latin typeface="+mn-lt"/>
              </a:rPr>
              <a:t>estado interno</a:t>
            </a:r>
            <a:r>
              <a:rPr lang="es-ES" dirty="0">
                <a:latin typeface="+mn-lt"/>
              </a:rPr>
              <a:t> </a:t>
            </a:r>
            <a:r>
              <a:rPr lang="es-ES" b="1" i="1" dirty="0">
                <a:latin typeface="+mn-lt"/>
              </a:rPr>
              <a:t>personal</a:t>
            </a:r>
            <a:r>
              <a:rPr lang="es-ES" dirty="0">
                <a:latin typeface="+mn-lt"/>
              </a:rPr>
              <a:t> que en buena medida </a:t>
            </a:r>
            <a:r>
              <a:rPr lang="es-ES" b="1" i="1" dirty="0">
                <a:latin typeface="+mn-lt"/>
              </a:rPr>
              <a:t>es una respuesta a las experiencias e influencias externas.</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628800"/>
            <a:ext cx="3240360" cy="2952328"/>
          </a:xfrm>
          <a:prstGeom prst="flowChartAlternate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323528" y="1412776"/>
            <a:ext cx="3276794" cy="369332"/>
          </a:xfrm>
          <a:prstGeom prst="rect">
            <a:avLst/>
          </a:prstGeom>
        </p:spPr>
        <p:txBody>
          <a:bodyPr wrap="none">
            <a:spAutoFit/>
          </a:bodyPr>
          <a:lstStyle/>
          <a:p>
            <a:pPr algn="just"/>
            <a:r>
              <a:rPr lang="es-ES" dirty="0"/>
              <a:t>Por madurez debemos entender:</a:t>
            </a:r>
          </a:p>
        </p:txBody>
      </p:sp>
      <p:sp>
        <p:nvSpPr>
          <p:cNvPr id="3" name="2 Rectángulo"/>
          <p:cNvSpPr/>
          <p:nvPr/>
        </p:nvSpPr>
        <p:spPr>
          <a:xfrm>
            <a:off x="323849" y="1988840"/>
            <a:ext cx="4824413"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r>
              <a:rPr lang="es-ES" dirty="0"/>
              <a:t>La </a:t>
            </a:r>
            <a:r>
              <a:rPr lang="es-ES" b="1" i="1" dirty="0"/>
              <a:t>cualidad de la persona que expresa una elevada perfección</a:t>
            </a:r>
            <a:r>
              <a:rPr lang="es-ES" b="1" dirty="0"/>
              <a:t>. </a:t>
            </a:r>
          </a:p>
        </p:txBody>
      </p:sp>
      <p:sp>
        <p:nvSpPr>
          <p:cNvPr id="4" name="3 Rectángulo"/>
          <p:cNvSpPr/>
          <p:nvPr/>
        </p:nvSpPr>
        <p:spPr>
          <a:xfrm>
            <a:off x="316151" y="2854677"/>
            <a:ext cx="483211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r>
              <a:rPr lang="es-ES" dirty="0"/>
              <a:t>El </a:t>
            </a:r>
            <a:r>
              <a:rPr lang="es-ES" b="1" i="1" dirty="0"/>
              <a:t>ejercicio de una plena objetividad en sus decisiones y acciones personales</a:t>
            </a:r>
            <a:r>
              <a:rPr lang="es-ES" dirty="0"/>
              <a:t>.</a:t>
            </a:r>
          </a:p>
        </p:txBody>
      </p:sp>
    </p:spTree>
    <p:extLst>
      <p:ext uri="{BB962C8B-B14F-4D97-AF65-F5344CB8AC3E}">
        <p14:creationId xmlns:p14="http://schemas.microsoft.com/office/powerpoint/2010/main" val="2257894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 Marcador de número de diapositiva"/>
          <p:cNvSpPr>
            <a:spLocks noGrp="1"/>
          </p:cNvSpPr>
          <p:nvPr>
            <p:ph type="sldNum" sz="quarter" idx="12"/>
          </p:nvPr>
        </p:nvSpPr>
        <p:spPr>
          <a:xfrm>
            <a:off x="6553200" y="6356350"/>
            <a:ext cx="2133600" cy="365125"/>
          </a:xfrm>
        </p:spPr>
        <p:txBody>
          <a:bodyPr/>
          <a:lstStyle/>
          <a:p>
            <a:pPr>
              <a:defRPr/>
            </a:pPr>
            <a:fld id="{DFAA8BE0-54D8-4A75-B2D1-97D1D2CCBA78}" type="slidenum">
              <a:rPr lang="es-ES">
                <a:solidFill>
                  <a:srgbClr val="898989"/>
                </a:solidFill>
              </a:rPr>
              <a:pPr>
                <a:defRPr/>
              </a:pPr>
              <a:t>12</a:t>
            </a:fld>
            <a:endParaRPr lang="es-ES" dirty="0">
              <a:solidFill>
                <a:srgbClr val="898989"/>
              </a:solidFill>
            </a:endParaRPr>
          </a:p>
        </p:txBody>
      </p:sp>
      <p:sp>
        <p:nvSpPr>
          <p:cNvPr id="21509" name="Rectangle 3"/>
          <p:cNvSpPr>
            <a:spLocks noChangeArrowheads="1"/>
          </p:cNvSpPr>
          <p:nvPr/>
        </p:nvSpPr>
        <p:spPr bwMode="auto">
          <a:xfrm>
            <a:off x="323851" y="5229200"/>
            <a:ext cx="8496299" cy="641350"/>
          </a:xfrm>
          <a:prstGeom prst="rect">
            <a:avLst/>
          </a:prstGeom>
          <a:ln/>
          <a:extLst/>
        </p:spPr>
        <p:style>
          <a:lnRef idx="2">
            <a:schemeClr val="accent4">
              <a:shade val="50000"/>
            </a:schemeClr>
          </a:lnRef>
          <a:fillRef idx="1">
            <a:schemeClr val="accent4"/>
          </a:fillRef>
          <a:effectRef idx="0">
            <a:schemeClr val="accent4"/>
          </a:effectRef>
          <a:fontRef idx="minor">
            <a:schemeClr val="lt1"/>
          </a:fontRef>
        </p:style>
        <p:txBody>
          <a:bodyPr wrap="square" anchor="ctr">
            <a:spAutoFit/>
          </a:bodyPr>
          <a:lstStyle/>
          <a:p>
            <a:pPr algn="just">
              <a:tabLst>
                <a:tab pos="622300" algn="l"/>
              </a:tabLst>
            </a:pPr>
            <a:r>
              <a:rPr lang="es-MX" altLang="zh-CN" b="1" i="1" dirty="0">
                <a:solidFill>
                  <a:srgbClr val="000000"/>
                </a:solidFill>
              </a:rPr>
              <a:t>La eficacia del estilo de liderazgo está en función del grado de madurez del empleado frente a una tarea específica.</a:t>
            </a:r>
          </a:p>
        </p:txBody>
      </p:sp>
      <p:sp>
        <p:nvSpPr>
          <p:cNvPr id="21511" name="Rectangle 5"/>
          <p:cNvSpPr>
            <a:spLocks noChangeArrowheads="1"/>
          </p:cNvSpPr>
          <p:nvPr/>
        </p:nvSpPr>
        <p:spPr bwMode="auto">
          <a:xfrm>
            <a:off x="323529" y="3284984"/>
            <a:ext cx="5472608" cy="120015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nchor="ctr">
            <a:spAutoFit/>
          </a:bodyPr>
          <a:lstStyle/>
          <a:p>
            <a:pPr algn="just">
              <a:defRPr/>
            </a:pPr>
            <a:r>
              <a:rPr lang="es-MX" altLang="zh-CN" dirty="0"/>
              <a:t>La </a:t>
            </a:r>
            <a:r>
              <a:rPr lang="es-MX" altLang="zh-CN" b="1" i="1" dirty="0"/>
              <a:t>madurez frente a la tarea</a:t>
            </a:r>
            <a:r>
              <a:rPr lang="es-MX" altLang="zh-CN" dirty="0"/>
              <a:t>, se refiere a la </a:t>
            </a:r>
            <a:r>
              <a:rPr lang="es-MX" altLang="zh-CN" b="1" i="1" dirty="0"/>
              <a:t>capacidad de asumir las responsabilidades, </a:t>
            </a:r>
            <a:r>
              <a:rPr lang="es-MX" altLang="zh-CN" dirty="0"/>
              <a:t>y se caracteriza por los </a:t>
            </a:r>
            <a:r>
              <a:rPr lang="es-MX" altLang="zh-CN" b="1" i="1" dirty="0"/>
              <a:t>conocimientos y las habilidades necesarias para el cumplimiento </a:t>
            </a:r>
            <a:r>
              <a:rPr lang="es-MX" altLang="zh-CN" dirty="0"/>
              <a:t>de esa tarea.</a:t>
            </a:r>
          </a:p>
        </p:txBody>
      </p:sp>
      <p:sp>
        <p:nvSpPr>
          <p:cNvPr id="21512" name="Rectangle 6"/>
          <p:cNvSpPr>
            <a:spLocks noChangeArrowheads="1"/>
          </p:cNvSpPr>
          <p:nvPr/>
        </p:nvSpPr>
        <p:spPr bwMode="auto">
          <a:xfrm>
            <a:off x="323851" y="620713"/>
            <a:ext cx="8496300" cy="915987"/>
          </a:xfrm>
          <a:prstGeom prst="rect">
            <a:avLst/>
          </a:prstGeom>
          <a:ln/>
          <a:extLst/>
        </p:spPr>
        <p:style>
          <a:lnRef idx="3">
            <a:schemeClr val="lt1"/>
          </a:lnRef>
          <a:fillRef idx="1">
            <a:schemeClr val="accent4"/>
          </a:fillRef>
          <a:effectRef idx="1">
            <a:schemeClr val="accent4"/>
          </a:effectRef>
          <a:fontRef idx="minor">
            <a:schemeClr val="lt1"/>
          </a:fontRef>
        </p:style>
        <p:txBody>
          <a:bodyPr wrap="square" anchor="ctr">
            <a:spAutoFit/>
          </a:bodyPr>
          <a:lstStyle/>
          <a:p>
            <a:pPr algn="just"/>
            <a:r>
              <a:rPr lang="es-MX" dirty="0"/>
              <a:t>En el </a:t>
            </a:r>
            <a:r>
              <a:rPr lang="es-MX" b="1" i="1" dirty="0"/>
              <a:t>estilo propio de liderazgo influye la madurez del líder y de los seguidores, es decir del propio equipo de trabajo</a:t>
            </a:r>
            <a:r>
              <a:rPr lang="es-MX" dirty="0"/>
              <a:t>. Esta noción de madurez abarca dos componentes:</a:t>
            </a:r>
            <a:endParaRPr lang="es-ES" dirty="0"/>
          </a:p>
        </p:txBody>
      </p:sp>
      <p:sp>
        <p:nvSpPr>
          <p:cNvPr id="11" name="10 Rectángulo"/>
          <p:cNvSpPr/>
          <p:nvPr/>
        </p:nvSpPr>
        <p:spPr>
          <a:xfrm>
            <a:off x="323529" y="1940818"/>
            <a:ext cx="5472608" cy="923330"/>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algn="just">
              <a:defRPr/>
            </a:pPr>
            <a:r>
              <a:rPr lang="es-MX" altLang="zh-CN" dirty="0"/>
              <a:t>La </a:t>
            </a:r>
            <a:r>
              <a:rPr lang="es-MX" altLang="zh-CN" b="1" i="1" dirty="0"/>
              <a:t>madurez psicológica</a:t>
            </a:r>
            <a:r>
              <a:rPr lang="es-MX" altLang="zh-CN" dirty="0"/>
              <a:t>, que concierne la voluntad de asumir las responsabilidades, se caracteriza por la </a:t>
            </a:r>
            <a:r>
              <a:rPr lang="es-MX" altLang="zh-CN" b="1" i="1" dirty="0"/>
              <a:t>confianza y la seguridad personal respecto a una tarea.</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1736279"/>
            <a:ext cx="2802632" cy="313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2473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Marcador de número de diapositiva"/>
          <p:cNvSpPr>
            <a:spLocks noGrp="1"/>
          </p:cNvSpPr>
          <p:nvPr>
            <p:ph type="sldNum" sz="quarter" idx="12"/>
          </p:nvPr>
        </p:nvSpPr>
        <p:spPr>
          <a:xfrm>
            <a:off x="6553200" y="6356350"/>
            <a:ext cx="2133600" cy="365125"/>
          </a:xfrm>
        </p:spPr>
        <p:txBody>
          <a:bodyPr/>
          <a:lstStyle/>
          <a:p>
            <a:pPr>
              <a:defRPr/>
            </a:pPr>
            <a:fld id="{A8499C7A-C104-4CFC-B989-71988CA6FE53}" type="slidenum">
              <a:rPr lang="es-ES">
                <a:solidFill>
                  <a:srgbClr val="898989"/>
                </a:solidFill>
              </a:rPr>
              <a:pPr>
                <a:defRPr/>
              </a:pPr>
              <a:t>13</a:t>
            </a:fld>
            <a:endParaRPr lang="es-ES" dirty="0">
              <a:solidFill>
                <a:srgbClr val="898989"/>
              </a:solidFill>
            </a:endParaRPr>
          </a:p>
        </p:txBody>
      </p:sp>
      <p:sp>
        <p:nvSpPr>
          <p:cNvPr id="22533" name="Rectangle 41"/>
          <p:cNvSpPr>
            <a:spLocks noChangeArrowheads="1"/>
          </p:cNvSpPr>
          <p:nvPr/>
        </p:nvSpPr>
        <p:spPr bwMode="auto">
          <a:xfrm>
            <a:off x="323851" y="152400"/>
            <a:ext cx="8496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ES" b="1" dirty="0"/>
              <a:t>LA MADUREZ DEL LÍDER ACTUAL</a:t>
            </a:r>
          </a:p>
          <a:p>
            <a:pPr algn="just"/>
            <a:endParaRPr lang="es-ES" sz="600" dirty="0"/>
          </a:p>
        </p:txBody>
      </p:sp>
      <p:pic>
        <p:nvPicPr>
          <p:cNvPr id="66562" name="Picture 2" descr="http://1.bp.blogspot.com/-xuBx_EDfySY/TeRgaQc8f2I/AAAAAAAABAc/DIIfVhGn2VU/s1600/caracteristicas-liderazgo-exitoso.jpg"/>
          <p:cNvPicPr>
            <a:picLocks noChangeAspect="1" noChangeArrowheads="1"/>
          </p:cNvPicPr>
          <p:nvPr/>
        </p:nvPicPr>
        <p:blipFill>
          <a:blip r:embed="rId3" cstate="print"/>
          <a:srcRect b="11504"/>
          <a:stretch>
            <a:fillRect/>
          </a:stretch>
        </p:blipFill>
        <p:spPr bwMode="auto">
          <a:xfrm>
            <a:off x="2114550" y="4221088"/>
            <a:ext cx="4819650" cy="2016200"/>
          </a:xfrm>
          <a:prstGeom prst="rect">
            <a:avLst/>
          </a:prstGeom>
          <a:noFill/>
          <a:ln>
            <a:solidFill>
              <a:srgbClr val="0000FF"/>
            </a:solidFill>
          </a:ln>
          <a:effectLst>
            <a:glow rad="139700">
              <a:schemeClr val="accent1">
                <a:satMod val="175000"/>
                <a:alpha val="40000"/>
              </a:schemeClr>
            </a:glow>
          </a:effectLst>
        </p:spPr>
      </p:pic>
      <p:sp>
        <p:nvSpPr>
          <p:cNvPr id="2" name="1 Rectángulo"/>
          <p:cNvSpPr/>
          <p:nvPr/>
        </p:nvSpPr>
        <p:spPr>
          <a:xfrm>
            <a:off x="323528" y="755412"/>
            <a:ext cx="8496944" cy="369332"/>
          </a:xfrm>
          <a:prstGeom prst="rect">
            <a:avLst/>
          </a:prstGeom>
        </p:spPr>
        <p:txBody>
          <a:bodyPr wrap="square">
            <a:spAutoFit/>
          </a:bodyPr>
          <a:lstStyle/>
          <a:p>
            <a:pPr algn="just"/>
            <a:r>
              <a:rPr lang="es-ES" dirty="0"/>
              <a:t>La </a:t>
            </a:r>
            <a:r>
              <a:rPr lang="es-ES" b="1" i="1" dirty="0"/>
              <a:t>madurez del líder en sus relaciones </a:t>
            </a:r>
            <a:r>
              <a:rPr lang="es-ES" dirty="0"/>
              <a:t>con sus seguidores depende de:</a:t>
            </a:r>
          </a:p>
        </p:txBody>
      </p:sp>
      <p:sp>
        <p:nvSpPr>
          <p:cNvPr id="3" name="2 Rectángulo"/>
          <p:cNvSpPr/>
          <p:nvPr/>
        </p:nvSpPr>
        <p:spPr>
          <a:xfrm>
            <a:off x="827584" y="1268760"/>
            <a:ext cx="7416824" cy="2723823"/>
          </a:xfrm>
          <a:prstGeom prst="rect">
            <a:avLst/>
          </a:prstGeom>
          <a:solidFill>
            <a:srgbClr val="FFFF99"/>
          </a:solidFill>
        </p:spPr>
        <p:txBody>
          <a:bodyPr wrap="square">
            <a:spAutoFit/>
          </a:bodyPr>
          <a:lstStyle/>
          <a:p>
            <a:pPr marL="285750" indent="-285750" algn="just">
              <a:lnSpc>
                <a:spcPct val="150000"/>
              </a:lnSpc>
              <a:buClr>
                <a:srgbClr val="0000FF"/>
              </a:buClr>
              <a:buFont typeface="Wingdings" pitchFamily="2" charset="2"/>
              <a:buChar char="q"/>
              <a:defRPr/>
            </a:pPr>
            <a:r>
              <a:rPr lang="es-ES" dirty="0">
                <a:sym typeface="Wingdings" pitchFamily="2" charset="2"/>
              </a:rPr>
              <a:t>La </a:t>
            </a:r>
            <a:r>
              <a:rPr lang="es-ES" b="1" i="1" dirty="0">
                <a:sym typeface="Wingdings" pitchFamily="2" charset="2"/>
              </a:rPr>
              <a:t>antigüedad de la relación del líder con sus seguidores</a:t>
            </a:r>
            <a:r>
              <a:rPr lang="es-ES" dirty="0">
                <a:sym typeface="Wingdings" pitchFamily="2" charset="2"/>
              </a:rPr>
              <a:t>.</a:t>
            </a:r>
            <a:endParaRPr lang="es-ES" sz="1200" dirty="0">
              <a:sym typeface="Wingdings" pitchFamily="2" charset="2"/>
            </a:endParaRPr>
          </a:p>
          <a:p>
            <a:pPr marL="285750" indent="-285750" algn="just">
              <a:buClr>
                <a:srgbClr val="0000FF"/>
              </a:buClr>
              <a:buFont typeface="Wingdings" pitchFamily="2" charset="2"/>
              <a:buChar char="q"/>
              <a:defRPr/>
            </a:pPr>
            <a:r>
              <a:rPr lang="es-ES" dirty="0">
                <a:sym typeface="Wingdings" pitchFamily="2" charset="2"/>
              </a:rPr>
              <a:t>Los </a:t>
            </a:r>
            <a:r>
              <a:rPr lang="es-ES" b="1" i="1" dirty="0">
                <a:sym typeface="Wingdings" pitchFamily="2" charset="2"/>
              </a:rPr>
              <a:t>resultados personales obtenidos por los seguidores a través del ejercicio</a:t>
            </a:r>
            <a:r>
              <a:rPr lang="es-ES" dirty="0">
                <a:sym typeface="Wingdings" pitchFamily="2" charset="2"/>
              </a:rPr>
              <a:t> del liderazgo.</a:t>
            </a:r>
            <a:endParaRPr lang="es-ES" sz="1200" dirty="0">
              <a:sym typeface="Wingdings" pitchFamily="2" charset="2"/>
            </a:endParaRPr>
          </a:p>
          <a:p>
            <a:pPr marL="285750" indent="-285750" algn="just">
              <a:lnSpc>
                <a:spcPct val="150000"/>
              </a:lnSpc>
              <a:buClr>
                <a:srgbClr val="0000FF"/>
              </a:buClr>
              <a:buFont typeface="Wingdings" pitchFamily="2" charset="2"/>
              <a:buChar char="q"/>
              <a:defRPr/>
            </a:pPr>
            <a:r>
              <a:rPr lang="es-ES" dirty="0">
                <a:sym typeface="Wingdings" pitchFamily="2" charset="2"/>
              </a:rPr>
              <a:t>El </a:t>
            </a:r>
            <a:r>
              <a:rPr lang="es-ES" b="1" i="1" dirty="0">
                <a:sym typeface="Wingdings" pitchFamily="2" charset="2"/>
              </a:rPr>
              <a:t>estilo y condiciones </a:t>
            </a:r>
            <a:r>
              <a:rPr lang="es-ES" dirty="0">
                <a:sym typeface="Wingdings" pitchFamily="2" charset="2"/>
              </a:rPr>
              <a:t>del liderazgo. </a:t>
            </a:r>
            <a:endParaRPr lang="es-ES" sz="1200" dirty="0">
              <a:sym typeface="Wingdings" pitchFamily="2" charset="2"/>
            </a:endParaRPr>
          </a:p>
          <a:p>
            <a:pPr marL="285750" indent="-285750" algn="just">
              <a:lnSpc>
                <a:spcPct val="150000"/>
              </a:lnSpc>
              <a:buClr>
                <a:srgbClr val="0000FF"/>
              </a:buClr>
              <a:buFont typeface="Wingdings" pitchFamily="2" charset="2"/>
              <a:buChar char="q"/>
              <a:defRPr/>
            </a:pPr>
            <a:r>
              <a:rPr lang="es-ES" dirty="0">
                <a:sym typeface="Wingdings" pitchFamily="2" charset="2"/>
              </a:rPr>
              <a:t>La </a:t>
            </a:r>
            <a:r>
              <a:rPr lang="es-ES" b="1" i="1" dirty="0">
                <a:sym typeface="Wingdings" pitchFamily="2" charset="2"/>
              </a:rPr>
              <a:t>trayectoria y resultados obtenidos por el grupo o equipo </a:t>
            </a:r>
            <a:r>
              <a:rPr lang="es-ES" dirty="0">
                <a:sym typeface="Wingdings" pitchFamily="2" charset="2"/>
              </a:rPr>
              <a:t>con el líder.</a:t>
            </a:r>
            <a:endParaRPr lang="es-ES" sz="1200" dirty="0">
              <a:sym typeface="Wingdings" pitchFamily="2" charset="2"/>
            </a:endParaRPr>
          </a:p>
          <a:p>
            <a:pPr marL="285750" indent="-285750" algn="just">
              <a:lnSpc>
                <a:spcPct val="150000"/>
              </a:lnSpc>
              <a:buClr>
                <a:srgbClr val="0000FF"/>
              </a:buClr>
              <a:buFont typeface="Wingdings" pitchFamily="2" charset="2"/>
              <a:buChar char="q"/>
              <a:defRPr/>
            </a:pPr>
            <a:r>
              <a:rPr lang="es-ES" dirty="0">
                <a:sym typeface="Wingdings" pitchFamily="2" charset="2"/>
              </a:rPr>
              <a:t>La </a:t>
            </a:r>
            <a:r>
              <a:rPr lang="es-ES" b="1" i="1" dirty="0">
                <a:sym typeface="Wingdings" pitchFamily="2" charset="2"/>
              </a:rPr>
              <a:t>confianza y seguridad personal </a:t>
            </a:r>
            <a:r>
              <a:rPr lang="es-ES" dirty="0">
                <a:sym typeface="Wingdings" pitchFamily="2" charset="2"/>
              </a:rPr>
              <a:t>que proyecte el líder.</a:t>
            </a:r>
            <a:endParaRPr lang="es-ES" sz="1200" dirty="0">
              <a:sym typeface="Wingdings" pitchFamily="2" charset="2"/>
            </a:endParaRPr>
          </a:p>
          <a:p>
            <a:pPr marL="285750" indent="-285750" algn="just">
              <a:lnSpc>
                <a:spcPct val="150000"/>
              </a:lnSpc>
              <a:buClr>
                <a:srgbClr val="0000FF"/>
              </a:buClr>
              <a:buFont typeface="Wingdings" pitchFamily="2" charset="2"/>
              <a:buChar char="q"/>
              <a:defRPr/>
            </a:pPr>
            <a:r>
              <a:rPr lang="es-ES" dirty="0">
                <a:sym typeface="Wingdings" pitchFamily="2" charset="2"/>
              </a:rPr>
              <a:t>La </a:t>
            </a:r>
            <a:r>
              <a:rPr lang="es-ES" b="1" i="1" dirty="0">
                <a:sym typeface="Wingdings" pitchFamily="2" charset="2"/>
              </a:rPr>
              <a:t>visión y capacidad de desarrollo y posición </a:t>
            </a:r>
            <a:r>
              <a:rPr lang="es-ES" dirty="0">
                <a:sym typeface="Wingdings" pitchFamily="2" charset="2"/>
              </a:rPr>
              <a:t>que ofrece el líder.</a:t>
            </a:r>
          </a:p>
        </p:txBody>
      </p:sp>
    </p:spTree>
    <p:extLst>
      <p:ext uri="{BB962C8B-B14F-4D97-AF65-F5344CB8AC3E}">
        <p14:creationId xmlns:p14="http://schemas.microsoft.com/office/powerpoint/2010/main" val="3483082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Marcador de número de diapositiva"/>
          <p:cNvSpPr>
            <a:spLocks noGrp="1"/>
          </p:cNvSpPr>
          <p:nvPr>
            <p:ph type="sldNum" sz="quarter" idx="12"/>
          </p:nvPr>
        </p:nvSpPr>
        <p:spPr>
          <a:xfrm>
            <a:off x="6553200" y="6356350"/>
            <a:ext cx="2133600" cy="365125"/>
          </a:xfrm>
        </p:spPr>
        <p:txBody>
          <a:bodyPr/>
          <a:lstStyle/>
          <a:p>
            <a:pPr>
              <a:defRPr/>
            </a:pPr>
            <a:fld id="{853CA63D-FFCC-4134-8896-CDA89166C889}" type="slidenum">
              <a:rPr lang="es-ES">
                <a:solidFill>
                  <a:srgbClr val="898989"/>
                </a:solidFill>
              </a:rPr>
              <a:pPr>
                <a:defRPr/>
              </a:pPr>
              <a:t>14</a:t>
            </a:fld>
            <a:endParaRPr lang="es-ES" dirty="0">
              <a:solidFill>
                <a:srgbClr val="898989"/>
              </a:solidFill>
            </a:endParaRPr>
          </a:p>
        </p:txBody>
      </p:sp>
      <p:sp>
        <p:nvSpPr>
          <p:cNvPr id="23557" name="Rectangle 41"/>
          <p:cNvSpPr>
            <a:spLocks noChangeArrowheads="1"/>
          </p:cNvSpPr>
          <p:nvPr/>
        </p:nvSpPr>
        <p:spPr bwMode="auto">
          <a:xfrm>
            <a:off x="323850" y="550421"/>
            <a:ext cx="8496300" cy="646331"/>
          </a:xfrm>
          <a:prstGeom prst="rect">
            <a:avLst/>
          </a:prstGeom>
          <a:ln/>
          <a:extLst/>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r>
              <a:rPr lang="es-ES" b="1" dirty="0"/>
              <a:t>LA  MADUREZ </a:t>
            </a:r>
            <a:r>
              <a:rPr lang="es-ES" b="1" dirty="0" smtClean="0"/>
              <a:t>DE  </a:t>
            </a:r>
            <a:r>
              <a:rPr lang="es-ES" b="1" dirty="0"/>
              <a:t>LOS SEGUIDORES MIEMBROS </a:t>
            </a:r>
            <a:endParaRPr lang="es-ES" b="1" dirty="0" smtClean="0"/>
          </a:p>
          <a:p>
            <a:pPr algn="ctr"/>
            <a:r>
              <a:rPr lang="es-ES" b="1" dirty="0" smtClean="0"/>
              <a:t>DEL GRUPO O </a:t>
            </a:r>
            <a:r>
              <a:rPr lang="es-ES" b="1" dirty="0"/>
              <a:t>DEL </a:t>
            </a:r>
            <a:r>
              <a:rPr lang="es-ES" b="1" dirty="0" smtClean="0"/>
              <a:t>EQUIPO</a:t>
            </a:r>
            <a:r>
              <a:rPr lang="es-ES" dirty="0"/>
              <a:t>	</a:t>
            </a:r>
          </a:p>
        </p:txBody>
      </p:sp>
      <p:sp>
        <p:nvSpPr>
          <p:cNvPr id="2" name="1 Rectángulo"/>
          <p:cNvSpPr/>
          <p:nvPr/>
        </p:nvSpPr>
        <p:spPr>
          <a:xfrm>
            <a:off x="323850" y="2172920"/>
            <a:ext cx="5832326" cy="341632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449263" indent="-449263" algn="just">
              <a:buFont typeface="Wingdings" pitchFamily="2" charset="2"/>
              <a:buChar char="§"/>
              <a:defRPr/>
            </a:pPr>
            <a:r>
              <a:rPr lang="es-ES" dirty="0">
                <a:sym typeface="Wingdings" pitchFamily="2" charset="2"/>
              </a:rPr>
              <a:t>El </a:t>
            </a:r>
            <a:r>
              <a:rPr lang="es-ES" b="1" i="1" dirty="0">
                <a:sym typeface="Wingdings" pitchFamily="2" charset="2"/>
              </a:rPr>
              <a:t>nivel personal de integración</a:t>
            </a:r>
            <a:r>
              <a:rPr lang="es-ES" dirty="0">
                <a:sym typeface="Wingdings" pitchFamily="2" charset="2"/>
              </a:rPr>
              <a:t>.</a:t>
            </a:r>
          </a:p>
          <a:p>
            <a:pPr marL="449263" indent="-449263" algn="just">
              <a:buFont typeface="Wingdings" pitchFamily="2" charset="2"/>
              <a:buChar char="§"/>
              <a:defRPr/>
            </a:pPr>
            <a:r>
              <a:rPr lang="es-ES" dirty="0">
                <a:sym typeface="Wingdings" pitchFamily="2" charset="2"/>
              </a:rPr>
              <a:t>La </a:t>
            </a:r>
            <a:r>
              <a:rPr lang="es-ES" b="1" i="1" dirty="0">
                <a:sym typeface="Wingdings" pitchFamily="2" charset="2"/>
              </a:rPr>
              <a:t>edad, nivel socioeconómico y la preparación personal</a:t>
            </a:r>
            <a:r>
              <a:rPr lang="es-ES" dirty="0">
                <a:sym typeface="Wingdings" pitchFamily="2" charset="2"/>
              </a:rPr>
              <a:t>.</a:t>
            </a:r>
          </a:p>
          <a:p>
            <a:pPr marL="449263" indent="-449263" algn="just">
              <a:buFont typeface="Wingdings" pitchFamily="2" charset="2"/>
              <a:buChar char="§"/>
              <a:defRPr/>
            </a:pPr>
            <a:r>
              <a:rPr lang="es-ES" dirty="0">
                <a:sym typeface="Wingdings" pitchFamily="2" charset="2"/>
              </a:rPr>
              <a:t>Las </a:t>
            </a:r>
            <a:r>
              <a:rPr lang="es-ES" b="1" i="1" dirty="0">
                <a:sym typeface="Wingdings" pitchFamily="2" charset="2"/>
              </a:rPr>
              <a:t>experiencias y resultados obtenidos.</a:t>
            </a:r>
          </a:p>
          <a:p>
            <a:pPr marL="449263" indent="-449263" algn="just">
              <a:buFont typeface="Wingdings" pitchFamily="2" charset="2"/>
              <a:buChar char="§"/>
              <a:defRPr/>
            </a:pPr>
            <a:r>
              <a:rPr lang="es-ES" dirty="0">
                <a:sym typeface="Wingdings" pitchFamily="2" charset="2"/>
              </a:rPr>
              <a:t>La </a:t>
            </a:r>
            <a:r>
              <a:rPr lang="es-ES" b="1" i="1" dirty="0">
                <a:sym typeface="Wingdings" pitchFamily="2" charset="2"/>
              </a:rPr>
              <a:t>trayectoria y posición actual de la persona </a:t>
            </a:r>
            <a:r>
              <a:rPr lang="es-ES" dirty="0">
                <a:sym typeface="Wingdings" pitchFamily="2" charset="2"/>
              </a:rPr>
              <a:t>dentro del grupo o equipo.</a:t>
            </a:r>
          </a:p>
          <a:p>
            <a:pPr marL="449263" indent="-449263" algn="just">
              <a:buFont typeface="Wingdings" pitchFamily="2" charset="2"/>
              <a:buChar char="§"/>
              <a:defRPr/>
            </a:pPr>
            <a:r>
              <a:rPr lang="es-ES" dirty="0">
                <a:sym typeface="Wingdings" pitchFamily="2" charset="2"/>
              </a:rPr>
              <a:t>Los </a:t>
            </a:r>
            <a:r>
              <a:rPr lang="es-ES" b="1" i="1" dirty="0">
                <a:sym typeface="Wingdings" pitchFamily="2" charset="2"/>
              </a:rPr>
              <a:t>rasgos de personalidad</a:t>
            </a:r>
            <a:r>
              <a:rPr lang="es-ES" dirty="0">
                <a:sym typeface="Wingdings" pitchFamily="2" charset="2"/>
              </a:rPr>
              <a:t>.</a:t>
            </a:r>
          </a:p>
          <a:p>
            <a:pPr marL="449263" indent="-449263" algn="just">
              <a:buFont typeface="Wingdings" pitchFamily="2" charset="2"/>
              <a:buChar char="§"/>
              <a:defRPr/>
            </a:pPr>
            <a:r>
              <a:rPr lang="es-ES" dirty="0">
                <a:sym typeface="Wingdings" pitchFamily="2" charset="2"/>
              </a:rPr>
              <a:t>Las </a:t>
            </a:r>
            <a:r>
              <a:rPr lang="es-ES" b="1" i="1" dirty="0">
                <a:sym typeface="Wingdings" pitchFamily="2" charset="2"/>
              </a:rPr>
              <a:t>características, capacidades y limitaciones</a:t>
            </a:r>
            <a:r>
              <a:rPr lang="es-ES" dirty="0">
                <a:sym typeface="Wingdings" pitchFamily="2" charset="2"/>
              </a:rPr>
              <a:t> individuales.</a:t>
            </a:r>
          </a:p>
          <a:p>
            <a:pPr marL="449263" indent="-449263" algn="just">
              <a:buFont typeface="Wingdings" pitchFamily="2" charset="2"/>
              <a:buChar char="§"/>
              <a:defRPr/>
            </a:pPr>
            <a:r>
              <a:rPr lang="es-ES" dirty="0">
                <a:sym typeface="Wingdings" pitchFamily="2" charset="2"/>
              </a:rPr>
              <a:t>El </a:t>
            </a:r>
            <a:r>
              <a:rPr lang="es-ES" b="1" i="1" dirty="0">
                <a:sym typeface="Wingdings" pitchFamily="2" charset="2"/>
              </a:rPr>
              <a:t>sistema personal de valores, creencias, intereses y necesidades</a:t>
            </a:r>
            <a:r>
              <a:rPr lang="es-ES" dirty="0">
                <a:sym typeface="Wingdings" pitchFamily="2" charset="2"/>
              </a:rPr>
              <a:t>.</a:t>
            </a:r>
          </a:p>
          <a:p>
            <a:pPr marL="449263" indent="-449263" algn="just">
              <a:buFont typeface="Wingdings" pitchFamily="2" charset="2"/>
              <a:buChar char="§"/>
              <a:defRPr/>
            </a:pPr>
            <a:r>
              <a:rPr lang="es-ES" dirty="0">
                <a:sym typeface="Wingdings" pitchFamily="2" charset="2"/>
              </a:rPr>
              <a:t>El </a:t>
            </a:r>
            <a:r>
              <a:rPr lang="es-ES" b="1" i="1" dirty="0">
                <a:sym typeface="Wingdings" pitchFamily="2" charset="2"/>
              </a:rPr>
              <a:t>grado individual de participación y compromiso</a:t>
            </a:r>
            <a:r>
              <a:rPr lang="es-ES" dirty="0">
                <a:sym typeface="Wingdings" pitchFamily="2" charset="2"/>
              </a:rPr>
              <a:t>.</a:t>
            </a:r>
          </a:p>
        </p:txBody>
      </p:sp>
      <p:sp>
        <p:nvSpPr>
          <p:cNvPr id="3" name="2 Rectángulo"/>
          <p:cNvSpPr/>
          <p:nvPr/>
        </p:nvSpPr>
        <p:spPr>
          <a:xfrm>
            <a:off x="395536" y="1691516"/>
            <a:ext cx="5832648" cy="369332"/>
          </a:xfrm>
          <a:prstGeom prst="rect">
            <a:avLst/>
          </a:prstGeom>
        </p:spPr>
        <p:txBody>
          <a:bodyPr wrap="square">
            <a:spAutoFit/>
          </a:bodyPr>
          <a:lstStyle/>
          <a:p>
            <a:r>
              <a:rPr lang="es-ES" dirty="0"/>
              <a:t>La </a:t>
            </a:r>
            <a:r>
              <a:rPr lang="es-ES" b="1" i="1" dirty="0"/>
              <a:t>madurez de cada miembro del equipo </a:t>
            </a:r>
            <a:r>
              <a:rPr lang="es-ES" dirty="0"/>
              <a:t>depende de:</a:t>
            </a:r>
            <a:endParaRPr lang="es-MX" dirty="0"/>
          </a:p>
        </p:txBody>
      </p:sp>
      <p:pic>
        <p:nvPicPr>
          <p:cNvPr id="64516" name="Picture 4" descr="http://1.bp.blogspot.com/_HxIwUkPhGBU/TOfhjrxf4KI/AAAAAAAAF6A/V8Hxx9CkHp4/s1600/como-lo-hace-el-lider.jpg"/>
          <p:cNvPicPr>
            <a:picLocks noChangeAspect="1" noChangeArrowheads="1"/>
          </p:cNvPicPr>
          <p:nvPr/>
        </p:nvPicPr>
        <p:blipFill>
          <a:blip r:embed="rId3" cstate="print"/>
          <a:srcRect/>
          <a:stretch>
            <a:fillRect/>
          </a:stretch>
        </p:blipFill>
        <p:spPr bwMode="auto">
          <a:xfrm>
            <a:off x="6228184" y="2204864"/>
            <a:ext cx="2591966" cy="3384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1896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44" name="Group 44"/>
          <p:cNvGraphicFramePr>
            <a:graphicFrameLocks noGrp="1"/>
          </p:cNvGraphicFramePr>
          <p:nvPr>
            <p:extLst>
              <p:ext uri="{D42A27DB-BD31-4B8C-83A1-F6EECF244321}">
                <p14:modId xmlns:p14="http://schemas.microsoft.com/office/powerpoint/2010/main" val="4094918384"/>
              </p:ext>
            </p:extLst>
          </p:nvPr>
        </p:nvGraphicFramePr>
        <p:xfrm>
          <a:off x="396875" y="1124744"/>
          <a:ext cx="8350250" cy="5137244"/>
        </p:xfrm>
        <a:graphic>
          <a:graphicData uri="http://schemas.openxmlformats.org/drawingml/2006/table">
            <a:tbl>
              <a:tblPr/>
              <a:tblGrid>
                <a:gridCol w="4175125"/>
                <a:gridCol w="4175125"/>
              </a:tblGrid>
              <a:tr h="34985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1" i="0" u="none" strike="noStrike" cap="none" normalizeH="0" baseline="0" dirty="0" smtClean="0">
                          <a:ln>
                            <a:noFill/>
                          </a:ln>
                          <a:solidFill>
                            <a:schemeClr val="tx1"/>
                          </a:solidFill>
                          <a:effectLst/>
                          <a:latin typeface="+mn-lt"/>
                        </a:rPr>
                        <a:t>COMO EVALUAN LOS SEGUIDORES A SU LIDER</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r>
              <a:tr h="3207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smtClean="0">
                          <a:ln>
                            <a:noFill/>
                          </a:ln>
                          <a:solidFill>
                            <a:schemeClr val="tx1"/>
                          </a:solidFill>
                          <a:effectLst/>
                          <a:latin typeface="+mn-lt"/>
                        </a:rPr>
                        <a:t>NEGATIVO (JEFE DE GRUPO) </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smtClean="0">
                          <a:ln>
                            <a:noFill/>
                          </a:ln>
                          <a:solidFill>
                            <a:schemeClr val="tx1"/>
                          </a:solidFill>
                          <a:effectLst/>
                          <a:latin typeface="+mn-lt"/>
                        </a:rPr>
                        <a:t>POSITIVO (LIDER DE EQUIPO)</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r>
              <a:tr h="297378">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s-ES" sz="1600" b="1" i="1" u="none" strike="noStrike" cap="none" normalizeH="0" baseline="0" dirty="0" smtClean="0">
                          <a:ln>
                            <a:noFill/>
                          </a:ln>
                          <a:solidFill>
                            <a:schemeClr val="tx1"/>
                          </a:solidFill>
                          <a:effectLst/>
                          <a:latin typeface="+mn-lt"/>
                        </a:rPr>
                        <a:t>No acepta</a:t>
                      </a:r>
                      <a:r>
                        <a:rPr kumimoji="0" lang="es-ES" sz="1600" b="0" i="0" u="none" strike="noStrike" cap="none" normalizeH="0" baseline="0" dirty="0" smtClean="0">
                          <a:ln>
                            <a:noFill/>
                          </a:ln>
                          <a:solidFill>
                            <a:schemeClr val="tx1"/>
                          </a:solidFill>
                          <a:effectLst/>
                          <a:latin typeface="+mn-lt"/>
                        </a:rPr>
                        <a:t>, ni busca </a:t>
                      </a:r>
                      <a:r>
                        <a:rPr kumimoji="0" lang="es-ES" sz="1600" b="1" i="1" u="none" strike="noStrike" cap="none" normalizeH="0" baseline="0" dirty="0" smtClean="0">
                          <a:ln>
                            <a:noFill/>
                          </a:ln>
                          <a:solidFill>
                            <a:schemeClr val="tx1"/>
                          </a:solidFill>
                          <a:effectLst/>
                          <a:latin typeface="+mn-lt"/>
                        </a:rPr>
                        <a:t>cambios.</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s-ES" sz="1600" b="0" i="0" u="none" strike="noStrike" cap="none" normalizeH="0" baseline="0" dirty="0" smtClean="0">
                          <a:ln>
                            <a:noFill/>
                          </a:ln>
                          <a:solidFill>
                            <a:schemeClr val="tx1"/>
                          </a:solidFill>
                          <a:effectLst/>
                          <a:latin typeface="+mn-lt"/>
                        </a:rPr>
                        <a:t>Acepta y </a:t>
                      </a:r>
                      <a:r>
                        <a:rPr kumimoji="0" lang="es-ES" sz="1600" b="1" i="1" u="none" strike="noStrike" cap="none" normalizeH="0" baseline="0" dirty="0" smtClean="0">
                          <a:ln>
                            <a:noFill/>
                          </a:ln>
                          <a:solidFill>
                            <a:schemeClr val="tx1"/>
                          </a:solidFill>
                          <a:effectLst/>
                          <a:latin typeface="+mn-lt"/>
                        </a:rPr>
                        <a:t>promueve los</a:t>
                      </a:r>
                      <a:r>
                        <a:rPr kumimoji="0" lang="es-ES" sz="1600" b="0" i="0" u="none" strike="noStrike" cap="none" normalizeH="0" baseline="0" dirty="0" smtClean="0">
                          <a:ln>
                            <a:noFill/>
                          </a:ln>
                          <a:solidFill>
                            <a:schemeClr val="tx1"/>
                          </a:solidFill>
                          <a:effectLst/>
                          <a:latin typeface="+mn-lt"/>
                        </a:rPr>
                        <a:t> </a:t>
                      </a:r>
                      <a:r>
                        <a:rPr kumimoji="0" lang="es-ES" sz="1600" b="1" i="1" u="none" strike="noStrike" cap="none" normalizeH="0" baseline="0" dirty="0" smtClean="0">
                          <a:ln>
                            <a:noFill/>
                          </a:ln>
                          <a:solidFill>
                            <a:schemeClr val="tx1"/>
                          </a:solidFill>
                          <a:effectLst/>
                          <a:latin typeface="+mn-lt"/>
                        </a:rPr>
                        <a:t>cambios</a:t>
                      </a:r>
                      <a:r>
                        <a:rPr kumimoji="0" lang="es-ES" sz="1600" b="0" i="0" u="none" strike="noStrike" cap="none" normalizeH="0" baseline="0" dirty="0" smtClean="0">
                          <a:ln>
                            <a:noFill/>
                          </a:ln>
                          <a:solidFill>
                            <a:schemeClr val="tx1"/>
                          </a:solidFill>
                          <a:effectLst/>
                          <a:latin typeface="+mn-lt"/>
                        </a:rPr>
                        <a:t>.</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CCFF99"/>
                    </a:solidFill>
                  </a:tcPr>
                </a:tc>
              </a:tr>
              <a:tr h="412984">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s-ES" sz="1600" b="1" i="1" u="none" strike="noStrike" cap="none" normalizeH="0" baseline="0" dirty="0" smtClean="0">
                          <a:ln>
                            <a:noFill/>
                          </a:ln>
                          <a:solidFill>
                            <a:schemeClr val="tx1"/>
                          </a:solidFill>
                          <a:effectLst/>
                          <a:latin typeface="+mn-lt"/>
                        </a:rPr>
                        <a:t>No comparte</a:t>
                      </a:r>
                      <a:r>
                        <a:rPr kumimoji="0" lang="es-ES" sz="1600" b="0" i="0" u="none" strike="noStrike" cap="none" normalizeH="0" baseline="0" dirty="0" smtClean="0">
                          <a:ln>
                            <a:noFill/>
                          </a:ln>
                          <a:solidFill>
                            <a:schemeClr val="tx1"/>
                          </a:solidFill>
                          <a:effectLst/>
                          <a:latin typeface="+mn-lt"/>
                        </a:rPr>
                        <a:t> experiencias ni información.</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s-ES" sz="1600" b="1" i="1" u="none" strike="noStrike" cap="none" normalizeH="0" baseline="0" dirty="0" smtClean="0">
                          <a:ln>
                            <a:noFill/>
                          </a:ln>
                          <a:solidFill>
                            <a:schemeClr val="tx1"/>
                          </a:solidFill>
                          <a:effectLst/>
                          <a:latin typeface="+mn-lt"/>
                        </a:rPr>
                        <a:t>Comparte</a:t>
                      </a:r>
                      <a:r>
                        <a:rPr kumimoji="0" lang="es-ES" sz="1600" b="0" i="0" u="none" strike="noStrike" cap="none" normalizeH="0" baseline="0" dirty="0" smtClean="0">
                          <a:ln>
                            <a:noFill/>
                          </a:ln>
                          <a:solidFill>
                            <a:schemeClr val="tx1"/>
                          </a:solidFill>
                          <a:effectLst/>
                          <a:latin typeface="+mn-lt"/>
                        </a:rPr>
                        <a:t> experiencias e información.</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CCFF99"/>
                    </a:solidFill>
                  </a:tcPr>
                </a:tc>
              </a:tr>
              <a:tr h="297378">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s-ES" sz="1600" b="0" i="0" u="none" strike="noStrike" cap="none" normalizeH="0" baseline="0" dirty="0" smtClean="0">
                          <a:ln>
                            <a:noFill/>
                          </a:ln>
                          <a:solidFill>
                            <a:schemeClr val="tx1"/>
                          </a:solidFill>
                          <a:effectLst/>
                          <a:latin typeface="+mn-lt"/>
                        </a:rPr>
                        <a:t>No involucra a los demás en las </a:t>
                      </a:r>
                      <a:r>
                        <a:rPr kumimoji="0" lang="es-ES" sz="1600" b="1" i="1" u="none" strike="noStrike" cap="none" normalizeH="0" baseline="0" dirty="0" smtClean="0">
                          <a:ln>
                            <a:noFill/>
                          </a:ln>
                          <a:solidFill>
                            <a:schemeClr val="tx1"/>
                          </a:solidFill>
                          <a:effectLst/>
                          <a:latin typeface="+mn-lt"/>
                        </a:rPr>
                        <a:t>decisiones</a:t>
                      </a:r>
                      <a:r>
                        <a:rPr kumimoji="0" lang="es-ES" sz="1600" b="0" i="0" u="none" strike="noStrike" cap="none" normalizeH="0" baseline="0" dirty="0" smtClean="0">
                          <a:ln>
                            <a:noFill/>
                          </a:ln>
                          <a:solidFill>
                            <a:schemeClr val="tx1"/>
                          </a:solidFill>
                          <a:effectLst/>
                          <a:latin typeface="+mn-lt"/>
                        </a:rPr>
                        <a:t>.</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s-ES" sz="1600" b="1" i="1" u="none" strike="noStrike" cap="none" normalizeH="0" baseline="0" smtClean="0">
                          <a:ln>
                            <a:noFill/>
                          </a:ln>
                          <a:solidFill>
                            <a:schemeClr val="tx1"/>
                          </a:solidFill>
                          <a:effectLst/>
                          <a:latin typeface="+mn-lt"/>
                        </a:rPr>
                        <a:t>Involucra </a:t>
                      </a:r>
                      <a:r>
                        <a:rPr kumimoji="0" lang="es-ES" sz="1600" b="0" i="0" u="none" strike="noStrike" cap="none" normalizeH="0" baseline="0" smtClean="0">
                          <a:ln>
                            <a:noFill/>
                          </a:ln>
                          <a:solidFill>
                            <a:schemeClr val="tx1"/>
                          </a:solidFill>
                          <a:effectLst/>
                          <a:latin typeface="+mn-lt"/>
                        </a:rPr>
                        <a:t>a los</a:t>
                      </a:r>
                      <a:r>
                        <a:rPr kumimoji="0" lang="es-ES" sz="1600" b="1" i="1" u="none" strike="noStrike" cap="none" normalizeH="0" baseline="0" smtClean="0">
                          <a:ln>
                            <a:noFill/>
                          </a:ln>
                          <a:solidFill>
                            <a:schemeClr val="tx1"/>
                          </a:solidFill>
                          <a:effectLst/>
                          <a:latin typeface="+mn-lt"/>
                        </a:rPr>
                        <a:t> </a:t>
                      </a:r>
                      <a:r>
                        <a:rPr kumimoji="0" lang="es-ES" sz="1600" b="0" i="0" u="none" strike="noStrike" cap="none" normalizeH="0" baseline="0" smtClean="0">
                          <a:ln>
                            <a:noFill/>
                          </a:ln>
                          <a:solidFill>
                            <a:schemeClr val="tx1"/>
                          </a:solidFill>
                          <a:effectLst/>
                          <a:latin typeface="+mn-lt"/>
                        </a:rPr>
                        <a:t>demás </a:t>
                      </a:r>
                      <a:r>
                        <a:rPr kumimoji="0" lang="es-ES" sz="1600" b="1" i="1" u="none" strike="noStrike" cap="none" normalizeH="0" baseline="0" smtClean="0">
                          <a:ln>
                            <a:noFill/>
                          </a:ln>
                          <a:solidFill>
                            <a:schemeClr val="tx1"/>
                          </a:solidFill>
                          <a:effectLst/>
                          <a:latin typeface="+mn-lt"/>
                        </a:rPr>
                        <a:t>en las</a:t>
                      </a:r>
                      <a:r>
                        <a:rPr kumimoji="0" lang="es-ES" sz="1600" b="0" i="0" u="none" strike="noStrike" cap="none" normalizeH="0" baseline="0" smtClean="0">
                          <a:ln>
                            <a:noFill/>
                          </a:ln>
                          <a:solidFill>
                            <a:schemeClr val="tx1"/>
                          </a:solidFill>
                          <a:effectLst/>
                          <a:latin typeface="+mn-lt"/>
                        </a:rPr>
                        <a:t> </a:t>
                      </a:r>
                      <a:r>
                        <a:rPr kumimoji="0" lang="es-ES" sz="1600" b="1" i="1" u="none" strike="noStrike" cap="none" normalizeH="0" baseline="0" smtClean="0">
                          <a:ln>
                            <a:noFill/>
                          </a:ln>
                          <a:solidFill>
                            <a:schemeClr val="tx1"/>
                          </a:solidFill>
                          <a:effectLst/>
                          <a:latin typeface="+mn-lt"/>
                        </a:rPr>
                        <a:t>decisiones</a:t>
                      </a:r>
                      <a:r>
                        <a:rPr kumimoji="0" lang="es-ES" sz="1600" b="0" i="0" u="none" strike="noStrike" cap="none" normalizeH="0" baseline="0" smtClean="0">
                          <a:ln>
                            <a:noFill/>
                          </a:ln>
                          <a:solidFill>
                            <a:schemeClr val="tx1"/>
                          </a:solidFill>
                          <a:effectLst/>
                          <a:latin typeface="+mn-lt"/>
                        </a:rPr>
                        <a:t>.</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CCFF99"/>
                    </a:solidFill>
                  </a:tcPr>
                </a:tc>
              </a:tr>
              <a:tr h="297378">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s-ES" sz="1600" b="0" i="0" u="none" strike="noStrike" cap="none" normalizeH="0" baseline="0" dirty="0" smtClean="0">
                          <a:ln>
                            <a:noFill/>
                          </a:ln>
                          <a:solidFill>
                            <a:schemeClr val="tx1"/>
                          </a:solidFill>
                          <a:effectLst/>
                          <a:latin typeface="+mn-lt"/>
                        </a:rPr>
                        <a:t>Trabaja aislado. </a:t>
                      </a:r>
                      <a:r>
                        <a:rPr kumimoji="0" lang="es-ES" sz="1600" b="1" i="1" u="none" strike="noStrike" cap="none" normalizeH="0" baseline="0" dirty="0" smtClean="0">
                          <a:ln>
                            <a:noFill/>
                          </a:ln>
                          <a:solidFill>
                            <a:schemeClr val="tx1"/>
                          </a:solidFill>
                          <a:effectLst/>
                          <a:latin typeface="+mn-lt"/>
                        </a:rPr>
                        <a:t>No participa.</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s-ES" sz="1600" b="0" i="0" u="none" strike="noStrike" cap="none" normalizeH="0" baseline="0" dirty="0" smtClean="0">
                          <a:ln>
                            <a:noFill/>
                          </a:ln>
                          <a:solidFill>
                            <a:schemeClr val="tx1"/>
                          </a:solidFill>
                          <a:effectLst/>
                          <a:latin typeface="+mn-lt"/>
                        </a:rPr>
                        <a:t>Participa y </a:t>
                      </a:r>
                      <a:r>
                        <a:rPr kumimoji="0" lang="es-ES" sz="1600" b="1" i="1" u="none" strike="noStrike" cap="none" normalizeH="0" baseline="0" dirty="0" smtClean="0">
                          <a:ln>
                            <a:noFill/>
                          </a:ln>
                          <a:solidFill>
                            <a:schemeClr val="tx1"/>
                          </a:solidFill>
                          <a:effectLst/>
                          <a:latin typeface="+mn-lt"/>
                        </a:rPr>
                        <a:t>promueve la participación</a:t>
                      </a:r>
                      <a:r>
                        <a:rPr kumimoji="0" lang="es-ES" sz="1600" b="0" i="0" u="none" strike="noStrike" cap="none" normalizeH="0" baseline="0" dirty="0" smtClean="0">
                          <a:ln>
                            <a:noFill/>
                          </a:ln>
                          <a:solidFill>
                            <a:schemeClr val="tx1"/>
                          </a:solidFill>
                          <a:effectLst/>
                          <a:latin typeface="+mn-lt"/>
                        </a:rPr>
                        <a:t>.</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CCFF99"/>
                    </a:solidFill>
                  </a:tcPr>
                </a:tc>
              </a:tr>
              <a:tr h="297378">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s-ES" sz="1600" b="0" i="0" u="none" strike="noStrike" cap="none" normalizeH="0" baseline="0" dirty="0" smtClean="0">
                          <a:ln>
                            <a:noFill/>
                          </a:ln>
                          <a:solidFill>
                            <a:schemeClr val="tx1"/>
                          </a:solidFill>
                          <a:effectLst/>
                          <a:latin typeface="+mn-lt"/>
                        </a:rPr>
                        <a:t>Es </a:t>
                      </a:r>
                      <a:r>
                        <a:rPr kumimoji="0" lang="es-ES" sz="1600" b="1" i="1" u="none" strike="noStrike" cap="none" normalizeH="0" baseline="0" dirty="0" smtClean="0">
                          <a:ln>
                            <a:noFill/>
                          </a:ln>
                          <a:solidFill>
                            <a:schemeClr val="tx1"/>
                          </a:solidFill>
                          <a:effectLst/>
                          <a:latin typeface="+mn-lt"/>
                        </a:rPr>
                        <a:t>indiferente al desempeño</a:t>
                      </a:r>
                      <a:r>
                        <a:rPr kumimoji="0" lang="es-ES" sz="1600" b="0" i="0" u="none" strike="noStrike" cap="none" normalizeH="0" baseline="0" dirty="0" smtClean="0">
                          <a:ln>
                            <a:noFill/>
                          </a:ln>
                          <a:solidFill>
                            <a:schemeClr val="tx1"/>
                          </a:solidFill>
                          <a:effectLst/>
                          <a:latin typeface="+mn-lt"/>
                        </a:rPr>
                        <a:t> y al esfuerzo.</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s-ES" sz="1600" b="0" i="0" u="none" strike="noStrike" cap="none" normalizeH="0" baseline="0" dirty="0" smtClean="0">
                          <a:ln>
                            <a:noFill/>
                          </a:ln>
                          <a:solidFill>
                            <a:schemeClr val="tx1"/>
                          </a:solidFill>
                          <a:effectLst/>
                          <a:latin typeface="+mn-lt"/>
                        </a:rPr>
                        <a:t>Niega y </a:t>
                      </a:r>
                      <a:r>
                        <a:rPr kumimoji="0" lang="es-ES" sz="1600" b="1" i="1" u="none" strike="noStrike" cap="none" normalizeH="0" baseline="0" dirty="0" smtClean="0">
                          <a:ln>
                            <a:noFill/>
                          </a:ln>
                          <a:solidFill>
                            <a:schemeClr val="tx1"/>
                          </a:solidFill>
                          <a:effectLst/>
                          <a:latin typeface="+mn-lt"/>
                        </a:rPr>
                        <a:t>ataca la autocomplacencia</a:t>
                      </a:r>
                      <a:r>
                        <a:rPr kumimoji="0" lang="es-ES" sz="1600" b="0" i="0" u="none" strike="noStrike" cap="none" normalizeH="0" baseline="0" dirty="0" smtClean="0">
                          <a:ln>
                            <a:noFill/>
                          </a:ln>
                          <a:solidFill>
                            <a:schemeClr val="tx1"/>
                          </a:solidFill>
                          <a:effectLst/>
                          <a:latin typeface="+mn-lt"/>
                        </a:rPr>
                        <a:t>.</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CCFF99"/>
                    </a:solidFill>
                  </a:tcPr>
                </a:tc>
              </a:tr>
              <a:tr h="297378">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Es </a:t>
                      </a:r>
                      <a:r>
                        <a:rPr kumimoji="0" lang="es-ES" sz="1600" b="1" i="1" u="none" strike="noStrike" cap="none" normalizeH="0" baseline="0" dirty="0" smtClean="0">
                          <a:ln>
                            <a:noFill/>
                          </a:ln>
                          <a:solidFill>
                            <a:schemeClr val="tx1"/>
                          </a:solidFill>
                          <a:effectLst/>
                          <a:latin typeface="+mn-lt"/>
                          <a:ea typeface="Times New Roman" pitchFamily="18" charset="0"/>
                          <a:cs typeface="Arial" charset="0"/>
                        </a:rPr>
                        <a:t>reactivo </a:t>
                      </a: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con los superiores, iguales y empleados.</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90000"/>
                        </a:lnSpc>
                        <a:spcBef>
                          <a:spcPct val="0"/>
                        </a:spcBef>
                        <a:spcAft>
                          <a:spcPct val="0"/>
                        </a:spcAft>
                        <a:buClr>
                          <a:schemeClr val="accent2"/>
                        </a:buClr>
                        <a:buSzPct val="110000"/>
                        <a:buFont typeface="Wingdings" pitchFamily="2" charset="2"/>
                        <a:buNone/>
                        <a:tabLst/>
                      </a:pPr>
                      <a:r>
                        <a:rPr kumimoji="0" lang="es-ES" sz="1600" b="0" i="0" u="none" strike="noStrike" cap="none" normalizeH="0" baseline="0" smtClean="0">
                          <a:ln>
                            <a:noFill/>
                          </a:ln>
                          <a:solidFill>
                            <a:schemeClr val="tx1"/>
                          </a:solidFill>
                          <a:effectLst/>
                          <a:latin typeface="+mn-lt"/>
                          <a:ea typeface="Times New Roman" pitchFamily="18" charset="0"/>
                          <a:cs typeface="Arial" charset="0"/>
                        </a:rPr>
                        <a:t>Es </a:t>
                      </a:r>
                      <a:r>
                        <a:rPr kumimoji="0" lang="es-ES" sz="1600" b="1" i="1" u="none" strike="noStrike" cap="none" normalizeH="0" baseline="0" smtClean="0">
                          <a:ln>
                            <a:noFill/>
                          </a:ln>
                          <a:solidFill>
                            <a:schemeClr val="tx1"/>
                          </a:solidFill>
                          <a:effectLst/>
                          <a:latin typeface="+mn-lt"/>
                          <a:ea typeface="Times New Roman" pitchFamily="18" charset="0"/>
                          <a:cs typeface="Arial" charset="0"/>
                        </a:rPr>
                        <a:t>proactivo</a:t>
                      </a:r>
                      <a:r>
                        <a:rPr kumimoji="0" lang="es-ES" sz="1600" b="0" i="0" u="none" strike="noStrike" cap="none" normalizeH="0" baseline="0" smtClean="0">
                          <a:ln>
                            <a:noFill/>
                          </a:ln>
                          <a:solidFill>
                            <a:schemeClr val="tx1"/>
                          </a:solidFill>
                          <a:effectLst/>
                          <a:latin typeface="+mn-lt"/>
                          <a:ea typeface="Times New Roman" pitchFamily="18" charset="0"/>
                          <a:cs typeface="Arial" charset="0"/>
                        </a:rPr>
                        <a:t> en la mayoría de sus relaciones. </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CCFF99"/>
                    </a:solidFill>
                  </a:tcPr>
                </a:tc>
              </a:tr>
              <a:tr h="620994">
                <a:tc>
                  <a:txBody>
                    <a:bodyPr/>
                    <a:lstStyle/>
                    <a:p>
                      <a:pPr marL="0" marR="0" lvl="0" indent="0" algn="just" defTabSz="914400" rtl="0" eaLnBrk="1" fontAlgn="base" latinLnBrk="0" hangingPunct="1">
                        <a:lnSpc>
                          <a:spcPct val="90000"/>
                        </a:lnSpc>
                        <a:spcBef>
                          <a:spcPct val="0"/>
                        </a:spcBef>
                        <a:spcAft>
                          <a:spcPct val="0"/>
                        </a:spcAft>
                        <a:buClr>
                          <a:schemeClr val="accent2"/>
                        </a:buClr>
                        <a:buSzPct val="110000"/>
                        <a:buFont typeface="Wingdings" pitchFamily="2" charset="2"/>
                        <a:buNone/>
                        <a:tabLst/>
                      </a:pP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Su interés </a:t>
                      </a:r>
                      <a:r>
                        <a:rPr kumimoji="0" lang="es-ES" sz="1600" b="1" i="1" u="none" strike="noStrike" cap="none" normalizeH="0" baseline="0" dirty="0" smtClean="0">
                          <a:ln>
                            <a:noFill/>
                          </a:ln>
                          <a:solidFill>
                            <a:schemeClr val="tx1"/>
                          </a:solidFill>
                          <a:effectLst/>
                          <a:latin typeface="+mn-lt"/>
                          <a:ea typeface="Times New Roman" pitchFamily="18" charset="0"/>
                          <a:cs typeface="Arial" charset="0"/>
                        </a:rPr>
                        <a:t>primordial es cumplir con los objetivos</a:t>
                      </a: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 y fomentar la colaboración de sus miembros.</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90000"/>
                        </a:lnSpc>
                        <a:spcBef>
                          <a:spcPct val="0"/>
                        </a:spcBef>
                        <a:spcAft>
                          <a:spcPct val="0"/>
                        </a:spcAft>
                        <a:buClr>
                          <a:schemeClr val="accent2"/>
                        </a:buClr>
                        <a:buSzPct val="110000"/>
                        <a:buFont typeface="Wingdings" pitchFamily="2" charset="2"/>
                        <a:buNone/>
                        <a:tabLst/>
                      </a:pP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Las metas </a:t>
                      </a:r>
                      <a:r>
                        <a:rPr kumimoji="0" lang="es-ES" sz="1600" b="1" i="1" u="none" strike="noStrike" cap="none" normalizeH="0" baseline="0" dirty="0" smtClean="0">
                          <a:ln>
                            <a:noFill/>
                          </a:ln>
                          <a:solidFill>
                            <a:schemeClr val="tx1"/>
                          </a:solidFill>
                          <a:effectLst/>
                          <a:latin typeface="+mn-lt"/>
                          <a:ea typeface="Times New Roman" pitchFamily="18" charset="0"/>
                          <a:cs typeface="Arial" charset="0"/>
                        </a:rPr>
                        <a:t>actuales se asumen con la participación de los demás.</a:t>
                      </a:r>
                      <a:endParaRPr kumimoji="0" lang="es-ES" sz="1600" b="0" i="0" u="none" strike="noStrike" cap="none" normalizeH="0" baseline="0" dirty="0" smtClean="0">
                        <a:ln>
                          <a:noFill/>
                        </a:ln>
                        <a:solidFill>
                          <a:schemeClr val="tx1"/>
                        </a:solidFill>
                        <a:effectLst/>
                        <a:latin typeface="+mn-lt"/>
                        <a:ea typeface="Times New Roman" pitchFamily="18" charset="0"/>
                        <a:cs typeface="Arial" charset="0"/>
                      </a:endParaRP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CCFF99"/>
                    </a:solidFill>
                  </a:tcPr>
                </a:tc>
              </a:tr>
              <a:tr h="688403">
                <a:tc>
                  <a:txBody>
                    <a:bodyPr/>
                    <a:lstStyle/>
                    <a:p>
                      <a:pPr marL="0" marR="0" lvl="0" indent="0" algn="just" defTabSz="914400" rtl="0" eaLnBrk="1" fontAlgn="base" latinLnBrk="0" hangingPunct="1">
                        <a:lnSpc>
                          <a:spcPct val="90000"/>
                        </a:lnSpc>
                        <a:spcBef>
                          <a:spcPct val="0"/>
                        </a:spcBef>
                        <a:spcAft>
                          <a:spcPct val="0"/>
                        </a:spcAft>
                        <a:buClr>
                          <a:schemeClr val="accent2"/>
                        </a:buClr>
                        <a:buSzPct val="110000"/>
                        <a:buFont typeface="Wingdings" pitchFamily="2" charset="2"/>
                        <a:buNone/>
                        <a:tabLst/>
                      </a:pP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Considera la </a:t>
                      </a:r>
                      <a:r>
                        <a:rPr kumimoji="0" lang="es-ES" sz="1600" b="1" i="1" u="none" strike="noStrike" cap="none" normalizeH="0" baseline="0" dirty="0" smtClean="0">
                          <a:ln>
                            <a:noFill/>
                          </a:ln>
                          <a:solidFill>
                            <a:schemeClr val="tx1"/>
                          </a:solidFill>
                          <a:effectLst/>
                          <a:latin typeface="+mn-lt"/>
                          <a:ea typeface="Times New Roman" pitchFamily="18" charset="0"/>
                          <a:cs typeface="Arial" charset="0"/>
                        </a:rPr>
                        <a:t>solución de problemas y de los conflictos internos como una pérdida de tiempo.</a:t>
                      </a: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 </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0" fontAlgn="base" latinLnBrk="0" hangingPunct="0">
                        <a:lnSpc>
                          <a:spcPct val="90000"/>
                        </a:lnSpc>
                        <a:spcBef>
                          <a:spcPct val="0"/>
                        </a:spcBef>
                        <a:spcAft>
                          <a:spcPct val="0"/>
                        </a:spcAft>
                        <a:buClr>
                          <a:schemeClr val="accent2"/>
                        </a:buClr>
                        <a:buSzPct val="110000"/>
                        <a:buFont typeface="Wingdings" pitchFamily="2" charset="2"/>
                        <a:buNone/>
                        <a:tabLst/>
                      </a:pP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Considera que la </a:t>
                      </a:r>
                      <a:r>
                        <a:rPr kumimoji="0" lang="es-ES" sz="1600" b="1" i="1" u="none" strike="noStrike" cap="none" normalizeH="0" baseline="0" dirty="0" smtClean="0">
                          <a:ln>
                            <a:noFill/>
                          </a:ln>
                          <a:solidFill>
                            <a:schemeClr val="tx1"/>
                          </a:solidFill>
                          <a:effectLst/>
                          <a:latin typeface="+mn-lt"/>
                          <a:ea typeface="Times New Roman" pitchFamily="18" charset="0"/>
                          <a:cs typeface="Arial" charset="0"/>
                        </a:rPr>
                        <a:t>solución de problemas y de los conflictos internos son responsabilidad</a:t>
                      </a: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 de todo el equipo.</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CCFF99"/>
                    </a:solidFill>
                  </a:tcPr>
                </a:tc>
              </a:tr>
              <a:tr h="717224">
                <a:tc>
                  <a:txBody>
                    <a:bodyPr/>
                    <a:lstStyle/>
                    <a:p>
                      <a:pPr marL="0" marR="0" lvl="0" indent="0" algn="just" defTabSz="914400" rtl="0" eaLnBrk="0" fontAlgn="base" latinLnBrk="0" hangingPunct="0">
                        <a:lnSpc>
                          <a:spcPct val="90000"/>
                        </a:lnSpc>
                        <a:spcBef>
                          <a:spcPct val="0"/>
                        </a:spcBef>
                        <a:spcAft>
                          <a:spcPct val="0"/>
                        </a:spcAft>
                        <a:buClr>
                          <a:schemeClr val="accent2"/>
                        </a:buClr>
                        <a:buSzPct val="110000"/>
                        <a:buFont typeface="Wingdings" pitchFamily="2" charset="2"/>
                        <a:buNone/>
                        <a:tabLst/>
                      </a:pP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Controla la </a:t>
                      </a:r>
                      <a:r>
                        <a:rPr kumimoji="0" lang="es-ES" sz="1600" b="1" i="1" u="none" strike="noStrike" cap="none" normalizeH="0" baseline="0" dirty="0" smtClean="0">
                          <a:ln>
                            <a:noFill/>
                          </a:ln>
                          <a:solidFill>
                            <a:schemeClr val="tx1"/>
                          </a:solidFill>
                          <a:effectLst/>
                          <a:latin typeface="+mn-lt"/>
                          <a:ea typeface="Times New Roman" pitchFamily="18" charset="0"/>
                          <a:cs typeface="Arial" charset="0"/>
                        </a:rPr>
                        <a:t>información y comunica solamente lo que cree o piensa que los miembros del grupo</a:t>
                      </a: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 deben saber.</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0" fontAlgn="base" latinLnBrk="0" hangingPunct="0">
                        <a:lnSpc>
                          <a:spcPct val="90000"/>
                        </a:lnSpc>
                        <a:spcBef>
                          <a:spcPct val="0"/>
                        </a:spcBef>
                        <a:spcAft>
                          <a:spcPct val="0"/>
                        </a:spcAft>
                        <a:buClr>
                          <a:schemeClr val="accent2"/>
                        </a:buClr>
                        <a:buSzPct val="110000"/>
                        <a:buFont typeface="Wingdings" pitchFamily="2" charset="2"/>
                        <a:buNone/>
                        <a:tabLst/>
                      </a:pP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Se </a:t>
                      </a:r>
                      <a:r>
                        <a:rPr kumimoji="0" lang="es-ES" sz="1600" b="1" i="1" u="none" strike="noStrike" cap="none" normalizeH="0" baseline="0" dirty="0" smtClean="0">
                          <a:ln>
                            <a:noFill/>
                          </a:ln>
                          <a:solidFill>
                            <a:schemeClr val="tx1"/>
                          </a:solidFill>
                          <a:effectLst/>
                          <a:latin typeface="+mn-lt"/>
                          <a:ea typeface="Times New Roman" pitchFamily="18" charset="0"/>
                          <a:cs typeface="Arial" charset="0"/>
                        </a:rPr>
                        <a:t>comunica asertivamente</a:t>
                      </a: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 Acepta las preguntas. Permite que el equipo haga su propio escrutinio.</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r>
            </a:tbl>
          </a:graphicData>
        </a:graphic>
      </p:graphicFrame>
      <p:sp>
        <p:nvSpPr>
          <p:cNvPr id="24617" name="Rectangle 77"/>
          <p:cNvSpPr>
            <a:spLocks noChangeArrowheads="1"/>
          </p:cNvSpPr>
          <p:nvPr/>
        </p:nvSpPr>
        <p:spPr bwMode="auto">
          <a:xfrm>
            <a:off x="466725" y="404664"/>
            <a:ext cx="8208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S"/>
              <a:t>En función</a:t>
            </a:r>
            <a:r>
              <a:rPr lang="es-ES" i="1"/>
              <a:t> </a:t>
            </a:r>
            <a:r>
              <a:rPr lang="es-ES" b="1" i="1"/>
              <a:t>de su desempeño</a:t>
            </a:r>
            <a:r>
              <a:rPr lang="es-ES" b="1"/>
              <a:t>, </a:t>
            </a:r>
            <a:r>
              <a:rPr lang="es-ES"/>
              <a:t>al líder</a:t>
            </a:r>
            <a:r>
              <a:rPr lang="es-ES" i="1"/>
              <a:t> </a:t>
            </a:r>
            <a:r>
              <a:rPr lang="es-ES" b="1" i="1"/>
              <a:t>sus seguidores lo calificarán como negativo</a:t>
            </a:r>
            <a:r>
              <a:rPr lang="es-ES" i="1"/>
              <a:t> </a:t>
            </a:r>
            <a:r>
              <a:rPr lang="es-ES"/>
              <a:t>(“Jefe de un grupo”) o</a:t>
            </a:r>
            <a:r>
              <a:rPr lang="es-ES" b="1"/>
              <a:t> </a:t>
            </a:r>
            <a:r>
              <a:rPr lang="es-ES" b="1" i="1"/>
              <a:t>como positivo</a:t>
            </a:r>
            <a:r>
              <a:rPr lang="es-ES" i="1"/>
              <a:t> </a:t>
            </a:r>
            <a:r>
              <a:rPr lang="es-ES"/>
              <a:t>(“Líder de un equipo”).</a:t>
            </a:r>
          </a:p>
        </p:txBody>
      </p:sp>
      <p:sp>
        <p:nvSpPr>
          <p:cNvPr id="5" name="5 Marcador de número de diapositiva"/>
          <p:cNvSpPr>
            <a:spLocks noGrp="1"/>
          </p:cNvSpPr>
          <p:nvPr>
            <p:ph type="sldNum" sz="quarter" idx="12"/>
          </p:nvPr>
        </p:nvSpPr>
        <p:spPr bwMode="auto">
          <a:xfrm>
            <a:off x="6553200" y="6356350"/>
            <a:ext cx="2133600" cy="365125"/>
          </a:xfrm>
          <a:ln>
            <a:miter lim="800000"/>
            <a:headEnd/>
            <a:tailEnd/>
          </a:ln>
        </p:spPr>
        <p:txBody>
          <a:bodyPr wrap="square" numCol="1" anchorCtr="0" compatLnSpc="1">
            <a:prstTxWarp prst="textNoShape">
              <a:avLst/>
            </a:prstTxWarp>
          </a:bodyPr>
          <a:lstStyle/>
          <a:p>
            <a:pPr>
              <a:defRPr/>
            </a:pPr>
            <a:fld id="{87DD79BC-570D-4147-B8B7-F292FFF6D275}" type="slidenum">
              <a:rPr lang="es-ES"/>
              <a:pPr>
                <a:defRPr/>
              </a:pPr>
              <a:t>15</a:t>
            </a:fld>
            <a:endParaRPr lang="es-ES"/>
          </a:p>
        </p:txBody>
      </p:sp>
    </p:spTree>
    <p:extLst>
      <p:ext uri="{BB962C8B-B14F-4D97-AF65-F5344CB8AC3E}">
        <p14:creationId xmlns:p14="http://schemas.microsoft.com/office/powerpoint/2010/main" val="1610172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1068" name="Group 124"/>
          <p:cNvGraphicFramePr>
            <a:graphicFrameLocks noGrp="1"/>
          </p:cNvGraphicFramePr>
          <p:nvPr>
            <p:extLst>
              <p:ext uri="{D42A27DB-BD31-4B8C-83A1-F6EECF244321}">
                <p14:modId xmlns:p14="http://schemas.microsoft.com/office/powerpoint/2010/main" val="3335034618"/>
              </p:ext>
            </p:extLst>
          </p:nvPr>
        </p:nvGraphicFramePr>
        <p:xfrm>
          <a:off x="538163" y="622300"/>
          <a:ext cx="7921625" cy="3494415"/>
        </p:xfrm>
        <a:graphic>
          <a:graphicData uri="http://schemas.openxmlformats.org/drawingml/2006/table">
            <a:tbl>
              <a:tblPr/>
              <a:tblGrid>
                <a:gridCol w="3960812"/>
                <a:gridCol w="3960813"/>
              </a:tblGrid>
              <a:tr h="36570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1" i="0" u="none" strike="noStrike" cap="none" normalizeH="0" baseline="0" dirty="0" smtClean="0">
                          <a:ln>
                            <a:noFill/>
                          </a:ln>
                          <a:solidFill>
                            <a:schemeClr val="tx1"/>
                          </a:solidFill>
                          <a:effectLst/>
                          <a:latin typeface="+mn-lt"/>
                        </a:rPr>
                        <a:t>COMO EVALUAN LOS SEGUIDORES A SU LIDER</a:t>
                      </a:r>
                      <a:r>
                        <a:rPr kumimoji="0" lang="es-ES" sz="1800" b="1" i="1" u="none" strike="noStrike" cap="none" normalizeH="0" baseline="0" dirty="0" smtClean="0">
                          <a:ln>
                            <a:noFill/>
                          </a:ln>
                          <a:solidFill>
                            <a:schemeClr val="tx1"/>
                          </a:solidFill>
                          <a:effectLst/>
                          <a:latin typeface="+mn-lt"/>
                        </a:rPr>
                        <a:t>. Continuación…</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r>
              <a:tr h="3352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smtClean="0">
                          <a:ln>
                            <a:noFill/>
                          </a:ln>
                          <a:solidFill>
                            <a:schemeClr val="tx1"/>
                          </a:solidFill>
                          <a:effectLst/>
                          <a:latin typeface="+mn-lt"/>
                        </a:rPr>
                        <a:t>NEGATIVO (JEFE DE GRUPO)</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smtClean="0">
                          <a:ln>
                            <a:noFill/>
                          </a:ln>
                          <a:solidFill>
                            <a:schemeClr val="tx1"/>
                          </a:solidFill>
                          <a:effectLst/>
                          <a:latin typeface="+mn-lt"/>
                        </a:rPr>
                        <a:t>POSITIVO (LIDER DE EQUIPO)</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r>
              <a:tr h="530275">
                <a:tc>
                  <a:txBody>
                    <a:bodyPr/>
                    <a:lstStyle/>
                    <a:p>
                      <a:pPr marL="0" marR="0" lvl="0" indent="0" algn="just" defTabSz="914400" rtl="0" eaLnBrk="1" fontAlgn="base" latinLnBrk="0" hangingPunct="1">
                        <a:lnSpc>
                          <a:spcPct val="90000"/>
                        </a:lnSpc>
                        <a:spcBef>
                          <a:spcPct val="0"/>
                        </a:spcBef>
                        <a:spcAft>
                          <a:spcPct val="0"/>
                        </a:spcAft>
                        <a:buClr>
                          <a:schemeClr val="accent2"/>
                        </a:buClr>
                        <a:buSzPct val="110000"/>
                        <a:buFont typeface="Wingdings" pitchFamily="2" charset="2"/>
                        <a:buNone/>
                        <a:tabLst/>
                      </a:pP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En ocasiones </a:t>
                      </a:r>
                      <a:r>
                        <a:rPr kumimoji="0" lang="es-ES" sz="1600" b="1" i="1" u="none" strike="noStrike" cap="none" normalizeH="0" baseline="0" dirty="0" smtClean="0">
                          <a:ln>
                            <a:noFill/>
                          </a:ln>
                          <a:solidFill>
                            <a:schemeClr val="tx1"/>
                          </a:solidFill>
                          <a:effectLst/>
                          <a:latin typeface="+mn-lt"/>
                          <a:ea typeface="Times New Roman" pitchFamily="18" charset="0"/>
                          <a:cs typeface="Arial" charset="0"/>
                        </a:rPr>
                        <a:t>modifica los acuerdos del grupo por conveniencia personal</a:t>
                      </a: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Mantiene los </a:t>
                      </a:r>
                      <a:r>
                        <a:rPr kumimoji="0" lang="es-ES" sz="1600" b="1" i="1" u="none" strike="noStrike" cap="none" normalizeH="0" baseline="0" dirty="0" smtClean="0">
                          <a:ln>
                            <a:noFill/>
                          </a:ln>
                          <a:solidFill>
                            <a:schemeClr val="tx1"/>
                          </a:solidFill>
                          <a:effectLst/>
                          <a:latin typeface="+mn-lt"/>
                          <a:ea typeface="Times New Roman" pitchFamily="18" charset="0"/>
                          <a:cs typeface="Arial" charset="0"/>
                        </a:rPr>
                        <a:t>compromisos y espera</a:t>
                      </a: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 que los demás hagan lo mismo.</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CCFF99"/>
                    </a:solidFill>
                  </a:tcPr>
                </a:tc>
              </a:tr>
              <a:tr h="763477">
                <a:tc>
                  <a:txBody>
                    <a:bodyPr/>
                    <a:lstStyle/>
                    <a:p>
                      <a:pPr marL="0" marR="0" lvl="0" indent="0" algn="just" defTabSz="914400" rtl="0" eaLnBrk="1" fontAlgn="base" latinLnBrk="0" hangingPunct="1">
                        <a:lnSpc>
                          <a:spcPct val="90000"/>
                        </a:lnSpc>
                        <a:spcBef>
                          <a:spcPct val="0"/>
                        </a:spcBef>
                        <a:spcAft>
                          <a:spcPct val="0"/>
                        </a:spcAft>
                        <a:buClr>
                          <a:schemeClr val="accent2"/>
                        </a:buClr>
                        <a:buSzPct val="110000"/>
                        <a:buFont typeface="Wingdings" pitchFamily="2" charset="2"/>
                        <a:buNone/>
                        <a:tabLst/>
                      </a:pP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Involucra a la gente en la </a:t>
                      </a:r>
                      <a:r>
                        <a:rPr kumimoji="0" lang="es-ES" sz="1600" b="1" i="1" u="none" strike="noStrike" cap="none" normalizeH="0" baseline="0" dirty="0" smtClean="0">
                          <a:ln>
                            <a:noFill/>
                          </a:ln>
                          <a:solidFill>
                            <a:schemeClr val="tx1"/>
                          </a:solidFill>
                          <a:effectLst/>
                          <a:latin typeface="+mn-lt"/>
                          <a:ea typeface="Times New Roman" pitchFamily="18" charset="0"/>
                          <a:cs typeface="Arial" charset="0"/>
                        </a:rPr>
                        <a:t>planificación y la solución</a:t>
                      </a: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 de </a:t>
                      </a:r>
                      <a:r>
                        <a:rPr kumimoji="0" lang="es-ES" sz="1600" b="1" i="1" u="none" strike="noStrike" cap="none" normalizeH="0" baseline="0" dirty="0" smtClean="0">
                          <a:ln>
                            <a:noFill/>
                          </a:ln>
                          <a:solidFill>
                            <a:schemeClr val="tx1"/>
                          </a:solidFill>
                          <a:effectLst/>
                          <a:latin typeface="+mn-lt"/>
                          <a:ea typeface="Times New Roman" pitchFamily="18" charset="0"/>
                          <a:cs typeface="Arial" charset="0"/>
                        </a:rPr>
                        <a:t>los problemas hasta cierto punto</a:t>
                      </a: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 y límites.</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0" fontAlgn="base" latinLnBrk="0" hangingPunct="0">
                        <a:lnSpc>
                          <a:spcPct val="90000"/>
                        </a:lnSpc>
                        <a:spcBef>
                          <a:spcPct val="0"/>
                        </a:spcBef>
                        <a:spcAft>
                          <a:spcPct val="0"/>
                        </a:spcAft>
                        <a:buClr>
                          <a:schemeClr val="accent2"/>
                        </a:buClr>
                        <a:buSzPct val="110000"/>
                        <a:buFont typeface="Wingdings" pitchFamily="2" charset="2"/>
                        <a:buNone/>
                        <a:tabLst/>
                      </a:pP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Facilita que los demás </a:t>
                      </a:r>
                      <a:r>
                        <a:rPr kumimoji="0" lang="es-ES" sz="1600" b="1" i="1" u="none" strike="noStrike" cap="none" normalizeH="0" baseline="0" dirty="0" smtClean="0">
                          <a:ln>
                            <a:noFill/>
                          </a:ln>
                          <a:solidFill>
                            <a:schemeClr val="tx1"/>
                          </a:solidFill>
                          <a:effectLst/>
                          <a:latin typeface="+mn-lt"/>
                          <a:ea typeface="Times New Roman" pitchFamily="18" charset="0"/>
                          <a:cs typeface="Arial" charset="0"/>
                        </a:rPr>
                        <a:t>vean las oportunidades para trabajar en equipo</a:t>
                      </a: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 Permite que se involucre y  actúe.</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CCFF99"/>
                    </a:solidFill>
                  </a:tcPr>
                </a:tc>
              </a:tr>
              <a:tr h="749699">
                <a:tc>
                  <a:txBody>
                    <a:bodyPr/>
                    <a:lstStyle/>
                    <a:p>
                      <a:pPr marL="0" marR="0" lvl="0" indent="0" algn="just" defTabSz="914400" rtl="0" eaLnBrk="0" fontAlgn="base" latinLnBrk="0" hangingPunct="0">
                        <a:lnSpc>
                          <a:spcPct val="90000"/>
                        </a:lnSpc>
                        <a:spcBef>
                          <a:spcPct val="0"/>
                        </a:spcBef>
                        <a:spcAft>
                          <a:spcPct val="0"/>
                        </a:spcAft>
                        <a:buClr>
                          <a:schemeClr val="accent2"/>
                        </a:buClr>
                        <a:buSzPct val="110000"/>
                        <a:buFont typeface="Wingdings" pitchFamily="2" charset="2"/>
                        <a:buNone/>
                        <a:tabLst/>
                      </a:pP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Es </a:t>
                      </a:r>
                      <a:r>
                        <a:rPr kumimoji="0" lang="es-ES" sz="1600" b="1" i="1" u="none" strike="noStrike" cap="none" normalizeH="0" baseline="0" dirty="0" smtClean="0">
                          <a:ln>
                            <a:noFill/>
                          </a:ln>
                          <a:solidFill>
                            <a:schemeClr val="tx1"/>
                          </a:solidFill>
                          <a:effectLst/>
                          <a:latin typeface="+mn-lt"/>
                          <a:ea typeface="Times New Roman" pitchFamily="18" charset="0"/>
                          <a:cs typeface="Arial" charset="0"/>
                        </a:rPr>
                        <a:t>resistente o desconfía de los empleados</a:t>
                      </a: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 que conocen su trabajo mejor que él.</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0" fontAlgn="base" latinLnBrk="0" hangingPunct="0">
                        <a:lnSpc>
                          <a:spcPct val="90000"/>
                        </a:lnSpc>
                        <a:spcBef>
                          <a:spcPct val="0"/>
                        </a:spcBef>
                        <a:spcAft>
                          <a:spcPct val="0"/>
                        </a:spcAft>
                        <a:buClr>
                          <a:schemeClr val="accent2"/>
                        </a:buClr>
                        <a:buSzPct val="110000"/>
                        <a:buFont typeface="Wingdings" pitchFamily="2" charset="2"/>
                        <a:buNone/>
                        <a:tabLst/>
                      </a:pP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Busca </a:t>
                      </a:r>
                      <a:r>
                        <a:rPr kumimoji="0" lang="es-ES" sz="1600" b="1" i="1" u="none" strike="noStrike" cap="none" normalizeH="0" baseline="0" dirty="0" smtClean="0">
                          <a:ln>
                            <a:noFill/>
                          </a:ln>
                          <a:solidFill>
                            <a:schemeClr val="tx1"/>
                          </a:solidFill>
                          <a:effectLst/>
                          <a:latin typeface="+mn-lt"/>
                          <a:ea typeface="Times New Roman" pitchFamily="18" charset="0"/>
                          <a:cs typeface="Arial" charset="0"/>
                        </a:rPr>
                        <a:t>a quienes quieren sobresalir y trabajar</a:t>
                      </a: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 en forma constructiva con los demás. </a:t>
                      </a:r>
                      <a:r>
                        <a:rPr kumimoji="0" lang="es-ES" sz="1600" b="1" i="1" u="none" strike="noStrike" cap="none" normalizeH="0" baseline="0" dirty="0" smtClean="0">
                          <a:ln>
                            <a:noFill/>
                          </a:ln>
                          <a:solidFill>
                            <a:schemeClr val="tx1"/>
                          </a:solidFill>
                          <a:effectLst/>
                          <a:latin typeface="+mn-lt"/>
                          <a:ea typeface="Times New Roman" pitchFamily="18" charset="0"/>
                          <a:cs typeface="Arial" charset="0"/>
                        </a:rPr>
                        <a:t>Fomenta y facilita</a:t>
                      </a:r>
                      <a:r>
                        <a:rPr kumimoji="0" lang="es-ES" sz="1600" b="0" i="0" u="none" strike="noStrike" cap="none" normalizeH="0" baseline="0" dirty="0" smtClean="0">
                          <a:ln>
                            <a:noFill/>
                          </a:ln>
                          <a:solidFill>
                            <a:schemeClr val="tx1"/>
                          </a:solidFill>
                          <a:effectLst/>
                          <a:latin typeface="+mn-lt"/>
                          <a:ea typeface="Times New Roman" pitchFamily="18" charset="0"/>
                          <a:cs typeface="Arial" charset="0"/>
                        </a:rPr>
                        <a:t> esta conducta.</a:t>
                      </a: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CCFF99"/>
                    </a:solidFill>
                  </a:tcPr>
                </a:tc>
              </a:tr>
              <a:tr h="749699">
                <a:tc>
                  <a:txBody>
                    <a:bodyPr/>
                    <a:lstStyle/>
                    <a:p>
                      <a:pPr marL="0" marR="0" lvl="0" indent="0" algn="just" defTabSz="914400" rtl="0" eaLnBrk="1" fontAlgn="base" latinLnBrk="0" hangingPunct="1">
                        <a:lnSpc>
                          <a:spcPct val="90000"/>
                        </a:lnSpc>
                        <a:spcBef>
                          <a:spcPct val="0"/>
                        </a:spcBef>
                        <a:spcAft>
                          <a:spcPct val="0"/>
                        </a:spcAft>
                        <a:buClr>
                          <a:schemeClr val="accent2"/>
                        </a:buClr>
                        <a:buSzPct val="110000"/>
                        <a:buFont typeface="Wingdings" pitchFamily="2" charset="2"/>
                        <a:buNone/>
                        <a:tabLst/>
                      </a:pPr>
                      <a:r>
                        <a:rPr kumimoji="0" lang="es-ES" sz="1600" b="0" i="0" u="none" strike="noStrike" cap="none" normalizeH="0" baseline="0" dirty="0" smtClean="0">
                          <a:ln>
                            <a:noFill/>
                          </a:ln>
                          <a:solidFill>
                            <a:schemeClr val="tx1"/>
                          </a:solidFill>
                          <a:effectLst/>
                          <a:latin typeface="+mn-lt"/>
                        </a:rPr>
                        <a:t>No </a:t>
                      </a:r>
                      <a:r>
                        <a:rPr kumimoji="0" lang="es-ES" sz="1600" b="1" i="1" u="none" strike="noStrike" cap="none" normalizeH="0" baseline="0" dirty="0" smtClean="0">
                          <a:ln>
                            <a:noFill/>
                          </a:ln>
                          <a:solidFill>
                            <a:schemeClr val="tx1"/>
                          </a:solidFill>
                          <a:effectLst/>
                          <a:latin typeface="+mn-lt"/>
                        </a:rPr>
                        <a:t>estimula la creatividad ni motiva al personal a ser creativo</a:t>
                      </a:r>
                      <a:r>
                        <a:rPr kumimoji="0" lang="es-ES" sz="1600" b="0" i="0" u="none" strike="noStrike" cap="none" normalizeH="0" baseline="0" dirty="0" smtClean="0">
                          <a:ln>
                            <a:noFill/>
                          </a:ln>
                          <a:solidFill>
                            <a:schemeClr val="tx1"/>
                          </a:solidFill>
                          <a:effectLst/>
                          <a:latin typeface="+mn-lt"/>
                        </a:rPr>
                        <a:t>. Carece de visión de medio a largo plazo.</a:t>
                      </a:r>
                      <a:endParaRPr kumimoji="0" lang="es-ES" sz="1600" b="0" i="0" u="none" strike="noStrike" cap="none" normalizeH="0" baseline="0" dirty="0" smtClean="0">
                        <a:ln>
                          <a:noFill/>
                        </a:ln>
                        <a:solidFill>
                          <a:schemeClr val="tx1"/>
                        </a:solidFill>
                        <a:effectLst/>
                        <a:latin typeface="+mn-lt"/>
                        <a:ea typeface="Times New Roman" pitchFamily="18" charset="0"/>
                        <a:cs typeface="Arial" charset="0"/>
                      </a:endParaRP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90000"/>
                        </a:lnSpc>
                        <a:spcBef>
                          <a:spcPct val="0"/>
                        </a:spcBef>
                        <a:spcAft>
                          <a:spcPct val="0"/>
                        </a:spcAft>
                        <a:buClr>
                          <a:schemeClr val="accent2"/>
                        </a:buClr>
                        <a:buSzPct val="110000"/>
                        <a:buFont typeface="Wingdings" pitchFamily="2" charset="2"/>
                        <a:buNone/>
                        <a:tabLst/>
                      </a:pPr>
                      <a:r>
                        <a:rPr kumimoji="0" lang="es-ES" sz="1600" b="0" i="0" u="none" strike="noStrike" cap="none" normalizeH="0" baseline="0" dirty="0" smtClean="0">
                          <a:ln>
                            <a:noFill/>
                          </a:ln>
                          <a:solidFill>
                            <a:schemeClr val="tx1"/>
                          </a:solidFill>
                          <a:effectLst/>
                          <a:latin typeface="+mn-lt"/>
                        </a:rPr>
                        <a:t>Estimula la creatividad a nivel de </a:t>
                      </a:r>
                      <a:r>
                        <a:rPr kumimoji="0" lang="es-ES" sz="1600" b="1" i="1" u="none" strike="noStrike" cap="none" normalizeH="0" baseline="0" dirty="0" smtClean="0">
                          <a:ln>
                            <a:noFill/>
                          </a:ln>
                          <a:solidFill>
                            <a:schemeClr val="tx1"/>
                          </a:solidFill>
                          <a:effectLst/>
                          <a:latin typeface="+mn-lt"/>
                        </a:rPr>
                        <a:t>equipo y el respaldo mutuo</a:t>
                      </a:r>
                      <a:r>
                        <a:rPr kumimoji="0" lang="es-ES" sz="1600" b="0" i="0" u="none" strike="noStrike" cap="none" normalizeH="0" baseline="0" dirty="0" smtClean="0">
                          <a:ln>
                            <a:noFill/>
                          </a:ln>
                          <a:solidFill>
                            <a:schemeClr val="tx1"/>
                          </a:solidFill>
                          <a:effectLst/>
                          <a:latin typeface="+mn-lt"/>
                        </a:rPr>
                        <a:t>. Es </a:t>
                      </a:r>
                      <a:r>
                        <a:rPr kumimoji="0" lang="es-ES" sz="1600" b="1" i="1" u="none" strike="noStrike" cap="none" normalizeH="0" baseline="0" dirty="0" smtClean="0">
                          <a:ln>
                            <a:noFill/>
                          </a:ln>
                          <a:solidFill>
                            <a:schemeClr val="tx1"/>
                          </a:solidFill>
                          <a:effectLst/>
                          <a:latin typeface="+mn-lt"/>
                        </a:rPr>
                        <a:t>visionario</a:t>
                      </a:r>
                      <a:r>
                        <a:rPr kumimoji="0" lang="es-ES" sz="1600" b="0" i="0" u="none" strike="noStrike" cap="none" normalizeH="0" baseline="0" dirty="0" smtClean="0">
                          <a:ln>
                            <a:noFill/>
                          </a:ln>
                          <a:solidFill>
                            <a:schemeClr val="tx1"/>
                          </a:solidFill>
                          <a:effectLst/>
                          <a:latin typeface="+mn-lt"/>
                        </a:rPr>
                        <a:t> en el medio y largo plazo.</a:t>
                      </a:r>
                      <a:endParaRPr kumimoji="0" lang="es-ES" sz="1600" b="0" i="0" u="none" strike="noStrike" cap="none" normalizeH="0" baseline="0" dirty="0" smtClean="0">
                        <a:ln>
                          <a:noFill/>
                        </a:ln>
                        <a:solidFill>
                          <a:schemeClr val="tx1"/>
                        </a:solidFill>
                        <a:effectLst/>
                        <a:latin typeface="+mn-lt"/>
                        <a:ea typeface="Times New Roman" pitchFamily="18" charset="0"/>
                        <a:cs typeface="Arial" charset="0"/>
                      </a:endParaRPr>
                    </a:p>
                  </a:txBody>
                  <a:tcPr marT="45713" marB="4571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4D4D4D"/>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r>
            </a:tbl>
          </a:graphicData>
        </a:graphic>
      </p:graphicFrame>
      <p:pic>
        <p:nvPicPr>
          <p:cNvPr id="2050" name="Picture 2" descr="http://www.lifevesting.com/blog/wp-content/uploads/2009/09/bad-leader-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191000"/>
            <a:ext cx="3952997" cy="203774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052" name="Picture 4" descr="http://patbellhr.com/wp-content/uploads/2011/06/leader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1981" y="4191000"/>
            <a:ext cx="3906219" cy="203774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6" name="5 Marcador de número de diapositiva"/>
          <p:cNvSpPr>
            <a:spLocks noGrp="1"/>
          </p:cNvSpPr>
          <p:nvPr>
            <p:ph type="sldNum" sz="quarter" idx="12"/>
          </p:nvPr>
        </p:nvSpPr>
        <p:spPr bwMode="auto">
          <a:xfrm>
            <a:off x="6553200" y="6356350"/>
            <a:ext cx="2133600" cy="365125"/>
          </a:xfrm>
          <a:ln>
            <a:miter lim="800000"/>
            <a:headEnd/>
            <a:tailEnd/>
          </a:ln>
        </p:spPr>
        <p:txBody>
          <a:bodyPr wrap="square" numCol="1" anchorCtr="0" compatLnSpc="1">
            <a:prstTxWarp prst="textNoShape">
              <a:avLst/>
            </a:prstTxWarp>
          </a:bodyPr>
          <a:lstStyle/>
          <a:p>
            <a:pPr>
              <a:defRPr/>
            </a:pPr>
            <a:fld id="{87DD79BC-570D-4147-B8B7-F292FFF6D275}" type="slidenum">
              <a:rPr lang="es-ES"/>
              <a:pPr>
                <a:defRPr/>
              </a:pPr>
              <a:t>16</a:t>
            </a:fld>
            <a:endParaRPr lang="es-ES"/>
          </a:p>
        </p:txBody>
      </p:sp>
    </p:spTree>
    <p:extLst>
      <p:ext uri="{BB962C8B-B14F-4D97-AF65-F5344CB8AC3E}">
        <p14:creationId xmlns:p14="http://schemas.microsoft.com/office/powerpoint/2010/main" val="2362447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7179" name="Group 91"/>
          <p:cNvGraphicFramePr>
            <a:graphicFrameLocks noGrp="1"/>
          </p:cNvGraphicFramePr>
          <p:nvPr>
            <p:extLst>
              <p:ext uri="{D42A27DB-BD31-4B8C-83A1-F6EECF244321}">
                <p14:modId xmlns:p14="http://schemas.microsoft.com/office/powerpoint/2010/main" val="3357536437"/>
              </p:ext>
            </p:extLst>
          </p:nvPr>
        </p:nvGraphicFramePr>
        <p:xfrm>
          <a:off x="398463" y="620713"/>
          <a:ext cx="8205787" cy="5550205"/>
        </p:xfrm>
        <a:graphic>
          <a:graphicData uri="http://schemas.openxmlformats.org/drawingml/2006/table">
            <a:tbl>
              <a:tblPr/>
              <a:tblGrid>
                <a:gridCol w="2735262"/>
                <a:gridCol w="2735263"/>
                <a:gridCol w="2735262"/>
              </a:tblGrid>
              <a:tr h="31838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smtClean="0">
                          <a:ln>
                            <a:noFill/>
                          </a:ln>
                          <a:solidFill>
                            <a:schemeClr val="tx1"/>
                          </a:solidFill>
                          <a:effectLst/>
                          <a:latin typeface="+mn-lt"/>
                        </a:rPr>
                        <a:t>EVALUACIÓN DEL NIVEL DE MADUREZ DE LOS SEGUIDORES Y DEL LIDER</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hMerge="1">
                  <a:txBody>
                    <a:bodyPr/>
                    <a:lstStyle/>
                    <a:p>
                      <a:endParaRPr lang="en-US"/>
                    </a:p>
                  </a:txBody>
                  <a:tcPr/>
                </a:tc>
                <a:tc hMerge="1">
                  <a:txBody>
                    <a:bodyPr/>
                    <a:lstStyle/>
                    <a:p>
                      <a:endParaRPr lang="en-US"/>
                    </a:p>
                  </a:txBody>
                  <a:tcPr/>
                </a:tc>
              </a:tr>
              <a:tr h="2749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I.- INMADUREZ</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II.- MADUREZ MEDIA</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III.- MADUREZ PLENA</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E7B7"/>
                    </a:solidFill>
                  </a:tcPr>
                </a:tc>
              </a:tr>
              <a:tr h="65126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PIENSA PRINCIPALMENTE EN SÍ MISMO. NO TOMA EN CUENTA LOS PUNTOS DE VISTA DE LOS DEMAS.</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TOMA EN CUENTA A CIERTAS PERSONAS QUE LE SIMPATIZAN Y SUS PUNTOS DE VISTA.</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TIENE UN ALTO SENTIDO DE EMPATIA, Y TOMA EN CUENTA A LOS DEMÁS Y SUS PUNTOS DE VISTA.</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DDE7B7"/>
                    </a:solidFill>
                  </a:tcPr>
                </a:tc>
              </a:tr>
              <a:tr h="81064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NORMALMENTE Y EN CUALQUIER SITUACIÓN NO CONTROLA SUS EMOCIONES.</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SUJETO A PRESIÓN O EN DETERMINADAS SITUACIONES SUELE NO CONTROLAR SUS EMOCIONES.</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EN TODAS LAS CIRCUNSTANCIAS Y BAJO PRESIÓN CONTROLA SUS EMOCIONES</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DDE7B7"/>
                    </a:solidFill>
                  </a:tcPr>
                </a:tc>
              </a:tr>
              <a:tr h="65126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SE COMPORTA AGRESIVA, IRÓNICAMENTE Y/O INFANTILMENTE.</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EN CIERTOS CASOS ES AGRESIVO, IRÓNICO E INCLUSO INFANTIL.</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EN TODOS LOS CASOS SE COMPORTA RESPETUOSA Y EDUCADAMENTE.</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DDE7B7"/>
                    </a:solidFill>
                  </a:tcPr>
                </a:tc>
              </a:tr>
              <a:tr h="65126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ES SUBJETIVO, INSEGURO Y DESCONFIADO. LE GUSTA SER PROTAGÓNICO</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EN ALGUNOS CASOS ES SUBJETIVO, INSEGURO, DESCONFIADO Y PROTAGÓNICO</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ES OBJETIVO,  SEGURO DE SI MISMO, CONFÍA EN LOS DEMÁS Y NO ES PROTAGÓNICO.</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DDE7B7"/>
                    </a:solidFill>
                  </a:tcPr>
                </a:tc>
              </a:tr>
              <a:tr h="66825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ES INEXPERTO Y NO HA APLICADO NI VALORADO LAS EXPERIENCIAS ADQUIRIDAS.</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TIENE BUENA EXPERIENCIA Y HA APLICADO Y VALORADO PARTE DE ELLA.</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ES EXPERTO POR QUE APLICA Y VALORA TODAS SUS EXPERIENCIAS.</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DDE7B7"/>
                    </a:solidFill>
                  </a:tcPr>
                </a:tc>
              </a:tr>
              <a:tr h="83940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DECIDE SOLO, EN BASES SUBJETIVAS Y NO COMPARTE INFORMACIÓN.</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DECIDE EN ALGUNOS CASOS CON EL APOYO DE CIERTAS PERSONAS Y COMPARTE SOLO CIERTA INFORMACIÓN.</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DECIDE EN EQUIPO, Y COMPARTE TODA LA INFORMACIÓN NECESARIA PARA ACTUAR.</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DDE7B7"/>
                    </a:solidFill>
                  </a:tcPr>
                </a:tc>
              </a:tr>
              <a:tr h="46311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ES TEMEROSO, NO QUIERE CAMBIOS NI MEJORAS.</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ACEPTA SOLO ALGUNOS CAMBIOS Y MEJORAS.</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1" i="0" u="none" strike="noStrike" cap="none" normalizeH="0" baseline="0" dirty="0" smtClean="0">
                          <a:ln>
                            <a:noFill/>
                          </a:ln>
                          <a:solidFill>
                            <a:schemeClr val="tx1"/>
                          </a:solidFill>
                          <a:effectLst/>
                          <a:latin typeface="+mn-lt"/>
                        </a:rPr>
                        <a:t>ES ABIERTO A LOS CAMBIOS Y MEJORAS.</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E7B7"/>
                    </a:solidFill>
                  </a:tcPr>
                </a:tc>
              </a:tr>
            </a:tbl>
          </a:graphicData>
        </a:graphic>
      </p:graphicFrame>
      <p:sp>
        <p:nvSpPr>
          <p:cNvPr id="4" name="5 Marcador de número de diapositiva"/>
          <p:cNvSpPr>
            <a:spLocks noGrp="1"/>
          </p:cNvSpPr>
          <p:nvPr>
            <p:ph type="sldNum" sz="quarter" idx="12"/>
          </p:nvPr>
        </p:nvSpPr>
        <p:spPr bwMode="auto">
          <a:xfrm>
            <a:off x="6553200" y="6356350"/>
            <a:ext cx="2133600" cy="365125"/>
          </a:xfrm>
          <a:ln>
            <a:miter lim="800000"/>
            <a:headEnd/>
            <a:tailEnd/>
          </a:ln>
        </p:spPr>
        <p:txBody>
          <a:bodyPr wrap="square" numCol="1" anchorCtr="0" compatLnSpc="1">
            <a:prstTxWarp prst="textNoShape">
              <a:avLst/>
            </a:prstTxWarp>
          </a:bodyPr>
          <a:lstStyle/>
          <a:p>
            <a:pPr>
              <a:defRPr/>
            </a:pPr>
            <a:fld id="{87DD79BC-570D-4147-B8B7-F292FFF6D275}" type="slidenum">
              <a:rPr lang="es-ES"/>
              <a:pPr>
                <a:defRPr/>
              </a:pPr>
              <a:t>17</a:t>
            </a:fld>
            <a:endParaRPr lang="es-ES"/>
          </a:p>
        </p:txBody>
      </p:sp>
    </p:spTree>
    <p:extLst>
      <p:ext uri="{BB962C8B-B14F-4D97-AF65-F5344CB8AC3E}">
        <p14:creationId xmlns:p14="http://schemas.microsoft.com/office/powerpoint/2010/main" val="3074006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ChangeArrowheads="1"/>
          </p:cNvSpPr>
          <p:nvPr/>
        </p:nvSpPr>
        <p:spPr bwMode="auto">
          <a:xfrm>
            <a:off x="250825" y="325983"/>
            <a:ext cx="864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tabLst>
                <a:tab pos="622300" algn="l"/>
              </a:tabLst>
            </a:pPr>
            <a:r>
              <a:rPr lang="es-MX" altLang="zh-CN" b="1">
                <a:cs typeface="Times New Roman" pitchFamily="18" charset="0"/>
              </a:rPr>
              <a:t>CAUSAS FRECUENTES DE FRACASO EN EL LIDERAZGO:</a:t>
            </a:r>
            <a:endParaRPr lang="es-MX" altLang="zh-CN">
              <a:cs typeface="Times New Roman" pitchFamily="18" charset="0"/>
            </a:endParaRPr>
          </a:p>
        </p:txBody>
      </p:sp>
      <p:sp>
        <p:nvSpPr>
          <p:cNvPr id="4" name="3 Rectángulo"/>
          <p:cNvSpPr/>
          <p:nvPr/>
        </p:nvSpPr>
        <p:spPr>
          <a:xfrm>
            <a:off x="179512" y="1074222"/>
            <a:ext cx="4608512" cy="369332"/>
          </a:xfrm>
          <a:prstGeom prst="rect">
            <a:avLst/>
          </a:prstGeom>
        </p:spPr>
        <p:txBody>
          <a:bodyPr wrap="square">
            <a:spAutoFit/>
          </a:bodyPr>
          <a:lstStyle/>
          <a:p>
            <a:pPr marL="285750" lvl="0" indent="-285750">
              <a:buClr>
                <a:srgbClr val="002060"/>
              </a:buClr>
              <a:buSzPct val="115000"/>
              <a:buFont typeface="Wingdings" pitchFamily="2" charset="2"/>
              <a:buChar char="§"/>
              <a:tabLst>
                <a:tab pos="622300" algn="l"/>
              </a:tabLst>
            </a:pPr>
            <a:r>
              <a:rPr lang="es-MX" altLang="zh-CN" b="1" i="1" dirty="0">
                <a:solidFill>
                  <a:srgbClr val="002060"/>
                </a:solidFill>
                <a:ea typeface="SimSun" pitchFamily="2" charset="-122"/>
              </a:rPr>
              <a:t>Incapacidad para organizar detalles</a:t>
            </a:r>
            <a:r>
              <a:rPr lang="es-MX" altLang="zh-CN" i="1" dirty="0">
                <a:solidFill>
                  <a:srgbClr val="002060"/>
                </a:solidFill>
                <a:ea typeface="SimSun" pitchFamily="2" charset="-122"/>
              </a:rPr>
              <a:t>.</a:t>
            </a:r>
          </a:p>
        </p:txBody>
      </p:sp>
      <p:sp>
        <p:nvSpPr>
          <p:cNvPr id="5" name="4 Rectángulo redondeado"/>
          <p:cNvSpPr/>
          <p:nvPr/>
        </p:nvSpPr>
        <p:spPr>
          <a:xfrm>
            <a:off x="4932362" y="836712"/>
            <a:ext cx="3888110" cy="93610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buClr>
                <a:schemeClr val="tx1"/>
              </a:buClr>
              <a:buSzPct val="115000"/>
              <a:tabLst>
                <a:tab pos="622300" algn="l"/>
              </a:tabLst>
            </a:pPr>
            <a:r>
              <a:rPr lang="es-MX" altLang="zh-CN" sz="1400" dirty="0">
                <a:solidFill>
                  <a:schemeClr val="tx1"/>
                </a:solidFill>
                <a:latin typeface="Arial" charset="0"/>
                <a:ea typeface="SimSun" pitchFamily="2" charset="-122"/>
                <a:cs typeface="Times New Roman" pitchFamily="18" charset="0"/>
              </a:rPr>
              <a:t>El líder siempre está </a:t>
            </a:r>
            <a:r>
              <a:rPr lang="es-MX" altLang="zh-CN" sz="1400" b="1" dirty="0">
                <a:solidFill>
                  <a:schemeClr val="tx1"/>
                </a:solidFill>
                <a:latin typeface="Arial" charset="0"/>
                <a:ea typeface="SimSun" pitchFamily="2" charset="-122"/>
                <a:cs typeface="Times New Roman" pitchFamily="18" charset="0"/>
              </a:rPr>
              <a:t>demasiado </a:t>
            </a:r>
            <a:r>
              <a:rPr lang="es-MX" altLang="zh-CN" sz="1400" b="1" dirty="0" smtClean="0">
                <a:solidFill>
                  <a:schemeClr val="tx1"/>
                </a:solidFill>
                <a:latin typeface="Arial" charset="0"/>
                <a:ea typeface="SimSun" pitchFamily="2" charset="-122"/>
                <a:cs typeface="Times New Roman" pitchFamily="18" charset="0"/>
              </a:rPr>
              <a:t>ocupado para </a:t>
            </a:r>
            <a:r>
              <a:rPr lang="es-MX" altLang="zh-CN" sz="1400" b="1" dirty="0">
                <a:solidFill>
                  <a:schemeClr val="tx1"/>
                </a:solidFill>
                <a:latin typeface="Arial" charset="0"/>
                <a:ea typeface="SimSun" pitchFamily="2" charset="-122"/>
                <a:cs typeface="Times New Roman" pitchFamily="18" charset="0"/>
              </a:rPr>
              <a:t>hacer cualquier cosa </a:t>
            </a:r>
            <a:r>
              <a:rPr lang="es-MX" altLang="zh-CN" sz="1400" dirty="0">
                <a:solidFill>
                  <a:schemeClr val="tx1"/>
                </a:solidFill>
                <a:latin typeface="Arial" charset="0"/>
                <a:ea typeface="SimSun" pitchFamily="2" charset="-122"/>
                <a:cs typeface="Times New Roman" pitchFamily="18" charset="0"/>
              </a:rPr>
              <a:t>que se le pueda pedir en su condición de líder.</a:t>
            </a:r>
          </a:p>
        </p:txBody>
      </p:sp>
      <p:sp>
        <p:nvSpPr>
          <p:cNvPr id="6" name="5 Rectángulo"/>
          <p:cNvSpPr/>
          <p:nvPr/>
        </p:nvSpPr>
        <p:spPr>
          <a:xfrm>
            <a:off x="179512" y="2196153"/>
            <a:ext cx="4320480" cy="646331"/>
          </a:xfrm>
          <a:prstGeom prst="rect">
            <a:avLst/>
          </a:prstGeom>
        </p:spPr>
        <p:txBody>
          <a:bodyPr wrap="square">
            <a:spAutoFit/>
          </a:bodyPr>
          <a:lstStyle/>
          <a:p>
            <a:pPr marL="285750" indent="-285750" algn="just">
              <a:buClr>
                <a:schemeClr val="tx1"/>
              </a:buClr>
              <a:buSzPct val="115000"/>
              <a:buFont typeface="Wingdings" pitchFamily="2" charset="2"/>
              <a:buChar char="§"/>
              <a:tabLst>
                <a:tab pos="622300" algn="l"/>
              </a:tabLst>
            </a:pPr>
            <a:r>
              <a:rPr lang="es-MX" altLang="zh-CN" b="1" i="1" dirty="0">
                <a:solidFill>
                  <a:srgbClr val="002060"/>
                </a:solidFill>
                <a:ea typeface="SimSun" pitchFamily="2" charset="-122"/>
              </a:rPr>
              <a:t>Mala disposición para prestar servicios modestos.</a:t>
            </a:r>
          </a:p>
        </p:txBody>
      </p:sp>
      <p:sp>
        <p:nvSpPr>
          <p:cNvPr id="18" name="17 Rectángulo redondeado"/>
          <p:cNvSpPr/>
          <p:nvPr/>
        </p:nvSpPr>
        <p:spPr>
          <a:xfrm>
            <a:off x="4932362" y="1988840"/>
            <a:ext cx="3888110" cy="93610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buClr>
                <a:schemeClr val="tx1"/>
              </a:buClr>
              <a:buSzPct val="115000"/>
              <a:tabLst>
                <a:tab pos="622300" algn="l"/>
              </a:tabLst>
            </a:pPr>
            <a:r>
              <a:rPr lang="es-MX" altLang="zh-CN" sz="1400" dirty="0">
                <a:solidFill>
                  <a:schemeClr val="tx1"/>
                </a:solidFill>
                <a:latin typeface="Arial" charset="0"/>
                <a:ea typeface="SimSun" pitchFamily="2" charset="-122"/>
                <a:cs typeface="Times New Roman" pitchFamily="18" charset="0"/>
              </a:rPr>
              <a:t>Que </a:t>
            </a:r>
            <a:r>
              <a:rPr lang="es-MX" altLang="zh-CN" sz="1400" b="1" dirty="0">
                <a:solidFill>
                  <a:schemeClr val="tx1"/>
                </a:solidFill>
                <a:latin typeface="Arial" charset="0"/>
                <a:ea typeface="SimSun" pitchFamily="2" charset="-122"/>
                <a:cs typeface="Times New Roman" pitchFamily="18" charset="0"/>
              </a:rPr>
              <a:t>el mejor de entre ustedes será quien ofrezca servicio a todos </a:t>
            </a:r>
            <a:r>
              <a:rPr lang="es-MX" altLang="zh-CN" sz="1400" dirty="0">
                <a:solidFill>
                  <a:schemeClr val="tx1"/>
                </a:solidFill>
                <a:latin typeface="Arial" charset="0"/>
                <a:ea typeface="SimSun" pitchFamily="2" charset="-122"/>
                <a:cs typeface="Times New Roman" pitchFamily="18" charset="0"/>
              </a:rPr>
              <a:t>es una verdad que todos los líderes observan y respetan.</a:t>
            </a:r>
          </a:p>
        </p:txBody>
      </p:sp>
      <p:sp>
        <p:nvSpPr>
          <p:cNvPr id="19" name="18 Rectángulo redondeado"/>
          <p:cNvSpPr/>
          <p:nvPr/>
        </p:nvSpPr>
        <p:spPr>
          <a:xfrm>
            <a:off x="4932362" y="3140968"/>
            <a:ext cx="3888109" cy="93610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buClr>
                <a:schemeClr val="tx1"/>
              </a:buClr>
              <a:tabLst>
                <a:tab pos="622300" algn="l"/>
              </a:tabLst>
            </a:pPr>
            <a:r>
              <a:rPr lang="es-MX" altLang="zh-CN" sz="1400" b="1" dirty="0">
                <a:solidFill>
                  <a:schemeClr val="tx1"/>
                </a:solidFill>
                <a:latin typeface="Arial" charset="0"/>
                <a:ea typeface="SimSun" pitchFamily="2" charset="-122"/>
              </a:rPr>
              <a:t>Expectativas de gratificación por lo que saben y no por lo que hacen con aquello que saben.</a:t>
            </a:r>
            <a:endParaRPr lang="es-MX" altLang="zh-CN" sz="1400" dirty="0">
              <a:solidFill>
                <a:schemeClr val="tx1"/>
              </a:solidFill>
              <a:latin typeface="Arial" charset="0"/>
              <a:ea typeface="SimSun" pitchFamily="2" charset="-122"/>
            </a:endParaRPr>
          </a:p>
        </p:txBody>
      </p:sp>
      <p:sp>
        <p:nvSpPr>
          <p:cNvPr id="20" name="19 Rectángulo redondeado"/>
          <p:cNvSpPr/>
          <p:nvPr/>
        </p:nvSpPr>
        <p:spPr>
          <a:xfrm>
            <a:off x="4932362" y="4293096"/>
            <a:ext cx="3888110" cy="93610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buClr>
                <a:schemeClr val="tx1"/>
              </a:buClr>
              <a:buSzPct val="115000"/>
              <a:tabLst>
                <a:tab pos="622300" algn="l"/>
              </a:tabLst>
            </a:pPr>
            <a:r>
              <a:rPr lang="es-MX" altLang="zh-CN" sz="1400" dirty="0">
                <a:solidFill>
                  <a:schemeClr val="tx1"/>
                </a:solidFill>
                <a:latin typeface="Arial" charset="0"/>
                <a:ea typeface="SimSun" pitchFamily="2" charset="-122"/>
                <a:cs typeface="Times New Roman" pitchFamily="18" charset="0"/>
              </a:rPr>
              <a:t> El </a:t>
            </a:r>
            <a:r>
              <a:rPr lang="es-MX" altLang="zh-CN" sz="1400" b="1" dirty="0">
                <a:solidFill>
                  <a:schemeClr val="tx1"/>
                </a:solidFill>
                <a:latin typeface="Arial" charset="0"/>
                <a:ea typeface="SimSun" pitchFamily="2" charset="-122"/>
                <a:cs typeface="Times New Roman" pitchFamily="18" charset="0"/>
              </a:rPr>
              <a:t>líder que teme que uno de sus seguidores pueda ocupar su puesto está  condenado a que se cumplan sus temores</a:t>
            </a:r>
            <a:r>
              <a:rPr lang="es-MX" altLang="zh-CN" sz="1400" b="1" i="1" dirty="0">
                <a:solidFill>
                  <a:schemeClr val="tx1"/>
                </a:solidFill>
                <a:latin typeface="Arial" charset="0"/>
                <a:ea typeface="SimSun" pitchFamily="2" charset="-122"/>
                <a:cs typeface="Times New Roman" pitchFamily="18" charset="0"/>
              </a:rPr>
              <a:t>.</a:t>
            </a:r>
            <a:endParaRPr lang="es-MX" altLang="zh-CN" sz="1400" dirty="0">
              <a:solidFill>
                <a:schemeClr val="tx1"/>
              </a:solidFill>
              <a:latin typeface="Arial" charset="0"/>
              <a:ea typeface="SimSun" pitchFamily="2" charset="-122"/>
              <a:cs typeface="Times New Roman" pitchFamily="18" charset="0"/>
            </a:endParaRPr>
          </a:p>
        </p:txBody>
      </p:sp>
      <p:sp>
        <p:nvSpPr>
          <p:cNvPr id="21" name="20 Rectángulo redondeado"/>
          <p:cNvSpPr/>
          <p:nvPr/>
        </p:nvSpPr>
        <p:spPr>
          <a:xfrm>
            <a:off x="4932362" y="5373216"/>
            <a:ext cx="3887787" cy="93610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buClr>
                <a:schemeClr val="tx1"/>
              </a:buClr>
              <a:tabLst>
                <a:tab pos="622300" algn="l"/>
              </a:tabLst>
            </a:pPr>
            <a:r>
              <a:rPr lang="es-MX" altLang="zh-CN" sz="1400" b="1" dirty="0">
                <a:solidFill>
                  <a:schemeClr val="tx1"/>
                </a:solidFill>
                <a:latin typeface="Arial" charset="0"/>
                <a:ea typeface="SimSun" pitchFamily="2" charset="-122"/>
                <a:cs typeface="Times New Roman" pitchFamily="18" charset="0"/>
              </a:rPr>
              <a:t>Intentar atemorizar a sus seguidores</a:t>
            </a:r>
            <a:r>
              <a:rPr lang="es-MX" altLang="zh-CN" sz="1400" dirty="0">
                <a:solidFill>
                  <a:schemeClr val="tx1"/>
                </a:solidFill>
                <a:latin typeface="Arial" charset="0"/>
                <a:ea typeface="SimSun" pitchFamily="2" charset="-122"/>
                <a:cs typeface="Times New Roman" pitchFamily="18" charset="0"/>
              </a:rPr>
              <a:t>. No es líder el que trata de </a:t>
            </a:r>
            <a:r>
              <a:rPr lang="es-MX" altLang="zh-CN" sz="1400" b="1" dirty="0">
                <a:solidFill>
                  <a:schemeClr val="tx1"/>
                </a:solidFill>
                <a:latin typeface="Arial" charset="0"/>
                <a:ea typeface="SimSun" pitchFamily="2" charset="-122"/>
                <a:cs typeface="Times New Roman" pitchFamily="18" charset="0"/>
              </a:rPr>
              <a:t>impresionar </a:t>
            </a:r>
            <a:r>
              <a:rPr lang="es-MX" altLang="zh-CN" sz="1400" dirty="0">
                <a:solidFill>
                  <a:schemeClr val="tx1"/>
                </a:solidFill>
                <a:latin typeface="Arial" charset="0"/>
                <a:ea typeface="SimSun" pitchFamily="2" charset="-122"/>
                <a:cs typeface="Times New Roman" pitchFamily="18" charset="0"/>
              </a:rPr>
              <a:t>a sus seguidores con su autoridad. </a:t>
            </a:r>
          </a:p>
        </p:txBody>
      </p:sp>
      <p:sp>
        <p:nvSpPr>
          <p:cNvPr id="7" name="6 Rectángulo"/>
          <p:cNvSpPr/>
          <p:nvPr/>
        </p:nvSpPr>
        <p:spPr>
          <a:xfrm>
            <a:off x="179512" y="4438853"/>
            <a:ext cx="4163888" cy="646331"/>
          </a:xfrm>
          <a:prstGeom prst="rect">
            <a:avLst/>
          </a:prstGeom>
        </p:spPr>
        <p:txBody>
          <a:bodyPr wrap="square">
            <a:spAutoFit/>
          </a:bodyPr>
          <a:lstStyle/>
          <a:p>
            <a:pPr marL="285750" indent="-285750" algn="just">
              <a:buClr>
                <a:schemeClr val="tx1"/>
              </a:buClr>
              <a:buSzPct val="115000"/>
              <a:buFont typeface="Wingdings" pitchFamily="2" charset="2"/>
              <a:buChar char="§"/>
              <a:tabLst>
                <a:tab pos="622300" algn="l"/>
              </a:tabLst>
            </a:pPr>
            <a:r>
              <a:rPr lang="es-MX" altLang="zh-CN" b="1" i="1" dirty="0">
                <a:solidFill>
                  <a:srgbClr val="002060"/>
                </a:solidFill>
                <a:ea typeface="SimSun" pitchFamily="2" charset="-122"/>
              </a:rPr>
              <a:t>Temor ante la competencia de los seguidores.</a:t>
            </a:r>
          </a:p>
        </p:txBody>
      </p:sp>
      <p:sp>
        <p:nvSpPr>
          <p:cNvPr id="8" name="7 Rectángulo"/>
          <p:cNvSpPr/>
          <p:nvPr/>
        </p:nvSpPr>
        <p:spPr>
          <a:xfrm>
            <a:off x="203740" y="5651956"/>
            <a:ext cx="4368260" cy="369332"/>
          </a:xfrm>
          <a:prstGeom prst="rect">
            <a:avLst/>
          </a:prstGeom>
        </p:spPr>
        <p:txBody>
          <a:bodyPr wrap="square">
            <a:spAutoFit/>
          </a:bodyPr>
          <a:lstStyle/>
          <a:p>
            <a:pPr marL="285750" indent="-285750">
              <a:buClr>
                <a:schemeClr val="tx1"/>
              </a:buClr>
              <a:buSzPct val="115000"/>
              <a:buFont typeface="Wingdings" pitchFamily="2" charset="2"/>
              <a:buChar char="§"/>
              <a:tabLst>
                <a:tab pos="622300" algn="l"/>
              </a:tabLst>
            </a:pPr>
            <a:r>
              <a:rPr lang="es-MX" altLang="zh-CN" b="1" i="1" dirty="0">
                <a:solidFill>
                  <a:srgbClr val="002060"/>
                </a:solidFill>
                <a:ea typeface="SimSun" pitchFamily="2" charset="-122"/>
              </a:rPr>
              <a:t>Acentuar la autoridad del Liderazgo.</a:t>
            </a:r>
          </a:p>
        </p:txBody>
      </p:sp>
      <p:sp>
        <p:nvSpPr>
          <p:cNvPr id="9" name="8 Rectángulo"/>
          <p:cNvSpPr/>
          <p:nvPr/>
        </p:nvSpPr>
        <p:spPr>
          <a:xfrm>
            <a:off x="179512" y="3419708"/>
            <a:ext cx="4320480" cy="369332"/>
          </a:xfrm>
          <a:prstGeom prst="rect">
            <a:avLst/>
          </a:prstGeom>
        </p:spPr>
        <p:txBody>
          <a:bodyPr wrap="square">
            <a:spAutoFit/>
          </a:bodyPr>
          <a:lstStyle/>
          <a:p>
            <a:pPr marL="285750" indent="-285750" algn="just">
              <a:buClr>
                <a:schemeClr val="tx1"/>
              </a:buClr>
              <a:buSzPct val="115000"/>
              <a:buFont typeface="Wingdings" pitchFamily="2" charset="2"/>
              <a:buChar char="§"/>
              <a:tabLst>
                <a:tab pos="622300" algn="l"/>
              </a:tabLst>
            </a:pPr>
            <a:r>
              <a:rPr lang="es-MX" altLang="zh-CN" b="1" i="1" dirty="0">
                <a:solidFill>
                  <a:srgbClr val="002060"/>
                </a:solidFill>
                <a:ea typeface="SimSun" pitchFamily="2" charset="-122"/>
              </a:rPr>
              <a:t>Expectativas de </a:t>
            </a:r>
            <a:r>
              <a:rPr lang="es-MX" altLang="zh-CN" b="1" i="1" dirty="0" smtClean="0">
                <a:solidFill>
                  <a:srgbClr val="002060"/>
                </a:solidFill>
                <a:ea typeface="SimSun" pitchFamily="2" charset="-122"/>
              </a:rPr>
              <a:t>gratificación.</a:t>
            </a:r>
            <a:endParaRPr lang="es-MX" b="1" i="1" dirty="0">
              <a:solidFill>
                <a:srgbClr val="002060"/>
              </a:solidFill>
              <a:ea typeface="SimSun" pitchFamily="2" charset="-122"/>
            </a:endParaRPr>
          </a:p>
        </p:txBody>
      </p:sp>
      <p:sp>
        <p:nvSpPr>
          <p:cNvPr id="10" name="9 CuadroTexto"/>
          <p:cNvSpPr txBox="1"/>
          <p:nvPr/>
        </p:nvSpPr>
        <p:spPr>
          <a:xfrm>
            <a:off x="4511854" y="1052736"/>
            <a:ext cx="229428" cy="461665"/>
          </a:xfrm>
          <a:prstGeom prst="rect">
            <a:avLst/>
          </a:prstGeom>
          <a:noFill/>
        </p:spPr>
        <p:txBody>
          <a:bodyPr wrap="square" rtlCol="0">
            <a:spAutoFit/>
          </a:bodyPr>
          <a:lstStyle/>
          <a:p>
            <a:r>
              <a:rPr lang="es-MX" sz="2400" dirty="0" smtClean="0">
                <a:solidFill>
                  <a:schemeClr val="accent6">
                    <a:lumMod val="75000"/>
                  </a:schemeClr>
                </a:solidFill>
                <a:sym typeface="Wingdings 3"/>
              </a:rPr>
              <a:t></a:t>
            </a:r>
            <a:endParaRPr lang="es-MX" sz="2400" dirty="0">
              <a:solidFill>
                <a:schemeClr val="accent6">
                  <a:lumMod val="75000"/>
                </a:schemeClr>
              </a:solidFill>
            </a:endParaRPr>
          </a:p>
        </p:txBody>
      </p:sp>
      <p:sp>
        <p:nvSpPr>
          <p:cNvPr id="26" name="25 CuadroTexto"/>
          <p:cNvSpPr txBox="1"/>
          <p:nvPr/>
        </p:nvSpPr>
        <p:spPr>
          <a:xfrm>
            <a:off x="4499992" y="2247255"/>
            <a:ext cx="229428" cy="461665"/>
          </a:xfrm>
          <a:prstGeom prst="rect">
            <a:avLst/>
          </a:prstGeom>
          <a:noFill/>
        </p:spPr>
        <p:txBody>
          <a:bodyPr wrap="square" rtlCol="0">
            <a:spAutoFit/>
          </a:bodyPr>
          <a:lstStyle/>
          <a:p>
            <a:r>
              <a:rPr lang="es-MX" sz="2400" dirty="0" smtClean="0">
                <a:solidFill>
                  <a:schemeClr val="accent6">
                    <a:lumMod val="75000"/>
                  </a:schemeClr>
                </a:solidFill>
                <a:sym typeface="Wingdings 3"/>
              </a:rPr>
              <a:t></a:t>
            </a:r>
            <a:endParaRPr lang="es-MX" sz="2400" dirty="0">
              <a:solidFill>
                <a:schemeClr val="accent6">
                  <a:lumMod val="75000"/>
                </a:schemeClr>
              </a:solidFill>
            </a:endParaRPr>
          </a:p>
        </p:txBody>
      </p:sp>
      <p:sp>
        <p:nvSpPr>
          <p:cNvPr id="27" name="26 CuadroTexto"/>
          <p:cNvSpPr txBox="1"/>
          <p:nvPr/>
        </p:nvSpPr>
        <p:spPr>
          <a:xfrm>
            <a:off x="4499992" y="3399383"/>
            <a:ext cx="229428" cy="461665"/>
          </a:xfrm>
          <a:prstGeom prst="rect">
            <a:avLst/>
          </a:prstGeom>
          <a:noFill/>
        </p:spPr>
        <p:txBody>
          <a:bodyPr wrap="square" rtlCol="0">
            <a:spAutoFit/>
          </a:bodyPr>
          <a:lstStyle/>
          <a:p>
            <a:r>
              <a:rPr lang="es-MX" sz="2400" dirty="0" smtClean="0">
                <a:solidFill>
                  <a:schemeClr val="accent6">
                    <a:lumMod val="75000"/>
                  </a:schemeClr>
                </a:solidFill>
                <a:sym typeface="Wingdings 3"/>
              </a:rPr>
              <a:t></a:t>
            </a:r>
            <a:endParaRPr lang="es-MX" sz="2400" dirty="0">
              <a:solidFill>
                <a:schemeClr val="accent6">
                  <a:lumMod val="75000"/>
                </a:schemeClr>
              </a:solidFill>
            </a:endParaRPr>
          </a:p>
        </p:txBody>
      </p:sp>
      <p:sp>
        <p:nvSpPr>
          <p:cNvPr id="28" name="27 CuadroTexto"/>
          <p:cNvSpPr txBox="1"/>
          <p:nvPr/>
        </p:nvSpPr>
        <p:spPr>
          <a:xfrm>
            <a:off x="4499992" y="4479503"/>
            <a:ext cx="229428" cy="461665"/>
          </a:xfrm>
          <a:prstGeom prst="rect">
            <a:avLst/>
          </a:prstGeom>
          <a:noFill/>
        </p:spPr>
        <p:txBody>
          <a:bodyPr wrap="square" rtlCol="0">
            <a:spAutoFit/>
          </a:bodyPr>
          <a:lstStyle/>
          <a:p>
            <a:r>
              <a:rPr lang="es-MX" sz="2400" dirty="0" smtClean="0">
                <a:solidFill>
                  <a:schemeClr val="accent6">
                    <a:lumMod val="75000"/>
                  </a:schemeClr>
                </a:solidFill>
                <a:sym typeface="Wingdings 3"/>
              </a:rPr>
              <a:t></a:t>
            </a:r>
            <a:endParaRPr lang="es-MX" sz="2400" dirty="0">
              <a:solidFill>
                <a:schemeClr val="accent6">
                  <a:lumMod val="75000"/>
                </a:schemeClr>
              </a:solidFill>
            </a:endParaRPr>
          </a:p>
        </p:txBody>
      </p:sp>
      <p:sp>
        <p:nvSpPr>
          <p:cNvPr id="29" name="28 CuadroTexto"/>
          <p:cNvSpPr txBox="1"/>
          <p:nvPr/>
        </p:nvSpPr>
        <p:spPr>
          <a:xfrm>
            <a:off x="4499992" y="5631631"/>
            <a:ext cx="229428" cy="461665"/>
          </a:xfrm>
          <a:prstGeom prst="rect">
            <a:avLst/>
          </a:prstGeom>
          <a:noFill/>
        </p:spPr>
        <p:txBody>
          <a:bodyPr wrap="square" rtlCol="0">
            <a:spAutoFit/>
          </a:bodyPr>
          <a:lstStyle/>
          <a:p>
            <a:r>
              <a:rPr lang="es-MX" sz="2400" dirty="0" smtClean="0">
                <a:solidFill>
                  <a:schemeClr val="accent6">
                    <a:lumMod val="75000"/>
                  </a:schemeClr>
                </a:solidFill>
                <a:sym typeface="Wingdings 3"/>
              </a:rPr>
              <a:t></a:t>
            </a:r>
            <a:endParaRPr lang="es-MX" sz="2400" dirty="0">
              <a:solidFill>
                <a:schemeClr val="accent6">
                  <a:lumMod val="75000"/>
                </a:schemeClr>
              </a:solidFill>
            </a:endParaRPr>
          </a:p>
        </p:txBody>
      </p:sp>
      <p:sp>
        <p:nvSpPr>
          <p:cNvPr id="22" name="2 Marcador de número de diapositiva"/>
          <p:cNvSpPr>
            <a:spLocks noGrp="1"/>
          </p:cNvSpPr>
          <p:nvPr>
            <p:ph type="sldNum" sz="quarter" idx="12"/>
          </p:nvPr>
        </p:nvSpPr>
        <p:spPr>
          <a:xfrm>
            <a:off x="6553200" y="6356350"/>
            <a:ext cx="2133600" cy="365125"/>
          </a:xfrm>
        </p:spPr>
        <p:txBody>
          <a:bodyPr/>
          <a:lstStyle/>
          <a:p>
            <a:fld id="{132FADFE-3B8F-471C-ABF0-DBC7717ECBBC}" type="slidenum">
              <a:rPr lang="es-ES" smtClean="0"/>
              <a:pPr/>
              <a:t>18</a:t>
            </a:fld>
            <a:endParaRPr lang="es-ES"/>
          </a:p>
        </p:txBody>
      </p:sp>
    </p:spTree>
    <p:extLst>
      <p:ext uri="{BB962C8B-B14F-4D97-AF65-F5344CB8AC3E}">
        <p14:creationId xmlns:p14="http://schemas.microsoft.com/office/powerpoint/2010/main" val="3662903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3 Marcador de número de diapositiva"/>
          <p:cNvSpPr>
            <a:spLocks noGrp="1"/>
          </p:cNvSpPr>
          <p:nvPr>
            <p:ph type="sldNum" sz="quarter" idx="12"/>
          </p:nvPr>
        </p:nvSpPr>
        <p:spPr>
          <a:xfrm>
            <a:off x="6553199" y="6356350"/>
            <a:ext cx="2162175" cy="365125"/>
          </a:xfrm>
        </p:spPr>
        <p:txBody>
          <a:bodyPr/>
          <a:lstStyle/>
          <a:p>
            <a:pPr>
              <a:defRPr/>
            </a:pPr>
            <a:fld id="{437374FC-562B-402B-970A-F6CB2149378C}" type="slidenum">
              <a:rPr lang="es-ES">
                <a:solidFill>
                  <a:srgbClr val="898989"/>
                </a:solidFill>
              </a:rPr>
              <a:pPr>
                <a:defRPr/>
              </a:pPr>
              <a:t>19</a:t>
            </a:fld>
            <a:endParaRPr lang="es-ES" dirty="0">
              <a:solidFill>
                <a:srgbClr val="898989"/>
              </a:solidFill>
            </a:endParaRPr>
          </a:p>
        </p:txBody>
      </p:sp>
      <p:sp>
        <p:nvSpPr>
          <p:cNvPr id="13316" name="Text Box 2"/>
          <p:cNvSpPr txBox="1">
            <a:spLocks noChangeArrowheads="1"/>
          </p:cNvSpPr>
          <p:nvPr/>
        </p:nvSpPr>
        <p:spPr bwMode="auto">
          <a:xfrm>
            <a:off x="250825" y="188640"/>
            <a:ext cx="8642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600" b="1" dirty="0"/>
              <a:t>AUTO </a:t>
            </a:r>
            <a:r>
              <a:rPr lang="es-ES" sz="1600" b="1" dirty="0" smtClean="0"/>
              <a:t>EVALUACIÓN 2.1.1.- </a:t>
            </a:r>
            <a:r>
              <a:rPr lang="es-ES" sz="1600" b="1" dirty="0"/>
              <a:t>VALORE SU HABILIDAD DE LÍDER</a:t>
            </a:r>
          </a:p>
        </p:txBody>
      </p:sp>
      <p:graphicFrame>
        <p:nvGraphicFramePr>
          <p:cNvPr id="327683" name="Group 3"/>
          <p:cNvGraphicFramePr>
            <a:graphicFrameLocks noGrp="1"/>
          </p:cNvGraphicFramePr>
          <p:nvPr>
            <p:extLst>
              <p:ext uri="{D42A27DB-BD31-4B8C-83A1-F6EECF244321}">
                <p14:modId xmlns:p14="http://schemas.microsoft.com/office/powerpoint/2010/main" val="3912610449"/>
              </p:ext>
            </p:extLst>
          </p:nvPr>
        </p:nvGraphicFramePr>
        <p:xfrm>
          <a:off x="357188" y="2132856"/>
          <a:ext cx="8462962" cy="3960958"/>
        </p:xfrm>
        <a:graphic>
          <a:graphicData uri="http://schemas.openxmlformats.org/drawingml/2006/table">
            <a:tbl>
              <a:tblPr/>
              <a:tblGrid>
                <a:gridCol w="498743"/>
                <a:gridCol w="5393659"/>
                <a:gridCol w="642640"/>
                <a:gridCol w="642640"/>
                <a:gridCol w="642640"/>
                <a:gridCol w="642640"/>
              </a:tblGrid>
              <a:tr h="33525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charset="0"/>
                        </a:rPr>
                        <a:t>APTITUDES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Arial Narrow" pitchFamily="34" charset="0"/>
                        </a:rPr>
                        <a:t>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Arial Narrow" pitchFamily="34" charset="0"/>
                        </a:rPr>
                        <a:t>NUNCA</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Arial Narrow" pitchFamily="34" charset="0"/>
                        </a:rPr>
                        <a:t>2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Arial Narrow" pitchFamily="34" charset="0"/>
                        </a:rPr>
                        <a:t>A VECES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Arial Narrow" pitchFamily="34" charset="0"/>
                        </a:rPr>
                        <a:t>3  A MENUDO</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Arial Narrow" pitchFamily="34" charset="0"/>
                        </a:rPr>
                        <a:t>4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Arial Narrow" pitchFamily="34" charset="0"/>
                        </a:rPr>
                        <a:t>SIEMPRE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r>
              <a:tr h="304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1.</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cs typeface="Arial" pitchFamily="34" charset="0"/>
                        </a:rPr>
                        <a:t>Intento ser objetivo y razonable con los demás.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1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cs typeface="Arial" pitchFamily="34" charset="0"/>
                        </a:rPr>
                        <a:t>Descubro lo que la gente piensa y corrijo los perjuicios.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266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3.</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cs typeface="Arial" pitchFamily="34" charset="0"/>
                        </a:rPr>
                        <a:t>Trato de aumentar la satisfacción y orgullo profesional del personal o de mis compañeros.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7429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4.</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cs typeface="Arial" pitchFamily="34" charset="0"/>
                        </a:rPr>
                        <a:t>Confío en que la gente desempeñe con acierto su trabajo sin mi supervisión.</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825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5.</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cs typeface="Arial" pitchFamily="34" charset="0"/>
                        </a:rPr>
                        <a:t>Intento asignar siempre el trabajo apropiado a cada persona.</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266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6.</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cs typeface="Arial" pitchFamily="34" charset="0"/>
                        </a:rPr>
                        <a:t>Siempre estoy disponible para mi personal o mis compañeros si quieren consultarme.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1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7.</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cs typeface="Arial" pitchFamily="34" charset="0"/>
                        </a:rPr>
                        <a:t>Preparo meticulosamente las reuniones individuales o en grupo.</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266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8.</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cs typeface="Arial" pitchFamily="34" charset="0"/>
                        </a:rPr>
                        <a:t>Implico al personal o a mis compañeros en los proyectos de cambios y en su ejecución.</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1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9.</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cs typeface="Arial" pitchFamily="34" charset="0"/>
                        </a:rPr>
                        <a:t>Confío en la predisposición natural de la gente a hacer bien su trabajo.</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266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10.</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S" sz="1200" b="0" i="0" u="none" strike="noStrike" cap="none" normalizeH="0" baseline="0" dirty="0" smtClean="0">
                          <a:ln>
                            <a:noFill/>
                          </a:ln>
                          <a:solidFill>
                            <a:schemeClr val="tx1"/>
                          </a:solidFill>
                          <a:effectLst/>
                          <a:latin typeface="Arial" pitchFamily="34" charset="0"/>
                          <a:cs typeface="Arial" pitchFamily="34" charset="0"/>
                        </a:rPr>
                        <a:t>Compruebo que todo el personal o mis compañeros reciban la formación necesaria en calidad y cantidad.</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327763" name="Rectangle 83"/>
          <p:cNvSpPr>
            <a:spLocks noChangeArrowheads="1"/>
          </p:cNvSpPr>
          <p:nvPr/>
        </p:nvSpPr>
        <p:spPr bwMode="auto">
          <a:xfrm>
            <a:off x="357188" y="476672"/>
            <a:ext cx="8358187" cy="1600438"/>
          </a:xfrm>
          <a:prstGeom prst="rect">
            <a:avLst/>
          </a:prstGeom>
          <a:noFill/>
          <a:ln w="9525">
            <a:noFill/>
            <a:miter lim="800000"/>
            <a:headEnd/>
            <a:tailEnd/>
          </a:ln>
          <a:effectLst/>
        </p:spPr>
        <p:txBody>
          <a:bodyPr>
            <a:spAutoFit/>
          </a:bodyPr>
          <a:lstStyle/>
          <a:p>
            <a:pPr algn="just">
              <a:spcBef>
                <a:spcPct val="50000"/>
              </a:spcBef>
              <a:defRPr/>
            </a:pPr>
            <a:r>
              <a:rPr lang="es-ES" sz="1400" dirty="0" smtClean="0">
                <a:latin typeface="Arial" pitchFamily="34" charset="0"/>
                <a:cs typeface="Arial" pitchFamily="34" charset="0"/>
              </a:rPr>
              <a:t>Aunque la capacidad para dirigir a un grupo se puede mejorar con la experiencia, muchas de las aptitudes necesarias las puede dominar desde el inicio de su carrera. Este cuestionario le permitirá conocer su habilidad para dirigir un grupo. </a:t>
            </a:r>
          </a:p>
          <a:p>
            <a:pPr marL="342900" indent="-342900" algn="just">
              <a:spcBef>
                <a:spcPct val="50000"/>
              </a:spcBef>
              <a:defRPr/>
            </a:pPr>
            <a:r>
              <a:rPr lang="es-ES" sz="1400" dirty="0" smtClean="0">
                <a:latin typeface="Arial" pitchFamily="34" charset="0"/>
                <a:cs typeface="Arial" pitchFamily="34" charset="0"/>
              </a:rPr>
              <a:t>A)	conteste de acuerdo a lo siguiente: si su respuesta es </a:t>
            </a:r>
            <a:r>
              <a:rPr lang="es-ES" sz="1400" b="1" dirty="0" smtClean="0">
                <a:latin typeface="Arial" pitchFamily="34" charset="0"/>
                <a:cs typeface="Arial" pitchFamily="34" charset="0"/>
              </a:rPr>
              <a:t>“nunca”, marque 1</a:t>
            </a:r>
            <a:r>
              <a:rPr lang="es-ES" sz="1400" dirty="0" smtClean="0">
                <a:latin typeface="Arial" pitchFamily="34" charset="0"/>
                <a:cs typeface="Arial" pitchFamily="34" charset="0"/>
              </a:rPr>
              <a:t>; si es</a:t>
            </a:r>
            <a:r>
              <a:rPr lang="es-ES" sz="1400" b="1" dirty="0" smtClean="0">
                <a:latin typeface="Arial" pitchFamily="34" charset="0"/>
                <a:cs typeface="Arial" pitchFamily="34" charset="0"/>
              </a:rPr>
              <a:t> “a veces”, marque 2</a:t>
            </a:r>
            <a:r>
              <a:rPr lang="es-ES" sz="1400" dirty="0" smtClean="0">
                <a:latin typeface="Arial" pitchFamily="34" charset="0"/>
                <a:cs typeface="Arial" pitchFamily="34" charset="0"/>
              </a:rPr>
              <a:t>; si es </a:t>
            </a:r>
            <a:r>
              <a:rPr lang="es-ES" sz="1400" b="1" dirty="0" smtClean="0">
                <a:latin typeface="Arial" pitchFamily="34" charset="0"/>
                <a:cs typeface="Arial" pitchFamily="34" charset="0"/>
              </a:rPr>
              <a:t>“a  menudo” marque 3 </a:t>
            </a:r>
            <a:r>
              <a:rPr lang="es-ES" sz="1400" dirty="0" smtClean="0">
                <a:latin typeface="Arial" pitchFamily="34" charset="0"/>
                <a:cs typeface="Arial" pitchFamily="34" charset="0"/>
              </a:rPr>
              <a:t>y si es </a:t>
            </a:r>
            <a:r>
              <a:rPr lang="es-ES" sz="1400" b="1" dirty="0" smtClean="0">
                <a:latin typeface="Arial" pitchFamily="34" charset="0"/>
                <a:cs typeface="Arial" pitchFamily="34" charset="0"/>
              </a:rPr>
              <a:t>“siempre” marque 4.</a:t>
            </a:r>
          </a:p>
          <a:p>
            <a:pPr marL="342900" indent="-342900" algn="just">
              <a:spcBef>
                <a:spcPct val="50000"/>
              </a:spcBef>
              <a:defRPr/>
            </a:pPr>
            <a:r>
              <a:rPr lang="es-ES" sz="1400" dirty="0" smtClean="0">
                <a:latin typeface="Arial" pitchFamily="34" charset="0"/>
                <a:cs typeface="Arial" pitchFamily="34" charset="0"/>
              </a:rPr>
              <a:t>B)	al final sume el total de puntuaciones y consulte la valoración que le corresponda.</a:t>
            </a:r>
            <a:endParaRPr lang="es-ES" sz="1400" dirty="0">
              <a:latin typeface="Arial" pitchFamily="34" charset="0"/>
              <a:cs typeface="Arial" pitchFamily="34" charset="0"/>
            </a:endParaRPr>
          </a:p>
        </p:txBody>
      </p:sp>
    </p:spTree>
    <p:extLst>
      <p:ext uri="{BB962C8B-B14F-4D97-AF65-F5344CB8AC3E}">
        <p14:creationId xmlns:p14="http://schemas.microsoft.com/office/powerpoint/2010/main" val="936011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679134" y="4797152"/>
            <a:ext cx="7929562" cy="1169523"/>
          </a:xfrm>
          <a:prstGeom prst="rect">
            <a:avLst/>
          </a:prstGeom>
          <a:noFill/>
          <a:ln w="9525">
            <a:noFill/>
            <a:miter lim="800000"/>
            <a:headEnd/>
            <a:tailEnd/>
          </a:ln>
          <a:effectLst>
            <a:outerShdw blurRad="50800" dist="38100" dir="5400000" algn="t" rotWithShape="0">
              <a:prstClr val="black">
                <a:alpha val="40000"/>
              </a:prstClr>
            </a:outerShdw>
          </a:effectLst>
        </p:spPr>
        <p:txBody>
          <a:bodyPr lIns="91414" tIns="45706" rIns="91414" bIns="45706">
            <a:spAutoFit/>
          </a:bodyPr>
          <a:lstStyle/>
          <a:p>
            <a:pPr algn="ctr">
              <a:spcBef>
                <a:spcPct val="50000"/>
              </a:spcBef>
              <a:defRPr/>
            </a:pPr>
            <a:r>
              <a:rPr lang="es-ES" sz="2800" b="1" cap="all" dirty="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CAPÍTULO </a:t>
            </a: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2.1</a:t>
            </a:r>
          </a:p>
          <a:p>
            <a:pPr algn="ctr">
              <a:spcBef>
                <a:spcPct val="50000"/>
              </a:spcBef>
              <a:defRPr/>
            </a:pP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liderazgo</a:t>
            </a:r>
            <a:endParaRPr lang="es-ES" sz="2800" b="1" cap="all" dirty="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endParaRPr>
          </a:p>
        </p:txBody>
      </p:sp>
      <p:grpSp>
        <p:nvGrpSpPr>
          <p:cNvPr id="25606" name="Group 5"/>
          <p:cNvGrpSpPr>
            <a:grpSpLocks/>
          </p:cNvGrpSpPr>
          <p:nvPr/>
        </p:nvGrpSpPr>
        <p:grpSpPr bwMode="auto">
          <a:xfrm>
            <a:off x="2572078" y="453900"/>
            <a:ext cx="3788358" cy="786080"/>
            <a:chOff x="1882" y="981"/>
            <a:chExt cx="2722" cy="635"/>
          </a:xfrm>
        </p:grpSpPr>
        <p:pic>
          <p:nvPicPr>
            <p:cNvPr id="25607" name="Picture 6"/>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882" y="981"/>
              <a:ext cx="681"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7"/>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562" y="1224"/>
              <a:ext cx="2042"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descr="C:\Users\Conchi\Pictures\32811.png"/>
          <p:cNvPicPr>
            <a:picLocks noChangeAspect="1" noChangeArrowheads="1"/>
          </p:cNvPicPr>
          <p:nvPr/>
        </p:nvPicPr>
        <p:blipFill rotWithShape="1">
          <a:blip r:embed="rId5">
            <a:extLst>
              <a:ext uri="{28A0092B-C50C-407E-A947-70E740481C1C}">
                <a14:useLocalDpi xmlns:a14="http://schemas.microsoft.com/office/drawing/2010/main" val="0"/>
              </a:ext>
            </a:extLst>
          </a:blip>
          <a:srcRect l="10772" t="29187" r="10220" b="22010"/>
          <a:stretch/>
        </p:blipFill>
        <p:spPr bwMode="auto">
          <a:xfrm>
            <a:off x="2484438" y="1628800"/>
            <a:ext cx="3963639" cy="24482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8" name="2 Marcador de número de diapositiva"/>
          <p:cNvSpPr>
            <a:spLocks noGrp="1"/>
          </p:cNvSpPr>
          <p:nvPr>
            <p:ph type="sldNum" sz="quarter" idx="12"/>
          </p:nvPr>
        </p:nvSpPr>
        <p:spPr>
          <a:xfrm>
            <a:off x="6553200" y="6356350"/>
            <a:ext cx="2133600" cy="365125"/>
          </a:xfrm>
        </p:spPr>
        <p:txBody>
          <a:bodyPr/>
          <a:lstStyle/>
          <a:p>
            <a:fld id="{132FADFE-3B8F-471C-ABF0-DBC7717ECBBC}" type="slidenum">
              <a:rPr lang="es-ES" smtClean="0"/>
              <a:pPr/>
              <a:t>2</a:t>
            </a:fld>
            <a:endParaRPr lang="es-ES"/>
          </a:p>
        </p:txBody>
      </p:sp>
    </p:spTree>
    <p:extLst>
      <p:ext uri="{BB962C8B-B14F-4D97-AF65-F5344CB8AC3E}">
        <p14:creationId xmlns:p14="http://schemas.microsoft.com/office/powerpoint/2010/main" val="9099201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3 Marcador de número de diapositiva"/>
          <p:cNvSpPr>
            <a:spLocks noGrp="1"/>
          </p:cNvSpPr>
          <p:nvPr>
            <p:ph type="sldNum" sz="quarter" idx="12"/>
          </p:nvPr>
        </p:nvSpPr>
        <p:spPr>
          <a:xfrm>
            <a:off x="6553200" y="6356350"/>
            <a:ext cx="2133600" cy="365125"/>
          </a:xfrm>
        </p:spPr>
        <p:txBody>
          <a:bodyPr/>
          <a:lstStyle/>
          <a:p>
            <a:pPr>
              <a:defRPr/>
            </a:pPr>
            <a:fld id="{0C2A0A62-1FA2-41E8-8EC4-198A9690CFEB}" type="slidenum">
              <a:rPr lang="es-ES">
                <a:solidFill>
                  <a:srgbClr val="898989"/>
                </a:solidFill>
              </a:rPr>
              <a:pPr>
                <a:defRPr/>
              </a:pPr>
              <a:t>20</a:t>
            </a:fld>
            <a:endParaRPr lang="es-ES" dirty="0">
              <a:solidFill>
                <a:srgbClr val="898989"/>
              </a:solidFill>
            </a:endParaRPr>
          </a:p>
        </p:txBody>
      </p:sp>
      <p:graphicFrame>
        <p:nvGraphicFramePr>
          <p:cNvPr id="329730" name="Group 2"/>
          <p:cNvGraphicFramePr>
            <a:graphicFrameLocks noGrp="1"/>
          </p:cNvGraphicFramePr>
          <p:nvPr>
            <p:extLst>
              <p:ext uri="{D42A27DB-BD31-4B8C-83A1-F6EECF244321}">
                <p14:modId xmlns:p14="http://schemas.microsoft.com/office/powerpoint/2010/main" val="3936107186"/>
              </p:ext>
            </p:extLst>
          </p:nvPr>
        </p:nvGraphicFramePr>
        <p:xfrm>
          <a:off x="323848" y="624815"/>
          <a:ext cx="8496301" cy="5540489"/>
        </p:xfrm>
        <a:graphic>
          <a:graphicData uri="http://schemas.openxmlformats.org/drawingml/2006/table">
            <a:tbl>
              <a:tblPr/>
              <a:tblGrid>
                <a:gridCol w="593448"/>
                <a:gridCol w="5475093"/>
                <a:gridCol w="606940"/>
                <a:gridCol w="606940"/>
                <a:gridCol w="606940"/>
                <a:gridCol w="606940"/>
              </a:tblGrid>
              <a:tr h="42860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charset="0"/>
                        </a:rPr>
                        <a:t>APTITUDES. </a:t>
                      </a:r>
                      <a:r>
                        <a:rPr kumimoji="0" lang="es-ES" sz="1200" b="1" i="1" u="none" strike="noStrike" cap="none" normalizeH="0" baseline="0" dirty="0" smtClean="0">
                          <a:ln>
                            <a:noFill/>
                          </a:ln>
                          <a:solidFill>
                            <a:schemeClr val="tx1"/>
                          </a:solidFill>
                          <a:effectLst/>
                          <a:latin typeface="Arial" charset="0"/>
                        </a:rPr>
                        <a:t>Continuación…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Arial Narrow" pitchFamily="34" charset="0"/>
                        </a:rPr>
                        <a:t>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Arial Narrow" pitchFamily="34" charset="0"/>
                        </a:rPr>
                        <a:t>NUNCA</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Arial Narrow" pitchFamily="34" charset="0"/>
                        </a:rPr>
                        <a:t>2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Arial Narrow" pitchFamily="34" charset="0"/>
                        </a:rPr>
                        <a:t>A VECES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Arial Narrow" pitchFamily="34" charset="0"/>
                        </a:rPr>
                        <a:t>3  A MENUDO</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Arial Narrow" pitchFamily="34" charset="0"/>
                        </a:rPr>
                        <a:t>4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Arial Narrow" pitchFamily="34" charset="0"/>
                        </a:rPr>
                        <a:t>SIEMPRE</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r>
              <a:tr h="4266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11.</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pitchFamily="34" charset="0"/>
                          <a:cs typeface="Arial" pitchFamily="34" charset="0"/>
                        </a:rPr>
                        <a:t>Dedico serios esfuerzos a encontrar gente con talento entre mi personal o  compañeros.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266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12.</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pitchFamily="34" charset="0"/>
                          <a:cs typeface="Arial" pitchFamily="34" charset="0"/>
                        </a:rPr>
                        <a:t>Debato los asunto importantes con mi personal o compañeros y le pido sus opiniones.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873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13.</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pitchFamily="34" charset="0"/>
                          <a:cs typeface="Arial" pitchFamily="34" charset="0"/>
                        </a:rPr>
                        <a:t>Intento motivar a la gente con mis ánimos y ejemplos, no con órdenes.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889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14.</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pitchFamily="34" charset="0"/>
                          <a:cs typeface="Arial" pitchFamily="34" charset="0"/>
                        </a:rPr>
                        <a:t>Escucho las sugerencias de mejoras y aplico las que me parecen acertadas.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03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15.</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pitchFamily="34" charset="0"/>
                          <a:cs typeface="Arial" pitchFamily="34" charset="0"/>
                        </a:rPr>
                        <a:t>Pido a subordinados y compañeros la opinión acerca de mi rendimiento.</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74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16.</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pitchFamily="34" charset="0"/>
                          <a:cs typeface="Arial" pitchFamily="34" charset="0"/>
                        </a:rPr>
                        <a:t>Enseño a mi personal o compañeros a mejorar su productividad.</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65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17.</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pitchFamily="34" charset="0"/>
                          <a:cs typeface="Arial" pitchFamily="34" charset="0"/>
                        </a:rPr>
                        <a:t>Concedo a la gente la posibilidad de demostrar sus habilidades de dirección.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04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18.</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pitchFamily="34" charset="0"/>
                          <a:cs typeface="Arial" pitchFamily="34" charset="0"/>
                        </a:rPr>
                        <a:t>Establezco objetivos ambiciosos e insisto en que se cumplan.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266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19.</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pitchFamily="34" charset="0"/>
                          <a:cs typeface="Arial" pitchFamily="34" charset="0"/>
                        </a:rPr>
                        <a:t>Si la actividad lo permite, confiero toda la responsabilidad al personal o a mis compañeros.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743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20.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pitchFamily="34" charset="0"/>
                          <a:cs typeface="Arial" pitchFamily="34" charset="0"/>
                        </a:rPr>
                        <a:t>Constituyo grupos o equipos reducidos para que se ocupen de proyectos.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743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21.</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pitchFamily="34" charset="0"/>
                          <a:cs typeface="Arial" pitchFamily="34" charset="0"/>
                        </a:rPr>
                        <a:t>Pido a cada miembro del equipo que aporte una o dos ideas en cada reunión.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266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22.</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pitchFamily="34" charset="0"/>
                          <a:cs typeface="Arial" pitchFamily="34" charset="0"/>
                        </a:rPr>
                        <a:t>Reacciono con rapidez y comprensión a los problemas del personal o de mis compañeros.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743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23.</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pitchFamily="34" charset="0"/>
                          <a:cs typeface="Arial" pitchFamily="34" charset="0"/>
                        </a:rPr>
                        <a:t>Estoy dispuesto a escuchar a los demás y a cambiar de opinión.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743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24.</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pitchFamily="34" charset="0"/>
                          <a:cs typeface="Arial" pitchFamily="34" charset="0"/>
                        </a:rPr>
                        <a:t>Cuando tomo decisiones no dejo que la rabia u otras emociones me afecten.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266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charset="0"/>
                        </a:rPr>
                        <a:t>25.</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pitchFamily="34" charset="0"/>
                          <a:cs typeface="Arial" pitchFamily="34" charset="0"/>
                        </a:rPr>
                        <a:t>Cuando surge un conflicto, intento comprender el punto de vista contrario al mío.</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4" name="Text Box 2"/>
          <p:cNvSpPr txBox="1">
            <a:spLocks noChangeArrowheads="1"/>
          </p:cNvSpPr>
          <p:nvPr/>
        </p:nvSpPr>
        <p:spPr bwMode="auto">
          <a:xfrm>
            <a:off x="250825" y="188640"/>
            <a:ext cx="8642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600" b="1" dirty="0"/>
              <a:t>AUTO </a:t>
            </a:r>
            <a:r>
              <a:rPr lang="es-ES" sz="1600" b="1" dirty="0" smtClean="0"/>
              <a:t>EVALUACIÓN 2.1.1.- </a:t>
            </a:r>
            <a:r>
              <a:rPr lang="es-ES" sz="1600" b="1" dirty="0"/>
              <a:t>VALORE SU HABILIDAD DE </a:t>
            </a:r>
            <a:r>
              <a:rPr lang="es-ES" sz="1600" b="1" dirty="0" smtClean="0"/>
              <a:t>LÍDER. </a:t>
            </a:r>
            <a:r>
              <a:rPr lang="es-ES" sz="1600" b="1" i="1" dirty="0" smtClean="0"/>
              <a:t>Continuación…</a:t>
            </a:r>
            <a:endParaRPr lang="es-ES" sz="1600" b="1" i="1" dirty="0"/>
          </a:p>
        </p:txBody>
      </p:sp>
    </p:spTree>
    <p:extLst>
      <p:ext uri="{BB962C8B-B14F-4D97-AF65-F5344CB8AC3E}">
        <p14:creationId xmlns:p14="http://schemas.microsoft.com/office/powerpoint/2010/main" val="2362234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3 Marcador de número de diapositiva"/>
          <p:cNvSpPr>
            <a:spLocks noGrp="1"/>
          </p:cNvSpPr>
          <p:nvPr>
            <p:ph type="sldNum" sz="quarter" idx="12"/>
          </p:nvPr>
        </p:nvSpPr>
        <p:spPr>
          <a:xfrm>
            <a:off x="6553200" y="6356350"/>
            <a:ext cx="2133600" cy="365125"/>
          </a:xfrm>
        </p:spPr>
        <p:txBody>
          <a:bodyPr/>
          <a:lstStyle/>
          <a:p>
            <a:pPr>
              <a:defRPr/>
            </a:pPr>
            <a:fld id="{273A74D0-D1E9-4486-9CDF-F84BA1CBCD50}" type="slidenum">
              <a:rPr lang="es-ES">
                <a:solidFill>
                  <a:srgbClr val="898989"/>
                </a:solidFill>
              </a:rPr>
              <a:pPr>
                <a:defRPr/>
              </a:pPr>
              <a:t>21</a:t>
            </a:fld>
            <a:endParaRPr lang="es-ES" dirty="0">
              <a:solidFill>
                <a:srgbClr val="898989"/>
              </a:solidFill>
            </a:endParaRPr>
          </a:p>
        </p:txBody>
      </p:sp>
      <p:graphicFrame>
        <p:nvGraphicFramePr>
          <p:cNvPr id="331832" name="Group 56"/>
          <p:cNvGraphicFramePr>
            <a:graphicFrameLocks noGrp="1"/>
          </p:cNvGraphicFramePr>
          <p:nvPr>
            <p:extLst>
              <p:ext uri="{D42A27DB-BD31-4B8C-83A1-F6EECF244321}">
                <p14:modId xmlns:p14="http://schemas.microsoft.com/office/powerpoint/2010/main" val="985175893"/>
              </p:ext>
            </p:extLst>
          </p:nvPr>
        </p:nvGraphicFramePr>
        <p:xfrm>
          <a:off x="323850" y="548680"/>
          <a:ext cx="8496300" cy="2713683"/>
        </p:xfrm>
        <a:graphic>
          <a:graphicData uri="http://schemas.openxmlformats.org/drawingml/2006/table">
            <a:tbl>
              <a:tblPr/>
              <a:tblGrid>
                <a:gridCol w="992325"/>
                <a:gridCol w="7503975"/>
              </a:tblGrid>
              <a:tr h="3857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Arial Narrow" pitchFamily="34" charset="0"/>
                        </a:rPr>
                        <a:t>PUNTUACIÓN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charset="0"/>
                        </a:rPr>
                        <a:t>INTERPRETACIÓN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2B4"/>
                    </a:solidFill>
                  </a:tcPr>
                </a:tc>
              </a:tr>
              <a:tr h="8229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Narrow" pitchFamily="34" charset="0"/>
                        </a:rPr>
                        <a:t>32-63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Arial" pitchFamily="34" charset="0"/>
                          <a:cs typeface="Arial" pitchFamily="34" charset="0"/>
                        </a:rPr>
                        <a:t>Tiene claras dificultades para tratar con la gente. Estos problemas tienen que repercutir clara y negativamente en su dirección del personal, así como en el ambiente laboral. Es importante que tome medidas, pidiendo ayuda a los demás para empezar a experimentar una mejoría que resulta muy necesaria.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Narrow" pitchFamily="34" charset="0"/>
                        </a:rPr>
                        <a:t>64-95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Arial" pitchFamily="34" charset="0"/>
                          <a:cs typeface="Arial" pitchFamily="34" charset="0"/>
                        </a:rPr>
                        <a:t>Tiene un trato razonablemente bueno con la gente, pero en el trabajo, un trato bueno no es suficiente. Aproveche el cuestionario par descubrir sus puntos débiles y mejórelos para aumentar su rendimiento.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15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Narrow" pitchFamily="34" charset="0"/>
                        </a:rPr>
                        <a:t>96-100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Arial" pitchFamily="34" charset="0"/>
                          <a:cs typeface="Arial" pitchFamily="34" charset="0"/>
                        </a:rPr>
                        <a:t>Debería estar satisfecho de su capacidad para relacionarse con la gente, pero recuerde: tratar con los demás es un proceso constante que siempre se puede mejorar.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31849" name="Group 73"/>
          <p:cNvGraphicFramePr>
            <a:graphicFrameLocks noGrp="1"/>
          </p:cNvGraphicFramePr>
          <p:nvPr>
            <p:extLst>
              <p:ext uri="{D42A27DB-BD31-4B8C-83A1-F6EECF244321}">
                <p14:modId xmlns:p14="http://schemas.microsoft.com/office/powerpoint/2010/main" val="3402239397"/>
              </p:ext>
            </p:extLst>
          </p:nvPr>
        </p:nvGraphicFramePr>
        <p:xfrm>
          <a:off x="323850" y="3501008"/>
          <a:ext cx="8496300" cy="2225040"/>
        </p:xfrm>
        <a:graphic>
          <a:graphicData uri="http://schemas.openxmlformats.org/drawingml/2006/table">
            <a:tbl>
              <a:tblPr/>
              <a:tblGrid>
                <a:gridCol w="8496300"/>
              </a:tblGrid>
              <a:tr h="1841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1" i="0" u="none" strike="noStrike" cap="none" normalizeH="0" baseline="0" dirty="0" smtClean="0">
                          <a:ln>
                            <a:noFill/>
                          </a:ln>
                          <a:solidFill>
                            <a:schemeClr val="tx1"/>
                          </a:solidFill>
                          <a:effectLst/>
                          <a:latin typeface="Arial" charset="0"/>
                        </a:rPr>
                        <a:t>ANOTE SUS COMENTARIOS ACERCA DEL RESULTADO QUE OBTUVO:</a:t>
                      </a:r>
                      <a:endParaRPr kumimoji="0" lang="es-ES" sz="1200" b="1" i="0" u="none" strike="noStrike" cap="none" normalizeH="0" baseline="0" dirty="0" smtClean="0">
                        <a:ln>
                          <a:noFill/>
                        </a:ln>
                        <a:solidFill>
                          <a:schemeClr val="tx1"/>
                        </a:solidFill>
                        <a:effectLst/>
                        <a:latin typeface="Arial" charset="0"/>
                      </a:endParaRP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r>
              <a:tr h="201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charset="0"/>
                      </a:endParaRP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03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charset="0"/>
                      </a:endParaRP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03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charset="0"/>
                      </a:endParaRP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03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charset="0"/>
                      </a:endParaRP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03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charset="0"/>
                      </a:endParaRP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03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charset="0"/>
                      </a:endParaRP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03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charset="0"/>
                      </a:endParaRP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03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charset="0"/>
                      </a:endParaRP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Text Box 2"/>
          <p:cNvSpPr txBox="1">
            <a:spLocks noChangeArrowheads="1"/>
          </p:cNvSpPr>
          <p:nvPr/>
        </p:nvSpPr>
        <p:spPr bwMode="auto">
          <a:xfrm>
            <a:off x="250825" y="188640"/>
            <a:ext cx="8642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600" b="1" dirty="0"/>
              <a:t>AUTO </a:t>
            </a:r>
            <a:r>
              <a:rPr lang="es-ES" sz="1600" b="1" dirty="0" smtClean="0"/>
              <a:t>EVALUACIÓN 2.1.1.- </a:t>
            </a:r>
            <a:r>
              <a:rPr lang="es-ES" sz="1600" b="1" dirty="0"/>
              <a:t>VALORE SU HABILIDAD DE </a:t>
            </a:r>
            <a:r>
              <a:rPr lang="es-ES" sz="1600" b="1" dirty="0" smtClean="0"/>
              <a:t>LÍDER. </a:t>
            </a:r>
            <a:r>
              <a:rPr lang="es-ES" sz="1600" b="1" i="1" dirty="0" smtClean="0"/>
              <a:t>Continuación…</a:t>
            </a:r>
            <a:endParaRPr lang="es-ES" sz="1600" b="1" i="1" dirty="0"/>
          </a:p>
        </p:txBody>
      </p:sp>
    </p:spTree>
    <p:extLst>
      <p:ext uri="{BB962C8B-B14F-4D97-AF65-F5344CB8AC3E}">
        <p14:creationId xmlns:p14="http://schemas.microsoft.com/office/powerpoint/2010/main" val="974597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ChangeArrowheads="1"/>
          </p:cNvSpPr>
          <p:nvPr/>
        </p:nvSpPr>
        <p:spPr bwMode="auto">
          <a:xfrm>
            <a:off x="323850" y="503365"/>
            <a:ext cx="8496300" cy="1144929"/>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nchor="ctr">
            <a:spAutoFit/>
          </a:bodyPr>
          <a:lstStyle/>
          <a:p>
            <a:pPr algn="ctr"/>
            <a:r>
              <a:rPr lang="es-MX" altLang="zh-CN" b="1" dirty="0"/>
              <a:t>TEORÍA DEL GRID ADMINISTRATIVO DEL LIDERAZGO</a:t>
            </a:r>
          </a:p>
          <a:p>
            <a:pPr algn="just">
              <a:lnSpc>
                <a:spcPct val="60000"/>
              </a:lnSpc>
            </a:pPr>
            <a:endParaRPr lang="es-MX" altLang="zh-CN" sz="1400" dirty="0"/>
          </a:p>
          <a:p>
            <a:pPr algn="just"/>
            <a:r>
              <a:rPr lang="es-MX" altLang="zh-CN" sz="1400" b="1" dirty="0" smtClean="0"/>
              <a:t>Existen </a:t>
            </a:r>
            <a:r>
              <a:rPr lang="es-MX" altLang="zh-CN" sz="1400" b="1" dirty="0"/>
              <a:t>cinco estilos de comportarse y actuar del líder</a:t>
            </a:r>
            <a:r>
              <a:rPr lang="es-MX" altLang="zh-CN" sz="1400" dirty="0"/>
              <a:t>, y ello se establece en una trama o red, denominada en inglés </a:t>
            </a:r>
            <a:r>
              <a:rPr lang="es-MX" altLang="zh-CN" sz="1400" dirty="0" err="1"/>
              <a:t>Grid</a:t>
            </a:r>
            <a:r>
              <a:rPr lang="es-MX" altLang="zh-CN" sz="1400" dirty="0"/>
              <a:t>, la cual tiene dos orientaciones </a:t>
            </a:r>
            <a:r>
              <a:rPr lang="es-MX" altLang="zh-CN" sz="1400" dirty="0" smtClean="0"/>
              <a:t>básicas:  </a:t>
            </a:r>
            <a:r>
              <a:rPr lang="es-MX" altLang="zh-CN" sz="1400" b="1" dirty="0"/>
              <a:t>la dirigida a la producción o los resultados, y la dirigida a las personas o las relaciones humanas. </a:t>
            </a:r>
          </a:p>
        </p:txBody>
      </p:sp>
      <p:graphicFrame>
        <p:nvGraphicFramePr>
          <p:cNvPr id="34868" name="Group 52"/>
          <p:cNvGraphicFramePr>
            <a:graphicFrameLocks noGrp="1"/>
          </p:cNvGraphicFramePr>
          <p:nvPr>
            <p:extLst>
              <p:ext uri="{D42A27DB-BD31-4B8C-83A1-F6EECF244321}">
                <p14:modId xmlns:p14="http://schemas.microsoft.com/office/powerpoint/2010/main" val="1251414445"/>
              </p:ext>
            </p:extLst>
          </p:nvPr>
        </p:nvGraphicFramePr>
        <p:xfrm>
          <a:off x="323850" y="1988840"/>
          <a:ext cx="8496301" cy="4288424"/>
        </p:xfrm>
        <a:graphic>
          <a:graphicData uri="http://schemas.openxmlformats.org/drawingml/2006/table">
            <a:tbl>
              <a:tblPr/>
              <a:tblGrid>
                <a:gridCol w="6372226"/>
                <a:gridCol w="1062037"/>
                <a:gridCol w="1062038"/>
              </a:tblGrid>
              <a:tr h="28953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Narrow" pitchFamily="34" charset="0"/>
                        </a:rPr>
                        <a:t>ESTILOS DE LIDERAZGO DE ACUERDO </a:t>
                      </a:r>
                    </a:p>
                    <a:p>
                      <a:pPr marL="0" marR="0" lvl="0" indent="0" algn="ctr" defTabSz="914400" rtl="0" eaLnBrk="1" fontAlgn="base" latinLnBrk="0" hangingPunct="1">
                        <a:lnSpc>
                          <a:spcPct val="80000"/>
                        </a:lnSpc>
                        <a:spcBef>
                          <a:spcPct val="2000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Narrow" pitchFamily="34" charset="0"/>
                        </a:rPr>
                        <a:t>AL GRID ADMINISTRATIVO</a:t>
                      </a: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200" b="1" i="1" u="none" strike="noStrike" cap="none" normalizeH="0" baseline="0" dirty="0" smtClean="0">
                          <a:ln>
                            <a:noFill/>
                          </a:ln>
                          <a:solidFill>
                            <a:schemeClr val="tx1"/>
                          </a:solidFill>
                          <a:effectLst/>
                          <a:latin typeface="Arial Narrow" pitchFamily="34" charset="0"/>
                        </a:rPr>
                        <a:t>ORIENTACIÓN A</a:t>
                      </a:r>
                      <a:r>
                        <a:rPr kumimoji="0" lang="es-ES" sz="1300" b="1" i="1" u="none" strike="noStrike" cap="none" normalizeH="0" baseline="0" dirty="0" smtClean="0">
                          <a:ln>
                            <a:noFill/>
                          </a:ln>
                          <a:solidFill>
                            <a:schemeClr val="tx1"/>
                          </a:solidFill>
                          <a:effectLst/>
                          <a:latin typeface="Arial Narrow" pitchFamily="34" charset="0"/>
                        </a:rPr>
                        <a:t> :</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hMerge="1">
                  <a:txBody>
                    <a:bodyPr/>
                    <a:lstStyle/>
                    <a:p>
                      <a:endParaRPr lang="en-US"/>
                    </a:p>
                  </a:txBody>
                  <a:tcPr/>
                </a:tc>
              </a:tr>
              <a:tr h="493724">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1" i="1" u="none" strike="noStrike" cap="none" normalizeH="0" baseline="0" dirty="0" smtClean="0">
                          <a:ln>
                            <a:noFill/>
                          </a:ln>
                          <a:solidFill>
                            <a:schemeClr val="tx1"/>
                          </a:solidFill>
                          <a:effectLst/>
                          <a:latin typeface="Arial Narrow" pitchFamily="34" charset="0"/>
                        </a:rPr>
                        <a:t>PERSONAS</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B08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1" i="1" u="none" strike="noStrike" cap="none" normalizeH="0" baseline="0" dirty="0" smtClean="0">
                          <a:ln>
                            <a:noFill/>
                          </a:ln>
                          <a:solidFill>
                            <a:schemeClr val="tx1"/>
                          </a:solidFill>
                          <a:effectLst/>
                          <a:latin typeface="Arial Narrow" pitchFamily="34" charset="0"/>
                        </a:rPr>
                        <a:t>RESULTADOS</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F"/>
                    </a:solidFill>
                  </a:tcPr>
                </a:tc>
              </a:tr>
              <a:tr h="53334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400" b="1" i="0" u="sng" strike="noStrike" cap="none" normalizeH="0" baseline="0" dirty="0" smtClean="0">
                          <a:ln>
                            <a:noFill/>
                          </a:ln>
                          <a:solidFill>
                            <a:schemeClr val="tx1"/>
                          </a:solidFill>
                          <a:effectLst/>
                          <a:latin typeface="Arial Narrow" pitchFamily="34" charset="0"/>
                        </a:rPr>
                        <a:t>DEJAR HACER, DEJAR PASAR</a:t>
                      </a:r>
                      <a:r>
                        <a:rPr kumimoji="0" lang="es-ES" sz="1300" b="1" i="0" u="sng" strike="noStrike" cap="none" normalizeH="0" baseline="0" dirty="0" smtClean="0">
                          <a:ln>
                            <a:noFill/>
                          </a:ln>
                          <a:solidFill>
                            <a:schemeClr val="tx1"/>
                          </a:solidFill>
                          <a:effectLst/>
                          <a:latin typeface="Arial Narrow" pitchFamily="34" charset="0"/>
                        </a:rPr>
                        <a: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0" i="0" u="none" strike="noStrike" cap="none" normalizeH="0" baseline="0" dirty="0" smtClean="0">
                          <a:ln>
                            <a:noFill/>
                          </a:ln>
                          <a:solidFill>
                            <a:schemeClr val="tx1"/>
                          </a:solidFill>
                          <a:effectLst/>
                          <a:latin typeface="Arial Narrow" pitchFamily="34" charset="0"/>
                        </a:rPr>
                        <a:t>IMPLICA QUE EL LIDER NO SE INVOLUCRA CON EL EQUIPO NI CON LOS RESULTADOS.</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7F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Narrow" pitchFamily="34" charset="0"/>
                        </a:rPr>
                        <a:t>NINGUNA</a:t>
                      </a: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BDBD"/>
                    </a:solidFill>
                  </a:tcPr>
                </a:tc>
                <a:tc hMerge="1">
                  <a:txBody>
                    <a:bodyPr/>
                    <a:lstStyle/>
                    <a:p>
                      <a:endParaRPr lang="en-US"/>
                    </a:p>
                  </a:txBody>
                  <a:tcPr/>
                </a:tc>
              </a:tr>
              <a:tr h="7253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400" b="1" i="0" u="sng" strike="noStrike" cap="none" normalizeH="0" baseline="0" dirty="0" smtClean="0">
                          <a:ln>
                            <a:noFill/>
                          </a:ln>
                          <a:solidFill>
                            <a:schemeClr val="tx1"/>
                          </a:solidFill>
                          <a:effectLst/>
                          <a:latin typeface="Arial Narrow" pitchFamily="34" charset="0"/>
                        </a:rPr>
                        <a:t>ORIENTADA A LAS RELACIÓN CON LAS PERSONAS:</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0" i="0" u="none" strike="noStrike" cap="none" normalizeH="0" baseline="0" dirty="0" smtClean="0">
                          <a:ln>
                            <a:noFill/>
                          </a:ln>
                          <a:solidFill>
                            <a:schemeClr val="tx1"/>
                          </a:solidFill>
                          <a:effectLst/>
                          <a:latin typeface="Arial Narrow" pitchFamily="34" charset="0"/>
                        </a:rPr>
                        <a:t>AL LIDER LE IMPORTA PRINCIPALMENTE LA RELACIÓN CON SUS SEGUIDORES Y NO LOS RESULTADOS A LOGRAR.</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7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1300" b="1" i="0" u="none" strike="noStrike" cap="none" normalizeH="0" baseline="0" dirty="0" smtClean="0">
                        <a:ln>
                          <a:noFill/>
                        </a:ln>
                        <a:solidFill>
                          <a:schemeClr val="tx1"/>
                        </a:solidFill>
                        <a:effectLst/>
                        <a:latin typeface="Arial Narrow"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Narrow" pitchFamily="34" charset="0"/>
                          <a:sym typeface="Wingdings 2" pitchFamily="18" charset="2"/>
                        </a:rPr>
                        <a: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B08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dirty="0" smtClean="0">
                        <a:ln>
                          <a:noFill/>
                        </a:ln>
                        <a:solidFill>
                          <a:schemeClr val="tx1"/>
                        </a:solidFill>
                        <a:effectLst/>
                        <a:latin typeface="Arial Narrow" pitchFamily="34"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53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400" b="1" i="0" u="sng" strike="noStrike" cap="none" normalizeH="0" baseline="0" dirty="0" smtClean="0">
                          <a:ln>
                            <a:noFill/>
                          </a:ln>
                          <a:solidFill>
                            <a:schemeClr val="tx1"/>
                          </a:solidFill>
                          <a:effectLst/>
                          <a:latin typeface="Arial Narrow" pitchFamily="34" charset="0"/>
                        </a:rPr>
                        <a:t>ORIENTADO A LOGRAR RESULTADOS:</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0" i="0" u="none" strike="noStrike" cap="none" normalizeH="0" baseline="0" dirty="0" smtClean="0">
                          <a:ln>
                            <a:noFill/>
                          </a:ln>
                          <a:solidFill>
                            <a:schemeClr val="tx1"/>
                          </a:solidFill>
                          <a:effectLst/>
                          <a:latin typeface="Arial Narrow" pitchFamily="34" charset="0"/>
                        </a:rPr>
                        <a:t>LA PRIORIDAD DEL LIDER ES LOGRAR LOS RESULTADOS ESTABLECIDOS AÚN A COSTA DE LAS PERSONAS.</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7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dirty="0" smtClean="0">
                        <a:ln>
                          <a:noFill/>
                        </a:ln>
                        <a:solidFill>
                          <a:schemeClr val="tx1"/>
                        </a:solidFill>
                        <a:effectLst/>
                        <a:latin typeface="Arial Narrow"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Narrow" pitchFamily="34" charset="0"/>
                          <a:sym typeface="Wingdings 2" pitchFamily="18" charset="2"/>
                        </a:rPr>
                        <a:t></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F"/>
                    </a:solidFill>
                  </a:tcPr>
                </a:tc>
              </a:tr>
              <a:tr h="396198">
                <a:tc rowSpan="2">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400" b="1" i="0" u="sng" strike="noStrike" cap="none" normalizeH="0" baseline="0" dirty="0" smtClean="0">
                          <a:ln>
                            <a:noFill/>
                          </a:ln>
                          <a:solidFill>
                            <a:schemeClr val="tx1"/>
                          </a:solidFill>
                          <a:effectLst/>
                          <a:latin typeface="Arial Narrow" pitchFamily="34" charset="0"/>
                        </a:rPr>
                        <a:t>INTERMEDIO O CONCILIADOR:</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0" i="0" u="none" strike="noStrike" cap="none" normalizeH="0" baseline="0" dirty="0" smtClean="0">
                          <a:ln>
                            <a:noFill/>
                          </a:ln>
                          <a:solidFill>
                            <a:schemeClr val="tx1"/>
                          </a:solidFill>
                          <a:effectLst/>
                          <a:latin typeface="Arial Narrow" pitchFamily="34" charset="0"/>
                        </a:rPr>
                        <a:t>EL LIDER TRATA DE LLEGAR A PUNTOS MEDIOS ENTRE LOS RESULTADOS Y </a:t>
                      </a:r>
                      <a:r>
                        <a:rPr kumimoji="0" lang="es-ES" sz="1300" b="0" i="0" u="none" strike="noStrike" cap="none" normalizeH="0" baseline="0" smtClean="0">
                          <a:ln>
                            <a:noFill/>
                          </a:ln>
                          <a:solidFill>
                            <a:schemeClr val="tx1"/>
                          </a:solidFill>
                          <a:effectLst/>
                          <a:latin typeface="Arial Narrow" pitchFamily="34" charset="0"/>
                        </a:rPr>
                        <a:t>LOS SEGUIDORES.</a:t>
                      </a:r>
                      <a:endParaRPr kumimoji="0" lang="es-ES" sz="1300" b="0" i="0" u="none" strike="noStrike" cap="none" normalizeH="0" baseline="0" dirty="0" smtClean="0">
                        <a:ln>
                          <a:noFill/>
                        </a:ln>
                        <a:solidFill>
                          <a:schemeClr val="tx1"/>
                        </a:solidFill>
                        <a:effectLst/>
                        <a:latin typeface="Arial Narrow" pitchFamily="34" charset="0"/>
                      </a:endParaRP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7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Narrow" pitchFamily="34" charset="0"/>
                          <a:sym typeface="Wingdings 2" pitchFamily="18" charset="2"/>
                        </a:rPr>
                        <a:t></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B08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Narrow" pitchFamily="34" charset="0"/>
                          <a:sym typeface="Wingdings 2" pitchFamily="18" charset="2"/>
                        </a:rPr>
                        <a:t></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F"/>
                    </a:solidFill>
                  </a:tcPr>
                </a:tc>
              </a:tr>
              <a:tr h="329149">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Narrow" pitchFamily="34" charset="0"/>
                        </a:rPr>
                        <a:t>CONCILIADOR</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hMerge="1">
                  <a:txBody>
                    <a:bodyPr/>
                    <a:lstStyle/>
                    <a:p>
                      <a:endParaRPr lang="en-US"/>
                    </a:p>
                  </a:txBody>
                  <a:tcPr/>
                </a:tc>
              </a:tr>
              <a:tr h="396198">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400" b="1" i="0" u="sng" strike="noStrike" cap="none" normalizeH="0" baseline="0" dirty="0" smtClean="0">
                          <a:ln>
                            <a:noFill/>
                          </a:ln>
                          <a:solidFill>
                            <a:schemeClr val="tx1"/>
                          </a:solidFill>
                          <a:effectLst/>
                          <a:latin typeface="Arial Narrow" pitchFamily="34" charset="0"/>
                        </a:rPr>
                        <a:t>PARTICIPATIVO:</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300" b="0" i="0" u="none" strike="noStrike" cap="none" normalizeH="0" baseline="0" dirty="0" smtClean="0">
                          <a:ln>
                            <a:noFill/>
                          </a:ln>
                          <a:solidFill>
                            <a:schemeClr val="tx1"/>
                          </a:solidFill>
                          <a:effectLst/>
                          <a:latin typeface="Arial Narrow" pitchFamily="34" charset="0"/>
                        </a:rPr>
                        <a:t>EL LIDER INVOLUCRA EN LAS METAS Y FINES COMUNES LA PARTICIPACIÓN EFECTIVA DE </a:t>
                      </a:r>
                      <a:r>
                        <a:rPr kumimoji="0" lang="es-ES" sz="1300" b="0" i="0" u="none" strike="noStrike" cap="none" normalizeH="0" baseline="0" smtClean="0">
                          <a:ln>
                            <a:noFill/>
                          </a:ln>
                          <a:solidFill>
                            <a:schemeClr val="tx1"/>
                          </a:solidFill>
                          <a:effectLst/>
                          <a:latin typeface="Arial Narrow" pitchFamily="34" charset="0"/>
                        </a:rPr>
                        <a:t>LOS SEGUIDORES.</a:t>
                      </a:r>
                      <a:endParaRPr kumimoji="0" lang="es-ES" sz="1300" b="0" i="0" u="none" strike="noStrike" cap="none" normalizeH="0" baseline="0" dirty="0" smtClean="0">
                        <a:ln>
                          <a:noFill/>
                        </a:ln>
                        <a:solidFill>
                          <a:schemeClr val="tx1"/>
                        </a:solidFill>
                        <a:effectLst/>
                        <a:latin typeface="Arial Narrow" pitchFamily="34" charset="0"/>
                      </a:endParaRP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BF7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Narrow" pitchFamily="34" charset="0"/>
                          <a:sym typeface="Wingdings 2" pitchFamily="18" charset="2"/>
                        </a:rPr>
                        <a: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B08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Narrow" pitchFamily="34" charset="0"/>
                          <a:sym typeface="Wingdings 2" pitchFamily="18" charset="2"/>
                        </a:rPr>
                        <a:t></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F"/>
                    </a:solidFill>
                  </a:tcPr>
                </a:tc>
              </a:tr>
              <a:tr h="329149">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Narrow" pitchFamily="34" charset="0"/>
                        </a:rPr>
                        <a:t>PARTICIPATIVO</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hMerge="1">
                  <a:txBody>
                    <a:bodyPr/>
                    <a:lstStyle/>
                    <a:p>
                      <a:endParaRPr lang="en-US"/>
                    </a:p>
                  </a:txBody>
                  <a:tcPr/>
                </a:tc>
              </a:tr>
            </a:tbl>
          </a:graphicData>
        </a:graphic>
      </p:graphicFrame>
      <p:sp>
        <p:nvSpPr>
          <p:cNvPr id="5" name="2 Marcador de número de diapositiva"/>
          <p:cNvSpPr>
            <a:spLocks noGrp="1"/>
          </p:cNvSpPr>
          <p:nvPr>
            <p:ph type="sldNum" sz="quarter" idx="12"/>
          </p:nvPr>
        </p:nvSpPr>
        <p:spPr>
          <a:xfrm>
            <a:off x="6553200" y="6356350"/>
            <a:ext cx="2133600" cy="365125"/>
          </a:xfrm>
        </p:spPr>
        <p:txBody>
          <a:bodyPr/>
          <a:lstStyle/>
          <a:p>
            <a:fld id="{132FADFE-3B8F-471C-ABF0-DBC7717ECBBC}" type="slidenum">
              <a:rPr lang="es-ES" smtClean="0"/>
              <a:pPr/>
              <a:t>22</a:t>
            </a:fld>
            <a:endParaRPr lang="es-ES"/>
          </a:p>
        </p:txBody>
      </p:sp>
    </p:spTree>
    <p:extLst>
      <p:ext uri="{BB962C8B-B14F-4D97-AF65-F5344CB8AC3E}">
        <p14:creationId xmlns:p14="http://schemas.microsoft.com/office/powerpoint/2010/main" val="683118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3 Marcador de número de diapositiva"/>
          <p:cNvSpPr>
            <a:spLocks noGrp="1"/>
          </p:cNvSpPr>
          <p:nvPr>
            <p:ph type="sldNum" sz="quarter" idx="12"/>
          </p:nvPr>
        </p:nvSpPr>
        <p:spPr>
          <a:xfrm>
            <a:off x="6553200" y="6356350"/>
            <a:ext cx="2123256" cy="365125"/>
          </a:xfrm>
        </p:spPr>
        <p:txBody>
          <a:bodyPr/>
          <a:lstStyle/>
          <a:p>
            <a:pPr>
              <a:defRPr/>
            </a:pPr>
            <a:fld id="{B574EFCE-7480-4DC5-9A93-D30EA62D5E45}" type="slidenum">
              <a:rPr lang="es-ES">
                <a:solidFill>
                  <a:srgbClr val="898989"/>
                </a:solidFill>
              </a:rPr>
              <a:pPr>
                <a:defRPr/>
              </a:pPr>
              <a:t>23</a:t>
            </a:fld>
            <a:endParaRPr lang="es-ES" dirty="0">
              <a:solidFill>
                <a:srgbClr val="898989"/>
              </a:solidFill>
            </a:endParaRPr>
          </a:p>
        </p:txBody>
      </p:sp>
      <p:graphicFrame>
        <p:nvGraphicFramePr>
          <p:cNvPr id="241870" name="Group 206"/>
          <p:cNvGraphicFramePr>
            <a:graphicFrameLocks noGrp="1"/>
          </p:cNvGraphicFramePr>
          <p:nvPr>
            <p:extLst>
              <p:ext uri="{D42A27DB-BD31-4B8C-83A1-F6EECF244321}">
                <p14:modId xmlns:p14="http://schemas.microsoft.com/office/powerpoint/2010/main" val="1309996893"/>
              </p:ext>
            </p:extLst>
          </p:nvPr>
        </p:nvGraphicFramePr>
        <p:xfrm>
          <a:off x="612775" y="836613"/>
          <a:ext cx="7769225" cy="5543553"/>
        </p:xfrm>
        <a:graphic>
          <a:graphicData uri="http://schemas.openxmlformats.org/drawingml/2006/table">
            <a:tbl>
              <a:tblPr/>
              <a:tblGrid>
                <a:gridCol w="646857"/>
                <a:gridCol w="250081"/>
                <a:gridCol w="763587"/>
                <a:gridCol w="763588"/>
                <a:gridCol w="763587"/>
                <a:gridCol w="763588"/>
                <a:gridCol w="763587"/>
                <a:gridCol w="763588"/>
                <a:gridCol w="763587"/>
                <a:gridCol w="763588"/>
                <a:gridCol w="763587"/>
              </a:tblGrid>
              <a:tr h="485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Narrow" pitchFamily="34" charset="0"/>
                        </a:rPr>
                        <a:t>ALTO</a:t>
                      </a:r>
                      <a:endParaRPr kumimoji="0" lang="es-MX" sz="1400" b="1" i="0" u="none" strike="noStrike" cap="none" normalizeH="0" baseline="0" dirty="0" smtClean="0">
                        <a:ln>
                          <a:noFill/>
                        </a:ln>
                        <a:solidFill>
                          <a:schemeClr val="tx1"/>
                        </a:solidFill>
                        <a:effectLst/>
                        <a:latin typeface="Arial Narrow" pitchFamily="34"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100" b="0" i="0" u="none" strike="noStrike" cap="none" normalizeH="0" baseline="0" dirty="0" smtClean="0">
                          <a:ln>
                            <a:noFill/>
                          </a:ln>
                          <a:solidFill>
                            <a:schemeClr val="tx1"/>
                          </a:solidFill>
                          <a:effectLst/>
                          <a:latin typeface="Arial" charset="0"/>
                        </a:rPr>
                        <a:t>9</a:t>
                      </a:r>
                      <a:endParaRPr kumimoji="0" lang="es-MX" sz="1100" b="0" i="0" u="none" strike="noStrike" cap="none" normalizeH="0" baseline="0" dirty="0" smtClean="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6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0" i="0" u="none" strike="noStrike" cap="none" normalizeH="0" baseline="0" smtClean="0">
                          <a:ln>
                            <a:noFill/>
                          </a:ln>
                          <a:solidFill>
                            <a:schemeClr val="tx1"/>
                          </a:solidFill>
                          <a:effectLst/>
                          <a:latin typeface="Arial" charset="0"/>
                        </a:rPr>
                        <a:t>8</a:t>
                      </a:r>
                      <a:endParaRPr kumimoji="0" lang="es-MX" sz="1000" b="0" i="0" u="none" strike="noStrike" cap="none" normalizeH="0" baseline="0" smtClean="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76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0" i="0" u="none" strike="noStrike" cap="none" normalizeH="0" baseline="0" smtClean="0">
                          <a:ln>
                            <a:noFill/>
                          </a:ln>
                          <a:solidFill>
                            <a:schemeClr val="tx1"/>
                          </a:solidFill>
                          <a:effectLst/>
                          <a:latin typeface="Arial" charset="0"/>
                        </a:rPr>
                        <a:t>7</a:t>
                      </a:r>
                      <a:endParaRPr kumimoji="0" lang="es-MX" sz="1000" b="0" i="0" u="none" strike="noStrike" cap="none" normalizeH="0" baseline="0" smtClean="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0" i="0" u="none" strike="noStrike" cap="none" normalizeH="0" baseline="0" smtClean="0">
                          <a:ln>
                            <a:noFill/>
                          </a:ln>
                          <a:solidFill>
                            <a:schemeClr val="tx1"/>
                          </a:solidFill>
                          <a:effectLst/>
                          <a:latin typeface="Arial" charset="0"/>
                        </a:rPr>
                        <a:t>6</a:t>
                      </a:r>
                      <a:endParaRPr kumimoji="0" lang="es-MX" sz="1000" b="0" i="0" u="none" strike="noStrike" cap="none" normalizeH="0" baseline="0" smtClean="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1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0" i="0" u="none" strike="noStrike" cap="none" normalizeH="0" baseline="0" smtClean="0">
                          <a:ln>
                            <a:noFill/>
                          </a:ln>
                          <a:solidFill>
                            <a:schemeClr val="tx1"/>
                          </a:solidFill>
                          <a:effectLst/>
                          <a:latin typeface="Arial" charset="0"/>
                        </a:rPr>
                        <a:t>5</a:t>
                      </a:r>
                      <a:endParaRPr kumimoji="0" lang="es-MX" sz="1000" b="0" i="0" u="none" strike="noStrike" cap="none" normalizeH="0" baseline="0" smtClean="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8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0" i="0" u="none" strike="noStrike" cap="none" normalizeH="0" baseline="0" smtClean="0">
                          <a:ln>
                            <a:noFill/>
                          </a:ln>
                          <a:solidFill>
                            <a:schemeClr val="tx1"/>
                          </a:solidFill>
                          <a:effectLst/>
                          <a:latin typeface="Arial" charset="0"/>
                        </a:rPr>
                        <a:t>4</a:t>
                      </a:r>
                      <a:endParaRPr kumimoji="0" lang="es-MX" sz="1000" b="0" i="0" u="none" strike="noStrike" cap="none" normalizeH="0" baseline="0" smtClean="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0" i="0" u="none" strike="noStrike" cap="none" normalizeH="0" baseline="0" smtClean="0">
                          <a:ln>
                            <a:noFill/>
                          </a:ln>
                          <a:solidFill>
                            <a:schemeClr val="tx1"/>
                          </a:solidFill>
                          <a:effectLst/>
                          <a:latin typeface="Arial" charset="0"/>
                        </a:rPr>
                        <a:t>3</a:t>
                      </a:r>
                      <a:endParaRPr kumimoji="0" lang="es-MX" sz="1000" b="0" i="0" u="none" strike="noStrike" cap="none" normalizeH="0" baseline="0" smtClean="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0" i="0" u="none" strike="noStrike" cap="none" normalizeH="0" baseline="0" smtClean="0">
                          <a:ln>
                            <a:noFill/>
                          </a:ln>
                          <a:solidFill>
                            <a:schemeClr val="tx1"/>
                          </a:solidFill>
                          <a:effectLst/>
                          <a:latin typeface="Arial" charset="0"/>
                        </a:rPr>
                        <a:t>2</a:t>
                      </a:r>
                      <a:endParaRPr kumimoji="0" lang="es-MX" sz="1000" b="0" i="0" u="none" strike="noStrike" cap="none" normalizeH="0" baseline="0" smtClean="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5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400" b="1" i="0" u="none" strike="noStrike" cap="none" normalizeH="0" baseline="0" smtClean="0">
                          <a:ln>
                            <a:noFill/>
                          </a:ln>
                          <a:solidFill>
                            <a:schemeClr val="tx1"/>
                          </a:solidFill>
                          <a:effectLst/>
                          <a:latin typeface="Arial Narrow" pitchFamily="34" charset="0"/>
                        </a:rPr>
                        <a:t>BAJO</a:t>
                      </a:r>
                      <a:endParaRPr kumimoji="0" lang="es-MX" sz="1400" b="1" i="0" u="none" strike="noStrike" cap="none" normalizeH="0" baseline="0" smtClean="0">
                        <a:ln>
                          <a:noFill/>
                        </a:ln>
                        <a:solidFill>
                          <a:schemeClr val="tx1"/>
                        </a:solidFill>
                        <a:effectLst/>
                        <a:latin typeface="Arial Narrow"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000" b="0" i="0" u="none" strike="noStrike" cap="none" normalizeH="0" baseline="0" smtClean="0">
                          <a:ln>
                            <a:noFill/>
                          </a:ln>
                          <a:solidFill>
                            <a:schemeClr val="tx1"/>
                          </a:solidFill>
                          <a:effectLst/>
                          <a:latin typeface="Arial" charset="0"/>
                        </a:rPr>
                        <a:t>1</a:t>
                      </a:r>
                      <a:endParaRPr kumimoji="0" lang="es-MX" sz="1000" b="0" i="0" u="none" strike="noStrike" cap="none" normalizeH="0" baseline="0" smtClean="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800" b="1" i="0" u="none" strike="noStrike" cap="none" normalizeH="0" baseline="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6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900" b="0" i="0" u="none" strike="noStrike" cap="none" normalizeH="0" baseline="0" smtClean="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900" b="0" i="0" u="none" strike="noStrike" cap="none" normalizeH="0" baseline="0" smtClean="0">
                          <a:ln>
                            <a:noFill/>
                          </a:ln>
                          <a:solidFill>
                            <a:schemeClr val="tx1"/>
                          </a:solidFill>
                          <a:effectLst/>
                          <a:latin typeface="Arial" charset="0"/>
                        </a:rPr>
                        <a:t>1</a:t>
                      </a:r>
                      <a:endParaRPr kumimoji="0" lang="es-MX" sz="9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900" b="0" i="0" u="none" strike="noStrike" cap="none" normalizeH="0" baseline="0" smtClean="0">
                          <a:ln>
                            <a:noFill/>
                          </a:ln>
                          <a:solidFill>
                            <a:schemeClr val="tx1"/>
                          </a:solidFill>
                          <a:effectLst/>
                          <a:latin typeface="Arial" charset="0"/>
                        </a:rPr>
                        <a:t>2</a:t>
                      </a:r>
                      <a:endParaRPr kumimoji="0" lang="es-MX" sz="9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900" b="0" i="0" u="none" strike="noStrike" cap="none" normalizeH="0" baseline="0" smtClean="0">
                          <a:ln>
                            <a:noFill/>
                          </a:ln>
                          <a:solidFill>
                            <a:schemeClr val="tx1"/>
                          </a:solidFill>
                          <a:effectLst/>
                          <a:latin typeface="Arial" charset="0"/>
                        </a:rPr>
                        <a:t>3</a:t>
                      </a:r>
                      <a:endParaRPr kumimoji="0" lang="es-MX" sz="9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900" b="0" i="0" u="none" strike="noStrike" cap="none" normalizeH="0" baseline="0" smtClean="0">
                          <a:ln>
                            <a:noFill/>
                          </a:ln>
                          <a:solidFill>
                            <a:schemeClr val="tx1"/>
                          </a:solidFill>
                          <a:effectLst/>
                          <a:latin typeface="Arial" charset="0"/>
                        </a:rPr>
                        <a:t>4</a:t>
                      </a:r>
                      <a:endParaRPr kumimoji="0" lang="es-MX" sz="9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900" b="0" i="0" u="none" strike="noStrike" cap="none" normalizeH="0" baseline="0" smtClean="0">
                          <a:ln>
                            <a:noFill/>
                          </a:ln>
                          <a:solidFill>
                            <a:schemeClr val="tx1"/>
                          </a:solidFill>
                          <a:effectLst/>
                          <a:latin typeface="Arial" charset="0"/>
                        </a:rPr>
                        <a:t>5</a:t>
                      </a:r>
                      <a:endParaRPr kumimoji="0" lang="es-MX" sz="9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900" b="0" i="0" u="none" strike="noStrike" cap="none" normalizeH="0" baseline="0" smtClean="0">
                          <a:ln>
                            <a:noFill/>
                          </a:ln>
                          <a:solidFill>
                            <a:schemeClr val="tx1"/>
                          </a:solidFill>
                          <a:effectLst/>
                          <a:latin typeface="Arial" charset="0"/>
                        </a:rPr>
                        <a:t>6</a:t>
                      </a:r>
                      <a:endParaRPr kumimoji="0" lang="es-MX" sz="9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900" b="0" i="0" u="none" strike="noStrike" cap="none" normalizeH="0" baseline="0" smtClean="0">
                          <a:ln>
                            <a:noFill/>
                          </a:ln>
                          <a:solidFill>
                            <a:schemeClr val="tx1"/>
                          </a:solidFill>
                          <a:effectLst/>
                          <a:latin typeface="Arial" charset="0"/>
                        </a:rPr>
                        <a:t>7</a:t>
                      </a:r>
                      <a:endParaRPr kumimoji="0" lang="es-MX" sz="9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900" b="0" i="0" u="none" strike="noStrike" cap="none" normalizeH="0" baseline="0" smtClean="0">
                          <a:ln>
                            <a:noFill/>
                          </a:ln>
                          <a:solidFill>
                            <a:schemeClr val="tx1"/>
                          </a:solidFill>
                          <a:effectLst/>
                          <a:latin typeface="Arial" charset="0"/>
                        </a:rPr>
                        <a:t>8</a:t>
                      </a:r>
                      <a:endParaRPr kumimoji="0" lang="es-MX" sz="9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900" b="0" i="0" u="none" strike="noStrike" cap="none" normalizeH="0" baseline="0" smtClean="0">
                          <a:ln>
                            <a:noFill/>
                          </a:ln>
                          <a:solidFill>
                            <a:schemeClr val="tx1"/>
                          </a:solidFill>
                          <a:effectLst/>
                          <a:latin typeface="Arial" charset="0"/>
                        </a:rPr>
                        <a:t>9</a:t>
                      </a:r>
                      <a:endParaRPr kumimoji="0" lang="es-MX" sz="900" b="0" i="0" u="none" strike="noStrike" cap="none" normalizeH="0" baseline="0" smtClean="0">
                        <a:ln>
                          <a:noFill/>
                        </a:ln>
                        <a:solidFill>
                          <a:schemeClr val="tx1"/>
                        </a:solidFill>
                        <a:effectLst/>
                        <a:latin typeface="Arial" charset="0"/>
                      </a:endParaRP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85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1200" b="0" i="0" u="none" strike="noStrike" cap="none" normalizeH="0" baseline="0" smtClean="0">
                        <a:ln>
                          <a:noFill/>
                        </a:ln>
                        <a:solidFill>
                          <a:schemeClr val="tx1"/>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400" b="1" i="0" u="none" strike="noStrike" cap="none" normalizeH="0" baseline="0" smtClean="0">
                          <a:ln>
                            <a:noFill/>
                          </a:ln>
                          <a:solidFill>
                            <a:schemeClr val="tx1"/>
                          </a:solidFill>
                          <a:effectLst/>
                          <a:latin typeface="Arial Narrow" pitchFamily="34" charset="0"/>
                        </a:rPr>
                        <a:t>BAJO</a:t>
                      </a:r>
                      <a:endParaRPr kumimoji="0" lang="es-MX" sz="1400" b="1" i="0" u="none" strike="noStrike" cap="none" normalizeH="0" baseline="0" smtClean="0">
                        <a:ln>
                          <a:noFill/>
                        </a:ln>
                        <a:solidFill>
                          <a:schemeClr val="tx1"/>
                        </a:solidFill>
                        <a:effectLst/>
                        <a:latin typeface="Arial Narrow" pitchFamily="34" charset="0"/>
                      </a:endParaRPr>
                    </a:p>
                  </a:txBody>
                  <a:tcPr horzOverflow="overflow">
                    <a:lnL>
                      <a:noFill/>
                    </a:lnL>
                    <a:lnR>
                      <a:noFill/>
                    </a:lnR>
                    <a:lnT>
                      <a:noFill/>
                    </a:lnT>
                    <a:lnB cap="flat">
                      <a:noFill/>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400" b="1" i="0" u="none" strike="noStrike" cap="none" normalizeH="0" baseline="0" dirty="0" smtClean="0">
                          <a:ln>
                            <a:noFill/>
                          </a:ln>
                          <a:solidFill>
                            <a:schemeClr val="tx2">
                              <a:lumMod val="75000"/>
                            </a:schemeClr>
                          </a:solidFill>
                          <a:effectLst/>
                          <a:latin typeface="Arial Narrow" pitchFamily="34" charset="0"/>
                        </a:rPr>
                        <a:t>PREOCUPACIÓN POR LA PRODUCCIÓN</a:t>
                      </a:r>
                      <a:endParaRPr kumimoji="0" lang="es-MX" sz="1400" b="1" i="0" u="none" strike="noStrike" cap="none" normalizeH="0" baseline="0" dirty="0" smtClean="0">
                        <a:ln>
                          <a:noFill/>
                        </a:ln>
                        <a:solidFill>
                          <a:schemeClr val="tx2">
                            <a:lumMod val="75000"/>
                          </a:schemeClr>
                        </a:solidFill>
                        <a:effectLst/>
                        <a:latin typeface="Arial Narrow" pitchFamily="34" charset="0"/>
                      </a:endParaRPr>
                    </a:p>
                  </a:txBody>
                  <a:tcPr anchor="ctr" horzOverflow="overflow">
                    <a:lnL>
                      <a:noFill/>
                    </a:lnL>
                    <a:lnR>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Narrow" pitchFamily="34" charset="0"/>
                        </a:rPr>
                        <a:t>ALTO</a:t>
                      </a:r>
                      <a:endParaRPr kumimoji="0" lang="es-MX" sz="1400" b="1" i="0" u="none" strike="noStrike" cap="none" normalizeH="0" baseline="0" dirty="0" smtClean="0">
                        <a:ln>
                          <a:noFill/>
                        </a:ln>
                        <a:solidFill>
                          <a:schemeClr val="tx1"/>
                        </a:solidFill>
                        <a:effectLst/>
                        <a:latin typeface="Arial Narrow" pitchFamily="34"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32908" name="Text Box 159"/>
          <p:cNvSpPr txBox="1">
            <a:spLocks noChangeArrowheads="1"/>
          </p:cNvSpPr>
          <p:nvPr/>
        </p:nvSpPr>
        <p:spPr bwMode="auto">
          <a:xfrm>
            <a:off x="5867400" y="908050"/>
            <a:ext cx="2449513" cy="1439863"/>
          </a:xfrm>
          <a:prstGeom prst="rect">
            <a:avLst/>
          </a:prstGeom>
          <a:solidFill>
            <a:schemeClr val="accent3">
              <a:lumMod val="40000"/>
              <a:lumOff val="60000"/>
            </a:schemeClr>
          </a:solidFill>
          <a:ln w="9525" algn="ctr">
            <a:noFill/>
            <a:miter lim="800000"/>
            <a:headEnd/>
            <a:tailEnd/>
          </a:ln>
        </p:spPr>
        <p:txBody>
          <a:bodyPr/>
          <a:lstStyle/>
          <a:p>
            <a:pPr algn="just">
              <a:defRPr/>
            </a:pPr>
            <a:r>
              <a:rPr lang="es-MX" sz="1100" b="1" dirty="0">
                <a:latin typeface="Arial Narrow" pitchFamily="34" charset="0"/>
              </a:rPr>
              <a:t>ESTILO 9.9</a:t>
            </a:r>
          </a:p>
          <a:p>
            <a:pPr algn="just">
              <a:defRPr/>
            </a:pPr>
            <a:r>
              <a:rPr lang="es-MX" sz="1100" b="1" dirty="0">
                <a:latin typeface="Arial Narrow" pitchFamily="34" charset="0"/>
              </a:rPr>
              <a:t>LA CONSUMACIÓN DEL TRABAJO SE LOGRA POR MEDIO DE LA ENTREGA HACÍA EL MISMO DE LA GENTE; INTERDEPENDENCIA DE UNA “META COMÚN” DENTRO DE LA ORGANIZACIÓN DA RELACIONES DE CONFIANZA Y RESPETO.</a:t>
            </a:r>
          </a:p>
        </p:txBody>
      </p:sp>
      <p:sp>
        <p:nvSpPr>
          <p:cNvPr id="32909" name="Text Box 160"/>
          <p:cNvSpPr txBox="1">
            <a:spLocks noChangeArrowheads="1"/>
          </p:cNvSpPr>
          <p:nvPr/>
        </p:nvSpPr>
        <p:spPr bwMode="auto">
          <a:xfrm>
            <a:off x="3636963" y="2708275"/>
            <a:ext cx="2519362" cy="1295400"/>
          </a:xfrm>
          <a:prstGeom prst="rect">
            <a:avLst/>
          </a:prstGeom>
          <a:solidFill>
            <a:schemeClr val="accent1">
              <a:lumMod val="20000"/>
              <a:lumOff val="80000"/>
            </a:schemeClr>
          </a:solidFill>
          <a:ln w="9525" algn="ctr">
            <a:noFill/>
            <a:miter lim="800000"/>
            <a:headEnd/>
            <a:tailEnd/>
          </a:ln>
        </p:spPr>
        <p:txBody>
          <a:bodyPr/>
          <a:lstStyle/>
          <a:p>
            <a:pPr algn="just">
              <a:defRPr/>
            </a:pPr>
            <a:r>
              <a:rPr lang="es-MX" sz="1100" b="1" dirty="0">
                <a:latin typeface="Arial Narrow" pitchFamily="34" charset="0"/>
              </a:rPr>
              <a:t>ESTILO 5.5</a:t>
            </a:r>
          </a:p>
          <a:p>
            <a:pPr algn="just">
              <a:defRPr/>
            </a:pPr>
            <a:r>
              <a:rPr lang="es-MX" sz="1100" b="1" dirty="0">
                <a:latin typeface="Arial Narrow" pitchFamily="34" charset="0"/>
              </a:rPr>
              <a:t>SE LOGRA UN DESEMPEÑO ADECUADO DE LA ORGANIZACIÓN BALANCEANDO LAS NECESIDADES POR PRODUCIR CON EL MANTENIMIENTO, A UN NIVEL SATISFACTORIO, DE LA MORAL DE LA GENTE.</a:t>
            </a:r>
          </a:p>
          <a:p>
            <a:pPr algn="just">
              <a:defRPr/>
            </a:pPr>
            <a:endParaRPr lang="es-ES_tradnl" sz="1100" b="1" dirty="0">
              <a:latin typeface="Arial Narrow" pitchFamily="34" charset="0"/>
            </a:endParaRPr>
          </a:p>
        </p:txBody>
      </p:sp>
      <p:sp>
        <p:nvSpPr>
          <p:cNvPr id="32910" name="Text Box 161"/>
          <p:cNvSpPr txBox="1">
            <a:spLocks noChangeArrowheads="1"/>
          </p:cNvSpPr>
          <p:nvPr/>
        </p:nvSpPr>
        <p:spPr bwMode="auto">
          <a:xfrm>
            <a:off x="5940425" y="4221163"/>
            <a:ext cx="2376488" cy="1079500"/>
          </a:xfrm>
          <a:prstGeom prst="rect">
            <a:avLst/>
          </a:prstGeom>
          <a:solidFill>
            <a:schemeClr val="accent4">
              <a:lumMod val="40000"/>
              <a:lumOff val="60000"/>
            </a:schemeClr>
          </a:solidFill>
          <a:ln w="9525" algn="ctr">
            <a:noFill/>
            <a:miter lim="800000"/>
            <a:headEnd/>
            <a:tailEnd/>
          </a:ln>
        </p:spPr>
        <p:txBody>
          <a:bodyPr/>
          <a:lstStyle/>
          <a:p>
            <a:pPr algn="just">
              <a:defRPr/>
            </a:pPr>
            <a:r>
              <a:rPr lang="es-MX" sz="1100" b="1" dirty="0">
                <a:latin typeface="Arial Narrow" pitchFamily="34" charset="0"/>
              </a:rPr>
              <a:t>ESTILO 9.1 </a:t>
            </a:r>
          </a:p>
          <a:p>
            <a:pPr algn="just">
              <a:defRPr/>
            </a:pPr>
            <a:r>
              <a:rPr lang="es-MX" sz="1100" b="1" dirty="0">
                <a:latin typeface="Arial Narrow" pitchFamily="34" charset="0"/>
              </a:rPr>
              <a:t>EFICIENCIA EN EL TRABAJO RESULTA AL MANTENER LOS FACTORES HUMANOS A UN NIVEL QUE INTERFIERAN LO MENOS POSIBLE EN EL PROCESO</a:t>
            </a:r>
            <a:r>
              <a:rPr lang="es-MX" sz="1000" b="1" dirty="0">
                <a:latin typeface="Arial Narrow" pitchFamily="34" charset="0"/>
              </a:rPr>
              <a:t>.</a:t>
            </a:r>
          </a:p>
        </p:txBody>
      </p:sp>
      <p:sp>
        <p:nvSpPr>
          <p:cNvPr id="32911" name="Text Box 162"/>
          <p:cNvSpPr txBox="1">
            <a:spLocks noChangeArrowheads="1"/>
          </p:cNvSpPr>
          <p:nvPr/>
        </p:nvSpPr>
        <p:spPr bwMode="auto">
          <a:xfrm rot="-5400000">
            <a:off x="-187325" y="2843541"/>
            <a:ext cx="223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sz="1400" b="1" dirty="0">
                <a:solidFill>
                  <a:schemeClr val="tx2">
                    <a:lumMod val="75000"/>
                  </a:schemeClr>
                </a:solidFill>
                <a:latin typeface="Arial Narrow" pitchFamily="34" charset="0"/>
              </a:rPr>
              <a:t>PREOCUPACIÓN POR LOS EMPLEADOS</a:t>
            </a:r>
            <a:endParaRPr lang="es-MX" sz="1400" b="1" dirty="0">
              <a:solidFill>
                <a:schemeClr val="tx2">
                  <a:lumMod val="75000"/>
                </a:schemeClr>
              </a:solidFill>
              <a:latin typeface="Arial Narrow" pitchFamily="34" charset="0"/>
            </a:endParaRPr>
          </a:p>
        </p:txBody>
      </p:sp>
      <p:sp>
        <p:nvSpPr>
          <p:cNvPr id="32912" name="Text Box 164"/>
          <p:cNvSpPr txBox="1">
            <a:spLocks noChangeArrowheads="1"/>
          </p:cNvSpPr>
          <p:nvPr/>
        </p:nvSpPr>
        <p:spPr bwMode="auto">
          <a:xfrm>
            <a:off x="1547813" y="4362450"/>
            <a:ext cx="2376487" cy="938213"/>
          </a:xfrm>
          <a:prstGeom prst="rect">
            <a:avLst/>
          </a:prstGeom>
          <a:solidFill>
            <a:schemeClr val="bg1">
              <a:lumMod val="65000"/>
            </a:schemeClr>
          </a:solidFill>
          <a:ln w="9525" algn="ctr">
            <a:noFill/>
            <a:miter lim="800000"/>
            <a:headEnd/>
            <a:tailEnd/>
          </a:ln>
        </p:spPr>
        <p:txBody>
          <a:bodyPr/>
          <a:lstStyle/>
          <a:p>
            <a:pPr algn="just">
              <a:defRPr/>
            </a:pPr>
            <a:r>
              <a:rPr lang="es-MX" sz="1100" b="1" dirty="0">
                <a:latin typeface="Arial Narrow" pitchFamily="34" charset="0"/>
              </a:rPr>
              <a:t>ESTILO 1.1</a:t>
            </a:r>
          </a:p>
          <a:p>
            <a:pPr algn="just">
              <a:defRPr/>
            </a:pPr>
            <a:r>
              <a:rPr lang="es-MX" sz="1100" b="1" dirty="0">
                <a:latin typeface="Arial Narrow" pitchFamily="34" charset="0"/>
              </a:rPr>
              <a:t>EL MÍNIMO ESFUERZO PARA EL TRABAJO REQUERIDO ES SUFICIENTE PARA MANTENERSE COMO MIEMBRO DE LA ORGANIZACIÓN.</a:t>
            </a:r>
          </a:p>
          <a:p>
            <a:pPr algn="just">
              <a:defRPr/>
            </a:pPr>
            <a:endParaRPr lang="es-MX" sz="1000" b="1" dirty="0">
              <a:latin typeface="Arial Narrow" pitchFamily="34" charset="0"/>
            </a:endParaRPr>
          </a:p>
        </p:txBody>
      </p:sp>
      <p:sp>
        <p:nvSpPr>
          <p:cNvPr id="32913" name="Text Box 165"/>
          <p:cNvSpPr txBox="1">
            <a:spLocks noChangeArrowheads="1"/>
          </p:cNvSpPr>
          <p:nvPr/>
        </p:nvSpPr>
        <p:spPr bwMode="auto">
          <a:xfrm>
            <a:off x="1547813" y="908050"/>
            <a:ext cx="2519362" cy="1441450"/>
          </a:xfrm>
          <a:prstGeom prst="rect">
            <a:avLst/>
          </a:prstGeom>
          <a:solidFill>
            <a:schemeClr val="accent2">
              <a:lumMod val="20000"/>
              <a:lumOff val="80000"/>
            </a:schemeClr>
          </a:solidFill>
          <a:ln w="9525" algn="ctr">
            <a:noFill/>
            <a:miter lim="800000"/>
            <a:headEnd/>
            <a:tailEnd/>
          </a:ln>
        </p:spPr>
        <p:txBody>
          <a:bodyPr anchor="ctr"/>
          <a:lstStyle/>
          <a:p>
            <a:pPr algn="just">
              <a:defRPr/>
            </a:pPr>
            <a:r>
              <a:rPr lang="es-MX" sz="1100" b="1" dirty="0">
                <a:latin typeface="Arial Narrow" pitchFamily="34" charset="0"/>
              </a:rPr>
              <a:t>ESTILO 1.9</a:t>
            </a:r>
          </a:p>
          <a:p>
            <a:pPr algn="just">
              <a:defRPr/>
            </a:pPr>
            <a:r>
              <a:rPr lang="es-MX" sz="1100" b="1" dirty="0">
                <a:latin typeface="Arial Narrow" pitchFamily="34" charset="0"/>
              </a:rPr>
              <a:t>CONSIDERACIÓN HACIA LAS NECESIDADES DE LA GENTE POR TENER RELACIONES SATISFACTORIAS, CONDUCE A UN AMBIENTE Y A UN RITMO DE TRABAJO AMISTOSO Y CONFORTABLE DENTRO DE LA ORGANIZACIÓN.</a:t>
            </a:r>
            <a:endParaRPr lang="es-ES_tradnl" sz="1100" b="1" dirty="0">
              <a:latin typeface="Arial Narrow" pitchFamily="34" charset="0"/>
            </a:endParaRPr>
          </a:p>
        </p:txBody>
      </p:sp>
      <p:sp>
        <p:nvSpPr>
          <p:cNvPr id="32914" name="Text Box 166"/>
          <p:cNvSpPr txBox="1">
            <a:spLocks noChangeArrowheads="1"/>
          </p:cNvSpPr>
          <p:nvPr/>
        </p:nvSpPr>
        <p:spPr bwMode="auto">
          <a:xfrm>
            <a:off x="1547812" y="260648"/>
            <a:ext cx="6840611" cy="304800"/>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sz="1400" b="1"/>
              <a:t>Los cinco estilos del GRID son:</a:t>
            </a:r>
            <a:endParaRPr lang="es-MX" sz="1400" b="1"/>
          </a:p>
        </p:txBody>
      </p:sp>
    </p:spTree>
    <p:extLst>
      <p:ext uri="{BB962C8B-B14F-4D97-AF65-F5344CB8AC3E}">
        <p14:creationId xmlns:p14="http://schemas.microsoft.com/office/powerpoint/2010/main" val="1308819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32913"/>
                                        </p:tgtEl>
                                        <p:attrNameLst>
                                          <p:attrName>style.visibility</p:attrName>
                                        </p:attrNameLst>
                                      </p:cBhvr>
                                      <p:to>
                                        <p:strVal val="visible"/>
                                      </p:to>
                                    </p:set>
                                    <p:anim calcmode="lin" valueType="num">
                                      <p:cBhvr>
                                        <p:cTn id="7" dur="500" fill="hold"/>
                                        <p:tgtEl>
                                          <p:spTgt spid="32913"/>
                                        </p:tgtEl>
                                        <p:attrNameLst>
                                          <p:attrName>ppt_w</p:attrName>
                                        </p:attrNameLst>
                                      </p:cBhvr>
                                      <p:tavLst>
                                        <p:tav tm="0">
                                          <p:val>
                                            <p:fltVal val="0"/>
                                          </p:val>
                                        </p:tav>
                                        <p:tav tm="100000">
                                          <p:val>
                                            <p:strVal val="#ppt_w"/>
                                          </p:val>
                                        </p:tav>
                                      </p:tavLst>
                                    </p:anim>
                                    <p:anim calcmode="lin" valueType="num">
                                      <p:cBhvr>
                                        <p:cTn id="8" dur="500" fill="hold"/>
                                        <p:tgtEl>
                                          <p:spTgt spid="32913"/>
                                        </p:tgtEl>
                                        <p:attrNameLst>
                                          <p:attrName>ppt_h</p:attrName>
                                        </p:attrNameLst>
                                      </p:cBhvr>
                                      <p:tavLst>
                                        <p:tav tm="0">
                                          <p:val>
                                            <p:fltVal val="0"/>
                                          </p:val>
                                        </p:tav>
                                        <p:tav tm="100000">
                                          <p:val>
                                            <p:strVal val="#ppt_h"/>
                                          </p:val>
                                        </p:tav>
                                      </p:tavLst>
                                    </p:anim>
                                    <p:animEffect transition="in" filter="fade">
                                      <p:cBhvr>
                                        <p:cTn id="9" dur="500"/>
                                        <p:tgtEl>
                                          <p:spTgt spid="32913"/>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32908"/>
                                        </p:tgtEl>
                                        <p:attrNameLst>
                                          <p:attrName>style.visibility</p:attrName>
                                        </p:attrNameLst>
                                      </p:cBhvr>
                                      <p:to>
                                        <p:strVal val="visible"/>
                                      </p:to>
                                    </p:set>
                                    <p:anim calcmode="lin" valueType="num">
                                      <p:cBhvr>
                                        <p:cTn id="12" dur="500" fill="hold"/>
                                        <p:tgtEl>
                                          <p:spTgt spid="32908"/>
                                        </p:tgtEl>
                                        <p:attrNameLst>
                                          <p:attrName>ppt_w</p:attrName>
                                        </p:attrNameLst>
                                      </p:cBhvr>
                                      <p:tavLst>
                                        <p:tav tm="0">
                                          <p:val>
                                            <p:fltVal val="0"/>
                                          </p:val>
                                        </p:tav>
                                        <p:tav tm="100000">
                                          <p:val>
                                            <p:strVal val="#ppt_w"/>
                                          </p:val>
                                        </p:tav>
                                      </p:tavLst>
                                    </p:anim>
                                    <p:anim calcmode="lin" valueType="num">
                                      <p:cBhvr>
                                        <p:cTn id="13" dur="500" fill="hold"/>
                                        <p:tgtEl>
                                          <p:spTgt spid="32908"/>
                                        </p:tgtEl>
                                        <p:attrNameLst>
                                          <p:attrName>ppt_h</p:attrName>
                                        </p:attrNameLst>
                                      </p:cBhvr>
                                      <p:tavLst>
                                        <p:tav tm="0">
                                          <p:val>
                                            <p:fltVal val="0"/>
                                          </p:val>
                                        </p:tav>
                                        <p:tav tm="100000">
                                          <p:val>
                                            <p:strVal val="#ppt_h"/>
                                          </p:val>
                                        </p:tav>
                                      </p:tavLst>
                                    </p:anim>
                                    <p:animEffect transition="in" filter="fade">
                                      <p:cBhvr>
                                        <p:cTn id="14" dur="500"/>
                                        <p:tgtEl>
                                          <p:spTgt spid="32908"/>
                                        </p:tgtEl>
                                      </p:cBhvr>
                                    </p:animEffect>
                                  </p:childTnLst>
                                </p:cTn>
                              </p:par>
                              <p:par>
                                <p:cTn id="15" presetID="53" presetClass="entr" presetSubtype="16" fill="hold" grpId="0" nodeType="withEffect">
                                  <p:stCondLst>
                                    <p:cond delay="250"/>
                                  </p:stCondLst>
                                  <p:childTnLst>
                                    <p:set>
                                      <p:cBhvr>
                                        <p:cTn id="16" dur="1" fill="hold">
                                          <p:stCondLst>
                                            <p:cond delay="0"/>
                                          </p:stCondLst>
                                        </p:cTn>
                                        <p:tgtEl>
                                          <p:spTgt spid="32909"/>
                                        </p:tgtEl>
                                        <p:attrNameLst>
                                          <p:attrName>style.visibility</p:attrName>
                                        </p:attrNameLst>
                                      </p:cBhvr>
                                      <p:to>
                                        <p:strVal val="visible"/>
                                      </p:to>
                                    </p:set>
                                    <p:anim calcmode="lin" valueType="num">
                                      <p:cBhvr>
                                        <p:cTn id="17" dur="500" fill="hold"/>
                                        <p:tgtEl>
                                          <p:spTgt spid="32909"/>
                                        </p:tgtEl>
                                        <p:attrNameLst>
                                          <p:attrName>ppt_w</p:attrName>
                                        </p:attrNameLst>
                                      </p:cBhvr>
                                      <p:tavLst>
                                        <p:tav tm="0">
                                          <p:val>
                                            <p:fltVal val="0"/>
                                          </p:val>
                                        </p:tav>
                                        <p:tav tm="100000">
                                          <p:val>
                                            <p:strVal val="#ppt_w"/>
                                          </p:val>
                                        </p:tav>
                                      </p:tavLst>
                                    </p:anim>
                                    <p:anim calcmode="lin" valueType="num">
                                      <p:cBhvr>
                                        <p:cTn id="18" dur="500" fill="hold"/>
                                        <p:tgtEl>
                                          <p:spTgt spid="32909"/>
                                        </p:tgtEl>
                                        <p:attrNameLst>
                                          <p:attrName>ppt_h</p:attrName>
                                        </p:attrNameLst>
                                      </p:cBhvr>
                                      <p:tavLst>
                                        <p:tav tm="0">
                                          <p:val>
                                            <p:fltVal val="0"/>
                                          </p:val>
                                        </p:tav>
                                        <p:tav tm="100000">
                                          <p:val>
                                            <p:strVal val="#ppt_h"/>
                                          </p:val>
                                        </p:tav>
                                      </p:tavLst>
                                    </p:anim>
                                    <p:animEffect transition="in" filter="fade">
                                      <p:cBhvr>
                                        <p:cTn id="19" dur="500"/>
                                        <p:tgtEl>
                                          <p:spTgt spid="32909"/>
                                        </p:tgtEl>
                                      </p:cBhvr>
                                    </p:animEffect>
                                  </p:childTnLst>
                                </p:cTn>
                              </p:par>
                              <p:par>
                                <p:cTn id="20" presetID="53" presetClass="entr" presetSubtype="16" fill="hold" grpId="0" nodeType="withEffect">
                                  <p:stCondLst>
                                    <p:cond delay="250"/>
                                  </p:stCondLst>
                                  <p:childTnLst>
                                    <p:set>
                                      <p:cBhvr>
                                        <p:cTn id="21" dur="1" fill="hold">
                                          <p:stCondLst>
                                            <p:cond delay="0"/>
                                          </p:stCondLst>
                                        </p:cTn>
                                        <p:tgtEl>
                                          <p:spTgt spid="32912"/>
                                        </p:tgtEl>
                                        <p:attrNameLst>
                                          <p:attrName>style.visibility</p:attrName>
                                        </p:attrNameLst>
                                      </p:cBhvr>
                                      <p:to>
                                        <p:strVal val="visible"/>
                                      </p:to>
                                    </p:set>
                                    <p:anim calcmode="lin" valueType="num">
                                      <p:cBhvr>
                                        <p:cTn id="22" dur="500" fill="hold"/>
                                        <p:tgtEl>
                                          <p:spTgt spid="32912"/>
                                        </p:tgtEl>
                                        <p:attrNameLst>
                                          <p:attrName>ppt_w</p:attrName>
                                        </p:attrNameLst>
                                      </p:cBhvr>
                                      <p:tavLst>
                                        <p:tav tm="0">
                                          <p:val>
                                            <p:fltVal val="0"/>
                                          </p:val>
                                        </p:tav>
                                        <p:tav tm="100000">
                                          <p:val>
                                            <p:strVal val="#ppt_w"/>
                                          </p:val>
                                        </p:tav>
                                      </p:tavLst>
                                    </p:anim>
                                    <p:anim calcmode="lin" valueType="num">
                                      <p:cBhvr>
                                        <p:cTn id="23" dur="500" fill="hold"/>
                                        <p:tgtEl>
                                          <p:spTgt spid="32912"/>
                                        </p:tgtEl>
                                        <p:attrNameLst>
                                          <p:attrName>ppt_h</p:attrName>
                                        </p:attrNameLst>
                                      </p:cBhvr>
                                      <p:tavLst>
                                        <p:tav tm="0">
                                          <p:val>
                                            <p:fltVal val="0"/>
                                          </p:val>
                                        </p:tav>
                                        <p:tav tm="100000">
                                          <p:val>
                                            <p:strVal val="#ppt_h"/>
                                          </p:val>
                                        </p:tav>
                                      </p:tavLst>
                                    </p:anim>
                                    <p:animEffect transition="in" filter="fade">
                                      <p:cBhvr>
                                        <p:cTn id="24" dur="500"/>
                                        <p:tgtEl>
                                          <p:spTgt spid="32912"/>
                                        </p:tgtEl>
                                      </p:cBhvr>
                                    </p:animEffect>
                                  </p:childTnLst>
                                </p:cTn>
                              </p:par>
                              <p:par>
                                <p:cTn id="25" presetID="53" presetClass="entr" presetSubtype="16" fill="hold" grpId="0" nodeType="withEffect">
                                  <p:stCondLst>
                                    <p:cond delay="250"/>
                                  </p:stCondLst>
                                  <p:childTnLst>
                                    <p:set>
                                      <p:cBhvr>
                                        <p:cTn id="26" dur="1" fill="hold">
                                          <p:stCondLst>
                                            <p:cond delay="0"/>
                                          </p:stCondLst>
                                        </p:cTn>
                                        <p:tgtEl>
                                          <p:spTgt spid="32910"/>
                                        </p:tgtEl>
                                        <p:attrNameLst>
                                          <p:attrName>style.visibility</p:attrName>
                                        </p:attrNameLst>
                                      </p:cBhvr>
                                      <p:to>
                                        <p:strVal val="visible"/>
                                      </p:to>
                                    </p:set>
                                    <p:anim calcmode="lin" valueType="num">
                                      <p:cBhvr>
                                        <p:cTn id="27" dur="500" fill="hold"/>
                                        <p:tgtEl>
                                          <p:spTgt spid="32910"/>
                                        </p:tgtEl>
                                        <p:attrNameLst>
                                          <p:attrName>ppt_w</p:attrName>
                                        </p:attrNameLst>
                                      </p:cBhvr>
                                      <p:tavLst>
                                        <p:tav tm="0">
                                          <p:val>
                                            <p:fltVal val="0"/>
                                          </p:val>
                                        </p:tav>
                                        <p:tav tm="100000">
                                          <p:val>
                                            <p:strVal val="#ppt_w"/>
                                          </p:val>
                                        </p:tav>
                                      </p:tavLst>
                                    </p:anim>
                                    <p:anim calcmode="lin" valueType="num">
                                      <p:cBhvr>
                                        <p:cTn id="28" dur="500" fill="hold"/>
                                        <p:tgtEl>
                                          <p:spTgt spid="32910"/>
                                        </p:tgtEl>
                                        <p:attrNameLst>
                                          <p:attrName>ppt_h</p:attrName>
                                        </p:attrNameLst>
                                      </p:cBhvr>
                                      <p:tavLst>
                                        <p:tav tm="0">
                                          <p:val>
                                            <p:fltVal val="0"/>
                                          </p:val>
                                        </p:tav>
                                        <p:tav tm="100000">
                                          <p:val>
                                            <p:strVal val="#ppt_h"/>
                                          </p:val>
                                        </p:tav>
                                      </p:tavLst>
                                    </p:anim>
                                    <p:animEffect transition="in" filter="fade">
                                      <p:cBhvr>
                                        <p:cTn id="29" dur="500"/>
                                        <p:tgtEl>
                                          <p:spTgt spid="32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08" grpId="0" animBg="1"/>
      <p:bldP spid="32909" grpId="0" animBg="1"/>
      <p:bldP spid="32910" grpId="0" animBg="1"/>
      <p:bldP spid="32912" grpId="0" animBg="1"/>
      <p:bldP spid="329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3 Marcador de número de diapositiva"/>
          <p:cNvSpPr>
            <a:spLocks noGrp="1"/>
          </p:cNvSpPr>
          <p:nvPr>
            <p:ph type="sldNum" sz="quarter" idx="12"/>
          </p:nvPr>
        </p:nvSpPr>
        <p:spPr>
          <a:xfrm>
            <a:off x="6553200" y="6356350"/>
            <a:ext cx="2133600" cy="365125"/>
          </a:xfrm>
        </p:spPr>
        <p:txBody>
          <a:bodyPr/>
          <a:lstStyle/>
          <a:p>
            <a:pPr>
              <a:defRPr/>
            </a:pPr>
            <a:fld id="{827F9658-B0AD-4E3E-AD05-2BB8DDBF4BA5}" type="slidenum">
              <a:rPr lang="es-ES">
                <a:solidFill>
                  <a:srgbClr val="898989"/>
                </a:solidFill>
              </a:rPr>
              <a:pPr>
                <a:defRPr/>
              </a:pPr>
              <a:t>24</a:t>
            </a:fld>
            <a:endParaRPr lang="es-ES" dirty="0">
              <a:solidFill>
                <a:srgbClr val="898989"/>
              </a:solidFill>
            </a:endParaRPr>
          </a:p>
        </p:txBody>
      </p:sp>
      <p:graphicFrame>
        <p:nvGraphicFramePr>
          <p:cNvPr id="243815" name="Group 103"/>
          <p:cNvGraphicFramePr>
            <a:graphicFrameLocks noGrp="1"/>
          </p:cNvGraphicFramePr>
          <p:nvPr/>
        </p:nvGraphicFramePr>
        <p:xfrm>
          <a:off x="827088" y="4181475"/>
          <a:ext cx="7632700" cy="1925639"/>
        </p:xfrm>
        <a:graphic>
          <a:graphicData uri="http://schemas.openxmlformats.org/drawingml/2006/table">
            <a:tbl>
              <a:tblPr/>
              <a:tblGrid>
                <a:gridCol w="890587"/>
                <a:gridCol w="6742113"/>
              </a:tblGrid>
              <a:tr h="274365">
                <a:tc grid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charset="0"/>
                        </a:rPr>
                        <a:t>Elemento 2: Convicciones</a:t>
                      </a:r>
                      <a:endParaRPr kumimoji="0" lang="es-ES" sz="1200" b="0" i="0" u="none" strike="noStrike" cap="none" normalizeH="0" baseline="0" smtClean="0">
                        <a:ln>
                          <a:noFill/>
                        </a:ln>
                        <a:solidFill>
                          <a:schemeClr val="tx1"/>
                        </a:solidFill>
                        <a:effectLst/>
                        <a:latin typeface="Arial" charset="0"/>
                      </a:endParaRPr>
                    </a:p>
                  </a:txBody>
                  <a:tcPr marT="45728" marB="45728" horzOverflow="overflow">
                    <a:lnL cap="flat">
                      <a:noFill/>
                    </a:lnL>
                    <a:lnR cap="flat">
                      <a:noFill/>
                    </a:lnR>
                    <a:lnT cap="flat">
                      <a:noFill/>
                    </a:lnT>
                    <a:lnB>
                      <a:noFill/>
                    </a:lnB>
                    <a:lnTlToBr>
                      <a:noFill/>
                    </a:lnTlToBr>
                    <a:lnBlToTr>
                      <a:noFill/>
                    </a:lnBlToTr>
                    <a:noFill/>
                  </a:tcPr>
                </a:tc>
                <a:tc hMerge="1">
                  <a:txBody>
                    <a:bodyPr/>
                    <a:lstStyle/>
                    <a:p>
                      <a:endParaRPr lang="en-US"/>
                    </a:p>
                  </a:txBody>
                  <a:tcPr/>
                </a:tc>
              </a:tr>
              <a:tr h="2905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charset="0"/>
                        </a:rPr>
                        <a:t>___A.2</a:t>
                      </a:r>
                      <a:endParaRPr kumimoji="0" lang="es-ES" sz="1200" b="0" i="0" u="none" strike="noStrike" cap="none" normalizeH="0" baseline="0" smtClean="0">
                        <a:ln>
                          <a:noFill/>
                        </a:ln>
                        <a:solidFill>
                          <a:schemeClr val="tx1"/>
                        </a:solidFill>
                        <a:effectLst/>
                        <a:latin typeface="Arial" charset="0"/>
                      </a:endParaRPr>
                    </a:p>
                  </a:txBody>
                  <a:tcPr marT="45728" marB="45728" anchor="b"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Acepto y sigo las opiniones, actitudes e ideas de los demás o evito tomar partido.</a:t>
                      </a:r>
                      <a:endParaRPr kumimoji="0" lang="es-ES" sz="1200" b="0" i="0" u="none" strike="noStrike" cap="none" normalizeH="0" baseline="0" smtClean="0">
                        <a:ln>
                          <a:noFill/>
                        </a:ln>
                        <a:solidFill>
                          <a:schemeClr val="tx1"/>
                        </a:solidFill>
                        <a:effectLst/>
                        <a:latin typeface="Arial" charset="0"/>
                      </a:endParaRPr>
                    </a:p>
                  </a:txBody>
                  <a:tcPr marT="45728" marB="45728" horzOverflow="overflow">
                    <a:lnL>
                      <a:noFill/>
                    </a:lnL>
                    <a:lnR cap="flat">
                      <a:noFill/>
                    </a:lnR>
                    <a:lnT>
                      <a:noFill/>
                    </a:lnT>
                    <a:lnB>
                      <a:noFill/>
                    </a:lnB>
                    <a:lnTlToBr>
                      <a:noFill/>
                    </a:lnTlToBr>
                    <a:lnBlToTr>
                      <a:noFill/>
                    </a:lnBlToTr>
                    <a:noFill/>
                  </a:tcPr>
                </a:tc>
              </a:tr>
              <a:tr h="2905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charset="0"/>
                        </a:rPr>
                        <a:t>___B.2</a:t>
                      </a:r>
                      <a:endParaRPr kumimoji="0" lang="es-ES" sz="1200" b="0" i="0" u="none" strike="noStrike" cap="none" normalizeH="0" baseline="0" smtClean="0">
                        <a:ln>
                          <a:noFill/>
                        </a:ln>
                        <a:solidFill>
                          <a:schemeClr val="tx1"/>
                        </a:solidFill>
                        <a:effectLst/>
                        <a:latin typeface="Arial" charset="0"/>
                      </a:endParaRPr>
                    </a:p>
                  </a:txBody>
                  <a:tcPr marT="45728" marB="45728" anchor="b"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Prefiero aceptar las ideas, opiniones o actitudes de los demás y no promover las mías.</a:t>
                      </a:r>
                      <a:endParaRPr kumimoji="0" lang="es-ES" sz="1200" b="0" i="0" u="none" strike="noStrike" cap="none" normalizeH="0" baseline="0" smtClean="0">
                        <a:ln>
                          <a:noFill/>
                        </a:ln>
                        <a:solidFill>
                          <a:schemeClr val="tx1"/>
                        </a:solidFill>
                        <a:effectLst/>
                        <a:latin typeface="Arial" charset="0"/>
                      </a:endParaRPr>
                    </a:p>
                  </a:txBody>
                  <a:tcPr marT="45728" marB="45728" horzOverflow="overflow">
                    <a:lnL>
                      <a:noFill/>
                    </a:lnL>
                    <a:lnR cap="flat">
                      <a:noFill/>
                    </a:lnR>
                    <a:lnT>
                      <a:noFill/>
                    </a:lnT>
                    <a:lnB>
                      <a:noFill/>
                    </a:lnB>
                    <a:lnTlToBr>
                      <a:noFill/>
                    </a:lnTlToBr>
                    <a:lnBlToTr>
                      <a:noFill/>
                    </a:lnBlToTr>
                    <a:noFill/>
                  </a:tcPr>
                </a:tc>
              </a:tr>
              <a:tr h="2905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charset="0"/>
                        </a:rPr>
                        <a:t>___C.2</a:t>
                      </a:r>
                      <a:endParaRPr kumimoji="0" lang="es-ES" sz="1200" b="0" i="0" u="none" strike="noStrike" cap="none" normalizeH="0" baseline="0" smtClean="0">
                        <a:ln>
                          <a:noFill/>
                        </a:ln>
                        <a:solidFill>
                          <a:schemeClr val="tx1"/>
                        </a:solidFill>
                        <a:effectLst/>
                        <a:latin typeface="Arial" charset="0"/>
                      </a:endParaRPr>
                    </a:p>
                  </a:txBody>
                  <a:tcPr marT="45728" marB="45728" anchor="b"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Cuando hay ideas,  opiniones o actitudes diferentes a las mías, busco posiciones intermedias.</a:t>
                      </a:r>
                      <a:endParaRPr kumimoji="0" lang="es-ES" sz="1200" b="0" i="0" u="none" strike="noStrike" cap="none" normalizeH="0" baseline="0" smtClean="0">
                        <a:ln>
                          <a:noFill/>
                        </a:ln>
                        <a:solidFill>
                          <a:schemeClr val="tx1"/>
                        </a:solidFill>
                        <a:effectLst/>
                        <a:latin typeface="Arial" charset="0"/>
                      </a:endParaRPr>
                    </a:p>
                  </a:txBody>
                  <a:tcPr marT="45728" marB="45728" horzOverflow="overflow">
                    <a:lnL>
                      <a:noFill/>
                    </a:lnL>
                    <a:lnR cap="flat">
                      <a:noFill/>
                    </a:lnR>
                    <a:lnT>
                      <a:noFill/>
                    </a:lnT>
                    <a:lnB>
                      <a:noFill/>
                    </a:lnB>
                    <a:lnTlToBr>
                      <a:noFill/>
                    </a:lnTlToBr>
                    <a:lnBlToTr>
                      <a:noFill/>
                    </a:lnBlToTr>
                    <a:noFill/>
                  </a:tcPr>
                </a:tc>
              </a:tr>
              <a:tr h="2905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charset="0"/>
                        </a:rPr>
                        <a:t>___D.2</a:t>
                      </a:r>
                      <a:endParaRPr kumimoji="0" lang="es-ES" sz="1200" b="0" i="0" u="none" strike="noStrike" cap="none" normalizeH="0" baseline="0" smtClean="0">
                        <a:ln>
                          <a:noFill/>
                        </a:ln>
                        <a:solidFill>
                          <a:schemeClr val="tx1"/>
                        </a:solidFill>
                        <a:effectLst/>
                        <a:latin typeface="Arial" charset="0"/>
                      </a:endParaRPr>
                    </a:p>
                  </a:txBody>
                  <a:tcPr marT="45728" marB="45728" anchor="b"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Defiendo mis ideas, opiniones y actitudes aún a costa de otros. </a:t>
                      </a:r>
                      <a:endParaRPr kumimoji="0" lang="es-ES" sz="1200" b="0" i="0" u="none" strike="noStrike" cap="none" normalizeH="0" baseline="0" smtClean="0">
                        <a:ln>
                          <a:noFill/>
                        </a:ln>
                        <a:solidFill>
                          <a:schemeClr val="tx1"/>
                        </a:solidFill>
                        <a:effectLst/>
                        <a:latin typeface="Arial" charset="0"/>
                      </a:endParaRPr>
                    </a:p>
                  </a:txBody>
                  <a:tcPr marT="45728" marB="45728" horzOverflow="overflow">
                    <a:lnL>
                      <a:noFill/>
                    </a:lnL>
                    <a:lnR cap="flat">
                      <a:noFill/>
                    </a:lnR>
                    <a:lnT>
                      <a:noFill/>
                    </a:lnT>
                    <a:lnB>
                      <a:noFill/>
                    </a:lnB>
                    <a:lnTlToBr>
                      <a:noFill/>
                    </a:lnTlToBr>
                    <a:lnBlToTr>
                      <a:noFill/>
                    </a:lnBlToTr>
                    <a:noFill/>
                  </a:tcPr>
                </a:tc>
              </a:tr>
              <a:tr h="4890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charset="0"/>
                        </a:rPr>
                        <a:t>___ E.2</a:t>
                      </a:r>
                      <a:endParaRPr kumimoji="0" lang="es-ES" sz="1200" b="0" i="0" u="none" strike="noStrike" cap="none" normalizeH="0" baseline="0" smtClean="0">
                        <a:ln>
                          <a:noFill/>
                        </a:ln>
                        <a:solidFill>
                          <a:schemeClr val="tx1"/>
                        </a:solidFill>
                        <a:effectLst/>
                        <a:latin typeface="Arial" charset="0"/>
                      </a:endParaRPr>
                    </a:p>
                  </a:txBody>
                  <a:tcPr marT="45728" marB="45728" anchor="ctr" horzOverflow="overflow">
                    <a:lnL cap="flat">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Busco y escucho ideas, opiniones y actitudes diferentes a las mías. Tengo convicciones claras pero cambio de opinión cuando surge una idea buena y sensata.</a:t>
                      </a:r>
                      <a:endParaRPr kumimoji="0" lang="es-ES" sz="1200" b="0" i="0" u="none" strike="noStrike" cap="none" normalizeH="0" baseline="0" smtClean="0">
                        <a:ln>
                          <a:noFill/>
                        </a:ln>
                        <a:solidFill>
                          <a:schemeClr val="tx1"/>
                        </a:solidFill>
                        <a:effectLst/>
                        <a:latin typeface="Arial" charset="0"/>
                      </a:endParaRPr>
                    </a:p>
                  </a:txBody>
                  <a:tcPr marT="45728" marB="45728" anchor="ctr" horzOverflow="overflow">
                    <a:lnL>
                      <a:noFill/>
                    </a:lnL>
                    <a:lnR cap="flat">
                      <a:noFill/>
                    </a:lnR>
                    <a:lnT>
                      <a:noFill/>
                    </a:lnT>
                    <a:lnB cap="flat">
                      <a:noFill/>
                    </a:lnB>
                    <a:lnTlToBr>
                      <a:noFill/>
                    </a:lnTlToBr>
                    <a:lnBlToTr>
                      <a:noFill/>
                    </a:lnBlToTr>
                    <a:noFill/>
                  </a:tcPr>
                </a:tc>
              </a:tr>
            </a:tbl>
          </a:graphicData>
        </a:graphic>
      </p:graphicFrame>
      <p:graphicFrame>
        <p:nvGraphicFramePr>
          <p:cNvPr id="243817" name="Group 105"/>
          <p:cNvGraphicFramePr>
            <a:graphicFrameLocks noGrp="1"/>
          </p:cNvGraphicFramePr>
          <p:nvPr>
            <p:extLst>
              <p:ext uri="{D42A27DB-BD31-4B8C-83A1-F6EECF244321}">
                <p14:modId xmlns:p14="http://schemas.microsoft.com/office/powerpoint/2010/main" val="4051646347"/>
              </p:ext>
            </p:extLst>
          </p:nvPr>
        </p:nvGraphicFramePr>
        <p:xfrm>
          <a:off x="827088" y="2347913"/>
          <a:ext cx="7416800" cy="1752599"/>
        </p:xfrm>
        <a:graphic>
          <a:graphicData uri="http://schemas.openxmlformats.org/drawingml/2006/table">
            <a:tbl>
              <a:tblPr/>
              <a:tblGrid>
                <a:gridCol w="876300"/>
                <a:gridCol w="6540500"/>
              </a:tblGrid>
              <a:tr h="290565">
                <a:tc grid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charset="0"/>
                        </a:rPr>
                        <a:t>Elemento 1: Toma de Decisiones.</a:t>
                      </a:r>
                      <a:endParaRPr kumimoji="0" lang="es-ES" sz="1200" b="0" i="0" u="none" strike="noStrike" cap="none" normalizeH="0" baseline="0" dirty="0" smtClean="0">
                        <a:ln>
                          <a:noFill/>
                        </a:ln>
                        <a:solidFill>
                          <a:schemeClr val="tx1"/>
                        </a:solidFill>
                        <a:effectLst/>
                        <a:latin typeface="Arial" charset="0"/>
                      </a:endParaRPr>
                    </a:p>
                  </a:txBody>
                  <a:tcPr marT="45728" marB="45728" anchor="b" horzOverflow="overflow">
                    <a:lnL cap="flat">
                      <a:noFill/>
                    </a:lnL>
                    <a:lnR cap="flat">
                      <a:noFill/>
                    </a:lnR>
                    <a:lnT cap="flat">
                      <a:noFill/>
                    </a:lnT>
                    <a:lnB>
                      <a:noFill/>
                    </a:lnB>
                    <a:lnTlToBr>
                      <a:noFill/>
                    </a:lnTlToBr>
                    <a:lnBlToTr>
                      <a:noFill/>
                    </a:lnBlToTr>
                    <a:noFill/>
                  </a:tcPr>
                </a:tc>
                <a:tc hMerge="1">
                  <a:txBody>
                    <a:bodyPr/>
                    <a:lstStyle/>
                    <a:p>
                      <a:endParaRPr lang="en-US"/>
                    </a:p>
                  </a:txBody>
                  <a:tcPr/>
                </a:tc>
              </a:tr>
              <a:tr h="2743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charset="0"/>
                        </a:rPr>
                        <a:t>___A.1</a:t>
                      </a:r>
                      <a:endParaRPr kumimoji="0" lang="es-ES" sz="1200" b="0" i="0" u="none" strike="noStrike" cap="none" normalizeH="0" baseline="0" smtClean="0">
                        <a:ln>
                          <a:noFill/>
                        </a:ln>
                        <a:solidFill>
                          <a:schemeClr val="tx1"/>
                        </a:solidFill>
                        <a:effectLst/>
                        <a:latin typeface="Arial" charset="0"/>
                      </a:endParaRPr>
                    </a:p>
                  </a:txBody>
                  <a:tcPr marT="45728" marB="45728" anchor="b"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Acepto sin discusión las decisiones de los demás.</a:t>
                      </a:r>
                      <a:endParaRPr kumimoji="0" lang="es-ES" sz="1200" b="0" i="0" u="none" strike="noStrike" cap="none" normalizeH="0" baseline="0" smtClean="0">
                        <a:ln>
                          <a:noFill/>
                        </a:ln>
                        <a:solidFill>
                          <a:schemeClr val="tx1"/>
                        </a:solidFill>
                        <a:effectLst/>
                        <a:latin typeface="Arial" charset="0"/>
                      </a:endParaRPr>
                    </a:p>
                  </a:txBody>
                  <a:tcPr marT="45728" marB="45728" horzOverflow="overflow">
                    <a:lnL>
                      <a:noFill/>
                    </a:lnL>
                    <a:lnR cap="flat">
                      <a:noFill/>
                    </a:lnR>
                    <a:lnT>
                      <a:noFill/>
                    </a:lnT>
                    <a:lnB>
                      <a:noFill/>
                    </a:lnB>
                    <a:lnTlToBr>
                      <a:noFill/>
                    </a:lnTlToBr>
                    <a:lnBlToTr>
                      <a:noFill/>
                    </a:lnBlToTr>
                    <a:noFill/>
                  </a:tcPr>
                </a:tc>
              </a:tr>
              <a:tr h="2905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charset="0"/>
                        </a:rPr>
                        <a:t>___B.1</a:t>
                      </a:r>
                      <a:endParaRPr kumimoji="0" lang="es-ES" sz="1200" b="0" i="0" u="none" strike="noStrike" cap="none" normalizeH="0" baseline="0" smtClean="0">
                        <a:ln>
                          <a:noFill/>
                        </a:ln>
                        <a:solidFill>
                          <a:schemeClr val="tx1"/>
                        </a:solidFill>
                        <a:effectLst/>
                        <a:latin typeface="Arial" charset="0"/>
                      </a:endParaRPr>
                    </a:p>
                  </a:txBody>
                  <a:tcPr marT="45728" marB="45728" anchor="b"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chemeClr val="tx1"/>
                          </a:solidFill>
                          <a:effectLst/>
                          <a:latin typeface="Arial" charset="0"/>
                        </a:rPr>
                        <a:t>Valoro mucho mantener buenas relaciones.</a:t>
                      </a:r>
                      <a:endParaRPr kumimoji="0" lang="es-ES" sz="1200" b="0" i="0" u="none" strike="noStrike" cap="none" normalizeH="0" baseline="0" dirty="0" smtClean="0">
                        <a:ln>
                          <a:noFill/>
                        </a:ln>
                        <a:solidFill>
                          <a:schemeClr val="tx1"/>
                        </a:solidFill>
                        <a:effectLst/>
                        <a:latin typeface="Arial" charset="0"/>
                      </a:endParaRPr>
                    </a:p>
                  </a:txBody>
                  <a:tcPr marT="45728" marB="45728" horzOverflow="overflow">
                    <a:lnL>
                      <a:noFill/>
                    </a:lnL>
                    <a:lnR cap="flat">
                      <a:noFill/>
                    </a:lnR>
                    <a:lnT>
                      <a:noFill/>
                    </a:lnT>
                    <a:lnB>
                      <a:noFill/>
                    </a:lnB>
                    <a:lnTlToBr>
                      <a:noFill/>
                    </a:lnTlToBr>
                    <a:lnBlToTr>
                      <a:noFill/>
                    </a:lnBlToTr>
                    <a:noFill/>
                  </a:tcPr>
                </a:tc>
              </a:tr>
              <a:tr h="2985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charset="0"/>
                        </a:rPr>
                        <a:t>___C.1</a:t>
                      </a:r>
                      <a:endParaRPr kumimoji="0" lang="es-ES" sz="1200" b="0" i="0" u="none" strike="noStrike" cap="none" normalizeH="0" baseline="0" smtClean="0">
                        <a:ln>
                          <a:noFill/>
                        </a:ln>
                        <a:solidFill>
                          <a:schemeClr val="tx1"/>
                        </a:solidFill>
                        <a:effectLst/>
                        <a:latin typeface="Arial" charset="0"/>
                      </a:endParaRPr>
                    </a:p>
                  </a:txBody>
                  <a:tcPr marT="45728" marB="45728"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chemeClr val="tx1"/>
                          </a:solidFill>
                          <a:effectLst/>
                          <a:latin typeface="Arial" charset="0"/>
                        </a:rPr>
                        <a:t>Busco decisiones viables aunque no perfectas.</a:t>
                      </a:r>
                      <a:endParaRPr kumimoji="0" lang="es-ES" sz="1200" b="0" i="0" u="none" strike="noStrike" cap="none" normalizeH="0" baseline="0" dirty="0" smtClean="0">
                        <a:ln>
                          <a:noFill/>
                        </a:ln>
                        <a:solidFill>
                          <a:schemeClr val="tx1"/>
                        </a:solidFill>
                        <a:effectLst/>
                        <a:latin typeface="Arial" charset="0"/>
                      </a:endParaRPr>
                    </a:p>
                  </a:txBody>
                  <a:tcPr marT="45728" marB="45728" horzOverflow="overflow">
                    <a:lnL>
                      <a:noFill/>
                    </a:lnL>
                    <a:lnR cap="flat">
                      <a:noFill/>
                    </a:lnR>
                    <a:lnT>
                      <a:noFill/>
                    </a:lnT>
                    <a:lnB>
                      <a:noFill/>
                    </a:lnB>
                    <a:lnTlToBr>
                      <a:noFill/>
                    </a:lnTlToBr>
                    <a:lnBlToTr>
                      <a:noFill/>
                    </a:lnBlToTr>
                    <a:noFill/>
                  </a:tcPr>
                </a:tc>
              </a:tr>
              <a:tr h="2905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charset="0"/>
                        </a:rPr>
                        <a:t>___D.1</a:t>
                      </a:r>
                      <a:endParaRPr kumimoji="0" lang="es-ES" sz="1200" b="0" i="0" u="none" strike="noStrike" cap="none" normalizeH="0" baseline="0" smtClean="0">
                        <a:ln>
                          <a:noFill/>
                        </a:ln>
                        <a:solidFill>
                          <a:schemeClr val="tx1"/>
                        </a:solidFill>
                        <a:effectLst/>
                        <a:latin typeface="Arial" charset="0"/>
                      </a:endParaRPr>
                    </a:p>
                  </a:txBody>
                  <a:tcPr marT="45728" marB="45728"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chemeClr val="tx1"/>
                          </a:solidFill>
                          <a:effectLst/>
                          <a:latin typeface="Arial" charset="0"/>
                        </a:rPr>
                        <a:t>Valoro mucho tomar decisiones incontrovertibles.</a:t>
                      </a:r>
                      <a:endParaRPr kumimoji="0" lang="es-ES" sz="1200" b="0" i="0" u="none" strike="noStrike" cap="none" normalizeH="0" baseline="0" dirty="0" smtClean="0">
                        <a:ln>
                          <a:noFill/>
                        </a:ln>
                        <a:solidFill>
                          <a:schemeClr val="tx1"/>
                        </a:solidFill>
                        <a:effectLst/>
                        <a:latin typeface="Arial" charset="0"/>
                      </a:endParaRPr>
                    </a:p>
                  </a:txBody>
                  <a:tcPr marT="45728" marB="45728" horzOverflow="overflow">
                    <a:lnL>
                      <a:noFill/>
                    </a:lnL>
                    <a:lnR cap="flat">
                      <a:noFill/>
                    </a:lnR>
                    <a:lnT>
                      <a:noFill/>
                    </a:lnT>
                    <a:lnB>
                      <a:noFill/>
                    </a:lnB>
                    <a:lnTlToBr>
                      <a:noFill/>
                    </a:lnTlToBr>
                    <a:lnBlToTr>
                      <a:noFill/>
                    </a:lnBlToTr>
                    <a:noFill/>
                  </a:tcPr>
                </a:tc>
              </a:tr>
              <a:tr h="30803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charset="0"/>
                        </a:rPr>
                        <a:t>___E.1</a:t>
                      </a:r>
                      <a:endParaRPr kumimoji="0" lang="es-ES" sz="1200" b="0" i="0" u="none" strike="noStrike" cap="none" normalizeH="0" baseline="0" smtClean="0">
                        <a:ln>
                          <a:noFill/>
                        </a:ln>
                        <a:solidFill>
                          <a:schemeClr val="tx1"/>
                        </a:solidFill>
                        <a:effectLst/>
                        <a:latin typeface="Arial" charset="0"/>
                      </a:endParaRPr>
                    </a:p>
                  </a:txBody>
                  <a:tcPr marT="45728" marB="45728"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chemeClr val="tx1"/>
                          </a:solidFill>
                          <a:effectLst/>
                          <a:latin typeface="Arial" charset="0"/>
                        </a:rPr>
                        <a:t>Valoro decisiones creativas que generan acuerdo y comprensión.</a:t>
                      </a:r>
                      <a:endParaRPr kumimoji="0" lang="es-ES" sz="1200" b="0" i="0" u="none" strike="noStrike" cap="none" normalizeH="0" baseline="0" dirty="0" smtClean="0">
                        <a:ln>
                          <a:noFill/>
                        </a:ln>
                        <a:solidFill>
                          <a:schemeClr val="tx1"/>
                        </a:solidFill>
                        <a:effectLst/>
                        <a:latin typeface="Arial" charset="0"/>
                      </a:endParaRPr>
                    </a:p>
                  </a:txBody>
                  <a:tcPr marT="45728" marB="45728" horzOverflow="overflow">
                    <a:lnL>
                      <a:noFill/>
                    </a:lnL>
                    <a:lnR cap="flat">
                      <a:noFill/>
                    </a:lnR>
                    <a:lnT>
                      <a:noFill/>
                    </a:lnT>
                    <a:lnB cap="flat">
                      <a:noFill/>
                    </a:lnB>
                    <a:lnTlToBr>
                      <a:noFill/>
                    </a:lnTlToBr>
                    <a:lnBlToTr>
                      <a:noFill/>
                    </a:lnBlToTr>
                    <a:noFill/>
                  </a:tcPr>
                </a:tc>
              </a:tr>
            </a:tbl>
          </a:graphicData>
        </a:graphic>
      </p:graphicFrame>
      <p:sp>
        <p:nvSpPr>
          <p:cNvPr id="33820" name="Rectangle 100"/>
          <p:cNvSpPr>
            <a:spLocks noChangeArrowheads="1"/>
          </p:cNvSpPr>
          <p:nvPr/>
        </p:nvSpPr>
        <p:spPr bwMode="auto">
          <a:xfrm>
            <a:off x="250825" y="696759"/>
            <a:ext cx="864235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MX" sz="1200" dirty="0" smtClean="0"/>
              <a:t>Lea </a:t>
            </a:r>
            <a:r>
              <a:rPr lang="es-MX" sz="1200" dirty="0"/>
              <a:t>las cinco frases que se consignan más adelante y cuando las haya leído considere cada una como una posible descripción de usted.</a:t>
            </a:r>
          </a:p>
          <a:p>
            <a:pPr algn="just"/>
            <a:endParaRPr lang="es-MX" sz="1200" dirty="0"/>
          </a:p>
          <a:p>
            <a:pPr algn="just"/>
            <a:r>
              <a:rPr lang="es-MX" sz="1200" dirty="0"/>
              <a:t>Escriba un </a:t>
            </a:r>
            <a:r>
              <a:rPr lang="es-MX" sz="1400" b="1" dirty="0"/>
              <a:t>5</a:t>
            </a:r>
            <a:r>
              <a:rPr lang="es-MX" sz="1200" dirty="0"/>
              <a:t> frente a la frase que usted crea que expresa con mayor exactitud la propia manera de ser,  la actual,  no la manera ideal de ser. Sea honesto consigo mismo. Ponga un </a:t>
            </a:r>
            <a:r>
              <a:rPr lang="es-MX" sz="1400" b="1" dirty="0"/>
              <a:t>4</a:t>
            </a:r>
            <a:r>
              <a:rPr lang="es-MX" sz="1200" dirty="0"/>
              <a:t> frente a la siguiente frase que usted crea que describe más acertadamente su manera de ser. Las demás cláusulas se clasificarán, según la aproximación de correspondencia, con los números </a:t>
            </a:r>
            <a:r>
              <a:rPr lang="es-MX" sz="1400" b="1" dirty="0"/>
              <a:t>3</a:t>
            </a:r>
            <a:r>
              <a:rPr lang="es-MX" sz="1200" b="1" dirty="0"/>
              <a:t> </a:t>
            </a:r>
            <a:r>
              <a:rPr lang="es-MX" sz="1200" dirty="0"/>
              <a:t>para la tercera, </a:t>
            </a:r>
            <a:r>
              <a:rPr lang="es-MX" sz="1400" b="1" dirty="0"/>
              <a:t>2</a:t>
            </a:r>
            <a:r>
              <a:rPr lang="es-MX" sz="1200" b="1" dirty="0"/>
              <a:t> </a:t>
            </a:r>
            <a:r>
              <a:rPr lang="es-MX" sz="1200" dirty="0"/>
              <a:t>para la cuarta y </a:t>
            </a:r>
            <a:r>
              <a:rPr lang="es-MX" sz="1400" b="1" dirty="0"/>
              <a:t>1</a:t>
            </a:r>
            <a:r>
              <a:rPr lang="es-MX" sz="1200" dirty="0"/>
              <a:t> para la quinta. De esta forma, el 1 vendrá a quedar frente a la cláusula que exprese con menor exactitud su manera de ser.  No puede haber empates.</a:t>
            </a:r>
          </a:p>
        </p:txBody>
      </p:sp>
      <p:sp>
        <p:nvSpPr>
          <p:cNvPr id="2" name="1 CuadroTexto"/>
          <p:cNvSpPr txBox="1"/>
          <p:nvPr/>
        </p:nvSpPr>
        <p:spPr>
          <a:xfrm>
            <a:off x="250826" y="260648"/>
            <a:ext cx="8642350" cy="307777"/>
          </a:xfrm>
          <a:prstGeom prst="rect">
            <a:avLst/>
          </a:prstGeom>
          <a:solidFill>
            <a:srgbClr val="F5ECAB"/>
          </a:solidFill>
          <a:ln>
            <a:solidFill>
              <a:schemeClr val="tx1"/>
            </a:solidFill>
          </a:ln>
        </p:spPr>
        <p:txBody>
          <a:bodyPr wrap="square" rtlCol="0">
            <a:spAutoFit/>
          </a:bodyPr>
          <a:lstStyle/>
          <a:p>
            <a:pPr algn="ctr"/>
            <a:r>
              <a:rPr lang="es-MX" sz="1400" b="1" dirty="0"/>
              <a:t>AUTO </a:t>
            </a:r>
            <a:r>
              <a:rPr lang="es-MX" sz="1400" b="1" dirty="0" smtClean="0"/>
              <a:t>EVALUACIÓN 2.1.2 </a:t>
            </a:r>
            <a:r>
              <a:rPr lang="es-MX" sz="1400" b="1" dirty="0" smtClean="0"/>
              <a:t>: </a:t>
            </a:r>
            <a:r>
              <a:rPr lang="es-MX" sz="1400" b="1" dirty="0"/>
              <a:t>ESTILO DE LIDERAZGO DE ACUERDO A LA TEORIA DEL </a:t>
            </a:r>
            <a:r>
              <a:rPr lang="es-MX" sz="1400" b="1" dirty="0" smtClean="0"/>
              <a:t>GRID</a:t>
            </a:r>
            <a:endParaRPr lang="es-MX" sz="1400" dirty="0"/>
          </a:p>
        </p:txBody>
      </p:sp>
    </p:spTree>
    <p:extLst>
      <p:ext uri="{BB962C8B-B14F-4D97-AF65-F5344CB8AC3E}">
        <p14:creationId xmlns:p14="http://schemas.microsoft.com/office/powerpoint/2010/main" val="3519030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845" name="Group 85"/>
          <p:cNvGraphicFramePr>
            <a:graphicFrameLocks noGrp="1"/>
          </p:cNvGraphicFramePr>
          <p:nvPr>
            <p:extLst>
              <p:ext uri="{D42A27DB-BD31-4B8C-83A1-F6EECF244321}">
                <p14:modId xmlns:p14="http://schemas.microsoft.com/office/powerpoint/2010/main" val="1000255517"/>
              </p:ext>
            </p:extLst>
          </p:nvPr>
        </p:nvGraphicFramePr>
        <p:xfrm>
          <a:off x="684213" y="4443823"/>
          <a:ext cx="8135937" cy="1865497"/>
        </p:xfrm>
        <a:graphic>
          <a:graphicData uri="http://schemas.openxmlformats.org/drawingml/2006/table">
            <a:tbl>
              <a:tblPr/>
              <a:tblGrid>
                <a:gridCol w="898525"/>
                <a:gridCol w="7237412"/>
              </a:tblGrid>
              <a:tr h="311097">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zh-CN" sz="1200" b="1" i="0" u="none" strike="noStrike" cap="none" normalizeH="0" baseline="0" dirty="0" smtClean="0">
                          <a:ln>
                            <a:noFill/>
                          </a:ln>
                          <a:solidFill>
                            <a:schemeClr val="tx1"/>
                          </a:solidFill>
                          <a:effectLst/>
                          <a:latin typeface="Arial" charset="0"/>
                          <a:ea typeface="SimSun" pitchFamily="2" charset="-122"/>
                          <a:cs typeface="Times New Roman" pitchFamily="18" charset="0"/>
                        </a:rPr>
                        <a:t>Elemento 5: Humor</a:t>
                      </a:r>
                      <a:endParaRPr kumimoji="0" lang="es-ES" altLang="zh-CN" sz="1200" b="0" i="0" u="none" strike="noStrike" cap="none" normalizeH="0" baseline="0" dirty="0" smtClean="0">
                        <a:ln>
                          <a:noFill/>
                        </a:ln>
                        <a:solidFill>
                          <a:schemeClr val="tx1"/>
                        </a:solidFill>
                        <a:effectLst/>
                        <a:latin typeface="Arial" charset="0"/>
                        <a:ea typeface="SimSun" pitchFamily="2" charset="-122"/>
                        <a:cs typeface="Times New Roman" pitchFamily="18" charset="0"/>
                      </a:endParaRPr>
                    </a:p>
                  </a:txBody>
                  <a:tcPr marT="45712" marB="45712" horzOverflow="overflow">
                    <a:lnL cap="flat">
                      <a:noFill/>
                    </a:lnL>
                    <a:lnR cap="flat">
                      <a:noFill/>
                    </a:lnR>
                    <a:lnT cap="flat">
                      <a:noFill/>
                    </a:lnT>
                    <a:lnB>
                      <a:noFill/>
                    </a:lnB>
                    <a:lnTlToBr>
                      <a:noFill/>
                    </a:lnTlToBr>
                    <a:lnBlToTr>
                      <a:noFill/>
                    </a:lnBlToTr>
                    <a:noFill/>
                  </a:tcPr>
                </a:tc>
                <a:tc hMerge="1">
                  <a:txBody>
                    <a:bodyPr/>
                    <a:lstStyle/>
                    <a:p>
                      <a:endParaRPr lang="en-US"/>
                    </a:p>
                  </a:txBody>
                  <a:tcPr/>
                </a:tc>
              </a:tr>
              <a:tr h="2742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1" i="0" u="none" strike="noStrike" cap="none" normalizeH="0" baseline="0" smtClean="0">
                          <a:ln>
                            <a:noFill/>
                          </a:ln>
                          <a:solidFill>
                            <a:schemeClr val="tx1"/>
                          </a:solidFill>
                          <a:effectLst/>
                          <a:latin typeface="Arial" charset="0"/>
                          <a:ea typeface="SimSun" pitchFamily="2" charset="-122"/>
                          <a:cs typeface="Times New Roman" pitchFamily="18" charset="0"/>
                        </a:rPr>
                        <a:t>___A.5</a:t>
                      </a:r>
                      <a:endPar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marT="45712" marB="45712" anchor="b"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rPr>
                        <a:t>Otros ven mi humor como obtuso.</a:t>
                      </a:r>
                    </a:p>
                  </a:txBody>
                  <a:tcPr marT="45712" marB="45712" horzOverflow="overflow">
                    <a:lnL>
                      <a:noFill/>
                    </a:lnL>
                    <a:lnR cap="flat">
                      <a:noFill/>
                    </a:lnR>
                    <a:lnT>
                      <a:noFill/>
                    </a:lnT>
                    <a:lnB>
                      <a:noFill/>
                    </a:lnB>
                    <a:lnTlToBr>
                      <a:noFill/>
                    </a:lnTlToBr>
                    <a:lnBlToTr>
                      <a:noFill/>
                    </a:lnBlToTr>
                    <a:noFill/>
                  </a:tcPr>
                </a:tc>
              </a:tr>
              <a:tr h="4571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1" i="0" u="none" strike="noStrike" cap="none" normalizeH="0" baseline="0" dirty="0" smtClean="0">
                          <a:ln>
                            <a:noFill/>
                          </a:ln>
                          <a:solidFill>
                            <a:schemeClr val="tx1"/>
                          </a:solidFill>
                          <a:effectLst/>
                          <a:latin typeface="Arial" charset="0"/>
                          <a:ea typeface="SimSun" pitchFamily="2" charset="-122"/>
                          <a:cs typeface="Times New Roman" pitchFamily="18" charset="0"/>
                        </a:rPr>
                        <a:t>___B.5</a:t>
                      </a:r>
                      <a:endParaRPr kumimoji="0" lang="es-MX" altLang="zh-CN" sz="1200" b="0" i="0" u="none" strike="noStrike" cap="none" normalizeH="0" baseline="0" dirty="0" smtClean="0">
                        <a:ln>
                          <a:noFill/>
                        </a:ln>
                        <a:solidFill>
                          <a:schemeClr val="tx1"/>
                        </a:solidFill>
                        <a:effectLst/>
                        <a:latin typeface="Arial" charset="0"/>
                        <a:ea typeface="SimSun" pitchFamily="2" charset="-122"/>
                        <a:cs typeface="Times New Roman" pitchFamily="18" charset="0"/>
                      </a:endParaRPr>
                    </a:p>
                  </a:txBody>
                  <a:tcPr marT="45712" marB="45712" anchor="ctr"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rPr>
                        <a:t>Trato de mantener relaciones amistosas cuando surge algún conflicto o al menos trato de enfocar la atención.</a:t>
                      </a:r>
                    </a:p>
                  </a:txBody>
                  <a:tcPr marT="45712" marB="45712" horzOverflow="overflow">
                    <a:lnL>
                      <a:noFill/>
                    </a:lnL>
                    <a:lnR cap="flat">
                      <a:noFill/>
                    </a:lnR>
                    <a:lnT>
                      <a:noFill/>
                    </a:lnT>
                    <a:lnB>
                      <a:noFill/>
                    </a:lnB>
                    <a:lnTlToBr>
                      <a:noFill/>
                    </a:lnTlToBr>
                    <a:lnBlToTr>
                      <a:noFill/>
                    </a:lnBlToTr>
                    <a:noFill/>
                  </a:tcPr>
                </a:tc>
              </a:tr>
              <a:tr h="2742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1" i="0" u="none" strike="noStrike" cap="none" normalizeH="0" baseline="0" dirty="0" smtClean="0">
                          <a:ln>
                            <a:noFill/>
                          </a:ln>
                          <a:solidFill>
                            <a:schemeClr val="tx1"/>
                          </a:solidFill>
                          <a:effectLst/>
                          <a:latin typeface="Arial" charset="0"/>
                          <a:ea typeface="SimSun" pitchFamily="2" charset="-122"/>
                          <a:cs typeface="Times New Roman" pitchFamily="18" charset="0"/>
                        </a:rPr>
                        <a:t>___C.5</a:t>
                      </a:r>
                      <a:endParaRPr kumimoji="0" lang="es-MX" altLang="zh-CN" sz="1200" b="0" i="0" u="none" strike="noStrike" cap="none" normalizeH="0" baseline="0" dirty="0" smtClean="0">
                        <a:ln>
                          <a:noFill/>
                        </a:ln>
                        <a:solidFill>
                          <a:schemeClr val="tx1"/>
                        </a:solidFill>
                        <a:effectLst/>
                        <a:latin typeface="Arial" charset="0"/>
                        <a:ea typeface="SimSun" pitchFamily="2" charset="-122"/>
                        <a:cs typeface="Times New Roman" pitchFamily="18" charset="0"/>
                      </a:endParaRPr>
                    </a:p>
                  </a:txBody>
                  <a:tcPr marT="45712" marB="45712"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rPr>
                        <a:t>Por medio de mi humor convenzo a otros de mí mismo o de mi posición.</a:t>
                      </a:r>
                    </a:p>
                  </a:txBody>
                  <a:tcPr marT="45712" marB="45712" horzOverflow="overflow">
                    <a:lnL>
                      <a:noFill/>
                    </a:lnL>
                    <a:lnR cap="flat">
                      <a:noFill/>
                    </a:lnR>
                    <a:lnT>
                      <a:noFill/>
                    </a:lnT>
                    <a:lnB>
                      <a:noFill/>
                    </a:lnB>
                    <a:lnTlToBr>
                      <a:noFill/>
                    </a:lnTlToBr>
                    <a:lnBlToTr>
                      <a:noFill/>
                    </a:lnBlToTr>
                    <a:noFill/>
                  </a:tcPr>
                </a:tc>
              </a:tr>
              <a:tr h="2742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1" i="0" u="none" strike="noStrike" cap="none" normalizeH="0" baseline="0" smtClean="0">
                          <a:ln>
                            <a:noFill/>
                          </a:ln>
                          <a:solidFill>
                            <a:schemeClr val="tx1"/>
                          </a:solidFill>
                          <a:effectLst/>
                          <a:latin typeface="Arial" charset="0"/>
                          <a:ea typeface="SimSun" pitchFamily="2" charset="-122"/>
                          <a:cs typeface="Times New Roman" pitchFamily="18" charset="0"/>
                        </a:rPr>
                        <a:t>___D.5</a:t>
                      </a:r>
                      <a:endPar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marT="45712" marB="45712" anchor="b"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rPr>
                        <a:t>Mi humor es enérgico.</a:t>
                      </a:r>
                    </a:p>
                  </a:txBody>
                  <a:tcPr marT="45712" marB="45712" horzOverflow="overflow">
                    <a:lnL>
                      <a:noFill/>
                    </a:lnL>
                    <a:lnR cap="flat">
                      <a:noFill/>
                    </a:lnR>
                    <a:lnT>
                      <a:noFill/>
                    </a:lnT>
                    <a:lnB>
                      <a:noFill/>
                    </a:lnB>
                    <a:lnTlToBr>
                      <a:noFill/>
                    </a:lnTlToBr>
                    <a:lnBlToTr>
                      <a:noFill/>
                    </a:lnBlToTr>
                    <a:noFill/>
                  </a:tcPr>
                </a:tc>
              </a:tr>
              <a:tr h="2742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1" i="0" u="none" strike="noStrike" cap="none" normalizeH="0" baseline="0" smtClean="0">
                          <a:ln>
                            <a:noFill/>
                          </a:ln>
                          <a:solidFill>
                            <a:schemeClr val="tx1"/>
                          </a:solidFill>
                          <a:effectLst/>
                          <a:latin typeface="Arial" charset="0"/>
                          <a:ea typeface="SimSun" pitchFamily="2" charset="-122"/>
                          <a:cs typeface="Times New Roman" pitchFamily="18" charset="0"/>
                        </a:rPr>
                        <a:t>___E.5</a:t>
                      </a:r>
                      <a:endPar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marT="45712" marB="45712" anchor="b" horzOverflow="overflow">
                    <a:lnL cap="flat">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dirty="0" smtClean="0">
                          <a:ln>
                            <a:noFill/>
                          </a:ln>
                          <a:solidFill>
                            <a:schemeClr val="tx1"/>
                          </a:solidFill>
                          <a:effectLst/>
                          <a:latin typeface="Arial" charset="0"/>
                          <a:ea typeface="SimSun" pitchFamily="2" charset="-122"/>
                          <a:cs typeface="Times New Roman" pitchFamily="18" charset="0"/>
                        </a:rPr>
                        <a:t>Mi humor se ajusta a la situación y da perspectiva, conservo mi sentido de humor aún bajo presión.</a:t>
                      </a:r>
                    </a:p>
                  </a:txBody>
                  <a:tcPr marT="45712" marB="45712" horzOverflow="overflow">
                    <a:lnL>
                      <a:noFill/>
                    </a:lnL>
                    <a:lnR cap="flat">
                      <a:noFill/>
                    </a:lnR>
                    <a:lnT>
                      <a:noFill/>
                    </a:lnT>
                    <a:lnB cap="flat">
                      <a:noFill/>
                    </a:lnB>
                    <a:lnTlToBr>
                      <a:noFill/>
                    </a:lnTlToBr>
                    <a:lnBlToTr>
                      <a:noFill/>
                    </a:lnBlToTr>
                    <a:noFill/>
                  </a:tcPr>
                </a:tc>
              </a:tr>
            </a:tbl>
          </a:graphicData>
        </a:graphic>
      </p:graphicFrame>
      <p:graphicFrame>
        <p:nvGraphicFramePr>
          <p:cNvPr id="245844" name="Group 84"/>
          <p:cNvGraphicFramePr>
            <a:graphicFrameLocks noGrp="1"/>
          </p:cNvGraphicFramePr>
          <p:nvPr>
            <p:extLst>
              <p:ext uri="{D42A27DB-BD31-4B8C-83A1-F6EECF244321}">
                <p14:modId xmlns:p14="http://schemas.microsoft.com/office/powerpoint/2010/main" val="4272082083"/>
              </p:ext>
            </p:extLst>
          </p:nvPr>
        </p:nvGraphicFramePr>
        <p:xfrm>
          <a:off x="684213" y="2694917"/>
          <a:ext cx="8101012" cy="1670187"/>
        </p:xfrm>
        <a:graphic>
          <a:graphicData uri="http://schemas.openxmlformats.org/drawingml/2006/table">
            <a:tbl>
              <a:tblPr/>
              <a:tblGrid>
                <a:gridCol w="885825"/>
                <a:gridCol w="7215187"/>
              </a:tblGrid>
              <a:tr h="28887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zh-CN" sz="1200" b="1" i="0" u="none" strike="noStrike" cap="none" normalizeH="0" baseline="0" dirty="0" smtClean="0">
                          <a:ln>
                            <a:noFill/>
                          </a:ln>
                          <a:solidFill>
                            <a:schemeClr val="tx1"/>
                          </a:solidFill>
                          <a:effectLst/>
                          <a:latin typeface="Arial" charset="0"/>
                          <a:ea typeface="SimSun" pitchFamily="2" charset="-122"/>
                          <a:cs typeface="Times New Roman" pitchFamily="18" charset="0"/>
                        </a:rPr>
                        <a:t>Elemento 4: Emociones (Temperamento)</a:t>
                      </a:r>
                      <a:endParaRPr kumimoji="0" lang="es-ES" altLang="zh-CN" sz="1200" b="0" i="0" u="none" strike="noStrike" cap="none" normalizeH="0" baseline="0" dirty="0" smtClean="0">
                        <a:ln>
                          <a:noFill/>
                        </a:ln>
                        <a:solidFill>
                          <a:schemeClr val="tx1"/>
                        </a:solidFill>
                        <a:effectLst/>
                        <a:latin typeface="Arial" charset="0"/>
                        <a:ea typeface="SimSun" pitchFamily="2" charset="-122"/>
                        <a:cs typeface="Times New Roman" pitchFamily="18" charset="0"/>
                      </a:endParaRPr>
                    </a:p>
                  </a:txBody>
                  <a:tcPr marT="45711" marB="45711" horzOverflow="overflow">
                    <a:lnL cap="flat">
                      <a:noFill/>
                    </a:lnL>
                    <a:lnR cap="flat">
                      <a:noFill/>
                    </a:lnR>
                    <a:lnT cap="flat">
                      <a:noFill/>
                    </a:lnT>
                    <a:lnB>
                      <a:noFill/>
                    </a:lnB>
                    <a:lnTlToBr>
                      <a:noFill/>
                    </a:lnTlToBr>
                    <a:lnBlToTr>
                      <a:noFill/>
                    </a:lnBlToTr>
                    <a:noFill/>
                  </a:tcPr>
                </a:tc>
                <a:tc hMerge="1">
                  <a:txBody>
                    <a:bodyPr/>
                    <a:lstStyle/>
                    <a:p>
                      <a:endParaRPr lang="en-US"/>
                    </a:p>
                  </a:txBody>
                  <a:tcPr/>
                </a:tc>
              </a:tr>
              <a:tr h="2742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1" i="0" u="none" strike="noStrike" cap="none" normalizeH="0" baseline="0" smtClean="0">
                          <a:ln>
                            <a:noFill/>
                          </a:ln>
                          <a:solidFill>
                            <a:schemeClr val="tx1"/>
                          </a:solidFill>
                          <a:effectLst/>
                          <a:latin typeface="Arial" charset="0"/>
                          <a:ea typeface="SimSun" pitchFamily="2" charset="-122"/>
                          <a:cs typeface="Times New Roman" pitchFamily="18" charset="0"/>
                        </a:rPr>
                        <a:t>___A.4</a:t>
                      </a:r>
                      <a:endPar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marT="45711" marB="45711" anchor="b"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rPr>
                        <a:t>Permaneciendo neutral pocas veces me excito.</a:t>
                      </a:r>
                    </a:p>
                  </a:txBody>
                  <a:tcPr marT="45711" marB="45711" horzOverflow="overflow">
                    <a:lnL>
                      <a:noFill/>
                    </a:lnL>
                    <a:lnR cap="flat">
                      <a:noFill/>
                    </a:lnR>
                    <a:lnT>
                      <a:noFill/>
                    </a:lnT>
                    <a:lnB>
                      <a:noFill/>
                    </a:lnB>
                    <a:lnTlToBr>
                      <a:noFill/>
                    </a:lnTlToBr>
                    <a:lnBlToTr>
                      <a:noFill/>
                    </a:lnBlToTr>
                    <a:noFill/>
                  </a:tcPr>
                </a:tc>
              </a:tr>
              <a:tr h="2742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1" i="0" u="none" strike="noStrike" cap="none" normalizeH="0" baseline="0" smtClean="0">
                          <a:ln>
                            <a:noFill/>
                          </a:ln>
                          <a:solidFill>
                            <a:schemeClr val="tx1"/>
                          </a:solidFill>
                          <a:effectLst/>
                          <a:latin typeface="Arial" charset="0"/>
                          <a:ea typeface="SimSun" pitchFamily="2" charset="-122"/>
                          <a:cs typeface="Times New Roman" pitchFamily="18" charset="0"/>
                        </a:rPr>
                        <a:t>___B.4</a:t>
                      </a:r>
                      <a:endPar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marT="45711" marB="45711" anchor="b"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rPr>
                        <a:t>Debido a las tensiones que se crean por un conflicto mi reacción es amistosa y entusiasta.</a:t>
                      </a:r>
                    </a:p>
                  </a:txBody>
                  <a:tcPr marT="45711" marB="45711" horzOverflow="overflow">
                    <a:lnL>
                      <a:noFill/>
                    </a:lnL>
                    <a:lnR cap="flat">
                      <a:noFill/>
                    </a:lnR>
                    <a:lnT>
                      <a:noFill/>
                    </a:lnT>
                    <a:lnB>
                      <a:noFill/>
                    </a:lnB>
                    <a:lnTlToBr>
                      <a:noFill/>
                    </a:lnTlToBr>
                    <a:lnBlToTr>
                      <a:noFill/>
                    </a:lnBlToTr>
                    <a:noFill/>
                  </a:tcPr>
                </a:tc>
              </a:tr>
              <a:tr h="28410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1" i="0" u="none" strike="noStrike" cap="none" normalizeH="0" baseline="0" smtClean="0">
                          <a:ln>
                            <a:noFill/>
                          </a:ln>
                          <a:solidFill>
                            <a:schemeClr val="tx1"/>
                          </a:solidFill>
                          <a:effectLst/>
                          <a:latin typeface="Arial" charset="0"/>
                          <a:ea typeface="SimSun" pitchFamily="2" charset="-122"/>
                          <a:cs typeface="Times New Roman" pitchFamily="18" charset="0"/>
                        </a:rPr>
                        <a:t>___C.4</a:t>
                      </a:r>
                      <a:endPar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marT="45711" marB="45711" anchor="b"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rPr>
                        <a:t>Bajo tensión me siento inseguro del rumbo a tomar o qué cambios hacer para evitar más presiones.</a:t>
                      </a:r>
                    </a:p>
                  </a:txBody>
                  <a:tcPr marT="45711" marB="45711" horzOverflow="overflow">
                    <a:lnL>
                      <a:noFill/>
                    </a:lnL>
                    <a:lnR cap="flat">
                      <a:noFill/>
                    </a:lnR>
                    <a:lnT>
                      <a:noFill/>
                    </a:lnT>
                    <a:lnB>
                      <a:noFill/>
                    </a:lnB>
                    <a:lnTlToBr>
                      <a:noFill/>
                    </a:lnTlToBr>
                    <a:lnBlToTr>
                      <a:noFill/>
                    </a:lnBlToTr>
                    <a:noFill/>
                  </a:tcPr>
                </a:tc>
              </a:tr>
              <a:tr h="2742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1" i="0" u="none" strike="noStrike" cap="none" normalizeH="0" baseline="0" smtClean="0">
                          <a:ln>
                            <a:noFill/>
                          </a:ln>
                          <a:solidFill>
                            <a:schemeClr val="tx1"/>
                          </a:solidFill>
                          <a:effectLst/>
                          <a:latin typeface="Arial" charset="0"/>
                          <a:ea typeface="SimSun" pitchFamily="2" charset="-122"/>
                          <a:cs typeface="Times New Roman" pitchFamily="18" charset="0"/>
                        </a:rPr>
                        <a:t>___D.4</a:t>
                      </a:r>
                      <a:endPar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marT="45711" marB="45711" anchor="b"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rPr>
                        <a:t>Cuando las cosas no van bien, defiendo, resisto o ataco con mis propios argumentos.</a:t>
                      </a:r>
                    </a:p>
                  </a:txBody>
                  <a:tcPr marT="45711" marB="45711" horzOverflow="overflow">
                    <a:lnL>
                      <a:noFill/>
                    </a:lnL>
                    <a:lnR cap="flat">
                      <a:noFill/>
                    </a:lnR>
                    <a:lnT>
                      <a:noFill/>
                    </a:lnT>
                    <a:lnB>
                      <a:noFill/>
                    </a:lnB>
                    <a:lnTlToBr>
                      <a:noFill/>
                    </a:lnTlToBr>
                    <a:lnBlToTr>
                      <a:noFill/>
                    </a:lnBlToTr>
                    <a:noFill/>
                  </a:tcPr>
                </a:tc>
              </a:tr>
              <a:tr h="2742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1" i="0" u="none" strike="noStrike" cap="none" normalizeH="0" baseline="0" smtClean="0">
                          <a:ln>
                            <a:noFill/>
                          </a:ln>
                          <a:solidFill>
                            <a:schemeClr val="tx1"/>
                          </a:solidFill>
                          <a:effectLst/>
                          <a:latin typeface="Arial" charset="0"/>
                          <a:ea typeface="SimSun" pitchFamily="2" charset="-122"/>
                          <a:cs typeface="Times New Roman" pitchFamily="18" charset="0"/>
                        </a:rPr>
                        <a:t>___E.4</a:t>
                      </a:r>
                      <a:endPar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marT="45711" marB="45711" anchor="b" horzOverflow="overflow">
                    <a:lnL cap="flat">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dirty="0" smtClean="0">
                          <a:ln>
                            <a:noFill/>
                          </a:ln>
                          <a:solidFill>
                            <a:schemeClr val="tx1"/>
                          </a:solidFill>
                          <a:effectLst/>
                          <a:latin typeface="Arial" charset="0"/>
                          <a:ea typeface="SimSun" pitchFamily="2" charset="-122"/>
                          <a:cs typeface="Times New Roman" pitchFamily="18" charset="0"/>
                        </a:rPr>
                        <a:t>Cuando me excito me controlo, pero se nota mi impaciencia.</a:t>
                      </a:r>
                    </a:p>
                  </a:txBody>
                  <a:tcPr marT="45711" marB="45711" horzOverflow="overflow">
                    <a:lnL>
                      <a:noFill/>
                    </a:lnL>
                    <a:lnR cap="flat">
                      <a:noFill/>
                    </a:lnR>
                    <a:lnT>
                      <a:noFill/>
                    </a:lnT>
                    <a:lnB cap="flat">
                      <a:noFill/>
                    </a:lnB>
                    <a:lnTlToBr>
                      <a:noFill/>
                    </a:lnTlToBr>
                    <a:lnBlToTr>
                      <a:noFill/>
                    </a:lnBlToTr>
                    <a:noFill/>
                  </a:tcPr>
                </a:tc>
              </a:tr>
            </a:tbl>
          </a:graphicData>
        </a:graphic>
      </p:graphicFrame>
      <p:graphicFrame>
        <p:nvGraphicFramePr>
          <p:cNvPr id="245843" name="Group 83"/>
          <p:cNvGraphicFramePr>
            <a:graphicFrameLocks noGrp="1"/>
          </p:cNvGraphicFramePr>
          <p:nvPr>
            <p:extLst>
              <p:ext uri="{D42A27DB-BD31-4B8C-83A1-F6EECF244321}">
                <p14:modId xmlns:p14="http://schemas.microsoft.com/office/powerpoint/2010/main" val="4066138759"/>
              </p:ext>
            </p:extLst>
          </p:nvPr>
        </p:nvGraphicFramePr>
        <p:xfrm>
          <a:off x="684213" y="727147"/>
          <a:ext cx="8135937" cy="1909765"/>
        </p:xfrm>
        <a:graphic>
          <a:graphicData uri="http://schemas.openxmlformats.org/drawingml/2006/table">
            <a:tbl>
              <a:tblPr/>
              <a:tblGrid>
                <a:gridCol w="863600"/>
                <a:gridCol w="7272337"/>
              </a:tblGrid>
              <a:tr h="29051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zh-CN" sz="1200" b="1" i="0" u="none" strike="noStrike" cap="none" normalizeH="0" baseline="0" dirty="0" smtClean="0">
                          <a:ln>
                            <a:noFill/>
                          </a:ln>
                          <a:solidFill>
                            <a:schemeClr val="tx1"/>
                          </a:solidFill>
                          <a:effectLst/>
                          <a:latin typeface="Arial" charset="0"/>
                          <a:ea typeface="SimSun" pitchFamily="2" charset="-122"/>
                          <a:cs typeface="Times New Roman" pitchFamily="18" charset="0"/>
                        </a:rPr>
                        <a:t>Elemento 3: Conflicto</a:t>
                      </a:r>
                      <a:endParaRPr kumimoji="0" lang="es-ES" altLang="zh-CN" sz="1200" b="0" i="0" u="none" strike="noStrike" cap="none" normalizeH="0" baseline="0" dirty="0" smtClean="0">
                        <a:ln>
                          <a:noFill/>
                        </a:ln>
                        <a:solidFill>
                          <a:schemeClr val="tx1"/>
                        </a:solidFill>
                        <a:effectLst/>
                        <a:latin typeface="Arial" charset="0"/>
                        <a:ea typeface="SimSun" pitchFamily="2" charset="-122"/>
                        <a:cs typeface="Times New Roman" pitchFamily="18" charset="0"/>
                      </a:endParaRPr>
                    </a:p>
                  </a:txBody>
                  <a:tcPr horzOverflow="overflow">
                    <a:lnL cap="flat">
                      <a:noFill/>
                    </a:lnL>
                    <a:lnR cap="flat">
                      <a:noFill/>
                    </a:lnR>
                    <a:lnT cap="flat">
                      <a:noFill/>
                    </a:lnT>
                    <a:lnB>
                      <a:noFill/>
                    </a:lnB>
                    <a:lnTlToBr>
                      <a:noFill/>
                    </a:lnTlToBr>
                    <a:lnBlToTr>
                      <a:noFill/>
                    </a:lnBlToTr>
                    <a:noFill/>
                  </a:tcPr>
                </a:tc>
                <a:tc hMerge="1">
                  <a:txBody>
                    <a:bodyPr/>
                    <a:lstStyle/>
                    <a:p>
                      <a:endParaRPr lang="en-US"/>
                    </a:p>
                  </a:txBody>
                  <a:tcPr/>
                </a:tc>
              </a:tr>
              <a:tr h="290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1" i="0" u="none" strike="noStrike" cap="none" normalizeH="0" baseline="0" smtClean="0">
                          <a:ln>
                            <a:noFill/>
                          </a:ln>
                          <a:solidFill>
                            <a:schemeClr val="tx1"/>
                          </a:solidFill>
                          <a:effectLst/>
                          <a:latin typeface="Arial" charset="0"/>
                          <a:ea typeface="SimSun" pitchFamily="2" charset="-122"/>
                          <a:cs typeface="Times New Roman" pitchFamily="18" charset="0"/>
                        </a:rPr>
                        <a:t>___A.3</a:t>
                      </a:r>
                      <a:endPar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dirty="0" smtClean="0">
                          <a:ln>
                            <a:noFill/>
                          </a:ln>
                          <a:solidFill>
                            <a:schemeClr val="tx1"/>
                          </a:solidFill>
                          <a:effectLst/>
                          <a:latin typeface="Arial" charset="0"/>
                          <a:ea typeface="SimSun" pitchFamily="2" charset="-122"/>
                          <a:cs typeface="Times New Roman" pitchFamily="18" charset="0"/>
                        </a:rPr>
                        <a:t>Cuando surge algún conflicto trato de ser neutral o no mezclarme en el asunto.</a:t>
                      </a:r>
                    </a:p>
                  </a:txBody>
                  <a:tcPr horzOverflow="overflow">
                    <a:lnL>
                      <a:noFill/>
                    </a:lnL>
                    <a:lnR cap="flat">
                      <a:noFill/>
                    </a:lnR>
                    <a:lnT>
                      <a:noFill/>
                    </a:lnT>
                    <a:lnB>
                      <a:noFill/>
                    </a:lnB>
                    <a:lnTlToBr>
                      <a:noFill/>
                    </a:lnTlToBr>
                    <a:lnBlToTr>
                      <a:noFill/>
                    </a:lnBlToTr>
                    <a:noFill/>
                  </a:tcPr>
                </a:tc>
              </a:tr>
              <a:tr h="290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1" i="0" u="none" strike="noStrike" cap="none" normalizeH="0" baseline="0" smtClean="0">
                          <a:ln>
                            <a:noFill/>
                          </a:ln>
                          <a:solidFill>
                            <a:schemeClr val="tx1"/>
                          </a:solidFill>
                          <a:effectLst/>
                          <a:latin typeface="Arial" charset="0"/>
                          <a:ea typeface="SimSun" pitchFamily="2" charset="-122"/>
                          <a:cs typeface="Times New Roman" pitchFamily="18" charset="0"/>
                        </a:rPr>
                        <a:t>___B.3</a:t>
                      </a:r>
                      <a:endPar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rPr>
                        <a:t>Trato de evitar conflictos, pero cuando se presenta uno, trato de calmar a la gente y mantenerla unida.</a:t>
                      </a:r>
                    </a:p>
                  </a:txBody>
                  <a:tcPr horzOverflow="overflow">
                    <a:lnL>
                      <a:noFill/>
                    </a:lnL>
                    <a:lnR cap="flat">
                      <a:noFill/>
                    </a:lnR>
                    <a:lnT>
                      <a:noFill/>
                    </a:lnT>
                    <a:lnB>
                      <a:noFill/>
                    </a:lnB>
                    <a:lnTlToBr>
                      <a:noFill/>
                    </a:lnTlToBr>
                    <a:lnBlToTr>
                      <a:noFill/>
                    </a:lnBlToTr>
                    <a:noFill/>
                  </a:tcPr>
                </a:tc>
              </a:tr>
              <a:tr h="290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1" i="0" u="none" strike="noStrike" cap="none" normalizeH="0" baseline="0" smtClean="0">
                          <a:ln>
                            <a:noFill/>
                          </a:ln>
                          <a:solidFill>
                            <a:schemeClr val="tx1"/>
                          </a:solidFill>
                          <a:effectLst/>
                          <a:latin typeface="Arial" charset="0"/>
                          <a:ea typeface="SimSun" pitchFamily="2" charset="-122"/>
                          <a:cs typeface="Times New Roman" pitchFamily="18" charset="0"/>
                        </a:rPr>
                        <a:t>___C.3</a:t>
                      </a:r>
                      <a:endPar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rPr>
                        <a:t>Cuando se crea un conflicto trato de ser justo pero firme, y de alcanzar una solución equitativa.</a:t>
                      </a:r>
                    </a:p>
                  </a:txBody>
                  <a:tcPr horzOverflow="overflow">
                    <a:lnL>
                      <a:noFill/>
                    </a:lnL>
                    <a:lnR cap="flat">
                      <a:noFill/>
                    </a:lnR>
                    <a:lnT>
                      <a:noFill/>
                    </a:lnT>
                    <a:lnB>
                      <a:noFill/>
                    </a:lnB>
                    <a:lnTlToBr>
                      <a:noFill/>
                    </a:lnTlToBr>
                    <a:lnBlToTr>
                      <a:noFill/>
                    </a:lnBlToTr>
                    <a:noFill/>
                  </a:tcPr>
                </a:tc>
              </a:tr>
              <a:tr h="290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1" i="0" u="none" strike="noStrike" cap="none" normalizeH="0" baseline="0" smtClean="0">
                          <a:ln>
                            <a:noFill/>
                          </a:ln>
                          <a:solidFill>
                            <a:schemeClr val="tx1"/>
                          </a:solidFill>
                          <a:effectLst/>
                          <a:latin typeface="Arial" charset="0"/>
                          <a:ea typeface="SimSun" pitchFamily="2" charset="-122"/>
                          <a:cs typeface="Times New Roman" pitchFamily="18" charset="0"/>
                        </a:rPr>
                        <a:t>___D.3</a:t>
                      </a:r>
                      <a:endPar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charset="0"/>
                          <a:ea typeface="SimSun" pitchFamily="2" charset="-122"/>
                          <a:cs typeface="Times New Roman" pitchFamily="18" charset="0"/>
                        </a:rPr>
                        <a:t>Cuando se crea un conflicto trato de cortarlo e imponer mi posición.</a:t>
                      </a:r>
                    </a:p>
                  </a:txBody>
                  <a:tcPr horzOverflow="overflow">
                    <a:lnL>
                      <a:noFill/>
                    </a:lnL>
                    <a:lnR cap="flat">
                      <a:noFill/>
                    </a:lnR>
                    <a:lnT>
                      <a:noFill/>
                    </a:lnT>
                    <a:lnB>
                      <a:noFill/>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1" i="0" u="none" strike="noStrike" cap="none" normalizeH="0" baseline="0" dirty="0" smtClean="0">
                          <a:ln>
                            <a:noFill/>
                          </a:ln>
                          <a:solidFill>
                            <a:schemeClr val="tx1"/>
                          </a:solidFill>
                          <a:effectLst/>
                          <a:latin typeface="Arial" charset="0"/>
                          <a:ea typeface="SimSun" pitchFamily="2" charset="-122"/>
                          <a:cs typeface="Times New Roman" pitchFamily="18" charset="0"/>
                        </a:rPr>
                        <a:t>___E.3</a:t>
                      </a:r>
                      <a:endParaRPr kumimoji="0" lang="es-MX" altLang="zh-CN" sz="1200" b="0" i="0" u="none" strike="noStrike" cap="none" normalizeH="0" baseline="0" dirty="0" smtClean="0">
                        <a:ln>
                          <a:noFill/>
                        </a:ln>
                        <a:solidFill>
                          <a:schemeClr val="tx1"/>
                        </a:solidFill>
                        <a:effectLst/>
                        <a:latin typeface="Arial" charset="0"/>
                        <a:ea typeface="SimSun" pitchFamily="2" charset="-122"/>
                        <a:cs typeface="Times New Roman" pitchFamily="18"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dirty="0" smtClean="0">
                          <a:ln>
                            <a:noFill/>
                          </a:ln>
                          <a:solidFill>
                            <a:schemeClr val="tx1"/>
                          </a:solidFill>
                          <a:effectLst/>
                          <a:latin typeface="Arial" charset="0"/>
                          <a:ea typeface="SimSun" pitchFamily="2" charset="-122"/>
                          <a:cs typeface="Times New Roman" pitchFamily="18" charset="0"/>
                        </a:rPr>
                        <a:t>Cuando surge algún conflicto trato de identificar los motivos causantes y trato de resolver las causas subyacentes.</a:t>
                      </a:r>
                    </a:p>
                  </a:txBody>
                  <a:tcPr horzOverflow="overflow">
                    <a:lnL>
                      <a:noFill/>
                    </a:lnL>
                    <a:lnR cap="flat">
                      <a:noFill/>
                    </a:lnR>
                    <a:lnT>
                      <a:noFill/>
                    </a:lnT>
                    <a:lnB cap="flat">
                      <a:noFill/>
                    </a:lnB>
                    <a:lnTlToBr>
                      <a:noFill/>
                    </a:lnTlToBr>
                    <a:lnBlToTr>
                      <a:noFill/>
                    </a:lnBlToTr>
                    <a:noFill/>
                  </a:tcPr>
                </a:tc>
              </a:tr>
            </a:tbl>
          </a:graphicData>
        </a:graphic>
      </p:graphicFrame>
      <p:sp>
        <p:nvSpPr>
          <p:cNvPr id="83" name="82 Marcador de número de diapositiva"/>
          <p:cNvSpPr>
            <a:spLocks noGrp="1"/>
          </p:cNvSpPr>
          <p:nvPr>
            <p:ph type="sldNum" sz="quarter" idx="12"/>
          </p:nvPr>
        </p:nvSpPr>
        <p:spPr>
          <a:xfrm>
            <a:off x="6553200" y="6356350"/>
            <a:ext cx="2133600" cy="365125"/>
          </a:xfrm>
        </p:spPr>
        <p:txBody>
          <a:bodyPr/>
          <a:lstStyle/>
          <a:p>
            <a:pPr>
              <a:defRPr/>
            </a:pPr>
            <a:fld id="{DEDB7B37-512D-4CE1-898F-CE2D6B94EE8F}" type="slidenum">
              <a:rPr lang="es-ES">
                <a:solidFill>
                  <a:srgbClr val="898989"/>
                </a:solidFill>
              </a:rPr>
              <a:pPr>
                <a:defRPr/>
              </a:pPr>
              <a:t>25</a:t>
            </a:fld>
            <a:endParaRPr lang="es-ES" dirty="0">
              <a:solidFill>
                <a:srgbClr val="898989"/>
              </a:solidFill>
            </a:endParaRPr>
          </a:p>
        </p:txBody>
      </p:sp>
      <p:sp>
        <p:nvSpPr>
          <p:cNvPr id="6" name="5 CuadroTexto"/>
          <p:cNvSpPr txBox="1"/>
          <p:nvPr/>
        </p:nvSpPr>
        <p:spPr>
          <a:xfrm>
            <a:off x="250825" y="240903"/>
            <a:ext cx="8642349" cy="307777"/>
          </a:xfrm>
          <a:prstGeom prst="rect">
            <a:avLst/>
          </a:prstGeom>
          <a:solidFill>
            <a:srgbClr val="F5ECAB"/>
          </a:solidFill>
          <a:ln>
            <a:solidFill>
              <a:schemeClr val="tx1"/>
            </a:solidFill>
          </a:ln>
        </p:spPr>
        <p:txBody>
          <a:bodyPr wrap="square" rtlCol="0">
            <a:spAutoFit/>
          </a:bodyPr>
          <a:lstStyle/>
          <a:p>
            <a:pPr algn="ctr"/>
            <a:r>
              <a:rPr lang="es-MX" sz="1400" b="1" dirty="0"/>
              <a:t>AUTO </a:t>
            </a:r>
            <a:r>
              <a:rPr lang="es-MX" sz="1400" b="1" dirty="0" smtClean="0"/>
              <a:t>EVALUACIÓN 2.1.2 </a:t>
            </a:r>
            <a:r>
              <a:rPr lang="es-MX" sz="1400" b="1" dirty="0" smtClean="0"/>
              <a:t>: </a:t>
            </a:r>
            <a:r>
              <a:rPr lang="es-MX" sz="1400" b="1" dirty="0"/>
              <a:t>ESTILO DE LIDERAZGO DE ACUERDO A LA TEORIA DEL </a:t>
            </a:r>
            <a:r>
              <a:rPr lang="es-MX" sz="1400" b="1" dirty="0" smtClean="0"/>
              <a:t>GRID. </a:t>
            </a:r>
            <a:r>
              <a:rPr lang="es-MX" sz="1400" b="1" i="1" dirty="0" smtClean="0"/>
              <a:t>Continuación…</a:t>
            </a:r>
            <a:endParaRPr lang="es-MX" sz="1400" i="1" dirty="0"/>
          </a:p>
        </p:txBody>
      </p:sp>
    </p:spTree>
    <p:extLst>
      <p:ext uri="{BB962C8B-B14F-4D97-AF65-F5344CB8AC3E}">
        <p14:creationId xmlns:p14="http://schemas.microsoft.com/office/powerpoint/2010/main" val="714378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23529" y="2002195"/>
            <a:ext cx="849662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a:tabLst>
                <a:tab pos="342900" algn="l"/>
              </a:tabLst>
            </a:pPr>
            <a:r>
              <a:rPr lang="es-MX" altLang="zh-CN" sz="1400" b="1" dirty="0">
                <a:latin typeface="Arial Narrow" pitchFamily="34" charset="0"/>
              </a:rPr>
              <a:t>IDENTIFICACIÓN DEL PROPIO ESTILO DE GRID</a:t>
            </a:r>
          </a:p>
          <a:p>
            <a:pPr algn="just">
              <a:tabLst>
                <a:tab pos="342900" algn="l"/>
              </a:tabLst>
            </a:pPr>
            <a:endParaRPr lang="es-MX" altLang="zh-CN" sz="600" dirty="0">
              <a:latin typeface="Arial Narrow" pitchFamily="34" charset="0"/>
            </a:endParaRPr>
          </a:p>
          <a:p>
            <a:pPr algn="just">
              <a:tabLst>
                <a:tab pos="342900" algn="l"/>
              </a:tabLst>
            </a:pPr>
            <a:r>
              <a:rPr lang="es-MX" altLang="zh-CN" sz="1200" dirty="0"/>
              <a:t>El cuadro </a:t>
            </a:r>
            <a:r>
              <a:rPr lang="es-MX" altLang="zh-CN" sz="1200" dirty="0" smtClean="0"/>
              <a:t>Estilos de </a:t>
            </a:r>
            <a:r>
              <a:rPr lang="es-MX" altLang="zh-CN" sz="1200" dirty="0" err="1" smtClean="0"/>
              <a:t>Grid</a:t>
            </a:r>
            <a:r>
              <a:rPr lang="es-MX" altLang="zh-CN" sz="1200" dirty="0" smtClean="0"/>
              <a:t> </a:t>
            </a:r>
            <a:r>
              <a:rPr lang="es-MX" altLang="zh-CN" sz="1200" dirty="0"/>
              <a:t>lo ayudará a totalizar puntos para llegar a una conclusión. ¿Cuál estilo </a:t>
            </a:r>
            <a:r>
              <a:rPr lang="es-MX" altLang="zh-CN" sz="1200" dirty="0" err="1"/>
              <a:t>Grid</a:t>
            </a:r>
            <a:r>
              <a:rPr lang="es-MX" altLang="zh-CN" sz="1200" dirty="0"/>
              <a:t> es más típico de usted? Empiece con el elemento relativo a decisiones. Pónganse los puntos en la fila 1. Luego, asiéntense los puntos correspondientes al elemento convicciones en la fila 2 y así sucesivamente. A continuación, súmese el total de puntos en cada columna.</a:t>
            </a:r>
          </a:p>
        </p:txBody>
      </p:sp>
      <p:graphicFrame>
        <p:nvGraphicFramePr>
          <p:cNvPr id="39005" name="Group 93"/>
          <p:cNvGraphicFramePr>
            <a:graphicFrameLocks noGrp="1"/>
          </p:cNvGraphicFramePr>
          <p:nvPr>
            <p:extLst>
              <p:ext uri="{D42A27DB-BD31-4B8C-83A1-F6EECF244321}">
                <p14:modId xmlns:p14="http://schemas.microsoft.com/office/powerpoint/2010/main" val="2549171430"/>
              </p:ext>
            </p:extLst>
          </p:nvPr>
        </p:nvGraphicFramePr>
        <p:xfrm>
          <a:off x="1357313" y="3135384"/>
          <a:ext cx="6383335" cy="2453856"/>
        </p:xfrm>
        <a:graphic>
          <a:graphicData uri="http://schemas.openxmlformats.org/drawingml/2006/table">
            <a:tbl>
              <a:tblPr/>
              <a:tblGrid>
                <a:gridCol w="1271605"/>
                <a:gridCol w="1006471"/>
                <a:gridCol w="1038221"/>
                <a:gridCol w="1022346"/>
                <a:gridCol w="1022346"/>
                <a:gridCol w="1022346"/>
              </a:tblGrid>
              <a:tr h="25048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100" b="1"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ELEMENTO *</a:t>
                      </a:r>
                      <a:endParaRPr kumimoji="0" lang="es-MX" altLang="zh-CN" sz="18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2B4"/>
                    </a:solid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100" b="1"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ESTILO DE GRID *</a:t>
                      </a:r>
                      <a:endParaRPr kumimoji="0" lang="es-MX" altLang="zh-CN" sz="18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2B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5223">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1,1*</a:t>
                      </a:r>
                      <a:endParaRPr kumimoji="0" lang="es-MX" altLang="zh-CN" sz="18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2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1,9 *</a:t>
                      </a:r>
                      <a:endParaRPr kumimoji="0" lang="es-MX" altLang="zh-CN" sz="18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2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5,5 *</a:t>
                      </a:r>
                      <a:endParaRPr kumimoji="0" lang="es-MX" altLang="zh-CN" sz="18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2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9,1 *</a:t>
                      </a:r>
                      <a:endParaRPr kumimoji="0" lang="es-MX" altLang="zh-CN" sz="18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2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9,9 *</a:t>
                      </a:r>
                      <a:endParaRPr kumimoji="0" lang="es-MX" altLang="zh-CN" sz="18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2B4"/>
                    </a:solidFill>
                  </a:tcPr>
                </a:tc>
              </a:tr>
              <a:tr h="2652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zh-CN" sz="1000" b="1"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1. DECISIONES*</a:t>
                      </a:r>
                      <a:endParaRPr kumimoji="0" lang="es-MX" altLang="zh-CN" sz="1800" b="1"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2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A1 (       ) *</a:t>
                      </a:r>
                      <a:endParaRPr kumimoji="0" lang="es-MX" altLang="zh-CN" sz="18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B1 (       ) *</a:t>
                      </a:r>
                      <a:endParaRPr kumimoji="0" lang="es-MX" altLang="zh-CN" sz="18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C1 (       ) *</a:t>
                      </a:r>
                      <a:endParaRPr kumimoji="0" lang="es-MX" altLang="zh-CN" sz="18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D1 (       ) *</a:t>
                      </a:r>
                      <a:endParaRPr kumimoji="0" lang="es-MX" altLang="zh-CN" sz="18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E1 (       ) *</a:t>
                      </a:r>
                      <a:endParaRPr kumimoji="0" lang="es-MX" altLang="zh-CN" sz="18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652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zh-CN" sz="1000" b="1"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2. CONVICCIONES*</a:t>
                      </a:r>
                      <a:endParaRPr kumimoji="0" lang="es-MX" altLang="zh-CN" sz="1800" b="1"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2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A2 (       ) *</a:t>
                      </a:r>
                      <a:endParaRPr kumimoji="0" lang="es-MX" altLang="zh-CN" sz="18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B2 (       ) *</a:t>
                      </a:r>
                      <a:endParaRPr kumimoji="0" lang="es-ES"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C2 (       ) *</a:t>
                      </a:r>
                      <a:endParaRPr kumimoji="0" lang="es-ES"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D2 (       ) *</a:t>
                      </a:r>
                      <a:endParaRPr kumimoji="0" lang="es-ES"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E2 (       ) *</a:t>
                      </a:r>
                      <a:endParaRPr kumimoji="0" lang="es-ES"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652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zh-CN" sz="1000" b="1"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3. CONFLICTO*</a:t>
                      </a:r>
                      <a:endParaRPr kumimoji="0" lang="es-MX" altLang="zh-CN" sz="1800" b="1"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2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A3 (       ) *</a:t>
                      </a:r>
                      <a:endParaRPr kumimoji="0" lang="es-MX" altLang="zh-CN" sz="18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B3 (       ) *</a:t>
                      </a:r>
                      <a:endParaRPr kumimoji="0" lang="es-ES"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C3 (       ) *</a:t>
                      </a:r>
                      <a:endParaRPr kumimoji="0" lang="es-ES"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D3 (       ) *</a:t>
                      </a:r>
                      <a:endParaRPr kumimoji="0" lang="es-ES"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E3 (       ) *</a:t>
                      </a:r>
                      <a:endParaRPr kumimoji="0" lang="es-ES"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652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zh-CN" sz="1000" b="1"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4. EMOCIONES *</a:t>
                      </a:r>
                      <a:endParaRPr kumimoji="0" lang="es-MX" altLang="zh-CN" sz="1800" b="1"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2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A4 (       ) *</a:t>
                      </a:r>
                      <a:endParaRPr kumimoji="0" lang="es-MX" altLang="zh-CN" sz="18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B4 (       ) *</a:t>
                      </a:r>
                      <a:endParaRPr kumimoji="0" lang="es-ES"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C4 (       ) *</a:t>
                      </a:r>
                      <a:endParaRPr kumimoji="0" lang="es-ES"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D4 (       ) *</a:t>
                      </a:r>
                      <a:endParaRPr kumimoji="0" lang="es-ES"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E4 (       ) *</a:t>
                      </a:r>
                      <a:endParaRPr kumimoji="0" lang="es-ES"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652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zh-CN" sz="1000" b="1"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5. HUMOR *</a:t>
                      </a:r>
                      <a:endParaRPr kumimoji="0" lang="es-MX" altLang="zh-CN" sz="1800" b="1"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2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A5 (       ) *</a:t>
                      </a:r>
                      <a:endParaRPr kumimoji="0" lang="es-MX" altLang="zh-CN" sz="18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B5 (       ) *</a:t>
                      </a:r>
                      <a:endParaRPr kumimoji="0" lang="es-ES"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C5 (       ) *</a:t>
                      </a:r>
                      <a:endParaRPr kumimoji="0" lang="es-ES"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D5 (       ) *</a:t>
                      </a:r>
                      <a:endParaRPr kumimoji="0" lang="es-ES"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rPr>
                        <a:t>E5 (       ) *</a:t>
                      </a:r>
                      <a:endParaRPr kumimoji="0" lang="es-ES" sz="1200" b="0" i="0" u="none" strike="noStrike" cap="none" normalizeH="0" baseline="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652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zh-CN" sz="1000" b="1"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6. ESFUERZO *</a:t>
                      </a:r>
                      <a:endParaRPr kumimoji="0" lang="es-MX" altLang="zh-CN" sz="1800" b="1"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E2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A6 (       ) *</a:t>
                      </a:r>
                      <a:endParaRPr kumimoji="0" lang="es-MX" altLang="zh-CN" sz="18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B6 (       ) *</a:t>
                      </a:r>
                      <a:endParaRPr kumimoji="0" lang="es-ES" sz="12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C6 (       ) *</a:t>
                      </a:r>
                      <a:endParaRPr kumimoji="0" lang="es-ES" sz="12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D6 (       ) *</a:t>
                      </a:r>
                      <a:endParaRPr kumimoji="0" lang="es-ES" sz="12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E6 (       ) *</a:t>
                      </a:r>
                      <a:endParaRPr kumimoji="0" lang="es-ES" sz="12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26522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100" b="1"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TOTAL *</a:t>
                      </a:r>
                      <a:endParaRPr kumimoji="0" lang="es-MX" altLang="zh-CN" sz="2400" b="1"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2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chemeClr val="tx1"/>
                          </a:solidFill>
                          <a:effectLst/>
                          <a:latin typeface="Arial Narrow" pitchFamily="34" charset="0"/>
                        </a:rPr>
                        <a:t>                *</a:t>
                      </a: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zh-CN" sz="12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rPr>
                        <a:t>                *</a:t>
                      </a:r>
                      <a:endParaRPr kumimoji="0" lang="es-ES" sz="1200" b="0" i="0" u="none" strike="noStrike" cap="none" normalizeH="0" baseline="0" dirty="0" smtClean="0">
                        <a:ln>
                          <a:noFill/>
                        </a:ln>
                        <a:solidFill>
                          <a:schemeClr val="tx1"/>
                        </a:solidFill>
                        <a:effectLst/>
                        <a:latin typeface="Arial Narrow" pitchFamily="34" charset="0"/>
                        <a:ea typeface="SimSun" pitchFamily="2" charset="-122"/>
                        <a:cs typeface="Times New Roman" pitchFamily="18"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MX" sz="1200" b="0" i="0" u="none" strike="noStrike" cap="none" normalizeH="0" baseline="0" dirty="0" smtClean="0">
                          <a:ln>
                            <a:noFill/>
                          </a:ln>
                          <a:solidFill>
                            <a:schemeClr val="tx1"/>
                          </a:solidFill>
                          <a:effectLst/>
                          <a:latin typeface="Arial Narrow" pitchFamily="34" charset="0"/>
                        </a:rPr>
                        <a:t>                *</a:t>
                      </a:r>
                      <a:endParaRPr kumimoji="0" lang="es-ES" sz="1200" b="0" i="0" u="none" strike="noStrike" cap="none" normalizeH="0" baseline="0" dirty="0" smtClean="0">
                        <a:ln>
                          <a:noFill/>
                        </a:ln>
                        <a:solidFill>
                          <a:schemeClr val="tx1"/>
                        </a:solidFill>
                        <a:effectLst/>
                        <a:latin typeface="Arial Narrow" pitchFamily="34"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MX" sz="1200" b="0" i="0" u="none" strike="noStrike" cap="none" normalizeH="0" baseline="0" dirty="0" smtClean="0">
                          <a:ln>
                            <a:noFill/>
                          </a:ln>
                          <a:solidFill>
                            <a:schemeClr val="tx1"/>
                          </a:solidFill>
                          <a:effectLst/>
                          <a:latin typeface="Arial Narrow" pitchFamily="34" charset="0"/>
                        </a:rPr>
                        <a:t>                *</a:t>
                      </a:r>
                      <a:endParaRPr kumimoji="0" lang="es-ES" sz="1200" b="0" i="0" u="none" strike="noStrike" cap="none" normalizeH="0" baseline="0" dirty="0" smtClean="0">
                        <a:ln>
                          <a:noFill/>
                        </a:ln>
                        <a:solidFill>
                          <a:schemeClr val="tx1"/>
                        </a:solidFill>
                        <a:effectLst/>
                        <a:latin typeface="Arial Narrow" pitchFamily="34"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MX" sz="1200" b="0" i="0" u="none" strike="noStrike" cap="none" normalizeH="0" baseline="0" dirty="0" smtClean="0">
                          <a:ln>
                            <a:noFill/>
                          </a:ln>
                          <a:solidFill>
                            <a:schemeClr val="tx1"/>
                          </a:solidFill>
                          <a:effectLst/>
                          <a:latin typeface="Arial Narrow" pitchFamily="34" charset="0"/>
                        </a:rPr>
                        <a:t>                *</a:t>
                      </a:r>
                      <a:endParaRPr kumimoji="0" lang="es-ES" sz="1200" b="0" i="0" u="none" strike="noStrike" cap="none" normalizeH="0" baseline="0" dirty="0" smtClean="0">
                        <a:ln>
                          <a:noFill/>
                        </a:ln>
                        <a:solidFill>
                          <a:schemeClr val="tx1"/>
                        </a:solidFill>
                        <a:effectLst/>
                        <a:latin typeface="Arial Narrow" pitchFamily="34" charset="0"/>
                      </a:endParaRPr>
                    </a:p>
                  </a:txBody>
                  <a:tcPr marT="45732" marB="457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35910" name="Rectangle 72"/>
          <p:cNvSpPr>
            <a:spLocks noChangeArrowheads="1"/>
          </p:cNvSpPr>
          <p:nvPr/>
        </p:nvSpPr>
        <p:spPr bwMode="auto">
          <a:xfrm>
            <a:off x="323528" y="5589240"/>
            <a:ext cx="84966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tabLst>
                <a:tab pos="342900" algn="l"/>
              </a:tabLst>
            </a:pPr>
            <a:r>
              <a:rPr lang="es-MX" altLang="zh-CN" sz="1200" dirty="0"/>
              <a:t>La puntuación más alta obtenible en cualquier estilo es 30. El estilo en que se tenga la puntuación mayor será el dominante. La siguiente puntuación más alta será el estilo secundario. El estilo que ostente la puntuación menor representará los conceptos que se rechazan con mayor intensidad, como representativos de usted. El rechazo más fuerte será el del estilo cuya puntuación total sea de 6.</a:t>
            </a:r>
          </a:p>
        </p:txBody>
      </p:sp>
      <p:graphicFrame>
        <p:nvGraphicFramePr>
          <p:cNvPr id="247897" name="Group 89"/>
          <p:cNvGraphicFramePr>
            <a:graphicFrameLocks noGrp="1"/>
          </p:cNvGraphicFramePr>
          <p:nvPr>
            <p:extLst>
              <p:ext uri="{D42A27DB-BD31-4B8C-83A1-F6EECF244321}">
                <p14:modId xmlns:p14="http://schemas.microsoft.com/office/powerpoint/2010/main" val="2706301821"/>
              </p:ext>
            </p:extLst>
          </p:nvPr>
        </p:nvGraphicFramePr>
        <p:xfrm>
          <a:off x="755650" y="415036"/>
          <a:ext cx="7561263" cy="1645812"/>
        </p:xfrm>
        <a:graphic>
          <a:graphicData uri="http://schemas.openxmlformats.org/drawingml/2006/table">
            <a:tbl>
              <a:tblPr/>
              <a:tblGrid>
                <a:gridCol w="827088"/>
                <a:gridCol w="6734175"/>
              </a:tblGrid>
              <a:tr h="26083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charset="0"/>
                        </a:rPr>
                        <a:t>Elemento 6: Esfuerzo</a:t>
                      </a:r>
                      <a:endParaRPr kumimoji="0" lang="es-ES" sz="1200" b="0" i="0" u="none" strike="noStrike" cap="none" normalizeH="0" baseline="0" dirty="0" smtClean="0">
                        <a:ln>
                          <a:noFill/>
                        </a:ln>
                        <a:solidFill>
                          <a:schemeClr val="tx1"/>
                        </a:solidFill>
                        <a:effectLst/>
                        <a:latin typeface="Arial" charset="0"/>
                      </a:endParaRPr>
                    </a:p>
                  </a:txBody>
                  <a:tcPr marT="45711" marB="45711" horzOverflow="overflow">
                    <a:lnL cap="flat">
                      <a:noFill/>
                    </a:lnL>
                    <a:lnR cap="flat">
                      <a:noFill/>
                    </a:lnR>
                    <a:lnT cap="flat">
                      <a:noFill/>
                    </a:lnT>
                    <a:lnB>
                      <a:noFill/>
                    </a:lnB>
                    <a:lnTlToBr>
                      <a:noFill/>
                    </a:lnTlToBr>
                    <a:lnBlToTr>
                      <a:noFill/>
                    </a:lnBlToTr>
                    <a:noFill/>
                  </a:tcPr>
                </a:tc>
                <a:tc hMerge="1">
                  <a:txBody>
                    <a:bodyPr/>
                    <a:lstStyle/>
                    <a:p>
                      <a:endParaRPr lang="en-US"/>
                    </a:p>
                  </a:txBody>
                  <a:tcPr/>
                </a:tc>
              </a:tr>
              <a:tr h="25043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charset="0"/>
                        </a:rPr>
                        <a:t>___A.6</a:t>
                      </a:r>
                      <a:endParaRPr kumimoji="0" lang="es-ES" sz="1200" b="0" i="0" u="none" strike="noStrike" cap="none" normalizeH="0" baseline="0" smtClean="0">
                        <a:ln>
                          <a:noFill/>
                        </a:ln>
                        <a:solidFill>
                          <a:schemeClr val="tx1"/>
                        </a:solidFill>
                        <a:effectLst/>
                        <a:latin typeface="Arial" charset="0"/>
                      </a:endParaRPr>
                    </a:p>
                  </a:txBody>
                  <a:tcPr marT="45711" marB="45711"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chemeClr val="tx1"/>
                          </a:solidFill>
                          <a:effectLst/>
                          <a:latin typeface="Arial" charset="0"/>
                        </a:rPr>
                        <a:t>Me esfuerzo nada más lo necesario para pasar.</a:t>
                      </a:r>
                      <a:endParaRPr kumimoji="0" lang="es-ES" sz="1200" b="0" i="0" u="none" strike="noStrike" cap="none" normalizeH="0" baseline="0" dirty="0" smtClean="0">
                        <a:ln>
                          <a:noFill/>
                        </a:ln>
                        <a:solidFill>
                          <a:schemeClr val="tx1"/>
                        </a:solidFill>
                        <a:effectLst/>
                        <a:latin typeface="Arial" charset="0"/>
                      </a:endParaRPr>
                    </a:p>
                  </a:txBody>
                  <a:tcPr marT="45711" marB="45711" horzOverflow="overflow">
                    <a:lnL>
                      <a:noFill/>
                    </a:lnL>
                    <a:lnR cap="flat">
                      <a:noFill/>
                    </a:lnR>
                    <a:lnT>
                      <a:noFill/>
                    </a:lnT>
                    <a:lnB>
                      <a:noFill/>
                    </a:lnB>
                    <a:lnTlToBr>
                      <a:noFill/>
                    </a:lnTlToBr>
                    <a:lnBlToTr>
                      <a:noFill/>
                    </a:lnBlToTr>
                    <a:noFill/>
                  </a:tcPr>
                </a:tc>
              </a:tr>
              <a:tr h="25043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charset="0"/>
                        </a:rPr>
                        <a:t>___B.6</a:t>
                      </a:r>
                      <a:endParaRPr kumimoji="0" lang="es-ES" sz="1200" b="0" i="0" u="none" strike="noStrike" cap="none" normalizeH="0" baseline="0" smtClean="0">
                        <a:ln>
                          <a:noFill/>
                        </a:ln>
                        <a:solidFill>
                          <a:schemeClr val="tx1"/>
                        </a:solidFill>
                        <a:effectLst/>
                        <a:latin typeface="Arial" charset="0"/>
                      </a:endParaRPr>
                    </a:p>
                  </a:txBody>
                  <a:tcPr marT="45711" marB="45711"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chemeClr val="tx1"/>
                          </a:solidFill>
                          <a:effectLst/>
                          <a:latin typeface="Arial" charset="0"/>
                        </a:rPr>
                        <a:t>Raras veces dirijo pero sí doy ayuda.</a:t>
                      </a:r>
                      <a:endParaRPr kumimoji="0" lang="es-ES" sz="1200" b="0" i="0" u="none" strike="noStrike" cap="none" normalizeH="0" baseline="0" dirty="0" smtClean="0">
                        <a:ln>
                          <a:noFill/>
                        </a:ln>
                        <a:solidFill>
                          <a:schemeClr val="tx1"/>
                        </a:solidFill>
                        <a:effectLst/>
                        <a:latin typeface="Arial" charset="0"/>
                      </a:endParaRPr>
                    </a:p>
                  </a:txBody>
                  <a:tcPr marT="45711" marB="45711" horzOverflow="overflow">
                    <a:lnL>
                      <a:noFill/>
                    </a:lnL>
                    <a:lnR cap="flat">
                      <a:noFill/>
                    </a:lnR>
                    <a:lnT>
                      <a:noFill/>
                    </a:lnT>
                    <a:lnB>
                      <a:noFill/>
                    </a:lnB>
                    <a:lnTlToBr>
                      <a:noFill/>
                    </a:lnTlToBr>
                    <a:lnBlToTr>
                      <a:noFill/>
                    </a:lnBlToTr>
                    <a:noFill/>
                  </a:tcPr>
                </a:tc>
              </a:tr>
              <a:tr h="25043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charset="0"/>
                        </a:rPr>
                        <a:t>___C.6</a:t>
                      </a:r>
                      <a:endParaRPr kumimoji="0" lang="es-ES" sz="1200" b="0" i="0" u="none" strike="noStrike" cap="none" normalizeH="0" baseline="0" smtClean="0">
                        <a:ln>
                          <a:noFill/>
                        </a:ln>
                        <a:solidFill>
                          <a:schemeClr val="tx1"/>
                        </a:solidFill>
                        <a:effectLst/>
                        <a:latin typeface="Arial" charset="0"/>
                      </a:endParaRPr>
                    </a:p>
                  </a:txBody>
                  <a:tcPr marT="45711" marB="45711"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chemeClr val="tx1"/>
                          </a:solidFill>
                          <a:effectLst/>
                          <a:latin typeface="Arial" charset="0"/>
                        </a:rPr>
                        <a:t>Busco mantener un paso uniforme en el trabajo o en el estudio.</a:t>
                      </a:r>
                      <a:endParaRPr kumimoji="0" lang="es-ES" sz="1200" b="0" i="0" u="none" strike="noStrike" cap="none" normalizeH="0" baseline="0" dirty="0" smtClean="0">
                        <a:ln>
                          <a:noFill/>
                        </a:ln>
                        <a:solidFill>
                          <a:schemeClr val="tx1"/>
                        </a:solidFill>
                        <a:effectLst/>
                        <a:latin typeface="Arial" charset="0"/>
                      </a:endParaRPr>
                    </a:p>
                  </a:txBody>
                  <a:tcPr marT="45711" marB="45711" horzOverflow="overflow">
                    <a:lnL>
                      <a:noFill/>
                    </a:lnL>
                    <a:lnR cap="flat">
                      <a:noFill/>
                    </a:lnR>
                    <a:lnT>
                      <a:noFill/>
                    </a:lnT>
                    <a:lnB>
                      <a:noFill/>
                    </a:lnB>
                    <a:lnTlToBr>
                      <a:noFill/>
                    </a:lnTlToBr>
                    <a:lnBlToTr>
                      <a:noFill/>
                    </a:lnBlToTr>
                    <a:noFill/>
                  </a:tcPr>
                </a:tc>
              </a:tr>
              <a:tr h="25043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charset="0"/>
                        </a:rPr>
                        <a:t>___D.6</a:t>
                      </a:r>
                      <a:endParaRPr kumimoji="0" lang="es-ES" sz="1200" b="0" i="0" u="none" strike="noStrike" cap="none" normalizeH="0" baseline="0" smtClean="0">
                        <a:ln>
                          <a:noFill/>
                        </a:ln>
                        <a:solidFill>
                          <a:schemeClr val="tx1"/>
                        </a:solidFill>
                        <a:effectLst/>
                        <a:latin typeface="Arial" charset="0"/>
                      </a:endParaRPr>
                    </a:p>
                  </a:txBody>
                  <a:tcPr marT="45711" marB="45711" horzOverflow="overflow">
                    <a:lnL cap="flat">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chemeClr val="tx1"/>
                          </a:solidFill>
                          <a:effectLst/>
                          <a:latin typeface="Arial" charset="0"/>
                        </a:rPr>
                        <a:t>Estudio y/o trabajo duro y demando lo mismo de los demás.</a:t>
                      </a:r>
                      <a:endParaRPr kumimoji="0" lang="es-ES" sz="1200" b="0" i="0" u="none" strike="noStrike" cap="none" normalizeH="0" baseline="0" dirty="0" smtClean="0">
                        <a:ln>
                          <a:noFill/>
                        </a:ln>
                        <a:solidFill>
                          <a:schemeClr val="tx1"/>
                        </a:solidFill>
                        <a:effectLst/>
                        <a:latin typeface="Arial" charset="0"/>
                      </a:endParaRPr>
                    </a:p>
                  </a:txBody>
                  <a:tcPr marT="45711" marB="45711" horzOverflow="overflow">
                    <a:lnL>
                      <a:noFill/>
                    </a:lnL>
                    <a:lnR cap="flat">
                      <a:noFill/>
                    </a:lnR>
                    <a:lnT>
                      <a:noFill/>
                    </a:lnT>
                    <a:lnB>
                      <a:noFill/>
                    </a:lnB>
                    <a:lnTlToBr>
                      <a:noFill/>
                    </a:lnTlToBr>
                    <a:lnBlToTr>
                      <a:noFill/>
                    </a:lnBlToTr>
                    <a:noFill/>
                  </a:tcPr>
                </a:tc>
              </a:tr>
              <a:tr h="25649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charset="0"/>
                        </a:rPr>
                        <a:t>___E.6</a:t>
                      </a:r>
                      <a:endParaRPr kumimoji="0" lang="es-ES" sz="1200" b="0" i="0" u="none" strike="noStrike" cap="none" normalizeH="0" baseline="0" smtClean="0">
                        <a:ln>
                          <a:noFill/>
                        </a:ln>
                        <a:solidFill>
                          <a:schemeClr val="tx1"/>
                        </a:solidFill>
                        <a:effectLst/>
                        <a:latin typeface="Arial" charset="0"/>
                      </a:endParaRPr>
                    </a:p>
                  </a:txBody>
                  <a:tcPr marT="45711" marB="45711" horzOverflow="overflow">
                    <a:lnL cap="flat">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chemeClr val="tx1"/>
                          </a:solidFill>
                          <a:effectLst/>
                          <a:latin typeface="Arial" charset="0"/>
                        </a:rPr>
                        <a:t>Me esfuerzo vigorosamente y otros me acompañan.</a:t>
                      </a:r>
                      <a:endParaRPr kumimoji="0" lang="es-ES" sz="1200" b="0" i="0" u="none" strike="noStrike" cap="none" normalizeH="0" baseline="0" dirty="0" smtClean="0">
                        <a:ln>
                          <a:noFill/>
                        </a:ln>
                        <a:solidFill>
                          <a:schemeClr val="tx1"/>
                        </a:solidFill>
                        <a:effectLst/>
                        <a:latin typeface="Arial" charset="0"/>
                      </a:endParaRPr>
                    </a:p>
                  </a:txBody>
                  <a:tcPr marT="45711" marB="45711" horzOverflow="overflow">
                    <a:lnL>
                      <a:noFill/>
                    </a:lnL>
                    <a:lnR cap="flat">
                      <a:noFill/>
                    </a:lnR>
                    <a:lnT>
                      <a:noFill/>
                    </a:lnT>
                    <a:lnB cap="flat">
                      <a:noFill/>
                    </a:lnB>
                    <a:lnTlToBr>
                      <a:noFill/>
                    </a:lnTlToBr>
                    <a:lnBlToTr>
                      <a:noFill/>
                    </a:lnBlToTr>
                    <a:noFill/>
                  </a:tcPr>
                </a:tc>
              </a:tr>
            </a:tbl>
          </a:graphicData>
        </a:graphic>
      </p:graphicFrame>
      <p:sp>
        <p:nvSpPr>
          <p:cNvPr id="90" name="89 Marcador de número de diapositiva"/>
          <p:cNvSpPr>
            <a:spLocks noGrp="1"/>
          </p:cNvSpPr>
          <p:nvPr>
            <p:ph type="sldNum" sz="quarter" idx="12"/>
          </p:nvPr>
        </p:nvSpPr>
        <p:spPr>
          <a:xfrm>
            <a:off x="6553200" y="6356350"/>
            <a:ext cx="2133600" cy="365125"/>
          </a:xfrm>
        </p:spPr>
        <p:txBody>
          <a:bodyPr/>
          <a:lstStyle/>
          <a:p>
            <a:pPr>
              <a:defRPr/>
            </a:pPr>
            <a:fld id="{4D8FF7C1-4787-4AD6-9EA0-32C0D32C316E}" type="slidenum">
              <a:rPr lang="es-ES">
                <a:solidFill>
                  <a:srgbClr val="898989"/>
                </a:solidFill>
              </a:rPr>
              <a:pPr>
                <a:defRPr/>
              </a:pPr>
              <a:t>26</a:t>
            </a:fld>
            <a:endParaRPr lang="es-ES" dirty="0">
              <a:solidFill>
                <a:srgbClr val="898989"/>
              </a:solidFill>
            </a:endParaRPr>
          </a:p>
        </p:txBody>
      </p:sp>
      <p:sp>
        <p:nvSpPr>
          <p:cNvPr id="7" name="6 CuadroTexto"/>
          <p:cNvSpPr txBox="1"/>
          <p:nvPr/>
        </p:nvSpPr>
        <p:spPr>
          <a:xfrm>
            <a:off x="250825" y="116632"/>
            <a:ext cx="8642349" cy="307777"/>
          </a:xfrm>
          <a:prstGeom prst="rect">
            <a:avLst/>
          </a:prstGeom>
          <a:solidFill>
            <a:srgbClr val="F5ECAB"/>
          </a:solidFill>
          <a:ln>
            <a:solidFill>
              <a:schemeClr val="tx1"/>
            </a:solidFill>
          </a:ln>
        </p:spPr>
        <p:txBody>
          <a:bodyPr wrap="square" rtlCol="0">
            <a:spAutoFit/>
          </a:bodyPr>
          <a:lstStyle/>
          <a:p>
            <a:pPr algn="ctr"/>
            <a:r>
              <a:rPr lang="es-MX" sz="1400" b="1" dirty="0"/>
              <a:t>AUTO </a:t>
            </a:r>
            <a:r>
              <a:rPr lang="es-MX" sz="1400" b="1" dirty="0" smtClean="0"/>
              <a:t>EVALUACIÓN 2.1.2 </a:t>
            </a:r>
            <a:r>
              <a:rPr lang="es-MX" sz="1400" b="1" dirty="0" smtClean="0"/>
              <a:t>: </a:t>
            </a:r>
            <a:r>
              <a:rPr lang="es-MX" sz="1400" b="1" dirty="0"/>
              <a:t>ESTILO DE LIDERAZGO DE ACUERDO A LA TEORIA DEL </a:t>
            </a:r>
            <a:r>
              <a:rPr lang="es-MX" sz="1400" b="1" dirty="0" smtClean="0"/>
              <a:t>GRID. </a:t>
            </a:r>
            <a:r>
              <a:rPr lang="es-MX" sz="1400" b="1" i="1" dirty="0" smtClean="0"/>
              <a:t>Continuación…</a:t>
            </a:r>
            <a:endParaRPr lang="es-MX" sz="1400" i="1" dirty="0"/>
          </a:p>
        </p:txBody>
      </p:sp>
    </p:spTree>
    <p:extLst>
      <p:ext uri="{BB962C8B-B14F-4D97-AF65-F5344CB8AC3E}">
        <p14:creationId xmlns:p14="http://schemas.microsoft.com/office/powerpoint/2010/main" val="3829024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679134" y="4797152"/>
            <a:ext cx="7929562" cy="1815853"/>
          </a:xfrm>
          <a:prstGeom prst="rect">
            <a:avLst/>
          </a:prstGeom>
          <a:noFill/>
          <a:ln w="9525">
            <a:noFill/>
            <a:miter lim="800000"/>
            <a:headEnd/>
            <a:tailEnd/>
          </a:ln>
          <a:effectLst>
            <a:outerShdw blurRad="50800" dist="38100" dir="5400000" algn="t" rotWithShape="0">
              <a:prstClr val="black">
                <a:alpha val="40000"/>
              </a:prstClr>
            </a:outerShdw>
          </a:effectLst>
        </p:spPr>
        <p:txBody>
          <a:bodyPr lIns="91414" tIns="45706" rIns="91414" bIns="45706">
            <a:spAutoFit/>
          </a:bodyPr>
          <a:lstStyle/>
          <a:p>
            <a:pPr algn="ctr">
              <a:spcBef>
                <a:spcPct val="50000"/>
              </a:spcBef>
              <a:defRPr/>
            </a:pP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CAPÍTULO 2.2</a:t>
            </a:r>
          </a:p>
          <a:p>
            <a:pPr algn="ctr">
              <a:spcBef>
                <a:spcPct val="50000"/>
              </a:spcBef>
              <a:defRPr/>
            </a:pP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 </a:t>
            </a:r>
            <a:r>
              <a:rPr lang="es-ES" sz="2800" b="1" cap="all" dirty="0" err="1"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coaching</a:t>
            </a:r>
            <a:endPar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endParaRPr>
          </a:p>
          <a:p>
            <a:pPr algn="ctr">
              <a:spcBef>
                <a:spcPct val="50000"/>
              </a:spcBef>
              <a:defRPr/>
            </a:pPr>
            <a:endPar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endParaRPr>
          </a:p>
        </p:txBody>
      </p:sp>
      <p:grpSp>
        <p:nvGrpSpPr>
          <p:cNvPr id="25606" name="Group 5"/>
          <p:cNvGrpSpPr>
            <a:grpSpLocks/>
          </p:cNvGrpSpPr>
          <p:nvPr/>
        </p:nvGrpSpPr>
        <p:grpSpPr bwMode="auto">
          <a:xfrm>
            <a:off x="2572078" y="453900"/>
            <a:ext cx="3788358" cy="786080"/>
            <a:chOff x="1882" y="981"/>
            <a:chExt cx="2722" cy="635"/>
          </a:xfrm>
        </p:grpSpPr>
        <p:pic>
          <p:nvPicPr>
            <p:cNvPr id="25607" name="Picture 6"/>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882" y="981"/>
              <a:ext cx="681"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7"/>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562" y="1224"/>
              <a:ext cx="2042"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descr="C:\Users\Conchi\Pictures\32811.png"/>
          <p:cNvPicPr>
            <a:picLocks noChangeAspect="1" noChangeArrowheads="1"/>
          </p:cNvPicPr>
          <p:nvPr/>
        </p:nvPicPr>
        <p:blipFill rotWithShape="1">
          <a:blip r:embed="rId5">
            <a:extLst>
              <a:ext uri="{28A0092B-C50C-407E-A947-70E740481C1C}">
                <a14:useLocalDpi xmlns:a14="http://schemas.microsoft.com/office/drawing/2010/main" val="0"/>
              </a:ext>
            </a:extLst>
          </a:blip>
          <a:srcRect l="10772" t="29187" r="10220" b="22010"/>
          <a:stretch/>
        </p:blipFill>
        <p:spPr bwMode="auto">
          <a:xfrm>
            <a:off x="2484438" y="1628800"/>
            <a:ext cx="3963639" cy="24482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8" name="2 Marcador de número de diapositiva"/>
          <p:cNvSpPr>
            <a:spLocks noGrp="1"/>
          </p:cNvSpPr>
          <p:nvPr>
            <p:ph type="sldNum" sz="quarter" idx="12"/>
          </p:nvPr>
        </p:nvSpPr>
        <p:spPr>
          <a:xfrm>
            <a:off x="6553200" y="6356350"/>
            <a:ext cx="2133600" cy="365125"/>
          </a:xfrm>
        </p:spPr>
        <p:txBody>
          <a:bodyPr/>
          <a:lstStyle/>
          <a:p>
            <a:fld id="{132FADFE-3B8F-471C-ABF0-DBC7717ECBBC}" type="slidenum">
              <a:rPr lang="es-ES" smtClean="0"/>
              <a:pPr/>
              <a:t>27</a:t>
            </a:fld>
            <a:endParaRPr lang="es-ES"/>
          </a:p>
        </p:txBody>
      </p:sp>
    </p:spTree>
    <p:extLst>
      <p:ext uri="{BB962C8B-B14F-4D97-AF65-F5344CB8AC3E}">
        <p14:creationId xmlns:p14="http://schemas.microsoft.com/office/powerpoint/2010/main" val="30728804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ChangeArrowheads="1"/>
          </p:cNvSpPr>
          <p:nvPr/>
        </p:nvSpPr>
        <p:spPr bwMode="auto">
          <a:xfrm>
            <a:off x="611188" y="1124744"/>
            <a:ext cx="7921625" cy="1938992"/>
          </a:xfrm>
          <a:prstGeom prst="rect">
            <a:avLst/>
          </a:prstGeom>
          <a:ln/>
          <a:extLst/>
        </p:spPr>
        <p:style>
          <a:lnRef idx="3">
            <a:schemeClr val="lt1"/>
          </a:lnRef>
          <a:fillRef idx="1">
            <a:schemeClr val="accent4"/>
          </a:fillRef>
          <a:effectRef idx="1">
            <a:schemeClr val="accent4"/>
          </a:effectRef>
          <a:fontRef idx="minor">
            <a:schemeClr val="lt1"/>
          </a:fontRef>
        </p:style>
        <p:txBody>
          <a:bodyPr wrap="square" anchor="ctr">
            <a:spAutoFit/>
          </a:bodyPr>
          <a:lstStyle/>
          <a:p>
            <a:pPr algn="just"/>
            <a:r>
              <a:rPr lang="es-ES" sz="2000" dirty="0"/>
              <a:t>Es un </a:t>
            </a:r>
            <a:r>
              <a:rPr lang="es-ES" sz="2000" b="1" i="1" dirty="0"/>
              <a:t>sistema integral que incluye acciones, conceptos, estructuras, procesos, herramientas de trabajo e instrumentos de medición y grupos de personas</a:t>
            </a:r>
            <a:r>
              <a:rPr lang="es-ES" sz="2000" dirty="0"/>
              <a:t>. Comprende también un estilo de liderazgo, una forma particular de </a:t>
            </a:r>
            <a:r>
              <a:rPr lang="es-ES" sz="2000" b="1" i="1" dirty="0"/>
              <a:t>seleccionar gente o crear grupos de personas en desarrollo, y de mejorar el desempeño de una persona, de manera que alcance su potencial</a:t>
            </a:r>
            <a:r>
              <a:rPr lang="es-ES" sz="2000" b="1" i="1" dirty="0" smtClean="0"/>
              <a:t>.</a:t>
            </a:r>
            <a:endParaRPr lang="es-ES" sz="2000" b="1" i="1" dirty="0"/>
          </a:p>
        </p:txBody>
      </p:sp>
      <p:sp>
        <p:nvSpPr>
          <p:cNvPr id="38917" name="Rectangle 3"/>
          <p:cNvSpPr>
            <a:spLocks noChangeArrowheads="1"/>
          </p:cNvSpPr>
          <p:nvPr/>
        </p:nvSpPr>
        <p:spPr bwMode="auto">
          <a:xfrm>
            <a:off x="3419872" y="298654"/>
            <a:ext cx="2249089" cy="523220"/>
          </a:xfrm>
          <a:prstGeom prst="rect">
            <a:avLst/>
          </a:prstGeom>
          <a:noFill/>
          <a:ln w="38100">
            <a:solidFill>
              <a:srgbClr val="7030A0"/>
            </a:solidFill>
          </a:ln>
          <a:extLst/>
        </p:spPr>
        <p:style>
          <a:lnRef idx="1">
            <a:schemeClr val="accent3"/>
          </a:lnRef>
          <a:fillRef idx="2">
            <a:schemeClr val="accent3"/>
          </a:fillRef>
          <a:effectRef idx="1">
            <a:schemeClr val="accent3"/>
          </a:effectRef>
          <a:fontRef idx="minor">
            <a:schemeClr val="dk1"/>
          </a:fontRef>
        </p:style>
        <p:txBody>
          <a:bodyPr wrap="square" anchor="ctr">
            <a:spAutoFit/>
          </a:bodyPr>
          <a:lstStyle/>
          <a:p>
            <a:pPr algn="ctr">
              <a:tabLst>
                <a:tab pos="622300" algn="l"/>
              </a:tabLst>
            </a:pPr>
            <a:r>
              <a:rPr lang="es-ES" sz="2800" b="1" dirty="0">
                <a:cs typeface="Times New Roman" pitchFamily="18" charset="0"/>
              </a:rPr>
              <a:t>COACHING</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3429000"/>
            <a:ext cx="5429250" cy="2693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2 Marcador de número de diapositiva"/>
          <p:cNvSpPr>
            <a:spLocks noGrp="1"/>
          </p:cNvSpPr>
          <p:nvPr>
            <p:ph type="sldNum" sz="quarter" idx="12"/>
          </p:nvPr>
        </p:nvSpPr>
        <p:spPr>
          <a:xfrm>
            <a:off x="6553200" y="6356350"/>
            <a:ext cx="2133600" cy="365125"/>
          </a:xfrm>
        </p:spPr>
        <p:txBody>
          <a:bodyPr/>
          <a:lstStyle/>
          <a:p>
            <a:fld id="{132FADFE-3B8F-471C-ABF0-DBC7717ECBBC}" type="slidenum">
              <a:rPr lang="es-ES" smtClean="0"/>
              <a:pPr/>
              <a:t>28</a:t>
            </a:fld>
            <a:endParaRPr lang="es-ES"/>
          </a:p>
        </p:txBody>
      </p:sp>
    </p:spTree>
    <p:extLst>
      <p:ext uri="{BB962C8B-B14F-4D97-AF65-F5344CB8AC3E}">
        <p14:creationId xmlns:p14="http://schemas.microsoft.com/office/powerpoint/2010/main" val="3673811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4644008" y="1340768"/>
            <a:ext cx="3888432" cy="4824536"/>
          </a:xfrm>
          <a:prstGeom prst="rect">
            <a:avLst/>
          </a:prstGeom>
          <a:pattFill prst="openDmnd">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940" name="Text Box 2"/>
          <p:cNvSpPr txBox="1">
            <a:spLocks noChangeArrowheads="1"/>
          </p:cNvSpPr>
          <p:nvPr/>
        </p:nvSpPr>
        <p:spPr bwMode="auto">
          <a:xfrm>
            <a:off x="323528" y="404664"/>
            <a:ext cx="8496300" cy="366713"/>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PRINCIPIOS EN LOS QUE SE APOYA EL COACHING</a:t>
            </a:r>
          </a:p>
        </p:txBody>
      </p:sp>
      <p:sp>
        <p:nvSpPr>
          <p:cNvPr id="6" name="5 Pentágono"/>
          <p:cNvSpPr/>
          <p:nvPr/>
        </p:nvSpPr>
        <p:spPr>
          <a:xfrm>
            <a:off x="755576" y="1412776"/>
            <a:ext cx="3816424" cy="1224136"/>
          </a:xfrm>
          <a:prstGeom prst="homePlate">
            <a:avLst/>
          </a:prstGeom>
          <a:solidFill>
            <a:schemeClr val="accent1">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285750" indent="-285750" algn="just">
              <a:buClr>
                <a:srgbClr val="CC0000"/>
              </a:buClr>
              <a:buSzPct val="135000"/>
              <a:buFont typeface="Wingdings 3" pitchFamily="18" charset="2"/>
              <a:buChar char="î"/>
            </a:pPr>
            <a:r>
              <a:rPr lang="es-ES" dirty="0">
                <a:solidFill>
                  <a:schemeClr val="tx1"/>
                </a:solidFill>
              </a:rPr>
              <a:t>Se </a:t>
            </a:r>
            <a:r>
              <a:rPr lang="es-ES" b="1" i="1" dirty="0">
                <a:solidFill>
                  <a:schemeClr val="tx1"/>
                </a:solidFill>
              </a:rPr>
              <a:t>centra en las posibilidades del futuro,</a:t>
            </a:r>
            <a:r>
              <a:rPr lang="es-ES" dirty="0">
                <a:solidFill>
                  <a:schemeClr val="tx1"/>
                </a:solidFill>
              </a:rPr>
              <a:t> no en los errores del pasado ni en el rendimiento actual. </a:t>
            </a:r>
          </a:p>
        </p:txBody>
      </p:sp>
      <p:sp>
        <p:nvSpPr>
          <p:cNvPr id="12" name="11 Pentágono"/>
          <p:cNvSpPr/>
          <p:nvPr/>
        </p:nvSpPr>
        <p:spPr>
          <a:xfrm>
            <a:off x="755576" y="2780928"/>
            <a:ext cx="3816424" cy="1008112"/>
          </a:xfrm>
          <a:prstGeom prst="homePlate">
            <a:avLst/>
          </a:prstGeom>
          <a:solidFill>
            <a:schemeClr val="accent1">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285750" indent="-285750" algn="just">
              <a:buClr>
                <a:srgbClr val="CC0000"/>
              </a:buClr>
              <a:buSzPct val="135000"/>
              <a:buFont typeface="Wingdings 3" pitchFamily="18" charset="2"/>
              <a:buChar char="î"/>
            </a:pPr>
            <a:r>
              <a:rPr lang="es-ES" dirty="0">
                <a:solidFill>
                  <a:schemeClr val="tx1"/>
                </a:solidFill>
              </a:rPr>
              <a:t>Para obtener lo mejor de las personas, el coach debe </a:t>
            </a:r>
            <a:r>
              <a:rPr lang="es-ES" b="1" i="1" dirty="0">
                <a:solidFill>
                  <a:schemeClr val="tx1"/>
                </a:solidFill>
              </a:rPr>
              <a:t>creer en su potencial</a:t>
            </a:r>
            <a:r>
              <a:rPr lang="es-ES" dirty="0">
                <a:solidFill>
                  <a:schemeClr val="tx1"/>
                </a:solidFill>
              </a:rPr>
              <a:t>. </a:t>
            </a:r>
          </a:p>
        </p:txBody>
      </p:sp>
      <p:sp>
        <p:nvSpPr>
          <p:cNvPr id="13" name="12 Pentágono"/>
          <p:cNvSpPr/>
          <p:nvPr/>
        </p:nvSpPr>
        <p:spPr>
          <a:xfrm>
            <a:off x="755576" y="3933056"/>
            <a:ext cx="3816424" cy="1152128"/>
          </a:xfrm>
          <a:prstGeom prst="homePlate">
            <a:avLst/>
          </a:prstGeom>
          <a:solidFill>
            <a:schemeClr val="accent1">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285750" indent="-285750" algn="just">
              <a:buClr>
                <a:srgbClr val="CC0000"/>
              </a:buClr>
              <a:buSzPct val="135000"/>
              <a:buFont typeface="Wingdings 3" pitchFamily="18" charset="2"/>
              <a:buChar char="î"/>
            </a:pPr>
            <a:r>
              <a:rPr lang="es-ES" dirty="0">
                <a:solidFill>
                  <a:schemeClr val="tx1"/>
                </a:solidFill>
              </a:rPr>
              <a:t>Funciona en base a una </a:t>
            </a:r>
            <a:r>
              <a:rPr lang="es-ES" b="1" i="1" dirty="0">
                <a:solidFill>
                  <a:schemeClr val="tx1"/>
                </a:solidFill>
              </a:rPr>
              <a:t>relación de confianza y confidencialidad </a:t>
            </a:r>
            <a:r>
              <a:rPr lang="es-ES" dirty="0">
                <a:solidFill>
                  <a:schemeClr val="tx1"/>
                </a:solidFill>
              </a:rPr>
              <a:t>mantenida entre el entrenador y el entrenado. </a:t>
            </a:r>
          </a:p>
        </p:txBody>
      </p:sp>
      <p:sp>
        <p:nvSpPr>
          <p:cNvPr id="14" name="13 Pentágono"/>
          <p:cNvSpPr/>
          <p:nvPr/>
        </p:nvSpPr>
        <p:spPr>
          <a:xfrm>
            <a:off x="755576" y="5229200"/>
            <a:ext cx="3816424" cy="936104"/>
          </a:xfrm>
          <a:prstGeom prst="homePlate">
            <a:avLst/>
          </a:prstGeom>
          <a:solidFill>
            <a:schemeClr val="accent1">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285750" indent="-285750" algn="just">
              <a:buClr>
                <a:srgbClr val="CC0000"/>
              </a:buClr>
              <a:buSzPct val="135000"/>
              <a:buFont typeface="Wingdings 3" pitchFamily="18" charset="2"/>
              <a:buChar char="î"/>
            </a:pPr>
            <a:r>
              <a:rPr lang="es-ES" dirty="0">
                <a:solidFill>
                  <a:schemeClr val="tx1"/>
                </a:solidFill>
              </a:rPr>
              <a:t>El </a:t>
            </a:r>
            <a:r>
              <a:rPr lang="es-ES" b="1" i="1" dirty="0">
                <a:solidFill>
                  <a:schemeClr val="tx1"/>
                </a:solidFill>
              </a:rPr>
              <a:t>entrenado no aprende del coach, sino de si mismo estimulado por el coach. </a:t>
            </a:r>
          </a:p>
        </p:txBody>
      </p:sp>
      <p:pic>
        <p:nvPicPr>
          <p:cNvPr id="2054" name="Picture 6" descr="http://www.franciscocerda.cl/media/users/0/16/images/public/19/coaching.gif?v=128287732971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76056" y="1628800"/>
            <a:ext cx="3202682" cy="4176464"/>
          </a:xfrm>
          <a:prstGeom prst="rect">
            <a:avLst/>
          </a:prstGeom>
          <a:noFill/>
          <a:extLst>
            <a:ext uri="{909E8E84-426E-40DD-AFC4-6F175D3DCCD1}">
              <a14:hiddenFill xmlns:a14="http://schemas.microsoft.com/office/drawing/2010/main">
                <a:solidFill>
                  <a:srgbClr val="FFFFFF"/>
                </a:solidFill>
              </a14:hiddenFill>
            </a:ext>
          </a:extLst>
        </p:spPr>
      </p:pic>
      <p:sp>
        <p:nvSpPr>
          <p:cNvPr id="9" name="2 Marcador de número de diapositiva"/>
          <p:cNvSpPr>
            <a:spLocks noGrp="1"/>
          </p:cNvSpPr>
          <p:nvPr>
            <p:ph type="sldNum" sz="quarter" idx="12"/>
          </p:nvPr>
        </p:nvSpPr>
        <p:spPr>
          <a:xfrm>
            <a:off x="6553200" y="6356350"/>
            <a:ext cx="2133600" cy="365125"/>
          </a:xfrm>
        </p:spPr>
        <p:txBody>
          <a:bodyPr/>
          <a:lstStyle/>
          <a:p>
            <a:fld id="{132FADFE-3B8F-471C-ABF0-DBC7717ECBBC}" type="slidenum">
              <a:rPr lang="es-ES" smtClean="0"/>
              <a:pPr/>
              <a:t>29</a:t>
            </a:fld>
            <a:endParaRPr lang="es-ES"/>
          </a:p>
        </p:txBody>
      </p:sp>
    </p:spTree>
    <p:extLst>
      <p:ext uri="{BB962C8B-B14F-4D97-AF65-F5344CB8AC3E}">
        <p14:creationId xmlns:p14="http://schemas.microsoft.com/office/powerpoint/2010/main" val="2880094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ChangeArrowheads="1"/>
          </p:cNvSpPr>
          <p:nvPr/>
        </p:nvSpPr>
        <p:spPr bwMode="auto">
          <a:xfrm>
            <a:off x="1773547" y="212584"/>
            <a:ext cx="5022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s-ES_tradnl" altLang="zh-CN"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rPr>
              <a:t>IMPORTANCIA DEL LIDERAZGO</a:t>
            </a:r>
            <a:endParaRPr lang="es-MX" altLang="zh-CN"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endParaRPr>
          </a:p>
        </p:txBody>
      </p:sp>
      <p:sp>
        <p:nvSpPr>
          <p:cNvPr id="7174" name="Rectangle 6"/>
          <p:cNvSpPr>
            <a:spLocks noChangeArrowheads="1"/>
          </p:cNvSpPr>
          <p:nvPr/>
        </p:nvSpPr>
        <p:spPr bwMode="auto">
          <a:xfrm>
            <a:off x="302506" y="1101271"/>
            <a:ext cx="8210177" cy="923330"/>
          </a:xfrm>
          <a:prstGeom prst="rect">
            <a:avLst/>
          </a:prstGeom>
          <a:ln/>
          <a:extLst/>
        </p:spPr>
        <p:style>
          <a:lnRef idx="1">
            <a:schemeClr val="accent1"/>
          </a:lnRef>
          <a:fillRef idx="2">
            <a:schemeClr val="accent1"/>
          </a:fillRef>
          <a:effectRef idx="1">
            <a:schemeClr val="accent1"/>
          </a:effectRef>
          <a:fontRef idx="minor">
            <a:schemeClr val="dk1"/>
          </a:fontRef>
        </p:style>
        <p:txBody>
          <a:bodyPr wrap="square" anchor="ctr">
            <a:spAutoFit/>
          </a:bodyPr>
          <a:lstStyle/>
          <a:p>
            <a:pPr algn="just"/>
            <a:r>
              <a:rPr lang="es-ES_tradnl" altLang="zh-CN" dirty="0">
                <a:solidFill>
                  <a:srgbClr val="000000"/>
                </a:solidFill>
              </a:rPr>
              <a:t>Se </a:t>
            </a:r>
            <a:r>
              <a:rPr lang="es-ES_tradnl" altLang="zh-CN" b="1" dirty="0">
                <a:solidFill>
                  <a:srgbClr val="000000"/>
                </a:solidFill>
              </a:rPr>
              <a:t>puede tener la jerarquía de ser el jefe, pero no ser el líder </a:t>
            </a:r>
            <a:r>
              <a:rPr lang="es-ES_tradnl" altLang="zh-CN" dirty="0">
                <a:solidFill>
                  <a:srgbClr val="000000"/>
                </a:solidFill>
              </a:rPr>
              <a:t>de una organización o de un equipo o actividad. Se </a:t>
            </a:r>
            <a:r>
              <a:rPr lang="es-ES_tradnl" altLang="zh-CN" b="1" dirty="0">
                <a:solidFill>
                  <a:srgbClr val="000000"/>
                </a:solidFill>
              </a:rPr>
              <a:t>puede tener la autoridad de tomar decisiones</a:t>
            </a:r>
            <a:r>
              <a:rPr lang="es-ES_tradnl" altLang="zh-CN" dirty="0">
                <a:solidFill>
                  <a:srgbClr val="000000"/>
                </a:solidFill>
              </a:rPr>
              <a:t> y dar órdenes, pero no que </a:t>
            </a:r>
            <a:r>
              <a:rPr lang="es-ES_tradnl" altLang="zh-CN" b="1" dirty="0">
                <a:solidFill>
                  <a:srgbClr val="000000"/>
                </a:solidFill>
              </a:rPr>
              <a:t>lo consideren un líder. </a:t>
            </a:r>
          </a:p>
        </p:txBody>
      </p:sp>
      <p:sp>
        <p:nvSpPr>
          <p:cNvPr id="2" name="1 Marcador de número de diapositiva"/>
          <p:cNvSpPr>
            <a:spLocks noGrp="1"/>
          </p:cNvSpPr>
          <p:nvPr>
            <p:ph type="sldNum" sz="quarter" idx="12"/>
          </p:nvPr>
        </p:nvSpPr>
        <p:spPr/>
        <p:txBody>
          <a:bodyPr/>
          <a:lstStyle/>
          <a:p>
            <a:pPr>
              <a:defRPr/>
            </a:pPr>
            <a:fld id="{E37A7095-950E-43D0-832A-C80C349CFC93}" type="slidenum">
              <a:rPr lang="es-ES" smtClean="0"/>
              <a:pPr>
                <a:defRPr/>
              </a:pPr>
              <a:t>3</a:t>
            </a:fld>
            <a:endParaRPr lang="es-ES"/>
          </a:p>
        </p:txBody>
      </p:sp>
      <p:sp>
        <p:nvSpPr>
          <p:cNvPr id="3" name="2 Onda"/>
          <p:cNvSpPr/>
          <p:nvPr/>
        </p:nvSpPr>
        <p:spPr>
          <a:xfrm>
            <a:off x="323849" y="5013176"/>
            <a:ext cx="8208963" cy="1247502"/>
          </a:xfrm>
          <a:prstGeom prst="wave">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s-ES_tradnl" altLang="zh-CN" dirty="0" smtClean="0">
                <a:solidFill>
                  <a:srgbClr val="000000"/>
                </a:solidFill>
              </a:rPr>
              <a:t>     Es </a:t>
            </a:r>
            <a:r>
              <a:rPr lang="es-ES_tradnl" altLang="zh-CN" b="1" dirty="0">
                <a:solidFill>
                  <a:srgbClr val="000000"/>
                </a:solidFill>
              </a:rPr>
              <a:t>líder</a:t>
            </a:r>
            <a:r>
              <a:rPr lang="es-ES_tradnl" altLang="zh-CN" dirty="0">
                <a:solidFill>
                  <a:srgbClr val="000000"/>
                </a:solidFill>
              </a:rPr>
              <a:t> quien </a:t>
            </a:r>
            <a:r>
              <a:rPr lang="es-ES_tradnl" altLang="zh-CN" b="1" dirty="0">
                <a:solidFill>
                  <a:srgbClr val="000000"/>
                </a:solidFill>
              </a:rPr>
              <a:t>convence, integra y orienta en forma justa, equitativa y firme</a:t>
            </a:r>
            <a:r>
              <a:rPr lang="es-ES_tradnl" altLang="zh-CN" sz="2000" dirty="0">
                <a:solidFill>
                  <a:srgbClr val="000000"/>
                </a:solidFill>
              </a:rPr>
              <a:t>. </a:t>
            </a:r>
            <a:endParaRPr lang="es-MX" altLang="zh-CN" dirty="0">
              <a:solidFill>
                <a:srgbClr val="000000"/>
              </a:solidFill>
            </a:endParaRPr>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591916" y="2348880"/>
            <a:ext cx="3924300" cy="2376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9389389"/>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Llamada rectangular"/>
          <p:cNvSpPr/>
          <p:nvPr/>
        </p:nvSpPr>
        <p:spPr>
          <a:xfrm flipH="1">
            <a:off x="899590" y="2028302"/>
            <a:ext cx="7416825" cy="2376264"/>
          </a:xfrm>
          <a:prstGeom prst="wedgeRect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p>
        </p:txBody>
      </p:sp>
      <p:sp>
        <p:nvSpPr>
          <p:cNvPr id="2" name="Rectangle 4"/>
          <p:cNvSpPr>
            <a:spLocks noChangeArrowheads="1"/>
          </p:cNvSpPr>
          <p:nvPr/>
        </p:nvSpPr>
        <p:spPr bwMode="auto">
          <a:xfrm>
            <a:off x="467544" y="2376462"/>
            <a:ext cx="8245485" cy="138499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nchor="ctr">
            <a:spAutoFit/>
            <a:flatTx/>
          </a:bodyPr>
          <a:lstStyle/>
          <a:p>
            <a:pPr algn="ctr"/>
            <a:r>
              <a:rPr lang="es-ES" sz="2800" b="1" dirty="0">
                <a:solidFill>
                  <a:sysClr val="windowText" lastClr="000000"/>
                </a:solidFill>
              </a:rPr>
              <a:t>“Lo mejor que puedes hacer por los demás no es enseñarles tus riquezas sino hacerles ver la suya propia"</a:t>
            </a:r>
            <a:r>
              <a:rPr lang="es-ES" sz="2800" dirty="0">
                <a:solidFill>
                  <a:sysClr val="windowText" lastClr="000000"/>
                </a:solidFill>
              </a:rPr>
              <a:t> </a:t>
            </a:r>
            <a:endParaRPr lang="es-ES" sz="2800" dirty="0" smtClean="0">
              <a:solidFill>
                <a:sysClr val="windowText" lastClr="000000"/>
              </a:solidFill>
            </a:endParaRPr>
          </a:p>
        </p:txBody>
      </p:sp>
      <p:sp>
        <p:nvSpPr>
          <p:cNvPr id="3" name="2 Rectángulo"/>
          <p:cNvSpPr/>
          <p:nvPr/>
        </p:nvSpPr>
        <p:spPr>
          <a:xfrm>
            <a:off x="5148064" y="4869160"/>
            <a:ext cx="2299027" cy="830997"/>
          </a:xfrm>
          <a:prstGeom prst="rect">
            <a:avLst/>
          </a:prstGeom>
        </p:spPr>
        <p:txBody>
          <a:bodyPr wrap="none">
            <a:spAutoFit/>
          </a:bodyPr>
          <a:lstStyle/>
          <a:p>
            <a:pPr algn="ctr"/>
            <a:r>
              <a:rPr lang="es-ES" sz="4800" b="1" dirty="0">
                <a:latin typeface="Berlin Sans FB Demi" pitchFamily="34" charset="0"/>
              </a:rPr>
              <a:t> </a:t>
            </a:r>
            <a:r>
              <a:rPr lang="es-ES" sz="4800" b="1" dirty="0">
                <a:effectLst>
                  <a:glow rad="63500">
                    <a:schemeClr val="accent5">
                      <a:satMod val="175000"/>
                      <a:alpha val="40000"/>
                    </a:schemeClr>
                  </a:glow>
                  <a:reflection blurRad="6350" stA="55000" endA="300" endPos="45500" dir="5400000" sy="-100000" algn="bl" rotWithShape="0"/>
                </a:effectLst>
                <a:latin typeface="Berlin Sans FB Demi" pitchFamily="34" charset="0"/>
              </a:rPr>
              <a:t>Goethe</a:t>
            </a:r>
          </a:p>
        </p:txBody>
      </p:sp>
      <p:sp>
        <p:nvSpPr>
          <p:cNvPr id="5" name="2 Marcador de número de diapositiva"/>
          <p:cNvSpPr>
            <a:spLocks noGrp="1"/>
          </p:cNvSpPr>
          <p:nvPr>
            <p:ph type="sldNum" sz="quarter" idx="12"/>
          </p:nvPr>
        </p:nvSpPr>
        <p:spPr>
          <a:xfrm>
            <a:off x="6553200" y="6356350"/>
            <a:ext cx="2133600" cy="365125"/>
          </a:xfrm>
        </p:spPr>
        <p:txBody>
          <a:bodyPr/>
          <a:lstStyle/>
          <a:p>
            <a:fld id="{132FADFE-3B8F-471C-ABF0-DBC7717ECBBC}" type="slidenum">
              <a:rPr lang="es-ES" smtClean="0"/>
              <a:pPr/>
              <a:t>30</a:t>
            </a:fld>
            <a:endParaRPr lang="es-ES"/>
          </a:p>
        </p:txBody>
      </p:sp>
    </p:spTree>
    <p:extLst>
      <p:ext uri="{BB962C8B-B14F-4D97-AF65-F5344CB8AC3E}">
        <p14:creationId xmlns:p14="http://schemas.microsoft.com/office/powerpoint/2010/main" val="263441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ChangeArrowheads="1"/>
          </p:cNvSpPr>
          <p:nvPr/>
        </p:nvSpPr>
        <p:spPr bwMode="auto">
          <a:xfrm>
            <a:off x="250825" y="548680"/>
            <a:ext cx="8569325" cy="369332"/>
          </a:xfrm>
          <a:prstGeom prst="rect">
            <a:avLst/>
          </a:prstGeom>
          <a:solidFill>
            <a:schemeClr val="accent4">
              <a:lumMod val="60000"/>
              <a:lumOff val="40000"/>
            </a:schemeClr>
          </a:solidFill>
          <a:ln>
            <a:noFill/>
          </a:ln>
          <a:extLst/>
        </p:spPr>
        <p:txBody>
          <a:bodyPr anchor="ctr">
            <a:spAutoFit/>
          </a:bodyPr>
          <a:lstStyle/>
          <a:p>
            <a:pPr algn="ctr"/>
            <a:r>
              <a:rPr lang="es-ES" b="1" dirty="0"/>
              <a:t>Razones por las cuales el </a:t>
            </a:r>
            <a:r>
              <a:rPr lang="es-ES" b="1" dirty="0" err="1"/>
              <a:t>C</a:t>
            </a:r>
            <a:r>
              <a:rPr lang="es-ES" b="1" dirty="0" err="1" smtClean="0"/>
              <a:t>oaching</a:t>
            </a:r>
            <a:r>
              <a:rPr lang="es-ES" b="1" dirty="0" smtClean="0"/>
              <a:t> </a:t>
            </a:r>
            <a:r>
              <a:rPr lang="es-ES" b="1" dirty="0"/>
              <a:t>es importante para las empresas:</a:t>
            </a:r>
          </a:p>
        </p:txBody>
      </p:sp>
      <p:graphicFrame>
        <p:nvGraphicFramePr>
          <p:cNvPr id="6" name="5 Diagrama"/>
          <p:cNvGraphicFramePr/>
          <p:nvPr>
            <p:extLst>
              <p:ext uri="{D42A27DB-BD31-4B8C-83A1-F6EECF244321}">
                <p14:modId xmlns:p14="http://schemas.microsoft.com/office/powerpoint/2010/main" val="149415637"/>
              </p:ext>
            </p:extLst>
          </p:nvPr>
        </p:nvGraphicFramePr>
        <p:xfrm>
          <a:off x="899592" y="476672"/>
          <a:ext cx="7344816"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4293096"/>
            <a:ext cx="7344816" cy="1930152"/>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5 Marcador de número de diapositiva"/>
          <p:cNvSpPr>
            <a:spLocks noGrp="1"/>
          </p:cNvSpPr>
          <p:nvPr>
            <p:ph type="sldNum" sz="quarter" idx="12"/>
          </p:nvPr>
        </p:nvSpPr>
        <p:spPr bwMode="auto">
          <a:xfrm>
            <a:off x="6553200" y="6356350"/>
            <a:ext cx="2133600" cy="365125"/>
          </a:xfrm>
          <a:ln>
            <a:miter lim="800000"/>
            <a:headEnd/>
            <a:tailEnd/>
          </a:ln>
        </p:spPr>
        <p:txBody>
          <a:bodyPr wrap="square" numCol="1" anchorCtr="0" compatLnSpc="1">
            <a:prstTxWarp prst="textNoShape">
              <a:avLst/>
            </a:prstTxWarp>
          </a:bodyPr>
          <a:lstStyle/>
          <a:p>
            <a:pPr>
              <a:defRPr/>
            </a:pPr>
            <a:fld id="{87DD79BC-570D-4147-B8B7-F292FFF6D275}" type="slidenum">
              <a:rPr lang="es-ES"/>
              <a:pPr>
                <a:defRPr/>
              </a:pPr>
              <a:t>31</a:t>
            </a:fld>
            <a:endParaRPr lang="es-ES"/>
          </a:p>
        </p:txBody>
      </p:sp>
    </p:spTree>
    <p:extLst>
      <p:ext uri="{BB962C8B-B14F-4D97-AF65-F5344CB8AC3E}">
        <p14:creationId xmlns:p14="http://schemas.microsoft.com/office/powerpoint/2010/main" val="2328375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Marcador de número de diapositiva"/>
          <p:cNvSpPr>
            <a:spLocks noGrp="1"/>
          </p:cNvSpPr>
          <p:nvPr>
            <p:ph type="sldNum" sz="quarter" idx="12"/>
          </p:nvPr>
        </p:nvSpPr>
        <p:spPr>
          <a:xfrm>
            <a:off x="6553200" y="6356350"/>
            <a:ext cx="2133600" cy="365125"/>
          </a:xfrm>
        </p:spPr>
        <p:txBody>
          <a:bodyPr/>
          <a:lstStyle/>
          <a:p>
            <a:pPr>
              <a:defRPr/>
            </a:pPr>
            <a:fld id="{AF72663D-4851-4980-A54E-364D63D550B1}" type="slidenum">
              <a:rPr lang="es-ES">
                <a:solidFill>
                  <a:srgbClr val="898989"/>
                </a:solidFill>
              </a:rPr>
              <a:pPr>
                <a:defRPr/>
              </a:pPr>
              <a:t>32</a:t>
            </a:fld>
            <a:endParaRPr lang="es-ES" dirty="0">
              <a:solidFill>
                <a:srgbClr val="898989"/>
              </a:solidFill>
            </a:endParaRPr>
          </a:p>
        </p:txBody>
      </p:sp>
      <p:sp>
        <p:nvSpPr>
          <p:cNvPr id="2" name="1 Rectángulo"/>
          <p:cNvSpPr/>
          <p:nvPr/>
        </p:nvSpPr>
        <p:spPr>
          <a:xfrm>
            <a:off x="2286000" y="323364"/>
            <a:ext cx="4572000" cy="523220"/>
          </a:xfrm>
          <a:prstGeom prst="rect">
            <a:avLst/>
          </a:prstGeom>
        </p:spPr>
        <p:txBody>
          <a:bodyPr>
            <a:spAutoFit/>
          </a:bodyPr>
          <a:lstStyle/>
          <a:p>
            <a:pPr marL="355600" indent="-355600" algn="ctr">
              <a:buClr>
                <a:schemeClr val="accent2"/>
              </a:buClr>
            </a:pPr>
            <a:r>
              <a:rPr lang="es-ES" sz="2800" b="1" dirty="0"/>
              <a:t>BENEFICIOS DEL </a:t>
            </a:r>
            <a:r>
              <a:rPr lang="es-ES" sz="2800" b="1" dirty="0" smtClean="0"/>
              <a:t>COACHING</a:t>
            </a:r>
            <a:endParaRPr lang="es-ES" dirty="0"/>
          </a:p>
        </p:txBody>
      </p:sp>
      <p:graphicFrame>
        <p:nvGraphicFramePr>
          <p:cNvPr id="3" name="2 Diagrama"/>
          <p:cNvGraphicFramePr/>
          <p:nvPr>
            <p:extLst>
              <p:ext uri="{D42A27DB-BD31-4B8C-83A1-F6EECF244321}">
                <p14:modId xmlns:p14="http://schemas.microsoft.com/office/powerpoint/2010/main" val="890438168"/>
              </p:ext>
            </p:extLst>
          </p:nvPr>
        </p:nvGraphicFramePr>
        <p:xfrm>
          <a:off x="1691680" y="1052736"/>
          <a:ext cx="5832648" cy="5155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6332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Marcador de número de diapositiva"/>
          <p:cNvSpPr>
            <a:spLocks noGrp="1"/>
          </p:cNvSpPr>
          <p:nvPr>
            <p:ph type="sldNum" sz="quarter" idx="12"/>
          </p:nvPr>
        </p:nvSpPr>
        <p:spPr>
          <a:xfrm>
            <a:off x="6553200" y="6356350"/>
            <a:ext cx="2133600" cy="365125"/>
          </a:xfrm>
        </p:spPr>
        <p:txBody>
          <a:bodyPr/>
          <a:lstStyle/>
          <a:p>
            <a:pPr>
              <a:defRPr/>
            </a:pPr>
            <a:fld id="{FCCEB58F-7CF0-4C11-81B8-E3FEB2019F97}" type="slidenum">
              <a:rPr lang="es-ES">
                <a:solidFill>
                  <a:srgbClr val="898989"/>
                </a:solidFill>
              </a:rPr>
              <a:pPr>
                <a:defRPr/>
              </a:pPr>
              <a:t>33</a:t>
            </a:fld>
            <a:endParaRPr lang="es-ES" dirty="0">
              <a:solidFill>
                <a:srgbClr val="898989"/>
              </a:solidFill>
            </a:endParaRPr>
          </a:p>
        </p:txBody>
      </p:sp>
      <p:sp>
        <p:nvSpPr>
          <p:cNvPr id="43015" name="Rectangle 9"/>
          <p:cNvSpPr>
            <a:spLocks noChangeArrowheads="1"/>
          </p:cNvSpPr>
          <p:nvPr/>
        </p:nvSpPr>
        <p:spPr bwMode="auto">
          <a:xfrm>
            <a:off x="395288" y="381000"/>
            <a:ext cx="8353425" cy="366712"/>
          </a:xfrm>
          <a:prstGeom prst="rect">
            <a:avLst/>
          </a:prstGeom>
          <a:ln/>
          <a:extLst/>
        </p:spPr>
        <p:style>
          <a:lnRef idx="3">
            <a:schemeClr val="lt1"/>
          </a:lnRef>
          <a:fillRef idx="1">
            <a:schemeClr val="accent5"/>
          </a:fillRef>
          <a:effectRef idx="1">
            <a:schemeClr val="accent5"/>
          </a:effectRef>
          <a:fontRef idx="minor">
            <a:schemeClr val="lt1"/>
          </a:fontRef>
        </p:style>
        <p:txBody>
          <a:bodyPr wrap="square" anchor="ctr">
            <a:spAutoFit/>
          </a:bodyPr>
          <a:lstStyle/>
          <a:p>
            <a:pPr algn="ctr"/>
            <a:r>
              <a:rPr lang="es-ES" b="1" dirty="0"/>
              <a:t>INSTRUMENTOS DEL COACHING</a:t>
            </a:r>
          </a:p>
        </p:txBody>
      </p:sp>
      <p:pic>
        <p:nvPicPr>
          <p:cNvPr id="30722" name="Picture 2" descr="http://www.lauraelenamartinez.com/wp-content/uploads/2012/04/people.jpeg"/>
          <p:cNvPicPr>
            <a:picLocks noChangeAspect="1" noChangeArrowheads="1"/>
          </p:cNvPicPr>
          <p:nvPr/>
        </p:nvPicPr>
        <p:blipFill>
          <a:blip r:embed="rId2" cstate="print"/>
          <a:srcRect/>
          <a:stretch>
            <a:fillRect/>
          </a:stretch>
        </p:blipFill>
        <p:spPr bwMode="auto">
          <a:xfrm>
            <a:off x="5940152" y="838200"/>
            <a:ext cx="2808561" cy="1798712"/>
          </a:xfrm>
          <a:prstGeom prst="rect">
            <a:avLst/>
          </a:prstGeom>
          <a:noFill/>
        </p:spPr>
      </p:pic>
      <p:pic>
        <p:nvPicPr>
          <p:cNvPr id="30724" name="Picture 4" descr="http://coachingparapymes.files.wordpress.com/2010/05/admi1.jpg"/>
          <p:cNvPicPr>
            <a:picLocks noChangeAspect="1" noChangeArrowheads="1"/>
          </p:cNvPicPr>
          <p:nvPr/>
        </p:nvPicPr>
        <p:blipFill>
          <a:blip r:embed="rId3" cstate="print"/>
          <a:srcRect/>
          <a:stretch>
            <a:fillRect/>
          </a:stretch>
        </p:blipFill>
        <p:spPr bwMode="auto">
          <a:xfrm>
            <a:off x="5940426" y="2708920"/>
            <a:ext cx="2808288" cy="1800200"/>
          </a:xfrm>
          <a:prstGeom prst="rect">
            <a:avLst/>
          </a:prstGeom>
          <a:noFill/>
        </p:spPr>
      </p:pic>
      <p:sp>
        <p:nvSpPr>
          <p:cNvPr id="2" name="1 Rectángulo"/>
          <p:cNvSpPr/>
          <p:nvPr/>
        </p:nvSpPr>
        <p:spPr>
          <a:xfrm>
            <a:off x="395288" y="1052736"/>
            <a:ext cx="5256212" cy="10895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eaLnBrk="0" hangingPunct="0">
              <a:lnSpc>
                <a:spcPct val="120000"/>
              </a:lnSpc>
            </a:pPr>
            <a:r>
              <a:rPr lang="es-ES" dirty="0"/>
              <a:t>El </a:t>
            </a:r>
            <a:r>
              <a:rPr lang="es-ES" dirty="0" err="1"/>
              <a:t>coaching</a:t>
            </a:r>
            <a:r>
              <a:rPr lang="es-ES" dirty="0"/>
              <a:t> </a:t>
            </a:r>
            <a:r>
              <a:rPr lang="es-ES" b="1" i="1" dirty="0"/>
              <a:t>empieza desde la selección de las personas</a:t>
            </a:r>
            <a:r>
              <a:rPr lang="es-ES" dirty="0"/>
              <a:t>, se seleccionan </a:t>
            </a:r>
            <a:r>
              <a:rPr lang="es-ES" b="1" i="1" dirty="0"/>
              <a:t>no tanto por lo que saben sino por lo que son.</a:t>
            </a:r>
            <a:r>
              <a:rPr lang="es-ES" dirty="0"/>
              <a:t> </a:t>
            </a:r>
          </a:p>
        </p:txBody>
      </p:sp>
      <p:sp>
        <p:nvSpPr>
          <p:cNvPr id="3" name="2 Rectángulo"/>
          <p:cNvSpPr/>
          <p:nvPr/>
        </p:nvSpPr>
        <p:spPr>
          <a:xfrm>
            <a:off x="395288" y="2348880"/>
            <a:ext cx="5256212" cy="7571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eaLnBrk="0" hangingPunct="0">
              <a:lnSpc>
                <a:spcPct val="120000"/>
              </a:lnSpc>
            </a:pPr>
            <a:r>
              <a:rPr lang="es-ES" dirty="0"/>
              <a:t>El </a:t>
            </a:r>
            <a:r>
              <a:rPr lang="es-ES" b="1" i="1" dirty="0" err="1"/>
              <a:t>coaching</a:t>
            </a:r>
            <a:r>
              <a:rPr lang="es-ES" b="1" i="1" dirty="0"/>
              <a:t> está enfocado a permitir que las personas den lo mejor de sí mismo.</a:t>
            </a:r>
            <a:r>
              <a:rPr lang="es-ES" dirty="0"/>
              <a:t> </a:t>
            </a:r>
            <a:endParaRPr lang="es-ES" b="1" i="1" dirty="0"/>
          </a:p>
        </p:txBody>
      </p:sp>
      <p:sp>
        <p:nvSpPr>
          <p:cNvPr id="4" name="3 Rectángulo"/>
          <p:cNvSpPr/>
          <p:nvPr/>
        </p:nvSpPr>
        <p:spPr>
          <a:xfrm>
            <a:off x="395288" y="3356992"/>
            <a:ext cx="5256212"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MX" dirty="0"/>
              <a:t>El </a:t>
            </a:r>
            <a:r>
              <a:rPr lang="es-MX" b="1" i="1" dirty="0"/>
              <a:t>factor motivación es fundamental para lograr resultados</a:t>
            </a:r>
            <a:r>
              <a:rPr lang="es-MX" dirty="0"/>
              <a:t>. </a:t>
            </a:r>
          </a:p>
        </p:txBody>
      </p:sp>
      <p:sp>
        <p:nvSpPr>
          <p:cNvPr id="5" name="4 Rectángulo"/>
          <p:cNvSpPr/>
          <p:nvPr/>
        </p:nvSpPr>
        <p:spPr>
          <a:xfrm>
            <a:off x="395288" y="4221088"/>
            <a:ext cx="5256212"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MX" dirty="0"/>
              <a:t>El </a:t>
            </a:r>
            <a:r>
              <a:rPr lang="es-MX" dirty="0" err="1"/>
              <a:t>coaching</a:t>
            </a:r>
            <a:r>
              <a:rPr lang="es-MX" dirty="0"/>
              <a:t> sabe que un </a:t>
            </a:r>
            <a:r>
              <a:rPr lang="es-MX" b="1" i="1" dirty="0"/>
              <a:t>equipo necesita una organización</a:t>
            </a:r>
            <a:r>
              <a:rPr lang="es-MX" dirty="0"/>
              <a:t> en la que cada uno conoce y asume los objetivos </a:t>
            </a:r>
            <a:r>
              <a:rPr lang="es-MX" dirty="0" smtClean="0"/>
              <a:t>comunes.</a:t>
            </a:r>
            <a:endParaRPr lang="es-MX" dirty="0"/>
          </a:p>
        </p:txBody>
      </p:sp>
      <p:sp>
        <p:nvSpPr>
          <p:cNvPr id="6" name="5 Rectángulo"/>
          <p:cNvSpPr/>
          <p:nvPr/>
        </p:nvSpPr>
        <p:spPr>
          <a:xfrm>
            <a:off x="395288" y="5373216"/>
            <a:ext cx="5256212"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MX" dirty="0"/>
              <a:t>El </a:t>
            </a:r>
            <a:r>
              <a:rPr lang="es-MX" dirty="0" err="1" smtClean="0"/>
              <a:t>coaching</a:t>
            </a:r>
            <a:r>
              <a:rPr lang="es-MX" dirty="0" smtClean="0"/>
              <a:t> </a:t>
            </a:r>
            <a:r>
              <a:rPr lang="es-MX" b="1" i="1" dirty="0"/>
              <a:t>ayuda a los miembros a afirmar y estructurar la personalidad de la </a:t>
            </a:r>
            <a:r>
              <a:rPr lang="es-MX" b="1" i="1" dirty="0" smtClean="0"/>
              <a:t>empresa.</a:t>
            </a:r>
            <a:endParaRPr lang="es-MX"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4581128"/>
            <a:ext cx="2808561" cy="172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5665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Text Box 2"/>
          <p:cNvSpPr txBox="1">
            <a:spLocks noChangeArrowheads="1"/>
          </p:cNvSpPr>
          <p:nvPr/>
        </p:nvSpPr>
        <p:spPr bwMode="auto">
          <a:xfrm>
            <a:off x="250825" y="381000"/>
            <a:ext cx="864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b="1"/>
              <a:t>MODALIDADES DE COACHING:</a:t>
            </a:r>
          </a:p>
        </p:txBody>
      </p:sp>
      <p:sp>
        <p:nvSpPr>
          <p:cNvPr id="45061" name="Rectangle 3"/>
          <p:cNvSpPr>
            <a:spLocks noChangeArrowheads="1"/>
          </p:cNvSpPr>
          <p:nvPr/>
        </p:nvSpPr>
        <p:spPr bwMode="auto">
          <a:xfrm>
            <a:off x="611188" y="1375726"/>
            <a:ext cx="5546148" cy="757130"/>
          </a:xfrm>
          <a:prstGeom prst="rect">
            <a:avLst/>
          </a:prstGeom>
          <a:ln>
            <a:noFill/>
          </a:ln>
          <a:extLst/>
        </p:spPr>
        <p:style>
          <a:lnRef idx="1">
            <a:schemeClr val="accent1"/>
          </a:lnRef>
          <a:fillRef idx="2">
            <a:schemeClr val="accent1"/>
          </a:fillRef>
          <a:effectRef idx="1">
            <a:schemeClr val="accent1"/>
          </a:effectRef>
          <a:fontRef idx="minor">
            <a:schemeClr val="dk1"/>
          </a:fontRef>
        </p:style>
        <p:txBody>
          <a:bodyPr wrap="square" anchor="ctr">
            <a:spAutoFit/>
          </a:bodyPr>
          <a:lstStyle/>
          <a:p>
            <a:pPr algn="just">
              <a:lnSpc>
                <a:spcPct val="120000"/>
              </a:lnSpc>
            </a:pPr>
            <a:r>
              <a:rPr lang="es-ES" b="1" i="1" dirty="0" err="1"/>
              <a:t>Coaching</a:t>
            </a:r>
            <a:r>
              <a:rPr lang="es-ES" b="1" i="1" dirty="0"/>
              <a:t> personalizado</a:t>
            </a:r>
            <a:r>
              <a:rPr lang="es-ES" dirty="0"/>
              <a:t> </a:t>
            </a:r>
            <a:r>
              <a:rPr lang="es-ES" dirty="0" smtClean="0"/>
              <a:t>aborda </a:t>
            </a:r>
            <a:r>
              <a:rPr lang="es-ES" dirty="0"/>
              <a:t>situaciones de ayuda o desarrollo del potencial de directivos. </a:t>
            </a:r>
          </a:p>
        </p:txBody>
      </p:sp>
      <p:pic>
        <p:nvPicPr>
          <p:cNvPr id="28674" name="Picture 2" descr="http://coachvilasbusiness.com/wp-content/uploads/2011/11/coaching211.jpg"/>
          <p:cNvPicPr>
            <a:picLocks noChangeAspect="1" noChangeArrowheads="1"/>
          </p:cNvPicPr>
          <p:nvPr/>
        </p:nvPicPr>
        <p:blipFill>
          <a:blip r:embed="rId3" cstate="print"/>
          <a:srcRect l="5200" t="4706" r="3600" b="8235"/>
          <a:stretch>
            <a:fillRect/>
          </a:stretch>
        </p:blipFill>
        <p:spPr bwMode="auto">
          <a:xfrm>
            <a:off x="6516688" y="999356"/>
            <a:ext cx="2016125" cy="13495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676" name="Picture 4" descr="http://safe-img03.olx.com.mx/ui/20/96/27/1336756463_373638927_1-Coaching-Personal-Providencia-3a-Secc.jpg"/>
          <p:cNvPicPr>
            <a:picLocks noChangeAspect="1" noChangeArrowheads="1"/>
          </p:cNvPicPr>
          <p:nvPr/>
        </p:nvPicPr>
        <p:blipFill>
          <a:blip r:embed="rId4" cstate="print"/>
          <a:srcRect t="14000"/>
          <a:stretch>
            <a:fillRect/>
          </a:stretch>
        </p:blipFill>
        <p:spPr bwMode="auto">
          <a:xfrm>
            <a:off x="6516688" y="4581128"/>
            <a:ext cx="2021545" cy="13926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678" name="Picture 6" descr="http://procesoshumanos.com.mx/web/wp-content/uploads/2011/09/TallerOrganizacionCoachingEquipos1.jpg"/>
          <p:cNvPicPr>
            <a:picLocks noChangeAspect="1" noChangeArrowheads="1"/>
          </p:cNvPicPr>
          <p:nvPr/>
        </p:nvPicPr>
        <p:blipFill>
          <a:blip r:embed="rId5" cstate="print"/>
          <a:srcRect l="5935" t="15824" r="5044" b="17363"/>
          <a:stretch>
            <a:fillRect/>
          </a:stretch>
        </p:blipFill>
        <p:spPr bwMode="auto">
          <a:xfrm>
            <a:off x="6516688" y="2780928"/>
            <a:ext cx="2016125" cy="13079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1 Rectángulo"/>
          <p:cNvSpPr/>
          <p:nvPr/>
        </p:nvSpPr>
        <p:spPr>
          <a:xfrm>
            <a:off x="611188" y="4581128"/>
            <a:ext cx="5546148" cy="1421928"/>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20000"/>
              </a:lnSpc>
            </a:pPr>
            <a:r>
              <a:rPr lang="es-ES" b="1" i="1" dirty="0"/>
              <a:t>Formación en </a:t>
            </a:r>
            <a:r>
              <a:rPr lang="es-ES" b="1" i="1" dirty="0" err="1"/>
              <a:t>coaching</a:t>
            </a:r>
            <a:r>
              <a:rPr lang="es-ES" dirty="0"/>
              <a:t> permite desarrollar en los participantes (mandos medios, ejecutivos y directivos) las competencias de coach para que sepan impulsar el potencial de sus colaboradores y mejorar su rendimiento. </a:t>
            </a:r>
          </a:p>
        </p:txBody>
      </p:sp>
      <p:sp>
        <p:nvSpPr>
          <p:cNvPr id="3" name="2 Rectángulo"/>
          <p:cNvSpPr/>
          <p:nvPr/>
        </p:nvSpPr>
        <p:spPr>
          <a:xfrm>
            <a:off x="611188" y="2852936"/>
            <a:ext cx="5532318" cy="1089529"/>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20000"/>
              </a:lnSpc>
            </a:pPr>
            <a:r>
              <a:rPr lang="es-ES" dirty="0"/>
              <a:t>  </a:t>
            </a:r>
          </a:p>
          <a:p>
            <a:pPr algn="just">
              <a:lnSpc>
                <a:spcPct val="120000"/>
              </a:lnSpc>
            </a:pPr>
            <a:r>
              <a:rPr lang="es-ES" b="1" i="1" dirty="0" err="1"/>
              <a:t>Coaching</a:t>
            </a:r>
            <a:r>
              <a:rPr lang="es-ES" b="1" i="1" dirty="0"/>
              <a:t> grupal</a:t>
            </a:r>
            <a:r>
              <a:rPr lang="es-ES" dirty="0"/>
              <a:t> tiene por objetivo dinamizar a un grupo de personas o directivos. </a:t>
            </a:r>
          </a:p>
        </p:txBody>
      </p:sp>
      <p:sp>
        <p:nvSpPr>
          <p:cNvPr id="10" name="2 Marcador de número de diapositiva"/>
          <p:cNvSpPr>
            <a:spLocks noGrp="1"/>
          </p:cNvSpPr>
          <p:nvPr>
            <p:ph type="sldNum" sz="quarter" idx="12"/>
          </p:nvPr>
        </p:nvSpPr>
        <p:spPr>
          <a:xfrm>
            <a:off x="6553200" y="6356350"/>
            <a:ext cx="2133600" cy="365125"/>
          </a:xfrm>
        </p:spPr>
        <p:txBody>
          <a:bodyPr/>
          <a:lstStyle/>
          <a:p>
            <a:fld id="{132FADFE-3B8F-471C-ABF0-DBC7717ECBBC}" type="slidenum">
              <a:rPr lang="es-ES" smtClean="0"/>
              <a:pPr/>
              <a:t>34</a:t>
            </a:fld>
            <a:endParaRPr lang="es-ES"/>
          </a:p>
        </p:txBody>
      </p:sp>
    </p:spTree>
    <p:extLst>
      <p:ext uri="{BB962C8B-B14F-4D97-AF65-F5344CB8AC3E}">
        <p14:creationId xmlns:p14="http://schemas.microsoft.com/office/powerpoint/2010/main" val="2104030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ext Box 2"/>
          <p:cNvSpPr txBox="1">
            <a:spLocks noChangeArrowheads="1"/>
          </p:cNvSpPr>
          <p:nvPr/>
        </p:nvSpPr>
        <p:spPr bwMode="auto">
          <a:xfrm>
            <a:off x="250825" y="361950"/>
            <a:ext cx="8569325" cy="369332"/>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b="1" dirty="0"/>
              <a:t>¿QUÉ ES EL COACH?</a:t>
            </a:r>
          </a:p>
        </p:txBody>
      </p:sp>
      <p:sp>
        <p:nvSpPr>
          <p:cNvPr id="46085" name="Rectangle 3"/>
          <p:cNvSpPr>
            <a:spLocks noChangeArrowheads="1"/>
          </p:cNvSpPr>
          <p:nvPr/>
        </p:nvSpPr>
        <p:spPr bwMode="auto">
          <a:xfrm>
            <a:off x="266700" y="980728"/>
            <a:ext cx="8553772" cy="701731"/>
          </a:xfrm>
          <a:prstGeom prst="rect">
            <a:avLst/>
          </a:prstGeom>
          <a:solidFill>
            <a:srgbClr val="6699FF"/>
          </a:solidFill>
          <a:ln>
            <a:noFill/>
            <a:headEnd/>
            <a:tailEnd/>
          </a:ln>
          <a:scene3d>
            <a:camera prst="orthographicFront"/>
            <a:lightRig rig="threePt" dir="t"/>
          </a:scene3d>
          <a:sp3d>
            <a:bevelT w="165100" prst="coolSlant"/>
          </a:sp3d>
        </p:spPr>
        <p:style>
          <a:lnRef idx="1">
            <a:schemeClr val="accent5"/>
          </a:lnRef>
          <a:fillRef idx="2">
            <a:schemeClr val="accent5"/>
          </a:fillRef>
          <a:effectRef idx="1">
            <a:schemeClr val="accent5"/>
          </a:effectRef>
          <a:fontRef idx="minor">
            <a:schemeClr val="dk1"/>
          </a:fontRef>
        </p:style>
        <p:txBody>
          <a:bodyPr wrap="square" anchor="ctr">
            <a:spAutoFit/>
          </a:bodyPr>
          <a:lstStyle/>
          <a:p>
            <a:pPr algn="just">
              <a:lnSpc>
                <a:spcPct val="110000"/>
              </a:lnSpc>
            </a:pPr>
            <a:r>
              <a:rPr lang="es-ES_tradnl" dirty="0"/>
              <a:t>Es el </a:t>
            </a:r>
            <a:r>
              <a:rPr lang="es-ES_tradnl" b="1" i="1" dirty="0"/>
              <a:t>líder que se preocupa por planear el crecimiento personal y profesional</a:t>
            </a:r>
            <a:r>
              <a:rPr lang="es-ES_tradnl" dirty="0"/>
              <a:t> de cada una de las personas del equipo y del suyo propio</a:t>
            </a:r>
            <a:r>
              <a:rPr lang="es-ES_tradnl" dirty="0" smtClean="0"/>
              <a:t>.</a:t>
            </a:r>
            <a:endParaRPr lang="es-ES_tradnl" dirty="0"/>
          </a:p>
        </p:txBody>
      </p:sp>
      <p:pic>
        <p:nvPicPr>
          <p:cNvPr id="27650" name="Picture 2" descr="http://www.blogcapitalhumano.com/wp-content/autocoach1.jpg"/>
          <p:cNvPicPr>
            <a:picLocks noChangeAspect="1" noChangeArrowheads="1"/>
          </p:cNvPicPr>
          <p:nvPr/>
        </p:nvPicPr>
        <p:blipFill>
          <a:blip r:embed="rId3" cstate="print"/>
          <a:srcRect/>
          <a:stretch>
            <a:fillRect/>
          </a:stretch>
        </p:blipFill>
        <p:spPr bwMode="auto">
          <a:xfrm>
            <a:off x="4644008" y="1988840"/>
            <a:ext cx="3816424" cy="2160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Rectángulo"/>
          <p:cNvSpPr/>
          <p:nvPr/>
        </p:nvSpPr>
        <p:spPr>
          <a:xfrm>
            <a:off x="323528" y="2132856"/>
            <a:ext cx="3960440" cy="2123658"/>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5400000" scaled="1"/>
            <a:tileRect/>
          </a:grad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10000"/>
              </a:lnSpc>
            </a:pPr>
            <a:r>
              <a:rPr lang="es-ES_tradnl" sz="2000" dirty="0" smtClean="0"/>
              <a:t>Es </a:t>
            </a:r>
            <a:r>
              <a:rPr lang="es-ES_tradnl" sz="2000" dirty="0"/>
              <a:t>un </a:t>
            </a:r>
            <a:r>
              <a:rPr lang="es-ES_tradnl" sz="2000" b="1" i="1" dirty="0"/>
              <a:t>líder que promueve la unidad del equipo, sin preferencias individuales y consolida la relación dentro del equipo para potencializar la suma de los talentos individuales.</a:t>
            </a:r>
          </a:p>
        </p:txBody>
      </p:sp>
      <p:sp>
        <p:nvSpPr>
          <p:cNvPr id="7" name="2 Marcador de número de diapositiva"/>
          <p:cNvSpPr>
            <a:spLocks noGrp="1"/>
          </p:cNvSpPr>
          <p:nvPr>
            <p:ph type="sldNum" sz="quarter" idx="12"/>
          </p:nvPr>
        </p:nvSpPr>
        <p:spPr>
          <a:xfrm>
            <a:off x="6553200" y="6356350"/>
            <a:ext cx="2133600" cy="365125"/>
          </a:xfrm>
        </p:spPr>
        <p:txBody>
          <a:bodyPr/>
          <a:lstStyle/>
          <a:p>
            <a:fld id="{132FADFE-3B8F-471C-ABF0-DBC7717ECBBC}" type="slidenum">
              <a:rPr lang="es-ES" smtClean="0"/>
              <a:pPr/>
              <a:t>35</a:t>
            </a:fld>
            <a:endParaRPr lang="es-ES"/>
          </a:p>
        </p:txBody>
      </p:sp>
      <p:sp>
        <p:nvSpPr>
          <p:cNvPr id="8" name="Text Box 5"/>
          <p:cNvSpPr txBox="1">
            <a:spLocks noChangeArrowheads="1"/>
          </p:cNvSpPr>
          <p:nvPr/>
        </p:nvSpPr>
        <p:spPr bwMode="auto">
          <a:xfrm>
            <a:off x="304801" y="4715676"/>
            <a:ext cx="8299647" cy="144962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marL="261938" indent="-261938" algn="ctr">
              <a:spcBef>
                <a:spcPct val="30000"/>
              </a:spcBef>
              <a:buSzPct val="125000"/>
              <a:defRPr/>
            </a:pPr>
            <a:r>
              <a:rPr lang="es-ES_tradnl" dirty="0"/>
              <a:t>Los coach son personas que comparten creencias </a:t>
            </a:r>
            <a:r>
              <a:rPr lang="es-ES_tradnl" dirty="0" smtClean="0"/>
              <a:t>sobre</a:t>
            </a:r>
          </a:p>
          <a:p>
            <a:pPr marL="742950" lvl="1" indent="-285750">
              <a:spcBef>
                <a:spcPct val="30000"/>
              </a:spcBef>
              <a:buSzPct val="125000"/>
              <a:buFont typeface="Wingdings" pitchFamily="2" charset="2"/>
              <a:buChar char=""/>
              <a:defRPr/>
            </a:pPr>
            <a:r>
              <a:rPr lang="es-ES" dirty="0" smtClean="0"/>
              <a:t>  La </a:t>
            </a:r>
            <a:r>
              <a:rPr lang="es-ES" b="1" i="1" dirty="0"/>
              <a:t>competencia humana</a:t>
            </a:r>
            <a:r>
              <a:rPr lang="es-ES" dirty="0"/>
              <a:t>: creen en </a:t>
            </a:r>
            <a:r>
              <a:rPr lang="es-ES" dirty="0" smtClean="0"/>
              <a:t>personas.</a:t>
            </a:r>
          </a:p>
          <a:p>
            <a:pPr marL="742950" lvl="1" indent="-285750">
              <a:spcBef>
                <a:spcPct val="30000"/>
              </a:spcBef>
              <a:buSzPct val="125000"/>
              <a:buFont typeface="Wingdings" pitchFamily="2" charset="2"/>
              <a:buChar char=""/>
              <a:defRPr/>
            </a:pPr>
            <a:r>
              <a:rPr lang="es-ES" dirty="0" smtClean="0"/>
              <a:t>  El </a:t>
            </a:r>
            <a:r>
              <a:rPr lang="es-ES" b="1" i="1" dirty="0"/>
              <a:t>desempeño superior.</a:t>
            </a:r>
          </a:p>
          <a:p>
            <a:pPr marL="742950" lvl="1" indent="-285750">
              <a:spcBef>
                <a:spcPct val="30000"/>
              </a:spcBef>
              <a:buSzPct val="125000"/>
              <a:buFont typeface="Wingdings" pitchFamily="2" charset="2"/>
              <a:buChar char=""/>
              <a:defRPr/>
            </a:pPr>
            <a:r>
              <a:rPr lang="es-ES" b="1" i="1" dirty="0" smtClean="0"/>
              <a:t>  Valores </a:t>
            </a:r>
            <a:r>
              <a:rPr lang="es-ES" b="1" i="1" dirty="0"/>
              <a:t>sobre la importancia del </a:t>
            </a:r>
            <a:r>
              <a:rPr lang="es-ES" b="1" i="1" dirty="0" err="1"/>
              <a:t>coaching</a:t>
            </a:r>
            <a:r>
              <a:rPr lang="es-ES" b="1" i="1" dirty="0"/>
              <a:t>.</a:t>
            </a:r>
          </a:p>
        </p:txBody>
      </p:sp>
    </p:spTree>
    <p:extLst>
      <p:ext uri="{BB962C8B-B14F-4D97-AF65-F5344CB8AC3E}">
        <p14:creationId xmlns:p14="http://schemas.microsoft.com/office/powerpoint/2010/main" val="737972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2"/>
          <p:cNvSpPr txBox="1">
            <a:spLocks noChangeArrowheads="1"/>
          </p:cNvSpPr>
          <p:nvPr/>
        </p:nvSpPr>
        <p:spPr bwMode="auto">
          <a:xfrm>
            <a:off x="250825" y="304800"/>
            <a:ext cx="8569325" cy="369332"/>
          </a:xfrm>
          <a:prstGeom prst="rect">
            <a:avLst/>
          </a:prstGeom>
          <a:solidFill>
            <a:srgbClr val="92D050"/>
          </a:solidFill>
          <a:ln/>
          <a:extLst/>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b="1" dirty="0"/>
              <a:t>CARACTERÍSTICAS DEL COACH:</a:t>
            </a:r>
          </a:p>
        </p:txBody>
      </p:sp>
      <p:sp>
        <p:nvSpPr>
          <p:cNvPr id="2" name="1 Marcador de número de diapositiva"/>
          <p:cNvSpPr>
            <a:spLocks noGrp="1"/>
          </p:cNvSpPr>
          <p:nvPr>
            <p:ph type="sldNum" sz="quarter" idx="12"/>
          </p:nvPr>
        </p:nvSpPr>
        <p:spPr>
          <a:xfrm>
            <a:off x="6553200" y="6356350"/>
            <a:ext cx="2133600" cy="365125"/>
          </a:xfrm>
        </p:spPr>
        <p:txBody>
          <a:bodyPr/>
          <a:lstStyle/>
          <a:p>
            <a:pPr>
              <a:defRPr/>
            </a:pPr>
            <a:fld id="{4D58E3C8-F31A-42EC-AF2A-01392A808377}" type="slidenum">
              <a:rPr lang="es-ES" smtClean="0"/>
              <a:pPr>
                <a:defRPr/>
              </a:pPr>
              <a:t>36</a:t>
            </a:fld>
            <a:endParaRPr lang="es-ES"/>
          </a:p>
        </p:txBody>
      </p:sp>
      <p:sp>
        <p:nvSpPr>
          <p:cNvPr id="7" name="6 Pentágono"/>
          <p:cNvSpPr/>
          <p:nvPr/>
        </p:nvSpPr>
        <p:spPr>
          <a:xfrm>
            <a:off x="304800" y="1340768"/>
            <a:ext cx="2133600" cy="642392"/>
          </a:xfrm>
          <a:prstGeom prst="homePlate">
            <a:avLst/>
          </a:prstGeom>
          <a:solidFill>
            <a:srgbClr val="FFFF99"/>
          </a:solidFill>
          <a:ln>
            <a:noFill/>
          </a:ln>
          <a:effectLst>
            <a:outerShdw blurRad="76200" dir="13500000" sy="23000" kx="1200000" algn="br" rotWithShape="0">
              <a:prstClr val="black">
                <a:alpha val="2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s-ES" b="1" dirty="0" smtClean="0"/>
              <a:t>CLARIDAD</a:t>
            </a:r>
            <a:endParaRPr lang="es-ES" b="1" dirty="0"/>
          </a:p>
        </p:txBody>
      </p:sp>
      <p:sp>
        <p:nvSpPr>
          <p:cNvPr id="8" name="7 Rectángulo"/>
          <p:cNvSpPr/>
          <p:nvPr/>
        </p:nvSpPr>
        <p:spPr>
          <a:xfrm>
            <a:off x="2667000" y="1506270"/>
            <a:ext cx="6172200" cy="338554"/>
          </a:xfrm>
          <a:prstGeom prst="rect">
            <a:avLst/>
          </a:prstGeom>
          <a:ln>
            <a:noFill/>
          </a:ln>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S" sz="1600" dirty="0" smtClean="0"/>
              <a:t>Un coach </a:t>
            </a:r>
            <a:r>
              <a:rPr lang="es-ES" sz="1600" b="1" dirty="0" smtClean="0"/>
              <a:t>se asegura de la claridad en su comunicación</a:t>
            </a:r>
            <a:r>
              <a:rPr lang="es-ES" sz="1600" b="1" dirty="0"/>
              <a:t>.</a:t>
            </a:r>
            <a:endParaRPr lang="es-ES" sz="1600" dirty="0"/>
          </a:p>
        </p:txBody>
      </p:sp>
      <p:sp>
        <p:nvSpPr>
          <p:cNvPr id="9" name="8 Pentágono"/>
          <p:cNvSpPr/>
          <p:nvPr/>
        </p:nvSpPr>
        <p:spPr>
          <a:xfrm>
            <a:off x="296040" y="2336065"/>
            <a:ext cx="2133600" cy="579512"/>
          </a:xfrm>
          <a:prstGeom prst="homePlate">
            <a:avLst/>
          </a:prstGeom>
          <a:solidFill>
            <a:srgbClr val="FFFF99"/>
          </a:solidFill>
          <a:ln>
            <a:noFill/>
          </a:ln>
          <a:effectLst>
            <a:outerShdw blurRad="76200" dir="13500000" sy="23000" kx="1200000" algn="br" rotWithShape="0">
              <a:prstClr val="black">
                <a:alpha val="2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s-ES" b="1" dirty="0" smtClean="0"/>
              <a:t>APOYO</a:t>
            </a:r>
            <a:endParaRPr lang="es-ES" b="1" dirty="0"/>
          </a:p>
        </p:txBody>
      </p:sp>
      <p:sp>
        <p:nvSpPr>
          <p:cNvPr id="10" name="9 Pentágono"/>
          <p:cNvSpPr/>
          <p:nvPr/>
        </p:nvSpPr>
        <p:spPr>
          <a:xfrm>
            <a:off x="296040" y="3212976"/>
            <a:ext cx="2133600" cy="732656"/>
          </a:xfrm>
          <a:prstGeom prst="homePlate">
            <a:avLst/>
          </a:prstGeom>
          <a:solidFill>
            <a:srgbClr val="FFFF99"/>
          </a:solidFill>
          <a:ln>
            <a:noFill/>
          </a:ln>
          <a:effectLst>
            <a:outerShdw blurRad="76200" dir="13500000" sy="23000" kx="1200000" algn="br" rotWithShape="0">
              <a:prstClr val="black">
                <a:alpha val="2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s-ES" b="1" dirty="0" smtClean="0"/>
              <a:t>CONSTRUCCIÓN DE CONFIANZA</a:t>
            </a:r>
            <a:endParaRPr lang="es-ES" b="1" dirty="0"/>
          </a:p>
        </p:txBody>
      </p:sp>
      <p:sp>
        <p:nvSpPr>
          <p:cNvPr id="11" name="10 Pentágono"/>
          <p:cNvSpPr/>
          <p:nvPr/>
        </p:nvSpPr>
        <p:spPr>
          <a:xfrm>
            <a:off x="296040" y="4293096"/>
            <a:ext cx="2133600" cy="613643"/>
          </a:xfrm>
          <a:prstGeom prst="homePlate">
            <a:avLst/>
          </a:prstGeom>
          <a:solidFill>
            <a:srgbClr val="FFFF99"/>
          </a:solidFill>
          <a:ln>
            <a:noFill/>
          </a:ln>
          <a:effectLst>
            <a:outerShdw blurRad="76200" dir="13500000" sy="23000" kx="1200000" algn="br" rotWithShape="0">
              <a:prstClr val="black">
                <a:alpha val="2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s-ES" b="1" dirty="0" smtClean="0"/>
              <a:t>MUTUALIDAD</a:t>
            </a:r>
            <a:endParaRPr lang="es-ES" b="1" dirty="0"/>
          </a:p>
        </p:txBody>
      </p:sp>
      <p:sp>
        <p:nvSpPr>
          <p:cNvPr id="12" name="11 Pentágono"/>
          <p:cNvSpPr/>
          <p:nvPr/>
        </p:nvSpPr>
        <p:spPr>
          <a:xfrm>
            <a:off x="304800" y="5229200"/>
            <a:ext cx="2133600" cy="626963"/>
          </a:xfrm>
          <a:prstGeom prst="homePlate">
            <a:avLst/>
          </a:prstGeom>
          <a:solidFill>
            <a:srgbClr val="FFFF99"/>
          </a:solidFill>
          <a:ln>
            <a:noFill/>
          </a:ln>
          <a:effectLst>
            <a:outerShdw blurRad="76200" dir="13500000" sy="23000" kx="1200000" algn="br" rotWithShape="0">
              <a:prstClr val="black">
                <a:alpha val="2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s-ES" b="1" dirty="0" smtClean="0"/>
              <a:t>PERSPECTIVA</a:t>
            </a:r>
            <a:endParaRPr lang="es-ES" b="1" dirty="0"/>
          </a:p>
        </p:txBody>
      </p:sp>
      <p:sp>
        <p:nvSpPr>
          <p:cNvPr id="13" name="12 Rectángulo"/>
          <p:cNvSpPr/>
          <p:nvPr/>
        </p:nvSpPr>
        <p:spPr>
          <a:xfrm>
            <a:off x="2667000" y="2442374"/>
            <a:ext cx="6172200" cy="338554"/>
          </a:xfrm>
          <a:prstGeom prst="rect">
            <a:avLst/>
          </a:prstGeom>
          <a:ln>
            <a:noFill/>
          </a:ln>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S" sz="1600" dirty="0" smtClean="0"/>
              <a:t>Significa </a:t>
            </a:r>
            <a:r>
              <a:rPr lang="es-ES" sz="1600" b="1" dirty="0" smtClean="0"/>
              <a:t>apoyar al equipo, aportando la ayuda que necesitan.</a:t>
            </a:r>
            <a:endParaRPr lang="es-ES" sz="1600" dirty="0"/>
          </a:p>
        </p:txBody>
      </p:sp>
      <p:sp>
        <p:nvSpPr>
          <p:cNvPr id="14" name="13 Rectángulo"/>
          <p:cNvSpPr/>
          <p:nvPr/>
        </p:nvSpPr>
        <p:spPr>
          <a:xfrm>
            <a:off x="2667000" y="3268968"/>
            <a:ext cx="6172200" cy="584775"/>
          </a:xfrm>
          <a:prstGeom prst="rect">
            <a:avLst/>
          </a:prstGeom>
          <a:ln>
            <a:noFill/>
          </a:ln>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S" sz="1600" b="1" dirty="0" smtClean="0"/>
              <a:t>Permite que las personas de su equipo sepan que usted cree en ellas y en lo que hacen.</a:t>
            </a:r>
            <a:r>
              <a:rPr lang="es-ES" sz="1600" dirty="0" smtClean="0"/>
              <a:t> </a:t>
            </a:r>
            <a:endParaRPr lang="es-ES" sz="1600" dirty="0"/>
          </a:p>
        </p:txBody>
      </p:sp>
      <p:sp>
        <p:nvSpPr>
          <p:cNvPr id="15" name="14 Rectángulo"/>
          <p:cNvSpPr/>
          <p:nvPr/>
        </p:nvSpPr>
        <p:spPr>
          <a:xfrm>
            <a:off x="2667000" y="4426340"/>
            <a:ext cx="6172200" cy="338554"/>
          </a:xfrm>
          <a:prstGeom prst="rect">
            <a:avLst/>
          </a:prstGeom>
          <a:ln>
            <a:noFill/>
          </a:ln>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S" sz="1600" dirty="0" smtClean="0"/>
              <a:t>Significa </a:t>
            </a:r>
            <a:r>
              <a:rPr lang="es-ES" sz="1600" b="1" dirty="0" smtClean="0"/>
              <a:t>compartir una visión de las metas comunes</a:t>
            </a:r>
            <a:r>
              <a:rPr lang="es-ES" sz="1600" dirty="0" smtClean="0"/>
              <a:t>. </a:t>
            </a:r>
            <a:endParaRPr lang="es-ES" sz="1600" dirty="0"/>
          </a:p>
        </p:txBody>
      </p:sp>
      <p:sp>
        <p:nvSpPr>
          <p:cNvPr id="16" name="15 Rectángulo"/>
          <p:cNvSpPr/>
          <p:nvPr/>
        </p:nvSpPr>
        <p:spPr>
          <a:xfrm>
            <a:off x="2667000" y="5394107"/>
            <a:ext cx="6172200" cy="338554"/>
          </a:xfrm>
          <a:prstGeom prst="rect">
            <a:avLst/>
          </a:prstGeom>
          <a:ln>
            <a:noFill/>
          </a:ln>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S" sz="1600" dirty="0" smtClean="0"/>
              <a:t>Significa </a:t>
            </a:r>
            <a:r>
              <a:rPr lang="es-ES" sz="1600" b="1" dirty="0" smtClean="0"/>
              <a:t>comprender el punto de vista de los subordinados</a:t>
            </a:r>
            <a:endParaRPr lang="es-ES" sz="1600" dirty="0"/>
          </a:p>
        </p:txBody>
      </p:sp>
    </p:spTree>
    <p:extLst>
      <p:ext uri="{BB962C8B-B14F-4D97-AF65-F5344CB8AC3E}">
        <p14:creationId xmlns:p14="http://schemas.microsoft.com/office/powerpoint/2010/main" val="4219394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2"/>
          <p:cNvSpPr txBox="1">
            <a:spLocks noChangeArrowheads="1"/>
          </p:cNvSpPr>
          <p:nvPr/>
        </p:nvSpPr>
        <p:spPr bwMode="auto">
          <a:xfrm>
            <a:off x="250825" y="304800"/>
            <a:ext cx="8569325" cy="369332"/>
          </a:xfrm>
          <a:prstGeom prst="rect">
            <a:avLst/>
          </a:prstGeom>
          <a:solidFill>
            <a:srgbClr val="92D050"/>
          </a:solidFill>
          <a:ln/>
          <a:extLst/>
        </p:spPr>
        <p:style>
          <a:lnRef idx="1">
            <a:schemeClr val="accent3"/>
          </a:lnRef>
          <a:fillRef idx="2">
            <a:schemeClr val="accent3"/>
          </a:fillRef>
          <a:effectRef idx="1">
            <a:schemeClr val="accent3"/>
          </a:effectRef>
          <a:fontRef idx="minor">
            <a:schemeClr val="dk1"/>
          </a:fontRef>
        </p:style>
        <p:txBody>
          <a:bodyPr>
            <a:spAutoFit/>
          </a:bodyPr>
          <a:lstStyle>
            <a:defPPr>
              <a:defRPr lang="es-MX"/>
            </a:defPPr>
            <a:lvl1pPr algn="ctr">
              <a:spcBef>
                <a:spcPct val="50000"/>
              </a:spcBef>
              <a:defRPr b="1">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S" dirty="0"/>
              <a:t>CARACTERÍSTICAS DEL COACH:</a:t>
            </a:r>
          </a:p>
        </p:txBody>
      </p:sp>
      <p:sp>
        <p:nvSpPr>
          <p:cNvPr id="7" name="6 Pentágono"/>
          <p:cNvSpPr/>
          <p:nvPr/>
        </p:nvSpPr>
        <p:spPr>
          <a:xfrm>
            <a:off x="304800" y="1395838"/>
            <a:ext cx="2133600" cy="498376"/>
          </a:xfrm>
          <a:prstGeom prst="homePlate">
            <a:avLst/>
          </a:prstGeom>
          <a:solidFill>
            <a:srgbClr val="FFFF99"/>
          </a:solidFill>
          <a:ln>
            <a:noFill/>
          </a:ln>
          <a:effectLst>
            <a:outerShdw blurRad="76200" dir="13500000" sy="23000" kx="1200000" algn="br" rotWithShape="0">
              <a:prstClr val="black">
                <a:alpha val="2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s-ES" b="1" dirty="0" smtClean="0"/>
              <a:t>RIESGO</a:t>
            </a:r>
            <a:endParaRPr lang="es-ES" b="1" dirty="0"/>
          </a:p>
        </p:txBody>
      </p:sp>
      <p:sp>
        <p:nvSpPr>
          <p:cNvPr id="8" name="7 Rectángulo"/>
          <p:cNvSpPr/>
          <p:nvPr/>
        </p:nvSpPr>
        <p:spPr>
          <a:xfrm>
            <a:off x="2667000" y="1351950"/>
            <a:ext cx="6172200" cy="584775"/>
          </a:xfrm>
          <a:prstGeom prst="rect">
            <a:avLst/>
          </a:prstGeom>
          <a:ln>
            <a:noFill/>
          </a:ln>
          <a:effectLst>
            <a:glow rad="1397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S" sz="1600" dirty="0" smtClean="0"/>
              <a:t>Es </a:t>
            </a:r>
            <a:r>
              <a:rPr lang="es-ES" sz="1600" b="1" dirty="0" smtClean="0"/>
              <a:t>permitir que los miembros del equipo sepan que lo errores no van a ser castigados</a:t>
            </a:r>
            <a:r>
              <a:rPr lang="es-ES" sz="1600" dirty="0" smtClean="0"/>
              <a:t> con el despido.</a:t>
            </a:r>
            <a:endParaRPr lang="es-ES" sz="1600" dirty="0"/>
          </a:p>
        </p:txBody>
      </p:sp>
      <p:sp>
        <p:nvSpPr>
          <p:cNvPr id="9" name="8 Pentágono"/>
          <p:cNvSpPr/>
          <p:nvPr/>
        </p:nvSpPr>
        <p:spPr>
          <a:xfrm>
            <a:off x="304800" y="2537978"/>
            <a:ext cx="2133600" cy="579512"/>
          </a:xfrm>
          <a:prstGeom prst="homePlate">
            <a:avLst/>
          </a:prstGeom>
          <a:solidFill>
            <a:srgbClr val="FFFF99"/>
          </a:solidFill>
          <a:ln>
            <a:noFill/>
          </a:ln>
          <a:effectLst>
            <a:outerShdw blurRad="76200" dir="13500000" sy="23000" kx="1200000" algn="br" rotWithShape="0">
              <a:prstClr val="black">
                <a:alpha val="2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s-ES" b="1" dirty="0" smtClean="0"/>
              <a:t>PACIENCIA</a:t>
            </a:r>
            <a:endParaRPr lang="es-ES" b="1" dirty="0"/>
          </a:p>
        </p:txBody>
      </p:sp>
      <p:sp>
        <p:nvSpPr>
          <p:cNvPr id="10" name="9 Pentágono"/>
          <p:cNvSpPr/>
          <p:nvPr/>
        </p:nvSpPr>
        <p:spPr>
          <a:xfrm>
            <a:off x="304800" y="3687670"/>
            <a:ext cx="2133600" cy="656456"/>
          </a:xfrm>
          <a:prstGeom prst="homePlate">
            <a:avLst/>
          </a:prstGeom>
          <a:solidFill>
            <a:srgbClr val="FFFF99"/>
          </a:solidFill>
          <a:ln>
            <a:noFill/>
          </a:ln>
          <a:effectLst>
            <a:outerShdw blurRad="76200" dir="13500000" sy="23000" kx="1200000" algn="br" rotWithShape="0">
              <a:prstClr val="black">
                <a:alpha val="2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s-ES" b="1" dirty="0" smtClean="0"/>
              <a:t>CONFIDENCI</a:t>
            </a:r>
            <a:r>
              <a:rPr lang="es-ES" b="1" u="sng" dirty="0" smtClean="0"/>
              <a:t>A</a:t>
            </a:r>
          </a:p>
          <a:p>
            <a:pPr algn="ctr"/>
            <a:r>
              <a:rPr lang="es-ES" b="1" dirty="0" smtClean="0"/>
              <a:t>LIDAD</a:t>
            </a:r>
            <a:endParaRPr lang="es-ES" b="1" dirty="0"/>
          </a:p>
        </p:txBody>
      </p:sp>
      <p:sp>
        <p:nvSpPr>
          <p:cNvPr id="11" name="10 Pentágono"/>
          <p:cNvSpPr/>
          <p:nvPr/>
        </p:nvSpPr>
        <p:spPr>
          <a:xfrm>
            <a:off x="293772" y="5204077"/>
            <a:ext cx="2133600" cy="495905"/>
          </a:xfrm>
          <a:prstGeom prst="homePlate">
            <a:avLst/>
          </a:prstGeom>
          <a:solidFill>
            <a:srgbClr val="FFFF99"/>
          </a:solidFill>
          <a:ln>
            <a:noFill/>
          </a:ln>
          <a:effectLst>
            <a:outerShdw blurRad="76200" dir="13500000" sy="23000" kx="1200000" algn="br" rotWithShape="0">
              <a:prstClr val="black">
                <a:alpha val="2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s-ES" b="1" dirty="0" smtClean="0"/>
              <a:t>RESPETO</a:t>
            </a:r>
            <a:endParaRPr lang="es-ES" b="1" dirty="0"/>
          </a:p>
        </p:txBody>
      </p:sp>
      <p:sp>
        <p:nvSpPr>
          <p:cNvPr id="13" name="12 Rectángulo"/>
          <p:cNvSpPr/>
          <p:nvPr/>
        </p:nvSpPr>
        <p:spPr>
          <a:xfrm>
            <a:off x="2667000" y="2504078"/>
            <a:ext cx="6172200" cy="584775"/>
          </a:xfrm>
          <a:prstGeom prst="rect">
            <a:avLst/>
          </a:prstGeom>
          <a:ln>
            <a:noFill/>
          </a:ln>
          <a:effectLst>
            <a:glow rad="1397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S" sz="1600" b="1" dirty="0" smtClean="0"/>
              <a:t>El tiempo y la paciencia son claves para prevenir que el coach simplemente reaccione.</a:t>
            </a:r>
            <a:r>
              <a:rPr lang="es-ES" sz="1600" dirty="0" smtClean="0"/>
              <a:t> </a:t>
            </a:r>
            <a:endParaRPr lang="es-ES" sz="1600" dirty="0"/>
          </a:p>
        </p:txBody>
      </p:sp>
      <p:sp>
        <p:nvSpPr>
          <p:cNvPr id="14" name="13 Rectángulo"/>
          <p:cNvSpPr/>
          <p:nvPr/>
        </p:nvSpPr>
        <p:spPr>
          <a:xfrm>
            <a:off x="2667000" y="3687670"/>
            <a:ext cx="6172200" cy="830997"/>
          </a:xfrm>
          <a:prstGeom prst="rect">
            <a:avLst/>
          </a:prstGeom>
          <a:ln>
            <a:noFill/>
          </a:ln>
          <a:effectLst>
            <a:glow rad="1397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S" sz="1600" dirty="0" smtClean="0"/>
              <a:t>El </a:t>
            </a:r>
            <a:r>
              <a:rPr lang="es-ES" sz="1600" b="1" dirty="0" smtClean="0"/>
              <a:t>mantener la confidencialidad de la información individual recolectada</a:t>
            </a:r>
            <a:r>
              <a:rPr lang="es-ES" sz="1600" dirty="0" smtClean="0"/>
              <a:t>, es la </a:t>
            </a:r>
            <a:r>
              <a:rPr lang="es-ES" sz="1600" b="1" dirty="0" smtClean="0"/>
              <a:t>base de la confianza </a:t>
            </a:r>
            <a:r>
              <a:rPr lang="es-ES" sz="1600" dirty="0" smtClean="0"/>
              <a:t>y por ende, de su credibilidad como líder.</a:t>
            </a:r>
            <a:endParaRPr lang="es-ES" sz="1600" dirty="0"/>
          </a:p>
        </p:txBody>
      </p:sp>
      <p:sp>
        <p:nvSpPr>
          <p:cNvPr id="15" name="14 Rectángulo"/>
          <p:cNvSpPr/>
          <p:nvPr/>
        </p:nvSpPr>
        <p:spPr>
          <a:xfrm>
            <a:off x="2667000" y="5168374"/>
            <a:ext cx="6172200" cy="584775"/>
          </a:xfrm>
          <a:prstGeom prst="rect">
            <a:avLst/>
          </a:prstGeom>
          <a:ln>
            <a:noFill/>
          </a:ln>
          <a:effectLst>
            <a:glow rad="1397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S" sz="1600" dirty="0" smtClean="0"/>
              <a:t>Implica </a:t>
            </a:r>
            <a:r>
              <a:rPr lang="es-ES" sz="1600" b="1" dirty="0" smtClean="0"/>
              <a:t>la actitud percibida en el supervisor o gerente, hacia los individuos que el guía</a:t>
            </a:r>
            <a:r>
              <a:rPr lang="es-ES" sz="1600" dirty="0" smtClean="0"/>
              <a:t>.</a:t>
            </a:r>
            <a:endParaRPr lang="es-ES" sz="1600" dirty="0"/>
          </a:p>
        </p:txBody>
      </p:sp>
      <p:sp>
        <p:nvSpPr>
          <p:cNvPr id="2" name="1 Marcador de número de diapositiva"/>
          <p:cNvSpPr>
            <a:spLocks noGrp="1"/>
          </p:cNvSpPr>
          <p:nvPr>
            <p:ph type="sldNum" sz="quarter" idx="12"/>
          </p:nvPr>
        </p:nvSpPr>
        <p:spPr>
          <a:xfrm>
            <a:off x="6553200" y="6356350"/>
            <a:ext cx="2133600" cy="365125"/>
          </a:xfrm>
        </p:spPr>
        <p:txBody>
          <a:bodyPr/>
          <a:lstStyle/>
          <a:p>
            <a:fld id="{132FADFE-3B8F-471C-ABF0-DBC7717ECBBC}" type="slidenum">
              <a:rPr lang="es-ES" smtClean="0"/>
              <a:pPr/>
              <a:t>37</a:t>
            </a:fld>
            <a:endParaRPr lang="es-ES"/>
          </a:p>
        </p:txBody>
      </p:sp>
    </p:spTree>
    <p:extLst>
      <p:ext uri="{BB962C8B-B14F-4D97-AF65-F5344CB8AC3E}">
        <p14:creationId xmlns:p14="http://schemas.microsoft.com/office/powerpoint/2010/main" val="1393121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 Box 2"/>
          <p:cNvSpPr txBox="1">
            <a:spLocks noChangeArrowheads="1"/>
          </p:cNvSpPr>
          <p:nvPr/>
        </p:nvSpPr>
        <p:spPr bwMode="auto">
          <a:xfrm>
            <a:off x="250825" y="457200"/>
            <a:ext cx="8569325" cy="461665"/>
          </a:xfrm>
          <a:prstGeom prst="rect">
            <a:avLst/>
          </a:prstGeom>
          <a:ln/>
          <a:extLst/>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2400" b="1" dirty="0"/>
              <a:t>FUNCIONES DEL COACH</a:t>
            </a:r>
            <a:r>
              <a:rPr lang="es-ES" b="1" dirty="0"/>
              <a:t>:</a:t>
            </a:r>
          </a:p>
        </p:txBody>
      </p:sp>
      <p:sp>
        <p:nvSpPr>
          <p:cNvPr id="49157" name="Rectangle 3"/>
          <p:cNvSpPr>
            <a:spLocks noChangeArrowheads="1"/>
          </p:cNvSpPr>
          <p:nvPr/>
        </p:nvSpPr>
        <p:spPr bwMode="auto">
          <a:xfrm>
            <a:off x="250825" y="1918429"/>
            <a:ext cx="5041255" cy="3600986"/>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anchor="ctr">
            <a:spAutoFit/>
          </a:bodyPr>
          <a:lstStyle/>
          <a:p>
            <a:pPr marL="342900" indent="-342900" algn="just">
              <a:lnSpc>
                <a:spcPct val="150000"/>
              </a:lnSpc>
              <a:spcBef>
                <a:spcPct val="25000"/>
              </a:spcBef>
              <a:buFontTx/>
              <a:buAutoNum type="arabicParenR"/>
            </a:pPr>
            <a:r>
              <a:rPr lang="es-ES_tradnl"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Liderazgo visionario inspirador.</a:t>
            </a:r>
            <a:endParaRPr lang="es-E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342900" indent="-342900" algn="just">
              <a:lnSpc>
                <a:spcPct val="150000"/>
              </a:lnSpc>
              <a:spcBef>
                <a:spcPct val="25000"/>
              </a:spcBef>
              <a:buFontTx/>
              <a:buAutoNum type="arabicParenR"/>
            </a:pPr>
            <a:r>
              <a:rPr lang="es-ES_tradnl"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Seleccionador de talentos.</a:t>
            </a:r>
            <a:endParaRPr lang="es-E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342900" indent="-342900" algn="just">
              <a:lnSpc>
                <a:spcPct val="150000"/>
              </a:lnSpc>
              <a:spcBef>
                <a:spcPct val="25000"/>
              </a:spcBef>
              <a:buFontTx/>
              <a:buAutoNum type="arabicParenR"/>
            </a:pPr>
            <a:r>
              <a:rPr lang="es-ES_tradnl"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Entrenador de equipos.</a:t>
            </a:r>
            <a:endParaRPr lang="es-E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342900" indent="-342900" algn="just">
              <a:lnSpc>
                <a:spcPct val="150000"/>
              </a:lnSpc>
              <a:spcBef>
                <a:spcPct val="25000"/>
              </a:spcBef>
              <a:buFontTx/>
              <a:buAutoNum type="arabicParenR"/>
            </a:pPr>
            <a:r>
              <a:rPr lang="es-ES_tradnl"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Acompañamiento </a:t>
            </a:r>
            <a:r>
              <a:rPr lang="es-ES_tradnl"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del desempeño </a:t>
            </a:r>
            <a:r>
              <a:rPr lang="es-ES_tradnl"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en el campo.</a:t>
            </a:r>
            <a:endParaRPr lang="es-E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342900" indent="-342900" algn="just">
              <a:lnSpc>
                <a:spcPct val="150000"/>
              </a:lnSpc>
              <a:spcBef>
                <a:spcPct val="25000"/>
              </a:spcBef>
              <a:buFontTx/>
              <a:buAutoNum type="arabicParenR"/>
            </a:pPr>
            <a:r>
              <a:rPr lang="es-ES_tradnl"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Consultor del desempeño individual.</a:t>
            </a:r>
            <a:endParaRPr lang="es-E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342900" indent="-342900" algn="just">
              <a:spcBef>
                <a:spcPct val="25000"/>
              </a:spcBef>
              <a:buFontTx/>
              <a:buAutoNum type="arabicParenR"/>
            </a:pPr>
            <a:r>
              <a:rPr lang="es-ES_tradnl"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Motivador y mentor de desarrollo de carrera.</a:t>
            </a:r>
            <a:endParaRPr lang="es-E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342900" indent="-342900" algn="just">
              <a:lnSpc>
                <a:spcPct val="150000"/>
              </a:lnSpc>
              <a:spcBef>
                <a:spcPct val="25000"/>
              </a:spcBef>
              <a:buFontTx/>
              <a:buAutoNum type="arabicParenR"/>
            </a:pPr>
            <a:r>
              <a:rPr lang="es-ES_tradnl"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Gestor del trabajo en equipo.</a:t>
            </a:r>
            <a:endParaRPr lang="es-ES"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342900" indent="-342900" algn="just">
              <a:lnSpc>
                <a:spcPct val="150000"/>
              </a:lnSpc>
              <a:spcBef>
                <a:spcPct val="25000"/>
              </a:spcBef>
              <a:buFontTx/>
              <a:buAutoNum type="arabicParenR"/>
            </a:pPr>
            <a:r>
              <a:rPr lang="es-ES_tradnl"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Estratega innovador.</a:t>
            </a:r>
          </a:p>
        </p:txBody>
      </p:sp>
      <p:pic>
        <p:nvPicPr>
          <p:cNvPr id="24578" name="Picture 2" descr="http://www.coachingbilbao.es/imagenes/fotocoach1.jpg"/>
          <p:cNvPicPr>
            <a:picLocks noChangeAspect="1" noChangeArrowheads="1"/>
          </p:cNvPicPr>
          <p:nvPr/>
        </p:nvPicPr>
        <p:blipFill>
          <a:blip r:embed="rId3" cstate="print"/>
          <a:srcRect/>
          <a:stretch>
            <a:fillRect/>
          </a:stretch>
        </p:blipFill>
        <p:spPr bwMode="auto">
          <a:xfrm>
            <a:off x="5580111" y="2089984"/>
            <a:ext cx="3274595" cy="33581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1 Marcador de número de diapositiva"/>
          <p:cNvSpPr>
            <a:spLocks noGrp="1"/>
          </p:cNvSpPr>
          <p:nvPr>
            <p:ph type="sldNum" sz="quarter" idx="12"/>
          </p:nvPr>
        </p:nvSpPr>
        <p:spPr>
          <a:xfrm>
            <a:off x="6553200" y="6356350"/>
            <a:ext cx="2133600" cy="365125"/>
          </a:xfrm>
        </p:spPr>
        <p:txBody>
          <a:bodyPr/>
          <a:lstStyle/>
          <a:p>
            <a:fld id="{132FADFE-3B8F-471C-ABF0-DBC7717ECBBC}" type="slidenum">
              <a:rPr lang="es-ES" smtClean="0"/>
              <a:pPr/>
              <a:t>38</a:t>
            </a:fld>
            <a:endParaRPr lang="es-ES"/>
          </a:p>
        </p:txBody>
      </p:sp>
      <p:sp>
        <p:nvSpPr>
          <p:cNvPr id="6" name="5 CuadroTexto"/>
          <p:cNvSpPr txBox="1"/>
          <p:nvPr/>
        </p:nvSpPr>
        <p:spPr>
          <a:xfrm>
            <a:off x="323528" y="5877272"/>
            <a:ext cx="3384376" cy="246221"/>
          </a:xfrm>
          <a:prstGeom prst="rect">
            <a:avLst/>
          </a:prstGeom>
          <a:noFill/>
        </p:spPr>
        <p:txBody>
          <a:bodyPr wrap="square" rtlCol="0">
            <a:spAutoFit/>
          </a:bodyPr>
          <a:lstStyle/>
          <a:p>
            <a:r>
              <a:rPr lang="es-MX" sz="1000" dirty="0" smtClean="0"/>
              <a:t>Material de apoyo.- </a:t>
            </a:r>
            <a:r>
              <a:rPr lang="es-MX" sz="1000" dirty="0" smtClean="0"/>
              <a:t>Ejemplo de Coach en deportes</a:t>
            </a:r>
            <a:endParaRPr lang="es-MX" sz="1000" dirty="0"/>
          </a:p>
        </p:txBody>
      </p:sp>
      <p:sp>
        <p:nvSpPr>
          <p:cNvPr id="7" name="6 Rectángulo">
            <a:hlinkClick r:id="rId4"/>
          </p:cNvPr>
          <p:cNvSpPr/>
          <p:nvPr/>
        </p:nvSpPr>
        <p:spPr>
          <a:xfrm>
            <a:off x="322833" y="6063099"/>
            <a:ext cx="6049367" cy="246221"/>
          </a:xfrm>
          <a:prstGeom prst="rect">
            <a:avLst/>
          </a:prstGeom>
        </p:spPr>
        <p:txBody>
          <a:bodyPr wrap="square">
            <a:spAutoFit/>
          </a:bodyPr>
          <a:lstStyle/>
          <a:p>
            <a:r>
              <a:rPr lang="es-MX" sz="1000" dirty="0">
                <a:solidFill>
                  <a:srgbClr val="3333CC"/>
                </a:solidFill>
              </a:rPr>
              <a:t>http://www.youtube.com/watch?v=x2Pn5yunmSg</a:t>
            </a:r>
          </a:p>
        </p:txBody>
      </p:sp>
    </p:spTree>
    <p:extLst>
      <p:ext uri="{BB962C8B-B14F-4D97-AF65-F5344CB8AC3E}">
        <p14:creationId xmlns:p14="http://schemas.microsoft.com/office/powerpoint/2010/main" val="3255341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Rectangle 6"/>
          <p:cNvSpPr>
            <a:spLocks noChangeArrowheads="1"/>
          </p:cNvSpPr>
          <p:nvPr/>
        </p:nvSpPr>
        <p:spPr bwMode="auto">
          <a:xfrm>
            <a:off x="251520" y="799877"/>
            <a:ext cx="576034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chemeClr val="accent2"/>
              </a:buClr>
            </a:pPr>
            <a:r>
              <a:rPr lang="es-ES" sz="2000" b="1" dirty="0"/>
              <a:t>El ejecutivo formado en </a:t>
            </a:r>
            <a:r>
              <a:rPr lang="es-ES" sz="2000" b="1" dirty="0" err="1"/>
              <a:t>coaching</a:t>
            </a:r>
            <a:r>
              <a:rPr lang="es-ES" sz="2000" b="1" dirty="0"/>
              <a:t> será capaz de:</a:t>
            </a:r>
          </a:p>
        </p:txBody>
      </p:sp>
      <p:sp>
        <p:nvSpPr>
          <p:cNvPr id="2" name="1 Marcador de número de diapositiva"/>
          <p:cNvSpPr>
            <a:spLocks noGrp="1"/>
          </p:cNvSpPr>
          <p:nvPr>
            <p:ph type="sldNum" sz="quarter" idx="12"/>
          </p:nvPr>
        </p:nvSpPr>
        <p:spPr>
          <a:xfrm>
            <a:off x="6553200" y="6356350"/>
            <a:ext cx="2133600" cy="365125"/>
          </a:xfrm>
        </p:spPr>
        <p:txBody>
          <a:bodyPr/>
          <a:lstStyle/>
          <a:p>
            <a:pPr>
              <a:defRPr/>
            </a:pPr>
            <a:fld id="{4D58E3C8-F31A-42EC-AF2A-01392A808377}" type="slidenum">
              <a:rPr lang="es-ES" smtClean="0"/>
              <a:pPr>
                <a:defRPr/>
              </a:pPr>
              <a:t>39</a:t>
            </a:fld>
            <a:endParaRPr lang="es-ES"/>
          </a:p>
        </p:txBody>
      </p:sp>
      <p:pic>
        <p:nvPicPr>
          <p:cNvPr id="6" name="Picture 8" descr="http://www.centromujer.es/files/2009/07/coaching-empresarial.jpg"/>
          <p:cNvPicPr>
            <a:picLocks noChangeAspect="1" noChangeArrowheads="1"/>
          </p:cNvPicPr>
          <p:nvPr/>
        </p:nvPicPr>
        <p:blipFill>
          <a:blip r:embed="rId2" cstate="print"/>
          <a:srcRect t="10667"/>
          <a:stretch>
            <a:fillRect/>
          </a:stretch>
        </p:blipFill>
        <p:spPr bwMode="auto">
          <a:xfrm>
            <a:off x="6228184" y="1124744"/>
            <a:ext cx="2520529" cy="1524000"/>
          </a:xfrm>
          <a:prstGeom prst="rect">
            <a:avLst/>
          </a:prstGeom>
          <a:noFill/>
        </p:spPr>
      </p:pic>
      <p:pic>
        <p:nvPicPr>
          <p:cNvPr id="23554" name="Picture 2" descr="http://arcauniversalnicaragua.com/wp-content/uploads/liderazgo.jpg"/>
          <p:cNvPicPr>
            <a:picLocks noChangeAspect="1" noChangeArrowheads="1"/>
          </p:cNvPicPr>
          <p:nvPr/>
        </p:nvPicPr>
        <p:blipFill>
          <a:blip r:embed="rId3" cstate="print"/>
          <a:srcRect/>
          <a:stretch>
            <a:fillRect/>
          </a:stretch>
        </p:blipFill>
        <p:spPr bwMode="auto">
          <a:xfrm>
            <a:off x="6228184" y="2780928"/>
            <a:ext cx="2520529" cy="1524000"/>
          </a:xfrm>
          <a:prstGeom prst="rect">
            <a:avLst/>
          </a:prstGeom>
          <a:noFill/>
        </p:spPr>
      </p:pic>
      <p:pic>
        <p:nvPicPr>
          <p:cNvPr id="23556" name="Picture 4" descr="http://www.soyentrepreneur.com/assets/images/consultoria/2011-04/consultoria_consejo_asesoria.jpg"/>
          <p:cNvPicPr>
            <a:picLocks noChangeAspect="1" noChangeArrowheads="1"/>
          </p:cNvPicPr>
          <p:nvPr/>
        </p:nvPicPr>
        <p:blipFill>
          <a:blip r:embed="rId4" cstate="print"/>
          <a:srcRect/>
          <a:stretch>
            <a:fillRect/>
          </a:stretch>
        </p:blipFill>
        <p:spPr bwMode="auto">
          <a:xfrm>
            <a:off x="6227763" y="4437112"/>
            <a:ext cx="2535237" cy="1524000"/>
          </a:xfrm>
          <a:prstGeom prst="rect">
            <a:avLst/>
          </a:prstGeom>
          <a:noFill/>
        </p:spPr>
      </p:pic>
      <p:sp>
        <p:nvSpPr>
          <p:cNvPr id="4" name="3 Rectángulo"/>
          <p:cNvSpPr/>
          <p:nvPr/>
        </p:nvSpPr>
        <p:spPr>
          <a:xfrm>
            <a:off x="323850" y="1620089"/>
            <a:ext cx="5688013"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355600" indent="-355600" algn="just">
              <a:buFont typeface="Wingdings" pitchFamily="2" charset="2"/>
              <a:buChar char="þ"/>
            </a:pPr>
            <a:r>
              <a:rPr lang="es-ES" sz="1600" b="1" i="1" dirty="0"/>
              <a:t>Optimizar el fortalecimiento</a:t>
            </a:r>
            <a:r>
              <a:rPr lang="es-ES" sz="1600" dirty="0"/>
              <a:t> de los niveles de confianza y autoestima, satisfacción laboral y crecimiento personal.</a:t>
            </a:r>
          </a:p>
        </p:txBody>
      </p:sp>
      <p:sp>
        <p:nvSpPr>
          <p:cNvPr id="5" name="4 Rectángulo"/>
          <p:cNvSpPr/>
          <p:nvPr/>
        </p:nvSpPr>
        <p:spPr>
          <a:xfrm>
            <a:off x="334771" y="2484185"/>
            <a:ext cx="5677092"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355600" indent="-355600" algn="just">
              <a:buFont typeface="Wingdings" pitchFamily="2" charset="2"/>
              <a:buChar char="þ"/>
            </a:pPr>
            <a:r>
              <a:rPr lang="es-ES" sz="1600" dirty="0"/>
              <a:t>Podrá </a:t>
            </a:r>
            <a:r>
              <a:rPr lang="es-ES" sz="1600" b="1" i="1" dirty="0"/>
              <a:t>explotar y desbloquear el potencial</a:t>
            </a:r>
            <a:r>
              <a:rPr lang="es-ES" sz="1600" dirty="0"/>
              <a:t> de la persona para maximizar su </a:t>
            </a:r>
            <a:r>
              <a:rPr lang="es-ES" sz="1600" dirty="0" smtClean="0"/>
              <a:t>desempeño.</a:t>
            </a:r>
            <a:endParaRPr lang="es-ES" sz="1600" dirty="0"/>
          </a:p>
        </p:txBody>
      </p:sp>
      <p:sp>
        <p:nvSpPr>
          <p:cNvPr id="7" name="6 Rectángulo"/>
          <p:cNvSpPr/>
          <p:nvPr/>
        </p:nvSpPr>
        <p:spPr>
          <a:xfrm>
            <a:off x="310496" y="3420289"/>
            <a:ext cx="5701367"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355600" indent="-355600" algn="just">
              <a:buFont typeface="Wingdings" pitchFamily="2" charset="2"/>
              <a:buChar char="þ"/>
            </a:pPr>
            <a:r>
              <a:rPr lang="es-ES" sz="1600" dirty="0"/>
              <a:t>Desarrollar </a:t>
            </a:r>
            <a:r>
              <a:rPr lang="es-ES" sz="1600" b="1" i="1" dirty="0"/>
              <a:t>un sistema de gestión</a:t>
            </a:r>
            <a:r>
              <a:rPr lang="es-ES" sz="1600" dirty="0"/>
              <a:t> que le permita desarrollar su vida personal o profesional.</a:t>
            </a:r>
          </a:p>
        </p:txBody>
      </p:sp>
      <p:sp>
        <p:nvSpPr>
          <p:cNvPr id="8" name="7 Rectángulo"/>
          <p:cNvSpPr/>
          <p:nvPr/>
        </p:nvSpPr>
        <p:spPr>
          <a:xfrm>
            <a:off x="314170" y="4326195"/>
            <a:ext cx="5697693" cy="83099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355600" indent="-355600" algn="just">
              <a:buFont typeface="Wingdings" pitchFamily="2" charset="2"/>
              <a:buChar char="þ"/>
            </a:pPr>
            <a:r>
              <a:rPr lang="es-ES" sz="1600" dirty="0"/>
              <a:t>Lograr </a:t>
            </a:r>
            <a:r>
              <a:rPr lang="es-ES" sz="1600" b="1" i="1" dirty="0"/>
              <a:t>un estilo particular de coach</a:t>
            </a:r>
            <a:r>
              <a:rPr lang="es-ES" sz="1600" dirty="0"/>
              <a:t>, con algunas características específicas de liderazgo que </a:t>
            </a:r>
            <a:r>
              <a:rPr lang="es-ES" sz="1600" dirty="0" smtClean="0"/>
              <a:t>resulten </a:t>
            </a:r>
            <a:r>
              <a:rPr lang="es-ES" sz="1600" dirty="0"/>
              <a:t>novedosas para el desarrollo de líderes en las organizaciones.</a:t>
            </a:r>
          </a:p>
        </p:txBody>
      </p:sp>
    </p:spTree>
    <p:extLst>
      <p:ext uri="{BB962C8B-B14F-4D97-AF65-F5344CB8AC3E}">
        <p14:creationId xmlns:p14="http://schemas.microsoft.com/office/powerpoint/2010/main" val="632859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p:cNvSpPr>
            <a:spLocks noChangeArrowheads="1"/>
          </p:cNvSpPr>
          <p:nvPr/>
        </p:nvSpPr>
        <p:spPr bwMode="auto">
          <a:xfrm>
            <a:off x="380814" y="1025030"/>
            <a:ext cx="8352928" cy="307777"/>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ES" sz="1400" dirty="0" smtClean="0"/>
              <a:t>Es </a:t>
            </a:r>
            <a:r>
              <a:rPr lang="es-ES" sz="1400" dirty="0"/>
              <a:t>el </a:t>
            </a:r>
            <a:r>
              <a:rPr lang="es-ES" sz="1400" b="1" dirty="0"/>
              <a:t>proceso de dirigir las actividades laborales de los miembros de un grupo y de influir en ellas.</a:t>
            </a:r>
            <a:r>
              <a:rPr lang="es-ES" sz="1400" dirty="0"/>
              <a:t> </a:t>
            </a:r>
          </a:p>
        </p:txBody>
      </p:sp>
      <p:sp>
        <p:nvSpPr>
          <p:cNvPr id="2" name="1 Marcador de número de diapositiva"/>
          <p:cNvSpPr>
            <a:spLocks noGrp="1"/>
          </p:cNvSpPr>
          <p:nvPr>
            <p:ph type="sldNum" sz="quarter" idx="12"/>
          </p:nvPr>
        </p:nvSpPr>
        <p:spPr/>
        <p:txBody>
          <a:bodyPr/>
          <a:lstStyle/>
          <a:p>
            <a:pPr>
              <a:defRPr/>
            </a:pPr>
            <a:fld id="{7E5FC3E1-278D-462C-BFAF-4CD1A1BFDEBC}" type="slidenum">
              <a:rPr lang="es-ES" smtClean="0"/>
              <a:pPr>
                <a:defRPr/>
              </a:pPr>
              <a:t>4</a:t>
            </a:fld>
            <a:endParaRPr lang="es-ES"/>
          </a:p>
        </p:txBody>
      </p:sp>
      <p:sp>
        <p:nvSpPr>
          <p:cNvPr id="3" name="2 Rectángulo"/>
          <p:cNvSpPr/>
          <p:nvPr/>
        </p:nvSpPr>
        <p:spPr>
          <a:xfrm>
            <a:off x="3322572" y="116632"/>
            <a:ext cx="2401556" cy="769441"/>
          </a:xfrm>
          <a:prstGeom prst="rect">
            <a:avLst/>
          </a:prstGeom>
          <a:noFill/>
        </p:spPr>
        <p:txBody>
          <a:bodyPr wrap="none" lIns="91440" tIns="45720" rIns="91440" bIns="45720">
            <a:spAutoFit/>
          </a:bodyPr>
          <a:lstStyle/>
          <a:p>
            <a:pPr algn="ctr"/>
            <a:r>
              <a:rPr lang="es-E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Liderazgo</a:t>
            </a:r>
            <a:endParaRPr lang="es-E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316" y="1700808"/>
            <a:ext cx="4349924" cy="2866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363275" y="5238492"/>
            <a:ext cx="8353425" cy="738664"/>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MX" sz="1400" dirty="0"/>
              <a:t>El líder </a:t>
            </a:r>
            <a:r>
              <a:rPr lang="es-MX" sz="1400" dirty="0" smtClean="0"/>
              <a:t>se diferencia </a:t>
            </a:r>
            <a:r>
              <a:rPr lang="es-MX" sz="1400" dirty="0"/>
              <a:t>de los demás miembros de un grupo o de la sociedad por </a:t>
            </a:r>
            <a:r>
              <a:rPr lang="es-MX" sz="1400" b="1" i="1" dirty="0" smtClean="0"/>
              <a:t>ejercer </a:t>
            </a:r>
            <a:r>
              <a:rPr lang="es-MX" sz="1400" b="1" i="1" dirty="0"/>
              <a:t>mayor influencia en las actividades y en la organización de éstas</a:t>
            </a:r>
            <a:r>
              <a:rPr lang="es-MX" sz="1400" dirty="0" smtClean="0"/>
              <a:t>. </a:t>
            </a:r>
            <a:r>
              <a:rPr lang="es-MX" sz="1400" dirty="0"/>
              <a:t>El líder </a:t>
            </a:r>
            <a:r>
              <a:rPr lang="es-MX" sz="1400" b="1" i="1" dirty="0"/>
              <a:t>adquiere status al lograr que el grupo o la comunidad logren sus metas</a:t>
            </a:r>
            <a:r>
              <a:rPr lang="es-MX" sz="1400" dirty="0" smtClean="0"/>
              <a:t>. </a:t>
            </a:r>
            <a:r>
              <a:rPr lang="es-MX" sz="1400" dirty="0"/>
              <a:t>El líder tiene que </a:t>
            </a:r>
            <a:r>
              <a:rPr lang="es-MX" sz="1400" b="1" i="1" dirty="0"/>
              <a:t>distribuir el poder y la responsabilidad entre los miembros de su </a:t>
            </a:r>
            <a:r>
              <a:rPr lang="es-MX" sz="1400" b="1" i="1" dirty="0" smtClean="0"/>
              <a:t>grupo.</a:t>
            </a:r>
            <a:endParaRPr lang="es-MX" altLang="zh-CN" sz="1400" b="1" i="1" dirty="0">
              <a:solidFill>
                <a:srgbClr val="000000"/>
              </a:solidFill>
            </a:endParaRPr>
          </a:p>
        </p:txBody>
      </p:sp>
    </p:spTree>
    <p:extLst>
      <p:ext uri="{BB962C8B-B14F-4D97-AF65-F5344CB8AC3E}">
        <p14:creationId xmlns:p14="http://schemas.microsoft.com/office/powerpoint/2010/main" val="342869578"/>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www.mujeresdeempresa.com/images/fotos/trabajo_en_equipo.jpg"/>
          <p:cNvPicPr>
            <a:picLocks noChangeAspect="1" noChangeArrowheads="1"/>
          </p:cNvPicPr>
          <p:nvPr/>
        </p:nvPicPr>
        <p:blipFill>
          <a:blip r:embed="rId2" cstate="print"/>
          <a:srcRect/>
          <a:stretch>
            <a:fillRect/>
          </a:stretch>
        </p:blipFill>
        <p:spPr bwMode="auto">
          <a:xfrm>
            <a:off x="1187624" y="3284984"/>
            <a:ext cx="6696744" cy="2664296"/>
          </a:xfrm>
          <a:prstGeom prst="rect">
            <a:avLst/>
          </a:prstGeom>
          <a:noFill/>
        </p:spPr>
      </p:pic>
      <p:sp>
        <p:nvSpPr>
          <p:cNvPr id="3" name="2 Rectángulo"/>
          <p:cNvSpPr/>
          <p:nvPr/>
        </p:nvSpPr>
        <p:spPr>
          <a:xfrm>
            <a:off x="323849" y="836712"/>
            <a:ext cx="8496301"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341313" indent="-341313" algn="just">
              <a:buFont typeface="Wingdings" pitchFamily="2" charset="2"/>
              <a:buChar char=""/>
            </a:pPr>
            <a:r>
              <a:rPr lang="es-ES" sz="1600" dirty="0"/>
              <a:t>Obtener </a:t>
            </a:r>
            <a:r>
              <a:rPr lang="es-ES" sz="1600" b="1" i="1" dirty="0"/>
              <a:t>una metodología de planificación continua</a:t>
            </a:r>
            <a:r>
              <a:rPr lang="es-ES" sz="1600" dirty="0"/>
              <a:t> en el tiempo en estrategias y tácticas que apuntan siempre hacia una mayor eficacia en la gestión.</a:t>
            </a:r>
          </a:p>
        </p:txBody>
      </p:sp>
      <p:sp>
        <p:nvSpPr>
          <p:cNvPr id="4" name="3 Rectángulo"/>
          <p:cNvSpPr/>
          <p:nvPr/>
        </p:nvSpPr>
        <p:spPr>
          <a:xfrm>
            <a:off x="323849" y="1628800"/>
            <a:ext cx="8496301"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355600" indent="-355600" algn="just">
              <a:buFont typeface="Wingdings" pitchFamily="2" charset="2"/>
              <a:buChar char="þ"/>
            </a:pPr>
            <a:r>
              <a:rPr lang="es-ES" sz="1600" dirty="0"/>
              <a:t>Lograr un </a:t>
            </a:r>
            <a:r>
              <a:rPr lang="es-ES" sz="1600" b="1" i="1" dirty="0"/>
              <a:t>sistema integral, coherente, continuo</a:t>
            </a:r>
            <a:r>
              <a:rPr lang="es-ES" sz="1600" dirty="0"/>
              <a:t>, día a día, para el desarrollo de los talentos individuales de las personas en el trabajo.</a:t>
            </a:r>
          </a:p>
        </p:txBody>
      </p:sp>
      <p:sp>
        <p:nvSpPr>
          <p:cNvPr id="5" name="4 Rectángulo"/>
          <p:cNvSpPr/>
          <p:nvPr/>
        </p:nvSpPr>
        <p:spPr>
          <a:xfrm>
            <a:off x="323527" y="2420888"/>
            <a:ext cx="8496623"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355600" indent="-355600" algn="just">
              <a:buFont typeface="Wingdings" pitchFamily="2" charset="2"/>
              <a:buChar char="þ"/>
            </a:pPr>
            <a:r>
              <a:rPr lang="es-ES" sz="1600" dirty="0"/>
              <a:t>Crear un </a:t>
            </a:r>
            <a:r>
              <a:rPr lang="es-ES" sz="1600" b="1" i="1" dirty="0"/>
              <a:t>sistema sinérgico de trabajo en equipo que fortalezca</a:t>
            </a:r>
            <a:r>
              <a:rPr lang="es-ES" sz="1600" dirty="0"/>
              <a:t> aún más las competencias individuales en beneficio de mejores resultados para el equipo.</a:t>
            </a:r>
          </a:p>
        </p:txBody>
      </p:sp>
      <p:sp>
        <p:nvSpPr>
          <p:cNvPr id="6" name="5 Marcador de número de diapositiva"/>
          <p:cNvSpPr>
            <a:spLocks noGrp="1"/>
          </p:cNvSpPr>
          <p:nvPr>
            <p:ph type="sldNum" sz="quarter" idx="12"/>
          </p:nvPr>
        </p:nvSpPr>
        <p:spPr bwMode="auto">
          <a:xfrm>
            <a:off x="6553200" y="6356350"/>
            <a:ext cx="2133600" cy="365125"/>
          </a:xfrm>
          <a:ln>
            <a:miter lim="800000"/>
            <a:headEnd/>
            <a:tailEnd/>
          </a:ln>
        </p:spPr>
        <p:txBody>
          <a:bodyPr wrap="square" numCol="1" anchorCtr="0" compatLnSpc="1">
            <a:prstTxWarp prst="textNoShape">
              <a:avLst/>
            </a:prstTxWarp>
          </a:bodyPr>
          <a:lstStyle/>
          <a:p>
            <a:pPr>
              <a:defRPr/>
            </a:pPr>
            <a:fld id="{87DD79BC-570D-4147-B8B7-F292FFF6D275}" type="slidenum">
              <a:rPr lang="es-ES"/>
              <a:pPr>
                <a:defRPr/>
              </a:pPr>
              <a:t>40</a:t>
            </a:fld>
            <a:endParaRPr lang="es-ES"/>
          </a:p>
        </p:txBody>
      </p:sp>
    </p:spTree>
    <p:extLst>
      <p:ext uri="{BB962C8B-B14F-4D97-AF65-F5344CB8AC3E}">
        <p14:creationId xmlns:p14="http://schemas.microsoft.com/office/powerpoint/2010/main" val="3865369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3 Marcador de número de diapositiva"/>
          <p:cNvSpPr>
            <a:spLocks noGrp="1"/>
          </p:cNvSpPr>
          <p:nvPr>
            <p:ph type="sldNum" sz="quarter" idx="12"/>
          </p:nvPr>
        </p:nvSpPr>
        <p:spPr>
          <a:xfrm>
            <a:off x="6553200" y="6356350"/>
            <a:ext cx="2133600" cy="365125"/>
          </a:xfrm>
        </p:spPr>
        <p:txBody>
          <a:bodyPr/>
          <a:lstStyle/>
          <a:p>
            <a:pPr>
              <a:defRPr/>
            </a:pPr>
            <a:fld id="{F13118D7-5873-4F8A-BA81-29D34114F6E6}" type="slidenum">
              <a:rPr lang="es-ES">
                <a:solidFill>
                  <a:srgbClr val="898989"/>
                </a:solidFill>
              </a:rPr>
              <a:pPr>
                <a:defRPr/>
              </a:pPr>
              <a:t>41</a:t>
            </a:fld>
            <a:endParaRPr lang="es-ES" dirty="0">
              <a:solidFill>
                <a:srgbClr val="898989"/>
              </a:solidFill>
            </a:endParaRPr>
          </a:p>
        </p:txBody>
      </p:sp>
      <p:graphicFrame>
        <p:nvGraphicFramePr>
          <p:cNvPr id="58502" name="Group 134"/>
          <p:cNvGraphicFramePr>
            <a:graphicFrameLocks noGrp="1"/>
          </p:cNvGraphicFramePr>
          <p:nvPr/>
        </p:nvGraphicFramePr>
        <p:xfrm>
          <a:off x="357188" y="1066800"/>
          <a:ext cx="8501064" cy="5171306"/>
        </p:xfrm>
        <a:graphic>
          <a:graphicData uri="http://schemas.openxmlformats.org/drawingml/2006/table">
            <a:tbl>
              <a:tblPr/>
              <a:tblGrid>
                <a:gridCol w="500064"/>
                <a:gridCol w="4500560"/>
                <a:gridCol w="700088"/>
                <a:gridCol w="700088"/>
                <a:gridCol w="700088"/>
                <a:gridCol w="700088"/>
                <a:gridCol w="700088"/>
              </a:tblGrid>
              <a:tr h="49649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rPr>
                        <a:t>EGOGRAMA</a:t>
                      </a:r>
                    </a:p>
                  </a:txBody>
                  <a:tcPr marL="91439" marR="91439" marT="45714" marB="4571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Narrow" pitchFamily="34" charset="0"/>
                        </a:rPr>
                        <a:t>CASI NUNCA</a:t>
                      </a:r>
                    </a:p>
                  </a:txBody>
                  <a:tcPr marL="91439" marR="91439"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Narrow" pitchFamily="34" charset="0"/>
                        </a:rPr>
                        <a:t>RARA VEZ</a:t>
                      </a:r>
                    </a:p>
                  </a:txBody>
                  <a:tcPr marL="91439" marR="91439"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Narrow" pitchFamily="34" charset="0"/>
                        </a:rPr>
                        <a:t>ALGUNAS VECES</a:t>
                      </a:r>
                    </a:p>
                  </a:txBody>
                  <a:tcPr marL="91439" marR="91439"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Narrow" pitchFamily="34" charset="0"/>
                        </a:rPr>
                        <a:t>FRECUE</a:t>
                      </a:r>
                      <a:r>
                        <a:rPr kumimoji="0" lang="es-ES" sz="1000" b="0" i="0" u="sng" strike="noStrike" cap="none" normalizeH="0" baseline="0" dirty="0" smtClean="0">
                          <a:ln>
                            <a:noFill/>
                          </a:ln>
                          <a:solidFill>
                            <a:schemeClr val="tx1"/>
                          </a:solidFill>
                          <a:effectLst/>
                          <a:latin typeface="Arial Narrow" pitchFamily="34" charset="0"/>
                        </a:rPr>
                        <a:t>N</a:t>
                      </a:r>
                      <a:r>
                        <a:rPr kumimoji="0" lang="es-ES" sz="1000" b="0" i="0" u="none" strike="noStrike" cap="none" normalizeH="0" baseline="0" dirty="0" smtClean="0">
                          <a:ln>
                            <a:noFill/>
                          </a:ln>
                          <a:solidFill>
                            <a:schemeClr val="tx1"/>
                          </a:solidFill>
                          <a:effectLst/>
                          <a:latin typeface="Arial Narrow" pitchFamily="34" charset="0"/>
                        </a:rPr>
                        <a:t>TEMENTE</a:t>
                      </a:r>
                    </a:p>
                  </a:txBody>
                  <a:tcPr marL="91439" marR="91439"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Narrow" pitchFamily="34" charset="0"/>
                        </a:rPr>
                        <a:t>MUY FRECUE</a:t>
                      </a:r>
                      <a:r>
                        <a:rPr kumimoji="0" lang="es-ES" sz="1000" b="0" i="0" u="sng" strike="noStrike" cap="none" normalizeH="0" baseline="0" dirty="0" smtClean="0">
                          <a:ln>
                            <a:noFill/>
                          </a:ln>
                          <a:solidFill>
                            <a:schemeClr val="tx1"/>
                          </a:solidFill>
                          <a:effectLst/>
                          <a:latin typeface="Arial Narrow" pitchFamily="34" charset="0"/>
                        </a:rPr>
                        <a:t>N</a:t>
                      </a:r>
                      <a:r>
                        <a:rPr kumimoji="0" lang="es-ES" sz="1000" b="0" i="0" u="none" strike="noStrike" cap="none" normalizeH="0" baseline="0" dirty="0" smtClean="0">
                          <a:ln>
                            <a:noFill/>
                          </a:ln>
                          <a:solidFill>
                            <a:schemeClr val="tx1"/>
                          </a:solidFill>
                          <a:effectLst/>
                          <a:latin typeface="Arial Narrow" pitchFamily="34" charset="0"/>
                        </a:rPr>
                        <a:t>TEMENTE</a:t>
                      </a:r>
                    </a:p>
                  </a:txBody>
                  <a:tcPr marL="91439" marR="91439" marT="45714" marB="4571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r>
              <a:tr h="36069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1.</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Cuando mi objetivo o trabajo no se cumple, reviso bien las fallas o desviaciones.</a:t>
                      </a: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1439" marR="91439"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1439" marR="91439"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1439" marR="91439"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1439" marR="91439"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1439" marR="91439" marT="45714" marB="4571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82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2.</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me siento mal cuando una persona me hace ver mis errores.</a:t>
                      </a: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82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3.</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espero que la gente obedezca mis indicaciones.</a:t>
                      </a: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82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4.</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hago investigaciones cuando no se me da el 100% de información.</a:t>
                      </a: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82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5.</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sigo las instrucciones de mis superiores aunque no sea fácil</a:t>
                      </a: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61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6.</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me siento mal, cuando llego tarde a una cita, por no cumplir a tiempo con un encargo o cuando no logro cosas en el trabajo.</a:t>
                      </a: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82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7.</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prefiero usar mi sensibilidad en lugar de buscar hechos reales.</a:t>
                      </a: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82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8.</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me siento contento en el  trabajo.</a:t>
                      </a: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069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9.</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Cuando veo a una persona indispuesta o en problemas, le aconsejo qué hacer.</a:t>
                      </a: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82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10.</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insisto en que las cosas se hagan a mi manera.</a:t>
                      </a: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61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11.</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tengo la facilidad de darme cuenta cuando alguien está actuando de mala fe, de manera inmoral y/o antisocial.</a:t>
                      </a: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61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12.</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Cuando yo sé que algo que quiero puede no estar cuando yo lo requiero, entonces superviso de cerca.</a:t>
                      </a: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82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13.</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encuentro la forma de hacer que una tarea aburrida se vuelva interesante.</a:t>
                      </a: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61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14.</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s-ES" sz="1100" b="0" i="0" u="none" strike="noStrike" cap="none" normalizeH="0" baseline="0" dirty="0" smtClean="0">
                          <a:ln>
                            <a:noFill/>
                          </a:ln>
                          <a:solidFill>
                            <a:schemeClr val="tx1"/>
                          </a:solidFill>
                          <a:effectLst/>
                          <a:latin typeface="Arial Narrow" pitchFamily="34" charset="0"/>
                        </a:rPr>
                        <a:t>Yo asisto a seminarios, conferencias, leo libros, etc. Con la finalidad de mejorar  mis actitudes, conocimientos y habilidades.</a:t>
                      </a: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52357" name="Rectangle 123"/>
          <p:cNvSpPr>
            <a:spLocks noChangeArrowheads="1"/>
          </p:cNvSpPr>
          <p:nvPr/>
        </p:nvSpPr>
        <p:spPr bwMode="auto">
          <a:xfrm>
            <a:off x="381000" y="500063"/>
            <a:ext cx="84581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ES" sz="1300" b="1" dirty="0"/>
              <a:t>Lea con atención cada pregunta y marque con una “</a:t>
            </a:r>
            <a:r>
              <a:rPr lang="es-ES" sz="1300" b="1" dirty="0">
                <a:sym typeface="Wingdings" pitchFamily="2" charset="2"/>
              </a:rPr>
              <a:t></a:t>
            </a:r>
            <a:r>
              <a:rPr lang="es-ES" sz="1300" b="1" dirty="0"/>
              <a:t>” la columna que usted considere corresponde a su conducta actual. </a:t>
            </a:r>
            <a:r>
              <a:rPr lang="es-ES" sz="1300" b="1" i="1" dirty="0"/>
              <a:t>Es importante que al contestar sea honesto.</a:t>
            </a:r>
          </a:p>
        </p:txBody>
      </p:sp>
      <p:sp>
        <p:nvSpPr>
          <p:cNvPr id="52358" name="Text Box 124"/>
          <p:cNvSpPr txBox="1">
            <a:spLocks noChangeArrowheads="1"/>
          </p:cNvSpPr>
          <p:nvPr/>
        </p:nvSpPr>
        <p:spPr bwMode="auto">
          <a:xfrm>
            <a:off x="428625" y="228600"/>
            <a:ext cx="8286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600" b="1" dirty="0" smtClean="0"/>
              <a:t>AUTOEVALUACIÓN 2.2.1: </a:t>
            </a:r>
            <a:r>
              <a:rPr lang="es-ES" sz="1600" b="1" dirty="0"/>
              <a:t>EGOGRAMA</a:t>
            </a:r>
          </a:p>
        </p:txBody>
      </p:sp>
    </p:spTree>
    <p:extLst>
      <p:ext uri="{BB962C8B-B14F-4D97-AF65-F5344CB8AC3E}">
        <p14:creationId xmlns:p14="http://schemas.microsoft.com/office/powerpoint/2010/main" val="3443534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3 Marcador de número de diapositiva"/>
          <p:cNvSpPr>
            <a:spLocks noGrp="1"/>
          </p:cNvSpPr>
          <p:nvPr>
            <p:ph type="sldNum" sz="quarter" idx="12"/>
          </p:nvPr>
        </p:nvSpPr>
        <p:spPr>
          <a:xfrm>
            <a:off x="6553200" y="6356350"/>
            <a:ext cx="2133600" cy="365125"/>
          </a:xfrm>
        </p:spPr>
        <p:txBody>
          <a:bodyPr/>
          <a:lstStyle/>
          <a:p>
            <a:pPr>
              <a:defRPr/>
            </a:pPr>
            <a:fld id="{1DAB021E-32B0-4550-BDCE-F5F64AFDC284}" type="slidenum">
              <a:rPr lang="es-ES">
                <a:solidFill>
                  <a:srgbClr val="898989"/>
                </a:solidFill>
              </a:rPr>
              <a:pPr>
                <a:defRPr/>
              </a:pPr>
              <a:t>42</a:t>
            </a:fld>
            <a:endParaRPr lang="es-ES" dirty="0">
              <a:solidFill>
                <a:srgbClr val="898989"/>
              </a:solidFill>
            </a:endParaRPr>
          </a:p>
        </p:txBody>
      </p:sp>
      <p:graphicFrame>
        <p:nvGraphicFramePr>
          <p:cNvPr id="59553" name="Group 161"/>
          <p:cNvGraphicFramePr>
            <a:graphicFrameLocks noGrp="1"/>
          </p:cNvGraphicFramePr>
          <p:nvPr>
            <p:extLst>
              <p:ext uri="{D42A27DB-BD31-4B8C-83A1-F6EECF244321}">
                <p14:modId xmlns:p14="http://schemas.microsoft.com/office/powerpoint/2010/main" val="239505583"/>
              </p:ext>
            </p:extLst>
          </p:nvPr>
        </p:nvGraphicFramePr>
        <p:xfrm>
          <a:off x="428625" y="540450"/>
          <a:ext cx="8358188" cy="5768870"/>
        </p:xfrm>
        <a:graphic>
          <a:graphicData uri="http://schemas.openxmlformats.org/drawingml/2006/table">
            <a:tbl>
              <a:tblPr/>
              <a:tblGrid>
                <a:gridCol w="502723"/>
                <a:gridCol w="4355030"/>
                <a:gridCol w="700087"/>
                <a:gridCol w="700087"/>
                <a:gridCol w="700087"/>
                <a:gridCol w="700087"/>
                <a:gridCol w="700087"/>
              </a:tblGrid>
              <a:tr h="50427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rPr>
                        <a:t>EGOGRAMA</a:t>
                      </a:r>
                      <a:endParaRPr kumimoji="0" lang="es-ES" sz="1400" b="1" i="1" u="none" strike="noStrike" cap="none" normalizeH="0" baseline="0" dirty="0" smtClean="0">
                        <a:ln>
                          <a:noFill/>
                        </a:ln>
                        <a:solidFill>
                          <a:schemeClr val="tx1"/>
                        </a:solidFill>
                        <a:effectLst/>
                        <a:latin typeface="Arial" charset="0"/>
                      </a:endParaRPr>
                    </a:p>
                  </a:txBody>
                  <a:tcPr marL="91439" marR="91439"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Narrow" pitchFamily="34" charset="0"/>
                        </a:rPr>
                        <a:t>CASI NUNCA</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Narrow" pitchFamily="34" charset="0"/>
                        </a:rPr>
                        <a:t>RARA VEZ</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Narrow" pitchFamily="34" charset="0"/>
                        </a:rPr>
                        <a:t>ALGUNAS VECES</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Narrow" pitchFamily="34" charset="0"/>
                        </a:rPr>
                        <a:t>FRECUE</a:t>
                      </a:r>
                      <a:r>
                        <a:rPr kumimoji="0" lang="es-ES" sz="1000" b="0" i="0" u="sng" strike="noStrike" cap="none" normalizeH="0" baseline="0" dirty="0" smtClean="0">
                          <a:ln>
                            <a:noFill/>
                          </a:ln>
                          <a:solidFill>
                            <a:schemeClr val="tx1"/>
                          </a:solidFill>
                          <a:effectLst/>
                          <a:latin typeface="Arial Narrow" pitchFamily="34" charset="0"/>
                        </a:rPr>
                        <a:t>N</a:t>
                      </a:r>
                      <a:r>
                        <a:rPr kumimoji="0" lang="es-ES" sz="1000" b="0" i="0" u="none" strike="noStrike" cap="none" normalizeH="0" baseline="0" dirty="0" smtClean="0">
                          <a:ln>
                            <a:noFill/>
                          </a:ln>
                          <a:solidFill>
                            <a:schemeClr val="tx1"/>
                          </a:solidFill>
                          <a:effectLst/>
                          <a:latin typeface="Arial Narrow" pitchFamily="34" charset="0"/>
                        </a:rPr>
                        <a:t>TEMENTE</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Narrow" pitchFamily="34" charset="0"/>
                        </a:rPr>
                        <a:t>MUY FRECUE</a:t>
                      </a:r>
                      <a:r>
                        <a:rPr kumimoji="0" lang="es-ES" sz="1000" b="0" i="0" u="sng" strike="noStrike" cap="none" normalizeH="0" baseline="0" dirty="0" smtClean="0">
                          <a:ln>
                            <a:noFill/>
                          </a:ln>
                          <a:solidFill>
                            <a:schemeClr val="tx1"/>
                          </a:solidFill>
                          <a:effectLst/>
                          <a:latin typeface="Arial Narrow" pitchFamily="34" charset="0"/>
                        </a:rPr>
                        <a:t>N</a:t>
                      </a:r>
                      <a:r>
                        <a:rPr kumimoji="0" lang="es-ES" sz="1000" b="0" i="0" u="none" strike="noStrike" cap="none" normalizeH="0" baseline="0" dirty="0" smtClean="0">
                          <a:ln>
                            <a:noFill/>
                          </a:ln>
                          <a:solidFill>
                            <a:schemeClr val="tx1"/>
                          </a:solidFill>
                          <a:effectLst/>
                          <a:latin typeface="Arial Narrow" pitchFamily="34" charset="0"/>
                        </a:rPr>
                        <a:t>TEMENTE</a:t>
                      </a:r>
                    </a:p>
                  </a:txBody>
                  <a:tcPr marL="91439" marR="91439"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r>
              <a:tr h="2521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15.</a:t>
                      </a:r>
                    </a:p>
                  </a:txBody>
                  <a:tcPr marL="91439" marR="9143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siento cuando algo va a salir mal.</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66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16.</a:t>
                      </a:r>
                    </a:p>
                  </a:txBody>
                  <a:tcPr marL="91439" marR="9143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planeo cómo evitar hacer cosas que pudieran considerarse ilegales.</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2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17.</a:t>
                      </a:r>
                    </a:p>
                  </a:txBody>
                  <a:tcPr marL="91439" marR="9143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me veo como pieza clave en los grupos con quienes trabajo (si yo faltara, el equipo lo resentiría).</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21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18.</a:t>
                      </a:r>
                    </a:p>
                  </a:txBody>
                  <a:tcPr marL="91439" marR="9143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bromeo en el trabajo.</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66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19.</a:t>
                      </a:r>
                    </a:p>
                  </a:txBody>
                  <a:tcPr marL="91439" marR="9143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corrijo a mis colaboradores cuando no cumplen una instrucción o meta.</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2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20.</a:t>
                      </a:r>
                    </a:p>
                  </a:txBody>
                  <a:tcPr marL="91439" marR="9143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planeo cómo salirme con la mía (vendiendo ideas, tomando decisiones en grupo, etc.)</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66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21.</a:t>
                      </a:r>
                    </a:p>
                  </a:txBody>
                  <a:tcPr marL="91439" marR="9143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mantengo la calma cuando el ambiente es de conflicto o de choque.</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66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22.</a:t>
                      </a:r>
                    </a:p>
                  </a:txBody>
                  <a:tcPr marL="91439" marR="9143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ayudo a las personas aunque me salga de mis trabajos o mis asuntos.</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21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23.</a:t>
                      </a:r>
                    </a:p>
                  </a:txBody>
                  <a:tcPr marL="91439" marR="9143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Cuando algo me afecta, me aparto para pensar a solas.</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21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24.</a:t>
                      </a:r>
                    </a:p>
                  </a:txBody>
                  <a:tcPr marL="91439" marR="9143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hiero a las personas sin pensarlo, desearlo o planearlo.</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21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25.</a:t>
                      </a:r>
                    </a:p>
                  </a:txBody>
                  <a:tcPr marL="91439" marR="9143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me tomo tiempo para relajarme.</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66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26.</a:t>
                      </a:r>
                    </a:p>
                  </a:txBody>
                  <a:tcPr marL="91439" marR="9143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soy atento, uso el “por favor” al pedir algo o “gracias” al recibir algo.</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21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27.</a:t>
                      </a:r>
                    </a:p>
                  </a:txBody>
                  <a:tcPr marL="91439" marR="9143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ayudo a la gente.</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66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28.</a:t>
                      </a:r>
                    </a:p>
                  </a:txBody>
                  <a:tcPr marL="91439" marR="9143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Cuando alguien está nervioso, yo lo centro haciéndole ver los hechos.</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21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29.</a:t>
                      </a:r>
                    </a:p>
                  </a:txBody>
                  <a:tcPr marL="91439" marR="9143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Cuando estoy en una reunión y queda el último bocado, yo lo tomo.</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2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30.</a:t>
                      </a:r>
                    </a:p>
                  </a:txBody>
                  <a:tcPr marL="91439" marR="91439"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s-ES" sz="1100" b="0" i="0" u="none" strike="noStrike" cap="none" normalizeH="0" baseline="0" dirty="0" smtClean="0">
                          <a:ln>
                            <a:noFill/>
                          </a:ln>
                          <a:solidFill>
                            <a:schemeClr val="tx1"/>
                          </a:solidFill>
                          <a:effectLst/>
                          <a:latin typeface="Arial Narrow" pitchFamily="34" charset="0"/>
                        </a:rPr>
                        <a:t>Yo reúno información y antes de usarla, le agrego mis ideas para la toma de decisiones.</a:t>
                      </a:r>
                    </a:p>
                  </a:txBody>
                  <a:tcPr marL="91439" marR="91439"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1439" marR="9143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4" name="Text Box 124"/>
          <p:cNvSpPr txBox="1">
            <a:spLocks noChangeArrowheads="1"/>
          </p:cNvSpPr>
          <p:nvPr/>
        </p:nvSpPr>
        <p:spPr bwMode="auto">
          <a:xfrm>
            <a:off x="428625" y="116632"/>
            <a:ext cx="8286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600" b="1" dirty="0" smtClean="0"/>
              <a:t>AUTOEVALUACIÓN 2.2.1: EGOGRAMA. </a:t>
            </a:r>
            <a:r>
              <a:rPr lang="es-ES" sz="1600" b="1" i="1" dirty="0" smtClean="0"/>
              <a:t>Continuación…</a:t>
            </a:r>
            <a:endParaRPr lang="es-ES" sz="1600" b="1" i="1" dirty="0"/>
          </a:p>
        </p:txBody>
      </p:sp>
    </p:spTree>
    <p:extLst>
      <p:ext uri="{BB962C8B-B14F-4D97-AF65-F5344CB8AC3E}">
        <p14:creationId xmlns:p14="http://schemas.microsoft.com/office/powerpoint/2010/main" val="2256207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3 Marcador de número de diapositiva"/>
          <p:cNvSpPr>
            <a:spLocks noGrp="1"/>
          </p:cNvSpPr>
          <p:nvPr>
            <p:ph type="sldNum" sz="quarter" idx="12"/>
          </p:nvPr>
        </p:nvSpPr>
        <p:spPr>
          <a:xfrm>
            <a:off x="6553200" y="6356350"/>
            <a:ext cx="2133600" cy="365125"/>
          </a:xfrm>
        </p:spPr>
        <p:txBody>
          <a:bodyPr/>
          <a:lstStyle/>
          <a:p>
            <a:pPr>
              <a:defRPr/>
            </a:pPr>
            <a:fld id="{D0F9966D-AE0C-4D56-BCC9-053037907318}" type="slidenum">
              <a:rPr lang="es-ES">
                <a:solidFill>
                  <a:srgbClr val="898989"/>
                </a:solidFill>
              </a:rPr>
              <a:pPr>
                <a:defRPr/>
              </a:pPr>
              <a:t>43</a:t>
            </a:fld>
            <a:endParaRPr lang="es-ES" dirty="0">
              <a:solidFill>
                <a:srgbClr val="898989"/>
              </a:solidFill>
            </a:endParaRPr>
          </a:p>
        </p:txBody>
      </p:sp>
      <p:graphicFrame>
        <p:nvGraphicFramePr>
          <p:cNvPr id="60587" name="Group 171"/>
          <p:cNvGraphicFramePr>
            <a:graphicFrameLocks noGrp="1"/>
          </p:cNvGraphicFramePr>
          <p:nvPr>
            <p:extLst>
              <p:ext uri="{D42A27DB-BD31-4B8C-83A1-F6EECF244321}">
                <p14:modId xmlns:p14="http://schemas.microsoft.com/office/powerpoint/2010/main" val="3476517136"/>
              </p:ext>
            </p:extLst>
          </p:nvPr>
        </p:nvGraphicFramePr>
        <p:xfrm>
          <a:off x="250825" y="476248"/>
          <a:ext cx="8636000" cy="3312792"/>
        </p:xfrm>
        <a:graphic>
          <a:graphicData uri="http://schemas.openxmlformats.org/drawingml/2006/table">
            <a:tbl>
              <a:tblPr/>
              <a:tblGrid>
                <a:gridCol w="392085"/>
                <a:gridCol w="4433915"/>
                <a:gridCol w="762000"/>
                <a:gridCol w="762000"/>
                <a:gridCol w="762000"/>
                <a:gridCol w="762000"/>
                <a:gridCol w="762000"/>
              </a:tblGrid>
              <a:tr h="54364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rPr>
                        <a:t>EGOGRAMA</a:t>
                      </a:r>
                      <a:endParaRPr kumimoji="0" lang="es-ES" sz="1400" b="1" i="1"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0" i="0" u="none" strike="noStrike" cap="none" normalizeH="0" baseline="0" smtClean="0">
                          <a:ln>
                            <a:noFill/>
                          </a:ln>
                          <a:solidFill>
                            <a:schemeClr val="tx1"/>
                          </a:solidFill>
                          <a:effectLst/>
                          <a:latin typeface="Arial Narrow" pitchFamily="34" charset="0"/>
                        </a:rPr>
                        <a:t>CASI NUNCA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0" i="0" u="none" strike="noStrike" cap="none" normalizeH="0" baseline="0" smtClean="0">
                          <a:ln>
                            <a:noFill/>
                          </a:ln>
                          <a:solidFill>
                            <a:schemeClr val="tx1"/>
                          </a:solidFill>
                          <a:effectLst/>
                          <a:latin typeface="Arial Narrow" pitchFamily="34" charset="0"/>
                        </a:rPr>
                        <a:t>RARA VEZ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0" i="0" u="none" strike="noStrike" cap="none" normalizeH="0" baseline="0" smtClean="0">
                          <a:ln>
                            <a:noFill/>
                          </a:ln>
                          <a:solidFill>
                            <a:schemeClr val="tx1"/>
                          </a:solidFill>
                          <a:effectLst/>
                          <a:latin typeface="Arial Narrow" pitchFamily="34" charset="0"/>
                        </a:rPr>
                        <a:t>ALGUNAS VECES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0" i="0" u="none" strike="noStrike" cap="none" normalizeH="0" baseline="0" smtClean="0">
                          <a:ln>
                            <a:noFill/>
                          </a:ln>
                          <a:solidFill>
                            <a:schemeClr val="tx1"/>
                          </a:solidFill>
                          <a:effectLst/>
                          <a:latin typeface="Arial Narrow" pitchFamily="34" charset="0"/>
                        </a:rPr>
                        <a:t>FRECUEN-TEMENTE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0" i="0" u="none" strike="noStrike" cap="none" normalizeH="0" baseline="0" smtClean="0">
                          <a:ln>
                            <a:noFill/>
                          </a:ln>
                          <a:solidFill>
                            <a:schemeClr val="tx1"/>
                          </a:solidFill>
                          <a:effectLst/>
                          <a:latin typeface="Arial Narrow" pitchFamily="34" charset="0"/>
                        </a:rPr>
                        <a:t>MUY FRECUEN-TEMENTE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r>
              <a:tr h="2718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ayudo a mis compañeros si hay una emergencia.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228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insisto en que las personas sean precavidas, por ejemplo: usar abrigo en días fríos, taparse en casos de lluvia, etc.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718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33.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contesto el teléfono cuidando el tono de mi voz.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228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34.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Ingeniosamente, encuentro la forma de que los demás me ayuden en tareas que debo concluir.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09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controlo al personal cuando no está haciendo su trabajo adecuadamente.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09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36.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Yo establezco estándares o mediciones para saber la efectividad justa.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3035">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Arial" charset="0"/>
                        </a:rPr>
                        <a:t>En el siguiente cuadro anote el valor que corresponde a cada pregunta según la respuesta que señalo en cada caso:            </a:t>
                      </a:r>
                      <a:r>
                        <a:rPr kumimoji="0" lang="es-ES_tradnl" sz="1200" b="1" i="0" u="none" strike="noStrike" cap="none" normalizeH="0" baseline="0" dirty="0" smtClean="0">
                          <a:ln>
                            <a:noFill/>
                          </a:ln>
                          <a:solidFill>
                            <a:schemeClr val="tx1"/>
                          </a:solidFill>
                          <a:effectLst/>
                          <a:latin typeface="Arial" charset="0"/>
                        </a:rPr>
                        <a:t>0 – Casi Nunca, 1- Rara Vez, 2 - Algunas Veces, 3 - Frecuentemente y 4 - Muy Frecuentemente </a:t>
                      </a:r>
                      <a:r>
                        <a:rPr kumimoji="0" lang="es-ES_tradnl" sz="1200" b="0" i="0" u="none" strike="noStrike" cap="none" normalizeH="0" baseline="0" dirty="0" smtClean="0">
                          <a:ln>
                            <a:noFill/>
                          </a:ln>
                          <a:solidFill>
                            <a:schemeClr val="tx1"/>
                          </a:solidFill>
                          <a:effectLst/>
                          <a:latin typeface="Arial" charset="0"/>
                        </a:rPr>
                        <a:t>y luego sume los totales.</a:t>
                      </a:r>
                      <a:endParaRPr kumimoji="0" lang="es-ES" sz="1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D7C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aphicFrame>
        <p:nvGraphicFramePr>
          <p:cNvPr id="324781" name="Group 173"/>
          <p:cNvGraphicFramePr>
            <a:graphicFrameLocks noGrp="1"/>
          </p:cNvGraphicFramePr>
          <p:nvPr>
            <p:extLst>
              <p:ext uri="{D42A27DB-BD31-4B8C-83A1-F6EECF244321}">
                <p14:modId xmlns:p14="http://schemas.microsoft.com/office/powerpoint/2010/main" val="2441638158"/>
              </p:ext>
            </p:extLst>
          </p:nvPr>
        </p:nvGraphicFramePr>
        <p:xfrm>
          <a:off x="250825" y="3855042"/>
          <a:ext cx="8642350" cy="2454278"/>
        </p:xfrm>
        <a:graphic>
          <a:graphicData uri="http://schemas.openxmlformats.org/drawingml/2006/table">
            <a:tbl>
              <a:tblPr/>
              <a:tblGrid>
                <a:gridCol w="1439863"/>
                <a:gridCol w="1441450"/>
                <a:gridCol w="1439862"/>
                <a:gridCol w="1439863"/>
                <a:gridCol w="1441450"/>
                <a:gridCol w="1439862"/>
              </a:tblGrid>
              <a:tr h="242354">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s-ES" sz="1100" b="1" i="0" u="none" strike="noStrike" cap="none" normalizeH="0" baseline="0" dirty="0" smtClean="0">
                          <a:ln>
                            <a:noFill/>
                          </a:ln>
                          <a:solidFill>
                            <a:schemeClr val="tx1"/>
                          </a:solidFill>
                          <a:effectLst/>
                          <a:latin typeface="Arial Narrow" pitchFamily="34" charset="0"/>
                        </a:rPr>
                        <a:t>PC</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s-ES" sz="1100" b="1" i="0" u="none" strike="noStrike" cap="none" normalizeH="0" baseline="0" dirty="0" smtClean="0">
                          <a:ln>
                            <a:noFill/>
                          </a:ln>
                          <a:solidFill>
                            <a:schemeClr val="tx1"/>
                          </a:solidFill>
                          <a:effectLst/>
                          <a:latin typeface="Arial Narrow" pitchFamily="34" charset="0"/>
                        </a:rPr>
                        <a:t>PN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s-ES" sz="1100" b="1" i="0" u="none" strike="noStrike" cap="none" normalizeH="0" baseline="0" dirty="0" smtClean="0">
                          <a:ln>
                            <a:noFill/>
                          </a:ln>
                          <a:solidFill>
                            <a:schemeClr val="tx1"/>
                          </a:solidFill>
                          <a:effectLst/>
                          <a:latin typeface="Arial Narrow" pitchFamily="34" charset="0"/>
                        </a:rPr>
                        <a:t>A</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s-ES" sz="1100" b="1" i="0" u="none" strike="noStrike" cap="none" normalizeH="0" baseline="0" dirty="0" smtClean="0">
                          <a:ln>
                            <a:noFill/>
                          </a:ln>
                          <a:solidFill>
                            <a:schemeClr val="tx1"/>
                          </a:solidFill>
                          <a:effectLst/>
                          <a:latin typeface="Arial Narrow" pitchFamily="34" charset="0"/>
                        </a:rPr>
                        <a:t>PF</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s-ES" sz="1100" b="1" i="0" u="none" strike="noStrike" cap="none" normalizeH="0" baseline="0" dirty="0" smtClean="0">
                          <a:ln>
                            <a:noFill/>
                          </a:ln>
                          <a:solidFill>
                            <a:schemeClr val="tx1"/>
                          </a:solidFill>
                          <a:effectLst/>
                          <a:latin typeface="Arial Narrow" pitchFamily="34" charset="0"/>
                        </a:rPr>
                        <a:t>NN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s-ES" sz="1100" b="1" i="0" u="none" strike="noStrike" cap="none" normalizeH="0" baseline="0" dirty="0" smtClean="0">
                          <a:ln>
                            <a:noFill/>
                          </a:ln>
                          <a:solidFill>
                            <a:schemeClr val="tx1"/>
                          </a:solidFill>
                          <a:effectLst/>
                          <a:latin typeface="Arial Narrow" pitchFamily="34" charset="0"/>
                        </a:rPr>
                        <a:t>NA</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r>
              <a:tr h="242354">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  3=</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9=</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1=</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7=</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8=</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2354">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11=</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17=</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13=</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2354">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19=</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22=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14=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15=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12=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6=</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2354">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24=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27=</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16=</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20=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18=</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23=</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2354">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35=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31=</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21=</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30=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smtClean="0">
                          <a:ln>
                            <a:noFill/>
                          </a:ln>
                          <a:solidFill>
                            <a:schemeClr val="tx1"/>
                          </a:solidFill>
                          <a:effectLst/>
                          <a:latin typeface="Arial Narrow" pitchFamily="34" charset="0"/>
                        </a:rPr>
                        <a:t>25=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26=</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73092">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36=</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32=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28=</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34=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29=</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Narrow" pitchFamily="34" charset="0"/>
                        </a:rPr>
                        <a:t>33=</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2354">
                <a:tc gridSpan="6">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s-ES" sz="1100" b="1" i="0" u="none" strike="noStrike" cap="none" normalizeH="0" baseline="0" dirty="0" smtClean="0">
                          <a:ln>
                            <a:noFill/>
                          </a:ln>
                          <a:solidFill>
                            <a:schemeClr val="tx1"/>
                          </a:solidFill>
                          <a:effectLst/>
                          <a:latin typeface="Arial Narrow" pitchFamily="34" charset="0"/>
                        </a:rPr>
                        <a:t>TOTALES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354">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s-ES" sz="1100" b="1" i="0" u="none" strike="noStrike" cap="none" normalizeH="0" baseline="0" dirty="0" smtClean="0">
                          <a:ln>
                            <a:noFill/>
                          </a:ln>
                          <a:solidFill>
                            <a:schemeClr val="tx1"/>
                          </a:solidFill>
                          <a:effectLst/>
                          <a:latin typeface="Arial Narrow" pitchFamily="34" charset="0"/>
                        </a:rPr>
                        <a:t>PC</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s-ES" sz="1100" b="1" i="0" u="none" strike="noStrike" cap="none" normalizeH="0" baseline="0" dirty="0" smtClean="0">
                          <a:ln>
                            <a:noFill/>
                          </a:ln>
                          <a:solidFill>
                            <a:schemeClr val="tx1"/>
                          </a:solidFill>
                          <a:effectLst/>
                          <a:latin typeface="Arial Narrow" pitchFamily="34" charset="0"/>
                        </a:rPr>
                        <a:t>PN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s-ES" sz="1100" b="1" i="0" u="none" strike="noStrike" cap="none" normalizeH="0" baseline="0" dirty="0" smtClean="0">
                          <a:ln>
                            <a:noFill/>
                          </a:ln>
                          <a:solidFill>
                            <a:schemeClr val="tx1"/>
                          </a:solidFill>
                          <a:effectLst/>
                          <a:latin typeface="Arial Narrow" pitchFamily="34" charset="0"/>
                        </a:rPr>
                        <a:t>A</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s-ES" sz="1100" b="1" i="0" u="none" strike="noStrike" cap="none" normalizeH="0" baseline="0" dirty="0" smtClean="0">
                          <a:ln>
                            <a:noFill/>
                          </a:ln>
                          <a:solidFill>
                            <a:schemeClr val="tx1"/>
                          </a:solidFill>
                          <a:effectLst/>
                          <a:latin typeface="Arial Narrow" pitchFamily="34" charset="0"/>
                        </a:rPr>
                        <a:t>PF</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s-ES" sz="1100" b="1" i="0" u="none" strike="noStrike" cap="none" normalizeH="0" baseline="0" dirty="0" smtClean="0">
                          <a:ln>
                            <a:noFill/>
                          </a:ln>
                          <a:solidFill>
                            <a:schemeClr val="tx1"/>
                          </a:solidFill>
                          <a:effectLst/>
                          <a:latin typeface="Arial Narrow" pitchFamily="34" charset="0"/>
                        </a:rPr>
                        <a:t>NN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s-ES" sz="1100" b="1" i="0" u="none" strike="noStrike" cap="none" normalizeH="0" baseline="0" dirty="0" smtClean="0">
                          <a:ln>
                            <a:noFill/>
                          </a:ln>
                          <a:solidFill>
                            <a:schemeClr val="tx1"/>
                          </a:solidFill>
                          <a:effectLst/>
                          <a:latin typeface="Arial Narrow" pitchFamily="34" charset="0"/>
                        </a:rPr>
                        <a:t>NA</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r>
              <a:tr h="242354">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Narrow"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Narrow"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Narrow"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Narrow"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Narrow"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Narrow"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Text Box 124"/>
          <p:cNvSpPr txBox="1">
            <a:spLocks noChangeArrowheads="1"/>
          </p:cNvSpPr>
          <p:nvPr/>
        </p:nvSpPr>
        <p:spPr bwMode="auto">
          <a:xfrm>
            <a:off x="428625" y="116632"/>
            <a:ext cx="8286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600" b="1" dirty="0" smtClean="0"/>
              <a:t>AUTOEVALUACIÓN 2.2.1: EGOGRAMA. </a:t>
            </a:r>
            <a:r>
              <a:rPr lang="es-ES" sz="1600" b="1" i="1" dirty="0" smtClean="0"/>
              <a:t>Continuación…</a:t>
            </a:r>
            <a:endParaRPr lang="es-ES" sz="1600" b="1" i="1" dirty="0"/>
          </a:p>
        </p:txBody>
      </p:sp>
    </p:spTree>
    <p:extLst>
      <p:ext uri="{BB962C8B-B14F-4D97-AF65-F5344CB8AC3E}">
        <p14:creationId xmlns:p14="http://schemas.microsoft.com/office/powerpoint/2010/main" val="148761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3 Marcador de número de diapositiva"/>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FB0C5F8-D88D-4687-A72C-69AB19F03462}" type="slidenum">
              <a:rPr lang="es-ES" smtClean="0">
                <a:solidFill>
                  <a:srgbClr val="898989"/>
                </a:solidFill>
              </a:rPr>
              <a:pPr eaLnBrk="1" hangingPunct="1"/>
              <a:t>44</a:t>
            </a:fld>
            <a:endParaRPr lang="es-ES" smtClean="0">
              <a:solidFill>
                <a:srgbClr val="898989"/>
              </a:solidFill>
            </a:endParaRPr>
          </a:p>
        </p:txBody>
      </p:sp>
      <p:graphicFrame>
        <p:nvGraphicFramePr>
          <p:cNvPr id="61512" name="Group 72"/>
          <p:cNvGraphicFramePr>
            <a:graphicFrameLocks noGrp="1"/>
          </p:cNvGraphicFramePr>
          <p:nvPr>
            <p:extLst>
              <p:ext uri="{D42A27DB-BD31-4B8C-83A1-F6EECF244321}">
                <p14:modId xmlns:p14="http://schemas.microsoft.com/office/powerpoint/2010/main" val="2755354859"/>
              </p:ext>
            </p:extLst>
          </p:nvPr>
        </p:nvGraphicFramePr>
        <p:xfrm>
          <a:off x="642938" y="1285875"/>
          <a:ext cx="7858127" cy="3962400"/>
        </p:xfrm>
        <a:graphic>
          <a:graphicData uri="http://schemas.openxmlformats.org/drawingml/2006/table">
            <a:tbl>
              <a:tblPr/>
              <a:tblGrid>
                <a:gridCol w="1123002"/>
                <a:gridCol w="1121559"/>
                <a:gridCol w="1124445"/>
                <a:gridCol w="1120115"/>
                <a:gridCol w="1124446"/>
                <a:gridCol w="1121558"/>
                <a:gridCol w="1123002"/>
              </a:tblGrid>
              <a:tr h="7476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24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23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22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21</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24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23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22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21</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r>
              <a:tr h="598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19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18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17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16</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19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18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17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16</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r>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13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12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11</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13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12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11</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r>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6</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6</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ECAB"/>
                    </a:solidFill>
                  </a:tcPr>
                </a:tc>
              </a:tr>
              <a:tr h="62421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1</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5ECA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Narrow" pitchFamily="34" charset="0"/>
                        </a:rPr>
                        <a:t>1</a:t>
                      </a:r>
                    </a:p>
                  </a:txBody>
                  <a:tcPr marL="91439" marR="914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5ECAB"/>
                    </a:solidFill>
                  </a:tcPr>
                </a:tc>
              </a:tr>
            </a:tbl>
          </a:graphicData>
        </a:graphic>
      </p:graphicFrame>
      <p:sp>
        <p:nvSpPr>
          <p:cNvPr id="55350" name="Text Box 52"/>
          <p:cNvSpPr txBox="1">
            <a:spLocks noChangeArrowheads="1"/>
          </p:cNvSpPr>
          <p:nvPr/>
        </p:nvSpPr>
        <p:spPr bwMode="auto">
          <a:xfrm>
            <a:off x="1438275" y="428625"/>
            <a:ext cx="6265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400" b="1"/>
              <a:t>GRÁFICA DE TENDENCIA INDIVIDUAL</a:t>
            </a:r>
          </a:p>
        </p:txBody>
      </p:sp>
      <p:sp>
        <p:nvSpPr>
          <p:cNvPr id="55351" name="Text Box 53"/>
          <p:cNvSpPr txBox="1">
            <a:spLocks noChangeArrowheads="1"/>
          </p:cNvSpPr>
          <p:nvPr/>
        </p:nvSpPr>
        <p:spPr bwMode="auto">
          <a:xfrm>
            <a:off x="1357313" y="5226050"/>
            <a:ext cx="720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200" b="1"/>
              <a:t>PC</a:t>
            </a:r>
          </a:p>
        </p:txBody>
      </p:sp>
      <p:sp>
        <p:nvSpPr>
          <p:cNvPr id="55352" name="Text Box 54"/>
          <p:cNvSpPr txBox="1">
            <a:spLocks noChangeArrowheads="1"/>
          </p:cNvSpPr>
          <p:nvPr/>
        </p:nvSpPr>
        <p:spPr bwMode="auto">
          <a:xfrm>
            <a:off x="1350963" y="1000125"/>
            <a:ext cx="720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200" b="1"/>
              <a:t>PC</a:t>
            </a:r>
          </a:p>
        </p:txBody>
      </p:sp>
      <p:sp>
        <p:nvSpPr>
          <p:cNvPr id="55353" name="Text Box 55"/>
          <p:cNvSpPr txBox="1">
            <a:spLocks noChangeArrowheads="1"/>
          </p:cNvSpPr>
          <p:nvPr/>
        </p:nvSpPr>
        <p:spPr bwMode="auto">
          <a:xfrm>
            <a:off x="2493963" y="5226050"/>
            <a:ext cx="720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200" b="1"/>
              <a:t>PN</a:t>
            </a:r>
          </a:p>
        </p:txBody>
      </p:sp>
      <p:sp>
        <p:nvSpPr>
          <p:cNvPr id="55354" name="Text Box 56"/>
          <p:cNvSpPr txBox="1">
            <a:spLocks noChangeArrowheads="1"/>
          </p:cNvSpPr>
          <p:nvPr/>
        </p:nvSpPr>
        <p:spPr bwMode="auto">
          <a:xfrm>
            <a:off x="3636963" y="5226050"/>
            <a:ext cx="720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200" b="1"/>
              <a:t>A</a:t>
            </a:r>
          </a:p>
        </p:txBody>
      </p:sp>
      <p:sp>
        <p:nvSpPr>
          <p:cNvPr id="55355" name="Text Box 57"/>
          <p:cNvSpPr txBox="1">
            <a:spLocks noChangeArrowheads="1"/>
          </p:cNvSpPr>
          <p:nvPr/>
        </p:nvSpPr>
        <p:spPr bwMode="auto">
          <a:xfrm>
            <a:off x="4787900" y="5226050"/>
            <a:ext cx="720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200" b="1"/>
              <a:t>PF	</a:t>
            </a:r>
          </a:p>
        </p:txBody>
      </p:sp>
      <p:sp>
        <p:nvSpPr>
          <p:cNvPr id="55356" name="Text Box 58"/>
          <p:cNvSpPr txBox="1">
            <a:spLocks noChangeArrowheads="1"/>
          </p:cNvSpPr>
          <p:nvPr/>
        </p:nvSpPr>
        <p:spPr bwMode="auto">
          <a:xfrm>
            <a:off x="5929313" y="5226050"/>
            <a:ext cx="720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200" b="1"/>
              <a:t>NN</a:t>
            </a:r>
          </a:p>
        </p:txBody>
      </p:sp>
      <p:sp>
        <p:nvSpPr>
          <p:cNvPr id="55357" name="Text Box 59"/>
          <p:cNvSpPr txBox="1">
            <a:spLocks noChangeArrowheads="1"/>
          </p:cNvSpPr>
          <p:nvPr/>
        </p:nvSpPr>
        <p:spPr bwMode="auto">
          <a:xfrm>
            <a:off x="7072313" y="5226050"/>
            <a:ext cx="720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200" b="1"/>
              <a:t>NA</a:t>
            </a:r>
          </a:p>
        </p:txBody>
      </p:sp>
      <p:sp>
        <p:nvSpPr>
          <p:cNvPr id="55358" name="Text Box 60"/>
          <p:cNvSpPr txBox="1">
            <a:spLocks noChangeArrowheads="1"/>
          </p:cNvSpPr>
          <p:nvPr/>
        </p:nvSpPr>
        <p:spPr bwMode="auto">
          <a:xfrm>
            <a:off x="2493963" y="1000125"/>
            <a:ext cx="720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200" b="1"/>
              <a:t>PN</a:t>
            </a:r>
          </a:p>
        </p:txBody>
      </p:sp>
      <p:sp>
        <p:nvSpPr>
          <p:cNvPr id="55359" name="Text Box 61"/>
          <p:cNvSpPr txBox="1">
            <a:spLocks noChangeArrowheads="1"/>
          </p:cNvSpPr>
          <p:nvPr/>
        </p:nvSpPr>
        <p:spPr bwMode="auto">
          <a:xfrm>
            <a:off x="3636963" y="1000125"/>
            <a:ext cx="720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200" b="1"/>
              <a:t>A</a:t>
            </a:r>
          </a:p>
        </p:txBody>
      </p:sp>
      <p:sp>
        <p:nvSpPr>
          <p:cNvPr id="55360" name="Text Box 62"/>
          <p:cNvSpPr txBox="1">
            <a:spLocks noChangeArrowheads="1"/>
          </p:cNvSpPr>
          <p:nvPr/>
        </p:nvSpPr>
        <p:spPr bwMode="auto">
          <a:xfrm>
            <a:off x="4787900" y="1000125"/>
            <a:ext cx="720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200" b="1"/>
              <a:t>PF</a:t>
            </a:r>
          </a:p>
        </p:txBody>
      </p:sp>
      <p:sp>
        <p:nvSpPr>
          <p:cNvPr id="55361" name="Text Box 63"/>
          <p:cNvSpPr txBox="1">
            <a:spLocks noChangeArrowheads="1"/>
          </p:cNvSpPr>
          <p:nvPr/>
        </p:nvSpPr>
        <p:spPr bwMode="auto">
          <a:xfrm>
            <a:off x="5929313" y="1000125"/>
            <a:ext cx="720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200" b="1"/>
              <a:t>NN</a:t>
            </a:r>
          </a:p>
        </p:txBody>
      </p:sp>
      <p:sp>
        <p:nvSpPr>
          <p:cNvPr id="55362" name="Text Box 64"/>
          <p:cNvSpPr txBox="1">
            <a:spLocks noChangeArrowheads="1"/>
          </p:cNvSpPr>
          <p:nvPr/>
        </p:nvSpPr>
        <p:spPr bwMode="auto">
          <a:xfrm>
            <a:off x="7072313" y="1000125"/>
            <a:ext cx="720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200" b="1"/>
              <a:t>NA</a:t>
            </a:r>
          </a:p>
        </p:txBody>
      </p:sp>
      <p:sp>
        <p:nvSpPr>
          <p:cNvPr id="55363" name="Text Box 65"/>
          <p:cNvSpPr txBox="1">
            <a:spLocks noChangeArrowheads="1"/>
          </p:cNvSpPr>
          <p:nvPr/>
        </p:nvSpPr>
        <p:spPr bwMode="auto">
          <a:xfrm>
            <a:off x="1074738" y="642938"/>
            <a:ext cx="7569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sz="1200" dirty="0"/>
              <a:t>Elabore la </a:t>
            </a:r>
            <a:r>
              <a:rPr lang="es-ES" sz="1200" dirty="0" smtClean="0"/>
              <a:t>gráfica </a:t>
            </a:r>
            <a:r>
              <a:rPr lang="es-ES" sz="1200" dirty="0"/>
              <a:t>correspondiente tomando en cuenta los valores que obtuvo en la tabla de </a:t>
            </a:r>
            <a:r>
              <a:rPr lang="es-ES" sz="1200" b="1" dirty="0"/>
              <a:t>TOTALES.</a:t>
            </a:r>
          </a:p>
        </p:txBody>
      </p:sp>
      <p:sp>
        <p:nvSpPr>
          <p:cNvPr id="55365" name="Text Box 103"/>
          <p:cNvSpPr txBox="1">
            <a:spLocks noChangeArrowheads="1"/>
          </p:cNvSpPr>
          <p:nvPr/>
        </p:nvSpPr>
        <p:spPr bwMode="auto">
          <a:xfrm>
            <a:off x="1133475" y="5429250"/>
            <a:ext cx="1152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200" b="1">
                <a:latin typeface="Arial Narrow" pitchFamily="34" charset="0"/>
              </a:rPr>
              <a:t>Mando  directivo estricto</a:t>
            </a:r>
          </a:p>
        </p:txBody>
      </p:sp>
      <p:sp>
        <p:nvSpPr>
          <p:cNvPr id="55366" name="Text Box 104"/>
          <p:cNvSpPr txBox="1">
            <a:spLocks noChangeArrowheads="1"/>
          </p:cNvSpPr>
          <p:nvPr/>
        </p:nvSpPr>
        <p:spPr bwMode="auto">
          <a:xfrm>
            <a:off x="2366963" y="5426075"/>
            <a:ext cx="1062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200" b="1">
                <a:latin typeface="Arial Narrow" pitchFamily="34" charset="0"/>
              </a:rPr>
              <a:t>Mando apoyador coaching</a:t>
            </a:r>
          </a:p>
        </p:txBody>
      </p:sp>
      <p:sp>
        <p:nvSpPr>
          <p:cNvPr id="55367" name="Text Box 105"/>
          <p:cNvSpPr txBox="1">
            <a:spLocks noChangeArrowheads="1"/>
          </p:cNvSpPr>
          <p:nvPr/>
        </p:nvSpPr>
        <p:spPr bwMode="auto">
          <a:xfrm>
            <a:off x="3419475" y="5429250"/>
            <a:ext cx="1152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sz="1200" b="1" dirty="0">
                <a:latin typeface="Arial Narrow" pitchFamily="34" charset="0"/>
              </a:rPr>
              <a:t>Adulto        toma </a:t>
            </a:r>
            <a:r>
              <a:rPr lang="es-ES" sz="1200" b="1" dirty="0" smtClean="0">
                <a:latin typeface="Arial Narrow" pitchFamily="34" charset="0"/>
              </a:rPr>
              <a:t>de </a:t>
            </a:r>
            <a:r>
              <a:rPr lang="es-ES" sz="1200" b="1" dirty="0">
                <a:latin typeface="Arial Narrow" pitchFamily="34" charset="0"/>
              </a:rPr>
              <a:t>decisiones</a:t>
            </a:r>
          </a:p>
        </p:txBody>
      </p:sp>
      <p:sp>
        <p:nvSpPr>
          <p:cNvPr id="55368" name="Text Box 106"/>
          <p:cNvSpPr txBox="1">
            <a:spLocks noChangeArrowheads="1"/>
          </p:cNvSpPr>
          <p:nvPr/>
        </p:nvSpPr>
        <p:spPr bwMode="auto">
          <a:xfrm>
            <a:off x="4633913" y="5429250"/>
            <a:ext cx="1081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200" b="1">
                <a:latin typeface="Arial Narrow" pitchFamily="34" charset="0"/>
              </a:rPr>
              <a:t>Intuición coordinada</a:t>
            </a:r>
          </a:p>
        </p:txBody>
      </p:sp>
      <p:sp>
        <p:nvSpPr>
          <p:cNvPr id="55369" name="Text Box 107"/>
          <p:cNvSpPr txBox="1">
            <a:spLocks noChangeArrowheads="1"/>
          </p:cNvSpPr>
          <p:nvPr/>
        </p:nvSpPr>
        <p:spPr bwMode="auto">
          <a:xfrm>
            <a:off x="5715000" y="542925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200" b="1">
                <a:latin typeface="Arial Narrow" pitchFamily="34" charset="0"/>
              </a:rPr>
              <a:t>Conducta  natural</a:t>
            </a:r>
          </a:p>
        </p:txBody>
      </p:sp>
      <p:sp>
        <p:nvSpPr>
          <p:cNvPr id="55370" name="Text Box 108"/>
          <p:cNvSpPr txBox="1">
            <a:spLocks noChangeArrowheads="1"/>
          </p:cNvSpPr>
          <p:nvPr/>
        </p:nvSpPr>
        <p:spPr bwMode="auto">
          <a:xfrm>
            <a:off x="6858000" y="542925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200" b="1">
                <a:latin typeface="Arial Narrow" pitchFamily="34" charset="0"/>
              </a:rPr>
              <a:t>Conducta adaptada</a:t>
            </a:r>
          </a:p>
        </p:txBody>
      </p:sp>
      <p:sp>
        <p:nvSpPr>
          <p:cNvPr id="25" name="Text Box 124"/>
          <p:cNvSpPr txBox="1">
            <a:spLocks noChangeArrowheads="1"/>
          </p:cNvSpPr>
          <p:nvPr/>
        </p:nvSpPr>
        <p:spPr bwMode="auto">
          <a:xfrm>
            <a:off x="428625" y="116632"/>
            <a:ext cx="8286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600" b="1" dirty="0" smtClean="0"/>
              <a:t>AUTOEVALUACIÓN 2.2.1: EGOGRAMA. </a:t>
            </a:r>
            <a:r>
              <a:rPr lang="es-ES" sz="1600" b="1" i="1" dirty="0" smtClean="0"/>
              <a:t>Continuación…</a:t>
            </a:r>
            <a:endParaRPr lang="es-ES" sz="1600" b="1" i="1" dirty="0"/>
          </a:p>
        </p:txBody>
      </p:sp>
    </p:spTree>
    <p:extLst>
      <p:ext uri="{BB962C8B-B14F-4D97-AF65-F5344CB8AC3E}">
        <p14:creationId xmlns:p14="http://schemas.microsoft.com/office/powerpoint/2010/main" val="3722623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3 Marcador de número de diapositiva"/>
          <p:cNvSpPr>
            <a:spLocks noGrp="1"/>
          </p:cNvSpPr>
          <p:nvPr>
            <p:ph type="sldNum" sz="quarter" idx="12"/>
          </p:nvPr>
        </p:nvSpPr>
        <p:spPr>
          <a:xfrm>
            <a:off x="6553200" y="6356350"/>
            <a:ext cx="2133600" cy="365125"/>
          </a:xfrm>
        </p:spPr>
        <p:txBody>
          <a:bodyPr/>
          <a:lstStyle/>
          <a:p>
            <a:pPr>
              <a:defRPr/>
            </a:pPr>
            <a:fld id="{2ACE8815-A5AC-41C3-8A9E-E3A672D25CFC}" type="slidenum">
              <a:rPr lang="es-ES">
                <a:solidFill>
                  <a:srgbClr val="898989"/>
                </a:solidFill>
              </a:rPr>
              <a:pPr>
                <a:defRPr/>
              </a:pPr>
              <a:t>45</a:t>
            </a:fld>
            <a:endParaRPr lang="es-ES" dirty="0">
              <a:solidFill>
                <a:srgbClr val="898989"/>
              </a:solidFill>
            </a:endParaRPr>
          </a:p>
        </p:txBody>
      </p:sp>
      <p:sp>
        <p:nvSpPr>
          <p:cNvPr id="56323" name="Text Box 70"/>
          <p:cNvSpPr txBox="1">
            <a:spLocks noChangeArrowheads="1"/>
          </p:cNvSpPr>
          <p:nvPr/>
        </p:nvSpPr>
        <p:spPr bwMode="auto">
          <a:xfrm>
            <a:off x="1438275" y="623888"/>
            <a:ext cx="6265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400" b="1" dirty="0" smtClean="0"/>
              <a:t>INTERPRETACIÓN</a:t>
            </a:r>
            <a:endParaRPr lang="es-ES" sz="1400" b="1" dirty="0"/>
          </a:p>
        </p:txBody>
      </p:sp>
      <p:graphicFrame>
        <p:nvGraphicFramePr>
          <p:cNvPr id="24" name="23 Tabla"/>
          <p:cNvGraphicFramePr>
            <a:graphicFrameLocks noGrp="1"/>
          </p:cNvGraphicFramePr>
          <p:nvPr>
            <p:extLst>
              <p:ext uri="{D42A27DB-BD31-4B8C-83A1-F6EECF244321}">
                <p14:modId xmlns:p14="http://schemas.microsoft.com/office/powerpoint/2010/main" val="3296253600"/>
              </p:ext>
            </p:extLst>
          </p:nvPr>
        </p:nvGraphicFramePr>
        <p:xfrm>
          <a:off x="642938" y="1096963"/>
          <a:ext cx="7929562" cy="5090174"/>
        </p:xfrm>
        <a:graphic>
          <a:graphicData uri="http://schemas.openxmlformats.org/drawingml/2006/table">
            <a:tbl>
              <a:tblPr firstRow="1" bandRow="1">
                <a:tableStyleId>{5C22544A-7EE6-4342-B048-85BDC9FD1C3A}</a:tableStyleId>
              </a:tblPr>
              <a:tblGrid>
                <a:gridCol w="1033462"/>
                <a:gridCol w="6896100"/>
              </a:tblGrid>
              <a:tr h="654345">
                <a:tc gridSpan="2">
                  <a:txBody>
                    <a:bodyPr/>
                    <a:lstStyle/>
                    <a:p>
                      <a:pPr algn="just"/>
                      <a:r>
                        <a:rPr lang="es-ES_tradnl" sz="1400" b="1" dirty="0" smtClean="0">
                          <a:solidFill>
                            <a:schemeClr val="bg1"/>
                          </a:solidFill>
                          <a:latin typeface="Arial Narrow" pitchFamily="34" charset="0"/>
                        </a:rPr>
                        <a:t>La siguiente es una explicación</a:t>
                      </a:r>
                      <a:r>
                        <a:rPr lang="es-ES_tradnl" sz="1400" b="1" baseline="0" dirty="0" smtClean="0">
                          <a:solidFill>
                            <a:schemeClr val="bg1"/>
                          </a:solidFill>
                          <a:latin typeface="Arial Narrow" pitchFamily="34" charset="0"/>
                        </a:rPr>
                        <a:t> de la tendencia de diferentes estados de conducta que la persona puede manifestar . Representa el comportamiento tanto positivo, como negativo de actitud de acuerdo a la situación  en que se encuentre el individuo.</a:t>
                      </a:r>
                      <a:endParaRPr lang="en-US" sz="1400" b="1" dirty="0">
                        <a:solidFill>
                          <a:schemeClr val="bg1"/>
                        </a:solidFill>
                        <a:latin typeface="Arial Narrow" pitchFamily="34" charset="0"/>
                      </a:endParaRPr>
                    </a:p>
                  </a:txBody>
                  <a:tcPr anchor="ctr">
                    <a:solidFill>
                      <a:schemeClr val="tx2">
                        <a:lumMod val="75000"/>
                      </a:schemeClr>
                    </a:solidFill>
                  </a:tcPr>
                </a:tc>
                <a:tc hMerge="1">
                  <a:txBody>
                    <a:bodyPr/>
                    <a:lstStyle/>
                    <a:p>
                      <a:pPr marL="177800" marR="0" indent="-177800" algn="just" defTabSz="914400" rtl="0" eaLnBrk="1" fontAlgn="auto" latinLnBrk="0" hangingPunct="1">
                        <a:lnSpc>
                          <a:spcPct val="100000"/>
                        </a:lnSpc>
                        <a:spcBef>
                          <a:spcPts val="0"/>
                        </a:spcBef>
                        <a:spcAft>
                          <a:spcPts val="0"/>
                        </a:spcAft>
                        <a:buClrTx/>
                        <a:buSzTx/>
                        <a:buFontTx/>
                        <a:buNone/>
                        <a:tabLst/>
                        <a:defRPr/>
                      </a:pPr>
                      <a:endParaRPr lang="es-MX" sz="1000" b="1" kern="1200" dirty="0" smtClean="0">
                        <a:solidFill>
                          <a:schemeClr val="tx1"/>
                        </a:solidFill>
                        <a:latin typeface="Arial Narrow" pitchFamily="34" charset="0"/>
                        <a:ea typeface="+mn-ea"/>
                        <a:cs typeface="Arial" pitchFamily="34" charset="0"/>
                      </a:endParaRPr>
                    </a:p>
                  </a:txBody>
                  <a:tcPr anchor="ctr">
                    <a:solidFill>
                      <a:schemeClr val="bg2">
                        <a:lumMod val="90000"/>
                      </a:schemeClr>
                    </a:solidFill>
                  </a:tcPr>
                </a:tc>
              </a:tr>
              <a:tr h="762004">
                <a:tc>
                  <a:txBody>
                    <a:bodyPr/>
                    <a:lstStyle/>
                    <a:p>
                      <a:pPr algn="ctr"/>
                      <a:r>
                        <a:rPr lang="es-ES_tradnl" sz="1100" b="1" dirty="0" smtClean="0">
                          <a:solidFill>
                            <a:schemeClr val="tx1"/>
                          </a:solidFill>
                          <a:latin typeface="Arial Narrow" pitchFamily="34" charset="0"/>
                        </a:rPr>
                        <a:t>PC</a:t>
                      </a:r>
                      <a:r>
                        <a:rPr lang="es-ES_tradnl" sz="1100" b="1" baseline="0" dirty="0" smtClean="0">
                          <a:solidFill>
                            <a:schemeClr val="tx1"/>
                          </a:solidFill>
                          <a:latin typeface="Arial Narrow" pitchFamily="34" charset="0"/>
                        </a:rPr>
                        <a:t> </a:t>
                      </a:r>
                    </a:p>
                    <a:p>
                      <a:pPr algn="ctr"/>
                      <a:r>
                        <a:rPr lang="es-ES_tradnl" sz="1100" b="1" baseline="0" dirty="0" smtClean="0">
                          <a:solidFill>
                            <a:schemeClr val="tx1"/>
                          </a:solidFill>
                          <a:latin typeface="Arial Narrow" pitchFamily="34" charset="0"/>
                        </a:rPr>
                        <a:t>MANDO</a:t>
                      </a:r>
                    </a:p>
                    <a:p>
                      <a:pPr algn="ctr"/>
                      <a:r>
                        <a:rPr lang="es-ES_tradnl" sz="1100" b="1" baseline="0" dirty="0" smtClean="0">
                          <a:solidFill>
                            <a:schemeClr val="tx1"/>
                          </a:solidFill>
                          <a:latin typeface="Arial Narrow" pitchFamily="34" charset="0"/>
                        </a:rPr>
                        <a:t>DIRECTIVO ESTRICTO</a:t>
                      </a:r>
                      <a:r>
                        <a:rPr lang="es-ES_tradnl" sz="1100" b="1" dirty="0" smtClean="0">
                          <a:solidFill>
                            <a:schemeClr val="tx1"/>
                          </a:solidFill>
                          <a:latin typeface="Arial Narrow" pitchFamily="34" charset="0"/>
                        </a:rPr>
                        <a:t> </a:t>
                      </a:r>
                      <a:endParaRPr lang="en-US" sz="1100" b="1" dirty="0">
                        <a:solidFill>
                          <a:schemeClr val="tx1"/>
                        </a:solidFill>
                        <a:latin typeface="Arial Narrow" pitchFamily="34" charset="0"/>
                      </a:endParaRPr>
                    </a:p>
                  </a:txBody>
                  <a:tcPr anchor="ctr">
                    <a:solidFill>
                      <a:schemeClr val="accent1">
                        <a:lumMod val="40000"/>
                        <a:lumOff val="60000"/>
                      </a:schemeClr>
                    </a:solidFill>
                  </a:tcPr>
                </a:tc>
                <a:tc>
                  <a:txBody>
                    <a:bodyPr/>
                    <a:lstStyle/>
                    <a:p>
                      <a:pPr marL="177800" indent="-177800" algn="just">
                        <a:tabLst>
                          <a:tab pos="177800" algn="l"/>
                        </a:tabLst>
                      </a:pPr>
                      <a:r>
                        <a:rPr lang="es-MX" sz="1200" b="1" kern="1200" dirty="0" smtClean="0">
                          <a:solidFill>
                            <a:schemeClr val="tx1"/>
                          </a:solidFill>
                          <a:latin typeface="Arial Narrow" pitchFamily="34" charset="0"/>
                          <a:ea typeface="+mn-ea"/>
                          <a:cs typeface="Arial" pitchFamily="34" charset="0"/>
                        </a:rPr>
                        <a:t>+  Protege</a:t>
                      </a:r>
                      <a:r>
                        <a:rPr lang="es-MX" sz="1200" b="1" kern="1200" baseline="0" dirty="0" smtClean="0">
                          <a:solidFill>
                            <a:schemeClr val="tx1"/>
                          </a:solidFill>
                          <a:latin typeface="Arial Narrow" pitchFamily="34" charset="0"/>
                          <a:ea typeface="+mn-ea"/>
                          <a:cs typeface="Arial" pitchFamily="34" charset="0"/>
                        </a:rPr>
                        <a:t> </a:t>
                      </a:r>
                      <a:r>
                        <a:rPr lang="es-MX" sz="1200" b="1" kern="1200" dirty="0" smtClean="0">
                          <a:solidFill>
                            <a:schemeClr val="tx1"/>
                          </a:solidFill>
                          <a:latin typeface="Arial Narrow" pitchFamily="34" charset="0"/>
                          <a:ea typeface="+mn-ea"/>
                          <a:cs typeface="Arial" pitchFamily="34" charset="0"/>
                        </a:rPr>
                        <a:t>cuando es necesario, da</a:t>
                      </a:r>
                      <a:r>
                        <a:rPr lang="es-MX" sz="1200" b="1" kern="1200" baseline="0" dirty="0" smtClean="0">
                          <a:solidFill>
                            <a:schemeClr val="tx1"/>
                          </a:solidFill>
                          <a:latin typeface="Arial Narrow" pitchFamily="34" charset="0"/>
                          <a:ea typeface="+mn-ea"/>
                          <a:cs typeface="Arial" pitchFamily="34" charset="0"/>
                        </a:rPr>
                        <a:t> </a:t>
                      </a:r>
                      <a:r>
                        <a:rPr lang="es-MX" sz="1200" b="1" kern="1200" dirty="0" smtClean="0">
                          <a:solidFill>
                            <a:schemeClr val="tx1"/>
                          </a:solidFill>
                          <a:latin typeface="Arial Narrow" pitchFamily="34" charset="0"/>
                          <a:ea typeface="+mn-ea"/>
                          <a:cs typeface="Arial" pitchFamily="34" charset="0"/>
                        </a:rPr>
                        <a:t>normas oportunas, orientando de forma conveniente, velando por la</a:t>
                      </a:r>
                      <a:r>
                        <a:rPr lang="es-MX" sz="1200" b="1" kern="1200" baseline="0" dirty="0" smtClean="0">
                          <a:solidFill>
                            <a:schemeClr val="tx1"/>
                          </a:solidFill>
                          <a:latin typeface="Arial Narrow" pitchFamily="34" charset="0"/>
                          <a:ea typeface="+mn-ea"/>
                          <a:cs typeface="Arial" pitchFamily="34" charset="0"/>
                        </a:rPr>
                        <a:t> </a:t>
                      </a:r>
                      <a:r>
                        <a:rPr lang="es-MX" sz="1200" b="1" kern="1200" dirty="0" smtClean="0">
                          <a:solidFill>
                            <a:schemeClr val="tx1"/>
                          </a:solidFill>
                          <a:latin typeface="Arial Narrow" pitchFamily="34" charset="0"/>
                          <a:ea typeface="+mn-ea"/>
                          <a:cs typeface="Arial" pitchFamily="34" charset="0"/>
                        </a:rPr>
                        <a:t>seguridad de los demás.</a:t>
                      </a:r>
                    </a:p>
                    <a:p>
                      <a:pPr marL="177800" marR="0" indent="-177800" algn="just" defTabSz="914400" rtl="0" eaLnBrk="1" fontAlgn="auto" latinLnBrk="0" hangingPunct="1">
                        <a:lnSpc>
                          <a:spcPct val="100000"/>
                        </a:lnSpc>
                        <a:spcBef>
                          <a:spcPts val="0"/>
                        </a:spcBef>
                        <a:spcAft>
                          <a:spcPts val="0"/>
                        </a:spcAft>
                        <a:buClrTx/>
                        <a:buSzTx/>
                        <a:buFontTx/>
                        <a:buNone/>
                        <a:tabLst/>
                        <a:defRPr/>
                      </a:pPr>
                      <a:r>
                        <a:rPr lang="es-MX" sz="1200" b="1" kern="1200" dirty="0" smtClean="0">
                          <a:solidFill>
                            <a:schemeClr val="tx1"/>
                          </a:solidFill>
                          <a:latin typeface="Arial Narrow" pitchFamily="34" charset="0"/>
                          <a:ea typeface="+mn-ea"/>
                          <a:cs typeface="Arial" pitchFamily="34" charset="0"/>
                        </a:rPr>
                        <a:t>-   Demasiado crítico, juzga y evalúa,</a:t>
                      </a:r>
                      <a:r>
                        <a:rPr lang="es-MX" sz="1200" b="1" kern="1200" baseline="0" dirty="0" smtClean="0">
                          <a:solidFill>
                            <a:schemeClr val="tx1"/>
                          </a:solidFill>
                          <a:latin typeface="Arial Narrow" pitchFamily="34" charset="0"/>
                          <a:ea typeface="+mn-ea"/>
                          <a:cs typeface="Arial" pitchFamily="34" charset="0"/>
                        </a:rPr>
                        <a:t> </a:t>
                      </a:r>
                      <a:r>
                        <a:rPr lang="es-MX" sz="1200" b="1" kern="1200" dirty="0" smtClean="0">
                          <a:solidFill>
                            <a:schemeClr val="tx1"/>
                          </a:solidFill>
                          <a:latin typeface="Arial Narrow" pitchFamily="34" charset="0"/>
                          <a:ea typeface="+mn-ea"/>
                          <a:cs typeface="Arial" pitchFamily="34" charset="0"/>
                        </a:rPr>
                        <a:t>controla, prohíbe, acusa, señala, protesta.</a:t>
                      </a:r>
                      <a:r>
                        <a:rPr lang="es-MX" sz="1200" b="1" kern="1200" baseline="0" dirty="0" smtClean="0">
                          <a:solidFill>
                            <a:schemeClr val="tx1"/>
                          </a:solidFill>
                          <a:latin typeface="Arial Narrow" pitchFamily="34" charset="0"/>
                          <a:ea typeface="+mn-ea"/>
                          <a:cs typeface="Arial" pitchFamily="34" charset="0"/>
                        </a:rPr>
                        <a:t> Severo, autócrata, inhibe, infunda miedo.</a:t>
                      </a:r>
                      <a:endParaRPr lang="es-MX" sz="1200" b="1" kern="1200" dirty="0" smtClean="0">
                        <a:solidFill>
                          <a:schemeClr val="tx1"/>
                        </a:solidFill>
                        <a:latin typeface="Arial Narrow" pitchFamily="34" charset="0"/>
                        <a:ea typeface="+mn-ea"/>
                        <a:cs typeface="Arial" pitchFamily="34" charset="0"/>
                      </a:endParaRPr>
                    </a:p>
                  </a:txBody>
                  <a:tcPr anchor="ctr">
                    <a:solidFill>
                      <a:schemeClr val="accent1">
                        <a:lumMod val="40000"/>
                        <a:lumOff val="60000"/>
                      </a:schemeClr>
                    </a:solidFill>
                  </a:tcPr>
                </a:tc>
              </a:tr>
              <a:tr h="762004">
                <a:tc>
                  <a:txBody>
                    <a:bodyPr/>
                    <a:lstStyle/>
                    <a:p>
                      <a:pPr algn="ctr"/>
                      <a:r>
                        <a:rPr lang="en-US" sz="1100" b="1" dirty="0" smtClean="0">
                          <a:solidFill>
                            <a:schemeClr val="tx1"/>
                          </a:solidFill>
                          <a:latin typeface="Arial Narrow" pitchFamily="34" charset="0"/>
                          <a:cs typeface="Arial" pitchFamily="34" charset="0"/>
                        </a:rPr>
                        <a:t>PN</a:t>
                      </a:r>
                    </a:p>
                    <a:p>
                      <a:pPr algn="ctr"/>
                      <a:r>
                        <a:rPr lang="es-ES_tradnl" sz="1100" b="1" dirty="0" smtClean="0">
                          <a:solidFill>
                            <a:schemeClr val="tx1"/>
                          </a:solidFill>
                          <a:latin typeface="Arial Narrow" pitchFamily="34" charset="0"/>
                          <a:cs typeface="Arial" pitchFamily="34" charset="0"/>
                        </a:rPr>
                        <a:t>MANDO APOYADOR COACHING</a:t>
                      </a:r>
                      <a:endParaRPr lang="en-US" sz="1100" b="1" dirty="0">
                        <a:solidFill>
                          <a:schemeClr val="tx1"/>
                        </a:solidFill>
                        <a:latin typeface="Arial Narrow" pitchFamily="34" charset="0"/>
                        <a:cs typeface="Arial" pitchFamily="34" charset="0"/>
                      </a:endParaRPr>
                    </a:p>
                  </a:txBody>
                  <a:tcPr anchor="ctr">
                    <a:solidFill>
                      <a:schemeClr val="accent3">
                        <a:lumMod val="40000"/>
                        <a:lumOff val="60000"/>
                      </a:schemeClr>
                    </a:solidFill>
                  </a:tcPr>
                </a:tc>
                <a:tc>
                  <a:txBody>
                    <a:bodyPr/>
                    <a:lstStyle/>
                    <a:p>
                      <a:pPr marL="177800" indent="-177800" algn="just"/>
                      <a:r>
                        <a:rPr lang="es-MX" sz="1200" b="1" kern="1200" dirty="0" smtClean="0">
                          <a:solidFill>
                            <a:schemeClr val="tx1"/>
                          </a:solidFill>
                          <a:latin typeface="Arial Narrow" pitchFamily="34" charset="0"/>
                          <a:ea typeface="+mn-ea"/>
                          <a:cs typeface="Arial" pitchFamily="34" charset="0"/>
                        </a:rPr>
                        <a:t>+    Alaban, apoyan, explican</a:t>
                      </a:r>
                      <a:r>
                        <a:rPr lang="es-MX" sz="1200" b="1" kern="1200" baseline="0" dirty="0" smtClean="0">
                          <a:solidFill>
                            <a:schemeClr val="tx1"/>
                          </a:solidFill>
                          <a:latin typeface="Arial Narrow" pitchFamily="34" charset="0"/>
                          <a:ea typeface="+mn-ea"/>
                          <a:cs typeface="Arial" pitchFamily="34" charset="0"/>
                        </a:rPr>
                        <a:t> </a:t>
                      </a:r>
                      <a:r>
                        <a:rPr lang="es-MX" sz="1200" b="1" kern="1200" dirty="0" smtClean="0">
                          <a:solidFill>
                            <a:schemeClr val="tx1"/>
                          </a:solidFill>
                          <a:latin typeface="Arial Narrow" pitchFamily="34" charset="0"/>
                          <a:ea typeface="+mn-ea"/>
                          <a:cs typeface="Arial" pitchFamily="34" charset="0"/>
                        </a:rPr>
                        <a:t>lo que está bien y es justo, consuelan cuando es</a:t>
                      </a:r>
                      <a:r>
                        <a:rPr lang="es-MX" sz="1200" b="1" kern="1200" baseline="0" dirty="0" smtClean="0">
                          <a:solidFill>
                            <a:schemeClr val="tx1"/>
                          </a:solidFill>
                          <a:latin typeface="Arial Narrow" pitchFamily="34" charset="0"/>
                          <a:ea typeface="+mn-ea"/>
                          <a:cs typeface="Arial" pitchFamily="34" charset="0"/>
                        </a:rPr>
                        <a:t> necesario,</a:t>
                      </a:r>
                      <a:r>
                        <a:rPr lang="es-MX" sz="1200" b="1" kern="1200" dirty="0" smtClean="0">
                          <a:solidFill>
                            <a:schemeClr val="tx1"/>
                          </a:solidFill>
                          <a:latin typeface="Arial Narrow" pitchFamily="34" charset="0"/>
                          <a:ea typeface="+mn-ea"/>
                          <a:cs typeface="Arial" pitchFamily="34" charset="0"/>
                        </a:rPr>
                        <a:t> se hacen</a:t>
                      </a:r>
                      <a:r>
                        <a:rPr lang="es-MX" sz="1200" b="1" kern="1200" baseline="0" dirty="0" smtClean="0">
                          <a:solidFill>
                            <a:schemeClr val="tx1"/>
                          </a:solidFill>
                          <a:latin typeface="Arial Narrow" pitchFamily="34" charset="0"/>
                          <a:ea typeface="+mn-ea"/>
                          <a:cs typeface="Arial" pitchFamily="34" charset="0"/>
                        </a:rPr>
                        <a:t> </a:t>
                      </a:r>
                      <a:r>
                        <a:rPr lang="es-MX" sz="1200" b="1" kern="1200" dirty="0" smtClean="0">
                          <a:solidFill>
                            <a:schemeClr val="tx1"/>
                          </a:solidFill>
                          <a:latin typeface="Arial Narrow" pitchFamily="34" charset="0"/>
                          <a:ea typeface="+mn-ea"/>
                          <a:cs typeface="Arial" pitchFamily="34" charset="0"/>
                        </a:rPr>
                        <a:t>cargo de los problemas y ofrecen</a:t>
                      </a:r>
                      <a:r>
                        <a:rPr lang="es-MX" sz="1200" b="1" kern="1200" baseline="0" dirty="0" smtClean="0">
                          <a:solidFill>
                            <a:schemeClr val="tx1"/>
                          </a:solidFill>
                          <a:latin typeface="Arial Narrow" pitchFamily="34" charset="0"/>
                          <a:ea typeface="+mn-ea"/>
                          <a:cs typeface="Arial" pitchFamily="34" charset="0"/>
                        </a:rPr>
                        <a:t> soluciones. Dan permisos adecuados.</a:t>
                      </a:r>
                    </a:p>
                    <a:p>
                      <a:pPr marL="177800" indent="-177800" algn="just"/>
                      <a:r>
                        <a:rPr lang="es-MX" sz="1200" b="1" kern="1200" baseline="0" dirty="0" smtClean="0">
                          <a:solidFill>
                            <a:schemeClr val="tx1"/>
                          </a:solidFill>
                          <a:latin typeface="Arial Narrow" pitchFamily="34" charset="0"/>
                          <a:ea typeface="+mn-ea"/>
                          <a:cs typeface="Arial" pitchFamily="34" charset="0"/>
                        </a:rPr>
                        <a:t>-  Ofrecen permisos inadecuados. Sobreprotectores, demasiado posesivos, y paternalistas, propician la dependencia.</a:t>
                      </a:r>
                      <a:endParaRPr lang="en-US" sz="1200" b="1" kern="1200" dirty="0">
                        <a:solidFill>
                          <a:schemeClr val="tx1"/>
                        </a:solidFill>
                        <a:latin typeface="Arial Narrow" pitchFamily="34" charset="0"/>
                        <a:ea typeface="+mn-ea"/>
                        <a:cs typeface="Arial" pitchFamily="34" charset="0"/>
                      </a:endParaRPr>
                    </a:p>
                  </a:txBody>
                  <a:tcPr anchor="ctr">
                    <a:solidFill>
                      <a:schemeClr val="accent3">
                        <a:lumMod val="40000"/>
                        <a:lumOff val="60000"/>
                      </a:schemeClr>
                    </a:solidFill>
                  </a:tcPr>
                </a:tc>
              </a:tr>
              <a:tr h="762004">
                <a:tc>
                  <a:txBody>
                    <a:bodyPr/>
                    <a:lstStyle/>
                    <a:p>
                      <a:pPr marL="0" algn="ctr" defTabSz="914400" rtl="0" eaLnBrk="1" latinLnBrk="0" hangingPunct="1"/>
                      <a:r>
                        <a:rPr lang="en-US" sz="1100" b="1" kern="1200" dirty="0" smtClean="0">
                          <a:solidFill>
                            <a:schemeClr val="tx1"/>
                          </a:solidFill>
                          <a:latin typeface="Arial Narrow" pitchFamily="34" charset="0"/>
                          <a:ea typeface="+mn-ea"/>
                          <a:cs typeface="Arial" pitchFamily="34" charset="0"/>
                        </a:rPr>
                        <a:t>A</a:t>
                      </a:r>
                    </a:p>
                    <a:p>
                      <a:pPr marL="0" algn="ctr" defTabSz="914400" rtl="0" eaLnBrk="1" latinLnBrk="0" hangingPunct="1"/>
                      <a:r>
                        <a:rPr lang="es-ES_tradnl" sz="1100" b="1" kern="1200" dirty="0" smtClean="0">
                          <a:solidFill>
                            <a:schemeClr val="tx1"/>
                          </a:solidFill>
                          <a:latin typeface="Arial Narrow" pitchFamily="34" charset="0"/>
                          <a:ea typeface="+mn-ea"/>
                          <a:cs typeface="Arial" pitchFamily="34" charset="0"/>
                        </a:rPr>
                        <a:t>ADULTO</a:t>
                      </a:r>
                      <a:r>
                        <a:rPr lang="es-ES_tradnl" sz="1100" b="1" kern="1200" baseline="0" dirty="0" smtClean="0">
                          <a:solidFill>
                            <a:schemeClr val="tx1"/>
                          </a:solidFill>
                          <a:latin typeface="Arial Narrow" pitchFamily="34" charset="0"/>
                          <a:ea typeface="+mn-ea"/>
                          <a:cs typeface="Arial" pitchFamily="34" charset="0"/>
                        </a:rPr>
                        <a:t> TOMA DE DECISIONES</a:t>
                      </a:r>
                      <a:endParaRPr lang="en-US" sz="1100" b="1" kern="1200" dirty="0">
                        <a:solidFill>
                          <a:schemeClr val="tx1"/>
                        </a:solidFill>
                        <a:latin typeface="Arial Narrow" pitchFamily="34" charset="0"/>
                        <a:ea typeface="+mn-ea"/>
                        <a:cs typeface="Arial" pitchFamily="34" charset="0"/>
                      </a:endParaRPr>
                    </a:p>
                  </a:txBody>
                  <a:tcPr anchor="ctr">
                    <a:solidFill>
                      <a:srgbClr val="FFFF9F"/>
                    </a:solidFill>
                  </a:tcPr>
                </a:tc>
                <a:tc>
                  <a:txBody>
                    <a:bodyPr/>
                    <a:lstStyle/>
                    <a:p>
                      <a:pPr marL="177800" indent="-177800" algn="just"/>
                      <a:r>
                        <a:rPr lang="es-MX" sz="1200" b="1" kern="1200" dirty="0" smtClean="0">
                          <a:solidFill>
                            <a:schemeClr val="tx1"/>
                          </a:solidFill>
                          <a:latin typeface="Arial Narrow" pitchFamily="34" charset="0"/>
                          <a:ea typeface="+mn-ea"/>
                          <a:cs typeface="Arial" pitchFamily="34" charset="0"/>
                        </a:rPr>
                        <a:t>+   Procesan</a:t>
                      </a:r>
                      <a:r>
                        <a:rPr lang="es-MX" sz="1200" b="1" kern="1200" baseline="0" dirty="0" smtClean="0">
                          <a:solidFill>
                            <a:schemeClr val="tx1"/>
                          </a:solidFill>
                          <a:latin typeface="Arial Narrow" pitchFamily="34" charset="0"/>
                          <a:ea typeface="+mn-ea"/>
                          <a:cs typeface="Arial" pitchFamily="34" charset="0"/>
                        </a:rPr>
                        <a:t> la información de forma objetiva, razonable, lógica.  Toman decisiones adecuadas y encuentran la mejor solución.</a:t>
                      </a:r>
                    </a:p>
                    <a:p>
                      <a:pPr marL="177800" indent="-177800" algn="just"/>
                      <a:r>
                        <a:rPr lang="es-MX" sz="1200" b="1" kern="1200" baseline="0" dirty="0" smtClean="0">
                          <a:solidFill>
                            <a:schemeClr val="tx1"/>
                          </a:solidFill>
                          <a:latin typeface="Arial Narrow" pitchFamily="34" charset="0"/>
                          <a:ea typeface="+mn-ea"/>
                          <a:cs typeface="Arial" pitchFamily="34" charset="0"/>
                        </a:rPr>
                        <a:t> -    Rígidos, interpretan mal, poco objetivos.</a:t>
                      </a:r>
                      <a:endParaRPr lang="en-US" sz="1200" b="1" dirty="0">
                        <a:solidFill>
                          <a:schemeClr val="tx1"/>
                        </a:solidFill>
                        <a:latin typeface="Arial Narrow" pitchFamily="34" charset="0"/>
                      </a:endParaRPr>
                    </a:p>
                  </a:txBody>
                  <a:tcPr anchor="ctr">
                    <a:solidFill>
                      <a:srgbClr val="FFFF9F"/>
                    </a:solidFill>
                  </a:tcPr>
                </a:tc>
              </a:tr>
              <a:tr h="762004">
                <a:tc>
                  <a:txBody>
                    <a:bodyPr/>
                    <a:lstStyle/>
                    <a:p>
                      <a:pPr marL="0" algn="ctr" defTabSz="914400" rtl="0" eaLnBrk="1" latinLnBrk="0" hangingPunct="1"/>
                      <a:r>
                        <a:rPr lang="es-ES_tradnl" sz="1100" b="1" kern="1200" dirty="0" smtClean="0">
                          <a:solidFill>
                            <a:schemeClr val="tx1"/>
                          </a:solidFill>
                          <a:latin typeface="Arial Narrow" pitchFamily="34" charset="0"/>
                          <a:ea typeface="+mn-ea"/>
                          <a:cs typeface="Arial" pitchFamily="34" charset="0"/>
                        </a:rPr>
                        <a:t>PF</a:t>
                      </a:r>
                      <a:r>
                        <a:rPr lang="es-ES_tradnl" sz="1100" b="1" kern="1200" baseline="0" dirty="0" smtClean="0">
                          <a:solidFill>
                            <a:schemeClr val="tx1"/>
                          </a:solidFill>
                          <a:latin typeface="Arial Narrow" pitchFamily="34" charset="0"/>
                          <a:ea typeface="+mn-ea"/>
                          <a:cs typeface="Arial" pitchFamily="34" charset="0"/>
                        </a:rPr>
                        <a:t> </a:t>
                      </a:r>
                    </a:p>
                    <a:p>
                      <a:pPr marL="0" algn="ctr" defTabSz="914400" rtl="0" eaLnBrk="1" latinLnBrk="0" hangingPunct="1"/>
                      <a:r>
                        <a:rPr lang="es-ES_tradnl" sz="1100" b="1" kern="1200" baseline="0" dirty="0" smtClean="0">
                          <a:solidFill>
                            <a:schemeClr val="tx1"/>
                          </a:solidFill>
                          <a:latin typeface="Arial Narrow" pitchFamily="34" charset="0"/>
                          <a:ea typeface="+mn-ea"/>
                          <a:cs typeface="Arial" pitchFamily="34" charset="0"/>
                        </a:rPr>
                        <a:t>INTUICIÓN COORDINADA</a:t>
                      </a:r>
                      <a:endParaRPr lang="en-US" sz="1100" b="1" kern="1200" dirty="0">
                        <a:solidFill>
                          <a:schemeClr val="tx1"/>
                        </a:solidFill>
                        <a:latin typeface="Arial Narrow" pitchFamily="34" charset="0"/>
                        <a:ea typeface="+mn-ea"/>
                        <a:cs typeface="Arial" pitchFamily="34" charset="0"/>
                      </a:endParaRPr>
                    </a:p>
                  </a:txBody>
                  <a:tcPr anchor="ctr">
                    <a:solidFill>
                      <a:schemeClr val="accent6">
                        <a:lumMod val="40000"/>
                        <a:lumOff val="60000"/>
                      </a:schemeClr>
                    </a:solidFill>
                  </a:tcPr>
                </a:tc>
                <a:tc>
                  <a:txBody>
                    <a:bodyPr/>
                    <a:lstStyle/>
                    <a:p>
                      <a:pPr marL="177800" indent="-177800" algn="just"/>
                      <a:r>
                        <a:rPr lang="es-MX" sz="1200" b="1" kern="1200" dirty="0" smtClean="0">
                          <a:solidFill>
                            <a:schemeClr val="tx1"/>
                          </a:solidFill>
                          <a:latin typeface="Arial Narrow" pitchFamily="34" charset="0"/>
                          <a:ea typeface="+mn-ea"/>
                          <a:cs typeface="Arial" pitchFamily="34" charset="0"/>
                        </a:rPr>
                        <a:t>+   Innatamente intuitivos, creativos,</a:t>
                      </a:r>
                      <a:r>
                        <a:rPr lang="es-MX" sz="1200" b="1" kern="1200" baseline="0" dirty="0" smtClean="0">
                          <a:solidFill>
                            <a:schemeClr val="tx1"/>
                          </a:solidFill>
                          <a:latin typeface="Arial Narrow" pitchFamily="34" charset="0"/>
                          <a:ea typeface="+mn-ea"/>
                          <a:cs typeface="Arial" pitchFamily="34" charset="0"/>
                        </a:rPr>
                        <a:t> </a:t>
                      </a:r>
                    </a:p>
                    <a:p>
                      <a:pPr marL="177800" indent="-177800" algn="just"/>
                      <a:r>
                        <a:rPr lang="es-MX" sz="1200" b="1" kern="1200" baseline="0" dirty="0" smtClean="0">
                          <a:solidFill>
                            <a:schemeClr val="tx1"/>
                          </a:solidFill>
                          <a:latin typeface="Arial Narrow" pitchFamily="34" charset="0"/>
                          <a:ea typeface="+mn-ea"/>
                          <a:cs typeface="Arial" pitchFamily="34" charset="0"/>
                        </a:rPr>
                        <a:t>-    manipuladores, no razonan, sus conclusiones son inconsistentes.</a:t>
                      </a:r>
                    </a:p>
                  </a:txBody>
                  <a:tcPr anchor="ctr">
                    <a:solidFill>
                      <a:schemeClr val="accent6">
                        <a:lumMod val="40000"/>
                        <a:lumOff val="60000"/>
                      </a:schemeClr>
                    </a:solidFill>
                  </a:tcPr>
                </a:tc>
              </a:tr>
              <a:tr h="594363">
                <a:tc>
                  <a:txBody>
                    <a:bodyPr/>
                    <a:lstStyle/>
                    <a:p>
                      <a:pPr marL="0" algn="ctr" defTabSz="914400" rtl="0" eaLnBrk="1" latinLnBrk="0" hangingPunct="1"/>
                      <a:r>
                        <a:rPr lang="en-US" sz="1100" b="1" kern="1200" dirty="0" smtClean="0">
                          <a:solidFill>
                            <a:schemeClr val="tx1"/>
                          </a:solidFill>
                          <a:latin typeface="Arial Narrow" pitchFamily="34" charset="0"/>
                          <a:ea typeface="+mn-ea"/>
                          <a:cs typeface="Arial" pitchFamily="34" charset="0"/>
                        </a:rPr>
                        <a:t>NN</a:t>
                      </a:r>
                    </a:p>
                    <a:p>
                      <a:pPr marL="0" algn="ctr" defTabSz="914400" rtl="0" eaLnBrk="1" latinLnBrk="0" hangingPunct="1"/>
                      <a:r>
                        <a:rPr lang="es-ES_tradnl" sz="1100" b="1" kern="1200" dirty="0" smtClean="0">
                          <a:solidFill>
                            <a:schemeClr val="tx1"/>
                          </a:solidFill>
                          <a:latin typeface="Arial Narrow" pitchFamily="34" charset="0"/>
                          <a:ea typeface="+mn-ea"/>
                          <a:cs typeface="Arial" pitchFamily="34" charset="0"/>
                        </a:rPr>
                        <a:t>CONDUCTA NATURAL</a:t>
                      </a:r>
                      <a:endParaRPr lang="en-US" sz="1100" b="1" kern="1200" dirty="0">
                        <a:solidFill>
                          <a:schemeClr val="tx1"/>
                        </a:solidFill>
                        <a:latin typeface="Arial Narrow" pitchFamily="34" charset="0"/>
                        <a:ea typeface="+mn-ea"/>
                        <a:cs typeface="Arial" pitchFamily="34" charset="0"/>
                      </a:endParaRPr>
                    </a:p>
                  </a:txBody>
                  <a:tcPr anchor="ctr">
                    <a:solidFill>
                      <a:schemeClr val="accent4">
                        <a:lumMod val="20000"/>
                        <a:lumOff val="80000"/>
                      </a:schemeClr>
                    </a:solidFill>
                  </a:tcPr>
                </a:tc>
                <a:tc>
                  <a:txBody>
                    <a:bodyPr/>
                    <a:lstStyle/>
                    <a:p>
                      <a:pPr marL="177800" indent="-177800" algn="just"/>
                      <a:r>
                        <a:rPr lang="es-MX" sz="1200" b="1" kern="1200" dirty="0" smtClean="0">
                          <a:solidFill>
                            <a:schemeClr val="tx1"/>
                          </a:solidFill>
                          <a:latin typeface="Arial Narrow" pitchFamily="34" charset="0"/>
                          <a:ea typeface="+mn-ea"/>
                          <a:cs typeface="Arial" pitchFamily="34" charset="0"/>
                        </a:rPr>
                        <a:t>+   Sensible,</a:t>
                      </a:r>
                      <a:r>
                        <a:rPr lang="es-MX" sz="1200" b="1" kern="1200" baseline="0" dirty="0" smtClean="0">
                          <a:solidFill>
                            <a:schemeClr val="tx1"/>
                          </a:solidFill>
                          <a:latin typeface="Arial Narrow" pitchFamily="34" charset="0"/>
                          <a:ea typeface="+mn-ea"/>
                          <a:cs typeface="Arial" pitchFamily="34" charset="0"/>
                        </a:rPr>
                        <a:t> instintivos, impulsivo, espontáneos, curiosos, imaginativos.</a:t>
                      </a:r>
                    </a:p>
                    <a:p>
                      <a:pPr marL="177800" indent="-177800" algn="just"/>
                      <a:r>
                        <a:rPr lang="es-MX" sz="1200" b="1" kern="1200" baseline="0" dirty="0" smtClean="0">
                          <a:solidFill>
                            <a:schemeClr val="tx1"/>
                          </a:solidFill>
                          <a:latin typeface="Arial Narrow" pitchFamily="34" charset="0"/>
                          <a:ea typeface="+mn-ea"/>
                          <a:cs typeface="Arial" pitchFamily="34" charset="0"/>
                        </a:rPr>
                        <a:t>-    Miedoso, egocéntrico, demasiado impulsivo.</a:t>
                      </a:r>
                      <a:endParaRPr lang="en-US" sz="1200" b="1" dirty="0">
                        <a:solidFill>
                          <a:schemeClr val="tx1"/>
                        </a:solidFill>
                        <a:latin typeface="Arial Narrow" pitchFamily="34" charset="0"/>
                      </a:endParaRPr>
                    </a:p>
                  </a:txBody>
                  <a:tcPr anchor="ctr">
                    <a:solidFill>
                      <a:schemeClr val="accent4">
                        <a:lumMod val="20000"/>
                        <a:lumOff val="80000"/>
                      </a:schemeClr>
                    </a:solidFill>
                  </a:tcPr>
                </a:tc>
              </a:tr>
              <a:tr h="594363">
                <a:tc>
                  <a:txBody>
                    <a:bodyPr/>
                    <a:lstStyle/>
                    <a:p>
                      <a:pPr marL="0" algn="ctr" defTabSz="914400" rtl="0" eaLnBrk="1" latinLnBrk="0" hangingPunct="1"/>
                      <a:r>
                        <a:rPr lang="en-US" sz="1100" b="1" kern="1200" dirty="0" smtClean="0">
                          <a:solidFill>
                            <a:schemeClr val="tx1"/>
                          </a:solidFill>
                          <a:latin typeface="Arial Narrow" pitchFamily="34" charset="0"/>
                          <a:ea typeface="+mn-ea"/>
                          <a:cs typeface="Arial" pitchFamily="34" charset="0"/>
                        </a:rPr>
                        <a:t>NA</a:t>
                      </a:r>
                    </a:p>
                    <a:p>
                      <a:pPr marL="0" algn="ctr" defTabSz="914400" rtl="0" eaLnBrk="1" latinLnBrk="0" hangingPunct="1"/>
                      <a:r>
                        <a:rPr lang="es-ES_tradnl" sz="1100" b="1" kern="1200" dirty="0" smtClean="0">
                          <a:solidFill>
                            <a:schemeClr val="tx1"/>
                          </a:solidFill>
                          <a:latin typeface="Arial Narrow" pitchFamily="34" charset="0"/>
                          <a:ea typeface="+mn-ea"/>
                          <a:cs typeface="Arial" pitchFamily="34" charset="0"/>
                        </a:rPr>
                        <a:t>CONDUCTA ADAPTADA</a:t>
                      </a:r>
                      <a:endParaRPr lang="en-US" sz="1100" b="1" kern="1200" dirty="0" smtClean="0">
                        <a:solidFill>
                          <a:schemeClr val="tx1"/>
                        </a:solidFill>
                        <a:latin typeface="Arial Narrow" pitchFamily="34" charset="0"/>
                        <a:ea typeface="+mn-ea"/>
                        <a:cs typeface="Arial" pitchFamily="34" charset="0"/>
                      </a:endParaRPr>
                    </a:p>
                  </a:txBody>
                  <a:tcPr anchor="ctr">
                    <a:solidFill>
                      <a:srgbClr val="CCECFF"/>
                    </a:solidFill>
                  </a:tcPr>
                </a:tc>
                <a:tc>
                  <a:txBody>
                    <a:bodyPr/>
                    <a:lstStyle/>
                    <a:p>
                      <a:pPr algn="just"/>
                      <a:r>
                        <a:rPr lang="es-MX" sz="1200" b="1" kern="1200" dirty="0" smtClean="0">
                          <a:solidFill>
                            <a:schemeClr val="tx1"/>
                          </a:solidFill>
                          <a:latin typeface="Arial Narrow" pitchFamily="34" charset="0"/>
                          <a:ea typeface="+mn-ea"/>
                          <a:cs typeface="Arial" pitchFamily="34" charset="0"/>
                        </a:rPr>
                        <a:t>+   Adaptables</a:t>
                      </a:r>
                      <a:r>
                        <a:rPr lang="es-MX" sz="1200" b="1" kern="1200" baseline="0" dirty="0" smtClean="0">
                          <a:solidFill>
                            <a:schemeClr val="tx1"/>
                          </a:solidFill>
                          <a:latin typeface="Arial Narrow" pitchFamily="34" charset="0"/>
                          <a:ea typeface="+mn-ea"/>
                          <a:cs typeface="Arial" pitchFamily="34" charset="0"/>
                        </a:rPr>
                        <a:t> a su medio y a los demás, a las exigencias de su entorno.</a:t>
                      </a:r>
                    </a:p>
                    <a:p>
                      <a:pPr algn="just"/>
                      <a:r>
                        <a:rPr lang="es-MX" sz="1200" b="1" kern="1200" baseline="0" dirty="0" smtClean="0">
                          <a:solidFill>
                            <a:schemeClr val="tx1"/>
                          </a:solidFill>
                          <a:latin typeface="Arial Narrow" pitchFamily="34" charset="0"/>
                          <a:ea typeface="+mn-ea"/>
                          <a:cs typeface="Arial" pitchFamily="34" charset="0"/>
                        </a:rPr>
                        <a:t>-     Pueden perder autenticidad y copiar patrones de conducta no personales. </a:t>
                      </a:r>
                    </a:p>
                  </a:txBody>
                  <a:tcPr anchor="ctr">
                    <a:solidFill>
                      <a:srgbClr val="CCECFF"/>
                    </a:solidFill>
                  </a:tcPr>
                </a:tc>
              </a:tr>
            </a:tbl>
          </a:graphicData>
        </a:graphic>
      </p:graphicFrame>
      <p:sp>
        <p:nvSpPr>
          <p:cNvPr id="6" name="Text Box 124"/>
          <p:cNvSpPr txBox="1">
            <a:spLocks noChangeArrowheads="1"/>
          </p:cNvSpPr>
          <p:nvPr/>
        </p:nvSpPr>
        <p:spPr bwMode="auto">
          <a:xfrm>
            <a:off x="428625" y="138535"/>
            <a:ext cx="8286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600" b="1" dirty="0" smtClean="0"/>
              <a:t>AUTOEVALUACIÓN 2.2.1: EGOGRAMA. </a:t>
            </a:r>
            <a:r>
              <a:rPr lang="es-ES" sz="1600" b="1" i="1" dirty="0" smtClean="0"/>
              <a:t>Continuación…</a:t>
            </a:r>
            <a:endParaRPr lang="es-ES" sz="1600" b="1" i="1" dirty="0"/>
          </a:p>
        </p:txBody>
      </p:sp>
    </p:spTree>
    <p:extLst>
      <p:ext uri="{BB962C8B-B14F-4D97-AF65-F5344CB8AC3E}">
        <p14:creationId xmlns:p14="http://schemas.microsoft.com/office/powerpoint/2010/main" val="3512210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679134" y="4797152"/>
            <a:ext cx="7929562" cy="1815853"/>
          </a:xfrm>
          <a:prstGeom prst="rect">
            <a:avLst/>
          </a:prstGeom>
          <a:noFill/>
          <a:ln w="9525">
            <a:noFill/>
            <a:miter lim="800000"/>
            <a:headEnd/>
            <a:tailEnd/>
          </a:ln>
          <a:effectLst>
            <a:outerShdw blurRad="50800" dist="38100" dir="5400000" algn="t" rotWithShape="0">
              <a:prstClr val="black">
                <a:alpha val="40000"/>
              </a:prstClr>
            </a:outerShdw>
          </a:effectLst>
        </p:spPr>
        <p:txBody>
          <a:bodyPr lIns="91414" tIns="45706" rIns="91414" bIns="45706">
            <a:spAutoFit/>
          </a:bodyPr>
          <a:lstStyle/>
          <a:p>
            <a:pPr algn="ctr">
              <a:spcBef>
                <a:spcPct val="50000"/>
              </a:spcBef>
              <a:defRPr/>
            </a:pP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CAPÍTULO 2.3</a:t>
            </a:r>
          </a:p>
          <a:p>
            <a:pPr algn="ctr">
              <a:spcBef>
                <a:spcPct val="50000"/>
              </a:spcBef>
              <a:defRPr/>
            </a:pP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 equipos de trabajo</a:t>
            </a:r>
          </a:p>
          <a:p>
            <a:pPr algn="ctr">
              <a:spcBef>
                <a:spcPct val="50000"/>
              </a:spcBef>
              <a:defRPr/>
            </a:pPr>
            <a:endPar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endParaRPr>
          </a:p>
        </p:txBody>
      </p:sp>
      <p:grpSp>
        <p:nvGrpSpPr>
          <p:cNvPr id="25606" name="Group 5"/>
          <p:cNvGrpSpPr>
            <a:grpSpLocks/>
          </p:cNvGrpSpPr>
          <p:nvPr/>
        </p:nvGrpSpPr>
        <p:grpSpPr bwMode="auto">
          <a:xfrm>
            <a:off x="2572078" y="453900"/>
            <a:ext cx="3788358" cy="786080"/>
            <a:chOff x="1882" y="981"/>
            <a:chExt cx="2722" cy="635"/>
          </a:xfrm>
        </p:grpSpPr>
        <p:pic>
          <p:nvPicPr>
            <p:cNvPr id="25607" name="Picture 6"/>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882" y="981"/>
              <a:ext cx="681"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7"/>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562" y="1224"/>
              <a:ext cx="2042"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descr="C:\Users\Conchi\Pictures\32811.png"/>
          <p:cNvPicPr>
            <a:picLocks noChangeAspect="1" noChangeArrowheads="1"/>
          </p:cNvPicPr>
          <p:nvPr/>
        </p:nvPicPr>
        <p:blipFill rotWithShape="1">
          <a:blip r:embed="rId5">
            <a:extLst>
              <a:ext uri="{28A0092B-C50C-407E-A947-70E740481C1C}">
                <a14:useLocalDpi xmlns:a14="http://schemas.microsoft.com/office/drawing/2010/main" val="0"/>
              </a:ext>
            </a:extLst>
          </a:blip>
          <a:srcRect l="10772" t="29187" r="10220" b="22010"/>
          <a:stretch/>
        </p:blipFill>
        <p:spPr bwMode="auto">
          <a:xfrm>
            <a:off x="2484438" y="1628800"/>
            <a:ext cx="3963639" cy="24482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8" name="2 Marcador de número de diapositiva"/>
          <p:cNvSpPr>
            <a:spLocks noGrp="1"/>
          </p:cNvSpPr>
          <p:nvPr>
            <p:ph type="sldNum" sz="quarter" idx="12"/>
          </p:nvPr>
        </p:nvSpPr>
        <p:spPr>
          <a:xfrm>
            <a:off x="6553200" y="6356350"/>
            <a:ext cx="2133600" cy="365125"/>
          </a:xfrm>
        </p:spPr>
        <p:txBody>
          <a:bodyPr/>
          <a:lstStyle/>
          <a:p>
            <a:fld id="{132FADFE-3B8F-471C-ABF0-DBC7717ECBBC}" type="slidenum">
              <a:rPr lang="es-ES" smtClean="0"/>
              <a:pPr/>
              <a:t>46</a:t>
            </a:fld>
            <a:endParaRPr lang="es-ES"/>
          </a:p>
        </p:txBody>
      </p:sp>
    </p:spTree>
    <p:extLst>
      <p:ext uri="{BB962C8B-B14F-4D97-AF65-F5344CB8AC3E}">
        <p14:creationId xmlns:p14="http://schemas.microsoft.com/office/powerpoint/2010/main" val="38875434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3 Marcador de número de diapositiva"/>
          <p:cNvSpPr>
            <a:spLocks noGrp="1"/>
          </p:cNvSpPr>
          <p:nvPr>
            <p:ph type="sldNum" sz="quarter" idx="12"/>
          </p:nvPr>
        </p:nvSpPr>
        <p:spPr>
          <a:xfrm>
            <a:off x="6553200" y="6356350"/>
            <a:ext cx="2133600" cy="365125"/>
          </a:xfrm>
        </p:spPr>
        <p:txBody>
          <a:bodyPr/>
          <a:lstStyle/>
          <a:p>
            <a:pPr>
              <a:defRPr/>
            </a:pPr>
            <a:fld id="{D699364D-5F71-4C20-B167-C4567169F555}" type="slidenum">
              <a:rPr lang="es-ES">
                <a:solidFill>
                  <a:srgbClr val="898989"/>
                </a:solidFill>
              </a:rPr>
              <a:pPr>
                <a:defRPr/>
              </a:pPr>
              <a:t>47</a:t>
            </a:fld>
            <a:endParaRPr lang="es-ES" dirty="0">
              <a:solidFill>
                <a:srgbClr val="898989"/>
              </a:solidFill>
            </a:endParaRPr>
          </a:p>
        </p:txBody>
      </p:sp>
      <p:sp>
        <p:nvSpPr>
          <p:cNvPr id="59396" name="Rectangle 2"/>
          <p:cNvSpPr>
            <a:spLocks noChangeArrowheads="1"/>
          </p:cNvSpPr>
          <p:nvPr/>
        </p:nvSpPr>
        <p:spPr bwMode="auto">
          <a:xfrm>
            <a:off x="250825" y="368177"/>
            <a:ext cx="8642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S_tradnl"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EQUIPOS </a:t>
            </a:r>
            <a:r>
              <a:rPr lang="es-ES_tradnl"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DE TRABAJO</a:t>
            </a:r>
            <a:endParaRPr lang="es-ES"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aphicFrame>
        <p:nvGraphicFramePr>
          <p:cNvPr id="282627" name="Group 3"/>
          <p:cNvGraphicFramePr>
            <a:graphicFrameLocks noGrp="1"/>
          </p:cNvGraphicFramePr>
          <p:nvPr>
            <p:extLst>
              <p:ext uri="{D42A27DB-BD31-4B8C-83A1-F6EECF244321}">
                <p14:modId xmlns:p14="http://schemas.microsoft.com/office/powerpoint/2010/main" val="91737049"/>
              </p:ext>
            </p:extLst>
          </p:nvPr>
        </p:nvGraphicFramePr>
        <p:xfrm>
          <a:off x="304799" y="1844824"/>
          <a:ext cx="8534401" cy="914400"/>
        </p:xfrm>
        <a:graphic>
          <a:graphicData uri="http://schemas.openxmlformats.org/drawingml/2006/table">
            <a:tbl>
              <a:tblPr>
                <a:effectLst>
                  <a:innerShdw blurRad="114300">
                    <a:prstClr val="black"/>
                  </a:innerShdw>
                </a:effectLst>
              </a:tblPr>
              <a:tblGrid>
                <a:gridCol w="8534401"/>
              </a:tblGrid>
              <a:tr h="4794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800" b="1" i="1" u="none" strike="noStrike" cap="none" normalizeH="0" baseline="0" dirty="0" smtClean="0">
                          <a:ln>
                            <a:noFill/>
                          </a:ln>
                          <a:solidFill>
                            <a:schemeClr val="tx1"/>
                          </a:solidFill>
                          <a:effectLst/>
                          <a:latin typeface="+mn-lt"/>
                          <a:ea typeface="Times New Roman" pitchFamily="18" charset="0"/>
                          <a:cs typeface="Arial" charset="0"/>
                        </a:rPr>
                        <a:t>“</a:t>
                      </a:r>
                      <a:r>
                        <a:rPr kumimoji="0" lang="es-ES" sz="1800" b="1" i="1" u="none" strike="noStrike" cap="none" normalizeH="0" baseline="0" dirty="0" smtClean="0">
                          <a:ln>
                            <a:noFill/>
                          </a:ln>
                          <a:solidFill>
                            <a:srgbClr val="000000"/>
                          </a:solidFill>
                          <a:effectLst/>
                          <a:latin typeface="+mn-lt"/>
                          <a:ea typeface="Times New Roman" pitchFamily="18" charset="0"/>
                          <a:cs typeface="Arial" charset="0"/>
                        </a:rPr>
                        <a:t>Un número reducido de personas con habilidades complementarias, comprometidos con un propósito común, objetivos de rendimiento y enfoques de los que se sienten mutuamente responsables</a:t>
                      </a:r>
                      <a:r>
                        <a:rPr kumimoji="0" lang="es-ES" sz="1800" b="1" i="1" u="none" strike="noStrike" cap="none" normalizeH="0" baseline="0" dirty="0" smtClean="0">
                          <a:ln>
                            <a:noFill/>
                          </a:ln>
                          <a:solidFill>
                            <a:schemeClr val="tx1"/>
                          </a:solidFill>
                          <a:effectLst/>
                          <a:latin typeface="+mn-lt"/>
                          <a:ea typeface="Times New Roman" pitchFamily="18" charset="0"/>
                          <a:cs typeface="Arial" charset="0"/>
                        </a:rPr>
                        <a:t>.” </a:t>
                      </a:r>
                      <a:endParaRPr kumimoji="0" lang="es-ES" sz="1800" b="0" i="0" u="none" strike="noStrike" cap="none" normalizeH="0" baseline="0" dirty="0" smtClean="0">
                        <a:ln>
                          <a:noFill/>
                        </a:ln>
                        <a:solidFill>
                          <a:schemeClr val="tx1"/>
                        </a:solidFill>
                        <a:effectLst/>
                        <a:latin typeface="+mn-lt"/>
                        <a:ea typeface="Times New Roman" pitchFamily="18" charset="0"/>
                        <a:cs typeface="Arial" charset="0"/>
                      </a:endParaRPr>
                    </a:p>
                  </a:txBody>
                  <a:tcPr marL="91439" marR="91439"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CFF99"/>
                    </a:solidFill>
                  </a:tcPr>
                </a:tc>
              </a:tr>
            </a:tbl>
          </a:graphicData>
        </a:graphic>
      </p:graphicFrame>
      <p:sp>
        <p:nvSpPr>
          <p:cNvPr id="59403" name="Rectangle 9"/>
          <p:cNvSpPr>
            <a:spLocks noChangeArrowheads="1"/>
          </p:cNvSpPr>
          <p:nvPr/>
        </p:nvSpPr>
        <p:spPr bwMode="auto">
          <a:xfrm>
            <a:off x="304800" y="920914"/>
            <a:ext cx="8534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ES" sz="2000" b="1" i="1" dirty="0">
                <a:solidFill>
                  <a:srgbClr val="000000"/>
                </a:solidFill>
              </a:rPr>
              <a:t>Un grupo de personas se convierte en un equipo cuando se organizan</a:t>
            </a:r>
            <a:r>
              <a:rPr lang="es-ES" sz="2000" b="1" dirty="0">
                <a:solidFill>
                  <a:srgbClr val="000000"/>
                </a:solidFill>
              </a:rPr>
              <a:t> </a:t>
            </a:r>
            <a:r>
              <a:rPr lang="es-ES" sz="2000" b="1" i="1" dirty="0">
                <a:solidFill>
                  <a:srgbClr val="000000"/>
                </a:solidFill>
              </a:rPr>
              <a:t>para trabajar juntas para lograr una meta común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212976"/>
            <a:ext cx="4048125" cy="2686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9126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bwMode="auto">
          <a:xfrm>
            <a:off x="3491880" y="2636912"/>
            <a:ext cx="5184576" cy="2520280"/>
          </a:xfrm>
          <a:prstGeom prst="roundRect">
            <a:avLst/>
          </a:prstGeom>
          <a:solidFill>
            <a:srgbClr val="FFFF99"/>
          </a:solidFill>
          <a:ln>
            <a:noFill/>
          </a:ln>
          <a:extLst/>
        </p:spPr>
        <p:txBody>
          <a:bodyPr rtlCol="0" anchor="ctr">
            <a:spAutoFit/>
          </a:bodyPr>
          <a:lstStyle/>
          <a:p>
            <a:pPr algn="ctr"/>
            <a:endParaRPr lang="es-MX" sz="2000" b="1" dirty="0" smtClean="0">
              <a:ln w="18000">
                <a:solidFill>
                  <a:schemeClr val="tx2">
                    <a:lumMod val="40000"/>
                    <a:lumOff val="60000"/>
                  </a:schemeClr>
                </a:solidFill>
                <a:prstDash val="solid"/>
                <a:miter lim="800000"/>
              </a:ln>
              <a:solidFill>
                <a:srgbClr val="00B050"/>
              </a:solidFill>
              <a:effectLst>
                <a:outerShdw blurRad="25500" dist="23000" dir="7020000" algn="tl">
                  <a:srgbClr val="000000">
                    <a:alpha val="50000"/>
                  </a:srgbClr>
                </a:outerShdw>
              </a:effectLst>
            </a:endParaRPr>
          </a:p>
        </p:txBody>
      </p:sp>
      <p:sp>
        <p:nvSpPr>
          <p:cNvPr id="16" name="3 Marcador de número de diapositiva"/>
          <p:cNvSpPr>
            <a:spLocks noGrp="1"/>
          </p:cNvSpPr>
          <p:nvPr>
            <p:ph type="sldNum" sz="quarter" idx="12"/>
          </p:nvPr>
        </p:nvSpPr>
        <p:spPr>
          <a:xfrm>
            <a:off x="6553200" y="6356350"/>
            <a:ext cx="2133600" cy="365125"/>
          </a:xfrm>
        </p:spPr>
        <p:txBody>
          <a:bodyPr/>
          <a:lstStyle/>
          <a:p>
            <a:pPr>
              <a:defRPr/>
            </a:pPr>
            <a:fld id="{D699364D-5F71-4C20-B167-C4567169F555}" type="slidenum">
              <a:rPr lang="es-ES">
                <a:solidFill>
                  <a:srgbClr val="898989"/>
                </a:solidFill>
              </a:rPr>
              <a:pPr>
                <a:defRPr/>
              </a:pPr>
              <a:t>48</a:t>
            </a:fld>
            <a:endParaRPr lang="es-ES" dirty="0">
              <a:solidFill>
                <a:srgbClr val="898989"/>
              </a:solidFill>
            </a:endParaRPr>
          </a:p>
        </p:txBody>
      </p:sp>
      <p:sp>
        <p:nvSpPr>
          <p:cNvPr id="282634" name="Text Box 10"/>
          <p:cNvSpPr txBox="1">
            <a:spLocks noChangeArrowheads="1"/>
          </p:cNvSpPr>
          <p:nvPr/>
        </p:nvSpPr>
        <p:spPr bwMode="auto">
          <a:xfrm>
            <a:off x="260350" y="764704"/>
            <a:ext cx="8578850" cy="582736"/>
          </a:xfrm>
          <a:prstGeom prst="rect">
            <a:avLst/>
          </a:prstGeom>
          <a:solidFill>
            <a:srgbClr val="6666FF"/>
          </a:solidFill>
          <a:ln w="9525">
            <a:noFill/>
            <a:miter lim="800000"/>
            <a:headEnd/>
            <a:tailEnd/>
          </a:ln>
          <a:effectLst/>
        </p:spPr>
        <p:txBody>
          <a:bodyPr wrap="square">
            <a:prstTxWarp prst="textDeflateBottom">
              <a:avLst/>
            </a:prstTxWarp>
            <a:spAutoFit/>
          </a:bodyPr>
          <a:lstStyle/>
          <a:p>
            <a:pPr algn="ctr">
              <a:spcBef>
                <a:spcPct val="50000"/>
              </a:spcBef>
              <a:defRPr/>
            </a:pPr>
            <a:r>
              <a:rPr lang="es-ES" dirty="0">
                <a:ln w="18415" cmpd="sng">
                  <a:solidFill>
                    <a:srgbClr val="FFFFFF"/>
                  </a:solidFill>
                  <a:prstDash val="solid"/>
                </a:ln>
                <a:solidFill>
                  <a:srgbClr val="FFFFFF"/>
                </a:solidFill>
                <a:effectLst>
                  <a:outerShdw blurRad="63500" dir="3600000" algn="tl" rotWithShape="0">
                    <a:srgbClr val="000000">
                      <a:alpha val="70000"/>
                    </a:srgbClr>
                  </a:outerShdw>
                </a:effectLst>
              </a:rPr>
              <a:t>¿QUÉ HACE A UN EQUIPO DIFERENTE A UN GRUPO?</a:t>
            </a:r>
          </a:p>
        </p:txBody>
      </p:sp>
      <p:sp>
        <p:nvSpPr>
          <p:cNvPr id="59405" name="Text Box 11"/>
          <p:cNvSpPr txBox="1">
            <a:spLocks noChangeArrowheads="1"/>
          </p:cNvSpPr>
          <p:nvPr/>
        </p:nvSpPr>
        <p:spPr bwMode="auto">
          <a:xfrm>
            <a:off x="304800" y="1844824"/>
            <a:ext cx="8534399" cy="369332"/>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dirty="0">
                <a:solidFill>
                  <a:srgbClr val="3F3FFF"/>
                </a:solidFill>
                <a:latin typeface="+mn-lt"/>
              </a:rPr>
              <a:t>Hay </a:t>
            </a:r>
            <a:r>
              <a:rPr lang="es-ES" b="1" i="1" dirty="0">
                <a:solidFill>
                  <a:srgbClr val="3F3FFF"/>
                </a:solidFill>
                <a:latin typeface="+mn-lt"/>
              </a:rPr>
              <a:t>grupos de trabajo</a:t>
            </a:r>
            <a:r>
              <a:rPr lang="es-ES" dirty="0">
                <a:solidFill>
                  <a:srgbClr val="3F3FFF"/>
                </a:solidFill>
                <a:latin typeface="+mn-lt"/>
              </a:rPr>
              <a:t> que</a:t>
            </a:r>
            <a:r>
              <a:rPr lang="es-ES" i="1" dirty="0">
                <a:solidFill>
                  <a:srgbClr val="3F3FFF"/>
                </a:solidFill>
                <a:latin typeface="+mn-lt"/>
              </a:rPr>
              <a:t> </a:t>
            </a:r>
            <a:r>
              <a:rPr lang="es-ES" b="1" i="1" dirty="0">
                <a:solidFill>
                  <a:srgbClr val="3F3FFF"/>
                </a:solidFill>
                <a:latin typeface="+mn-lt"/>
              </a:rPr>
              <a:t>NO</a:t>
            </a:r>
            <a:r>
              <a:rPr lang="es-ES" dirty="0">
                <a:solidFill>
                  <a:srgbClr val="3F3FFF"/>
                </a:solidFill>
                <a:latin typeface="+mn-lt"/>
              </a:rPr>
              <a:t> son en realidad </a:t>
            </a:r>
            <a:r>
              <a:rPr lang="es-ES" b="1" i="1" dirty="0">
                <a:solidFill>
                  <a:srgbClr val="3F3FFF"/>
                </a:solidFill>
                <a:latin typeface="+mn-lt"/>
              </a:rPr>
              <a:t>equipos</a:t>
            </a:r>
            <a:r>
              <a:rPr lang="es-ES" dirty="0">
                <a:solidFill>
                  <a:srgbClr val="3F3FFF"/>
                </a:solidFill>
                <a:latin typeface="+mn-lt"/>
              </a:rPr>
              <a:t>, porque</a:t>
            </a:r>
            <a:r>
              <a:rPr lang="es-ES" dirty="0" smtClean="0">
                <a:solidFill>
                  <a:srgbClr val="3F3FFF"/>
                </a:solidFill>
                <a:latin typeface="+mn-lt"/>
              </a:rPr>
              <a:t>:</a:t>
            </a:r>
            <a:endParaRPr lang="es-ES" sz="900" dirty="0">
              <a:solidFill>
                <a:srgbClr val="3F3FFF"/>
              </a:solidFill>
              <a:latin typeface="+mn-lt"/>
            </a:endParaRPr>
          </a:p>
        </p:txBody>
      </p:sp>
      <p:sp>
        <p:nvSpPr>
          <p:cNvPr id="2" name="1 Rectángulo"/>
          <p:cNvSpPr/>
          <p:nvPr/>
        </p:nvSpPr>
        <p:spPr>
          <a:xfrm>
            <a:off x="3563888" y="2708920"/>
            <a:ext cx="5328592" cy="369332"/>
          </a:xfrm>
          <a:prstGeom prst="rect">
            <a:avLst/>
          </a:prstGeom>
        </p:spPr>
        <p:txBody>
          <a:bodyPr wrap="square">
            <a:spAutoFit/>
          </a:bodyPr>
          <a:lstStyle/>
          <a:p>
            <a:pPr lvl="0" algn="just" fontAlgn="base">
              <a:spcBef>
                <a:spcPct val="0"/>
              </a:spcBef>
              <a:spcAft>
                <a:spcPct val="0"/>
              </a:spcAft>
              <a:buClr>
                <a:schemeClr val="accent2"/>
              </a:buClr>
            </a:pPr>
            <a:r>
              <a:rPr lang="es-ES"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Sus miembros No poseen una meta común.</a:t>
            </a:r>
            <a:endParaRPr lang="es-E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ndParaRPr>
          </a:p>
        </p:txBody>
      </p:sp>
      <p:sp>
        <p:nvSpPr>
          <p:cNvPr id="3" name="2 Rectángulo"/>
          <p:cNvSpPr/>
          <p:nvPr/>
        </p:nvSpPr>
        <p:spPr>
          <a:xfrm>
            <a:off x="3563491" y="4571836"/>
            <a:ext cx="4392885" cy="369332"/>
          </a:xfrm>
          <a:prstGeom prst="rect">
            <a:avLst/>
          </a:prstGeom>
        </p:spPr>
        <p:txBody>
          <a:bodyPr wrap="square">
            <a:spAutoFit/>
          </a:bodyPr>
          <a:lstStyle/>
          <a:p>
            <a:pPr algn="just" fontAlgn="base">
              <a:spcBef>
                <a:spcPct val="0"/>
              </a:spcBef>
              <a:spcAft>
                <a:spcPct val="0"/>
              </a:spcAft>
              <a:buClr>
                <a:schemeClr val="accent2"/>
              </a:buClr>
            </a:pPr>
            <a:r>
              <a:rPr lang="es-ES"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Sus relaciones No son </a:t>
            </a:r>
            <a:r>
              <a:rPr lang="es-ES"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duraderas.</a:t>
            </a:r>
            <a:endParaRPr lang="es-ES"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ndParaRPr>
          </a:p>
        </p:txBody>
      </p:sp>
      <p:sp>
        <p:nvSpPr>
          <p:cNvPr id="4" name="3 Rectángulo"/>
          <p:cNvSpPr/>
          <p:nvPr/>
        </p:nvSpPr>
        <p:spPr>
          <a:xfrm>
            <a:off x="3563491" y="3284984"/>
            <a:ext cx="4752925" cy="369332"/>
          </a:xfrm>
          <a:prstGeom prst="rect">
            <a:avLst/>
          </a:prstGeom>
        </p:spPr>
        <p:txBody>
          <a:bodyPr wrap="square">
            <a:spAutoFit/>
          </a:bodyPr>
          <a:lstStyle/>
          <a:p>
            <a:pPr algn="just" fontAlgn="base">
              <a:spcBef>
                <a:spcPct val="0"/>
              </a:spcBef>
              <a:spcAft>
                <a:spcPct val="0"/>
              </a:spcAft>
              <a:buClr>
                <a:schemeClr val="accent2"/>
              </a:buClr>
            </a:pPr>
            <a:r>
              <a:rPr lang="es-ES"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No trabajan de un modo </a:t>
            </a:r>
            <a:r>
              <a:rPr lang="es-ES"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integrado.</a:t>
            </a:r>
            <a:endParaRPr lang="es-ES"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ndParaRPr>
          </a:p>
        </p:txBody>
      </p:sp>
      <p:sp>
        <p:nvSpPr>
          <p:cNvPr id="5" name="4 Rectángulo"/>
          <p:cNvSpPr/>
          <p:nvPr/>
        </p:nvSpPr>
        <p:spPr>
          <a:xfrm>
            <a:off x="3563491" y="3933056"/>
            <a:ext cx="5040957" cy="369332"/>
          </a:xfrm>
          <a:prstGeom prst="rect">
            <a:avLst/>
          </a:prstGeom>
        </p:spPr>
        <p:txBody>
          <a:bodyPr wrap="square">
            <a:spAutoFit/>
          </a:bodyPr>
          <a:lstStyle/>
          <a:p>
            <a:pPr algn="just" fontAlgn="base">
              <a:spcBef>
                <a:spcPct val="0"/>
              </a:spcBef>
              <a:spcAft>
                <a:spcPct val="0"/>
              </a:spcAft>
              <a:buClr>
                <a:schemeClr val="accent2"/>
              </a:buClr>
            </a:pPr>
            <a:r>
              <a:rPr lang="es-ES"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No se apoyan mutuamente sus integrantes.</a:t>
            </a:r>
          </a:p>
        </p:txBody>
      </p:sp>
      <p:pic>
        <p:nvPicPr>
          <p:cNvPr id="205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395536" y="2780928"/>
            <a:ext cx="3168352" cy="22591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4959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5 Marcador de número de diapositiva"/>
          <p:cNvSpPr>
            <a:spLocks noGrp="1"/>
          </p:cNvSpPr>
          <p:nvPr>
            <p:ph type="sldNum" sz="quarter" idx="12"/>
          </p:nvPr>
        </p:nvSpPr>
        <p:spPr>
          <a:xfrm>
            <a:off x="6553200" y="6356350"/>
            <a:ext cx="2133600" cy="365125"/>
          </a:xfrm>
        </p:spPr>
        <p:txBody>
          <a:bodyPr/>
          <a:lstStyle/>
          <a:p>
            <a:pPr>
              <a:defRPr/>
            </a:pPr>
            <a:fld id="{7FD6871D-61FA-4904-826C-C46847C67D08}" type="slidenum">
              <a:rPr lang="es-ES">
                <a:solidFill>
                  <a:srgbClr val="898989"/>
                </a:solidFill>
              </a:rPr>
              <a:pPr>
                <a:defRPr/>
              </a:pPr>
              <a:t>49</a:t>
            </a:fld>
            <a:endParaRPr lang="es-ES" dirty="0">
              <a:solidFill>
                <a:srgbClr val="898989"/>
              </a:solidFill>
            </a:endParaRPr>
          </a:p>
        </p:txBody>
      </p:sp>
      <p:graphicFrame>
        <p:nvGraphicFramePr>
          <p:cNvPr id="283651" name="Group 3"/>
          <p:cNvGraphicFramePr>
            <a:graphicFrameLocks noGrp="1"/>
          </p:cNvGraphicFramePr>
          <p:nvPr>
            <p:extLst>
              <p:ext uri="{D42A27DB-BD31-4B8C-83A1-F6EECF244321}">
                <p14:modId xmlns:p14="http://schemas.microsoft.com/office/powerpoint/2010/main" val="560223255"/>
              </p:ext>
            </p:extLst>
          </p:nvPr>
        </p:nvGraphicFramePr>
        <p:xfrm>
          <a:off x="683568" y="764704"/>
          <a:ext cx="7770440" cy="4778898"/>
        </p:xfrm>
        <a:graphic>
          <a:graphicData uri="http://schemas.openxmlformats.org/drawingml/2006/table">
            <a:tbl>
              <a:tblPr/>
              <a:tblGrid>
                <a:gridCol w="3885953"/>
                <a:gridCol w="3884487"/>
              </a:tblGrid>
              <a:tr h="3141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rgbClr val="000000"/>
                          </a:solidFill>
                          <a:effectLst/>
                          <a:latin typeface="+mn-lt"/>
                          <a:ea typeface="Times New Roman" pitchFamily="18" charset="0"/>
                          <a:cs typeface="Arial" charset="0"/>
                        </a:rPr>
                        <a:t>GRUPOS FORMALES:</a:t>
                      </a:r>
                    </a:p>
                  </a:txBody>
                  <a:tcPr marT="45726" marB="45726" horzOverflow="overflow">
                    <a:lnL w="38100" cap="flat" cmpd="sng" algn="ctr">
                      <a:solidFill>
                        <a:schemeClr val="accent5">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rgbClr val="000000"/>
                          </a:solidFill>
                          <a:effectLst/>
                          <a:latin typeface="+mn-lt"/>
                          <a:ea typeface="Times New Roman" pitchFamily="18" charset="0"/>
                          <a:cs typeface="Arial" charset="0"/>
                        </a:rPr>
                        <a:t>EQUIPOS DE TRABAJO:</a:t>
                      </a:r>
                    </a:p>
                  </a:txBody>
                  <a:tcPr marT="45726" marB="45726" horzOverflow="overflow">
                    <a:lnL w="12700" cap="flat" cmpd="sng" algn="ctr">
                      <a:solidFill>
                        <a:schemeClr val="tx1"/>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r>
              <a:tr h="77116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smtClean="0">
                          <a:ln>
                            <a:noFill/>
                          </a:ln>
                          <a:solidFill>
                            <a:srgbClr val="000000"/>
                          </a:solidFill>
                          <a:effectLst/>
                          <a:latin typeface="+mn-lt"/>
                          <a:ea typeface="Times New Roman" pitchFamily="18" charset="0"/>
                          <a:cs typeface="Arial" charset="0"/>
                        </a:rPr>
                        <a:t>Suelen ser </a:t>
                      </a:r>
                      <a:r>
                        <a:rPr kumimoji="0" lang="es-ES" sz="1800" b="1" i="1" u="none" strike="noStrike" cap="none" normalizeH="0" baseline="0" dirty="0" smtClean="0">
                          <a:ln>
                            <a:noFill/>
                          </a:ln>
                          <a:solidFill>
                            <a:srgbClr val="000000"/>
                          </a:solidFill>
                          <a:effectLst/>
                          <a:latin typeface="+mn-lt"/>
                          <a:ea typeface="Times New Roman" pitchFamily="18" charset="0"/>
                          <a:cs typeface="Arial" charset="0"/>
                        </a:rPr>
                        <a:t>rutinarios, poco creativos y tendientes al aislamiento interno y externo</a:t>
                      </a:r>
                      <a:r>
                        <a:rPr kumimoji="0" lang="es-ES" sz="1800" b="0" i="1" u="none" strike="noStrike" cap="none" normalizeH="0" baseline="0" dirty="0" smtClean="0">
                          <a:ln>
                            <a:noFill/>
                          </a:ln>
                          <a:solidFill>
                            <a:srgbClr val="000000"/>
                          </a:solidFill>
                          <a:effectLst/>
                          <a:latin typeface="+mn-lt"/>
                          <a:ea typeface="Times New Roman" pitchFamily="18" charset="0"/>
                          <a:cs typeface="Arial" charset="0"/>
                        </a:rPr>
                        <a:t>.</a:t>
                      </a:r>
                    </a:p>
                  </a:txBody>
                  <a:tcPr marT="45726" marB="45726" horzOverflow="overflow">
                    <a:lnL w="38100" cap="flat" cmpd="sng" algn="ctr">
                      <a:solidFill>
                        <a:schemeClr val="accent5">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smtClean="0">
                          <a:ln>
                            <a:noFill/>
                          </a:ln>
                          <a:solidFill>
                            <a:srgbClr val="000000"/>
                          </a:solidFill>
                          <a:effectLst/>
                          <a:latin typeface="+mn-lt"/>
                          <a:ea typeface="Times New Roman" pitchFamily="18" charset="0"/>
                          <a:cs typeface="Arial" charset="0"/>
                        </a:rPr>
                        <a:t>Son</a:t>
                      </a:r>
                      <a:r>
                        <a:rPr kumimoji="0" lang="es-ES" sz="1800" b="1" i="0" u="none" strike="noStrike" cap="none" normalizeH="0" baseline="0" dirty="0" smtClean="0">
                          <a:ln>
                            <a:noFill/>
                          </a:ln>
                          <a:solidFill>
                            <a:srgbClr val="000000"/>
                          </a:solidFill>
                          <a:effectLst/>
                          <a:latin typeface="+mn-lt"/>
                          <a:ea typeface="Times New Roman" pitchFamily="18" charset="0"/>
                          <a:cs typeface="Arial" charset="0"/>
                        </a:rPr>
                        <a:t> </a:t>
                      </a:r>
                      <a:r>
                        <a:rPr kumimoji="0" lang="es-ES" sz="1800" b="1" i="1" u="none" strike="noStrike" cap="none" normalizeH="0" baseline="0" dirty="0" smtClean="0">
                          <a:ln>
                            <a:noFill/>
                          </a:ln>
                          <a:solidFill>
                            <a:srgbClr val="000000"/>
                          </a:solidFill>
                          <a:effectLst/>
                          <a:latin typeface="+mn-lt"/>
                          <a:ea typeface="Times New Roman" pitchFamily="18" charset="0"/>
                          <a:cs typeface="Arial" charset="0"/>
                        </a:rPr>
                        <a:t>dinámicos, innovadores y se integran entre sí</a:t>
                      </a:r>
                      <a:r>
                        <a:rPr kumimoji="0" lang="es-ES" sz="1800" b="1" i="0" u="none" strike="noStrike" cap="none" normalizeH="0" baseline="0" dirty="0" smtClean="0">
                          <a:ln>
                            <a:noFill/>
                          </a:ln>
                          <a:solidFill>
                            <a:srgbClr val="000000"/>
                          </a:solidFill>
                          <a:effectLst/>
                          <a:latin typeface="+mn-lt"/>
                          <a:ea typeface="Times New Roman" pitchFamily="18" charset="0"/>
                          <a:cs typeface="Arial" charset="0"/>
                        </a:rPr>
                        <a:t> </a:t>
                      </a:r>
                      <a:r>
                        <a:rPr kumimoji="0" lang="es-ES" sz="1800" b="0" i="0" u="none" strike="noStrike" cap="none" normalizeH="0" baseline="0" dirty="0" smtClean="0">
                          <a:ln>
                            <a:noFill/>
                          </a:ln>
                          <a:solidFill>
                            <a:srgbClr val="000000"/>
                          </a:solidFill>
                          <a:effectLst/>
                          <a:latin typeface="+mn-lt"/>
                          <a:ea typeface="Times New Roman" pitchFamily="18" charset="0"/>
                          <a:cs typeface="Arial" charset="0"/>
                        </a:rPr>
                        <a:t>y con los demás departamentos.</a:t>
                      </a:r>
                    </a:p>
                  </a:txBody>
                  <a:tcPr marT="45726" marB="45726" horzOverflow="overflow">
                    <a:lnL w="12700" cap="flat" cmpd="sng" algn="ctr">
                      <a:solidFill>
                        <a:schemeClr val="tx1"/>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FFC1"/>
                    </a:solidFill>
                  </a:tcPr>
                </a:tc>
              </a:tr>
              <a:tr h="70076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800" b="1" i="1" u="none" strike="noStrike" cap="none" normalizeH="0" baseline="0" dirty="0" smtClean="0">
                          <a:ln>
                            <a:noFill/>
                          </a:ln>
                          <a:solidFill>
                            <a:srgbClr val="000000"/>
                          </a:solidFill>
                          <a:effectLst/>
                          <a:latin typeface="+mn-lt"/>
                          <a:ea typeface="Times New Roman" pitchFamily="18" charset="0"/>
                          <a:cs typeface="Arial" charset="0"/>
                        </a:rPr>
                        <a:t>Buscan responsables de los errores y  justificaciones a los fracasos.</a:t>
                      </a:r>
                    </a:p>
                  </a:txBody>
                  <a:tcPr marT="45726" marB="45726" horzOverflow="overflow">
                    <a:lnL w="38100" cap="flat" cmpd="sng" algn="ctr">
                      <a:solidFill>
                        <a:schemeClr val="accent5">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smtClean="0">
                          <a:ln>
                            <a:noFill/>
                          </a:ln>
                          <a:solidFill>
                            <a:srgbClr val="000000"/>
                          </a:solidFill>
                          <a:effectLst/>
                          <a:latin typeface="+mn-lt"/>
                          <a:ea typeface="Times New Roman" pitchFamily="18" charset="0"/>
                          <a:cs typeface="Arial" charset="0"/>
                        </a:rPr>
                        <a:t>Buscan</a:t>
                      </a:r>
                      <a:r>
                        <a:rPr kumimoji="0" lang="es-ES" sz="1800" b="1" i="0" u="none" strike="noStrike" cap="none" normalizeH="0" baseline="0" dirty="0" smtClean="0">
                          <a:ln>
                            <a:noFill/>
                          </a:ln>
                          <a:solidFill>
                            <a:srgbClr val="000000"/>
                          </a:solidFill>
                          <a:effectLst/>
                          <a:latin typeface="+mn-lt"/>
                          <a:ea typeface="Times New Roman" pitchFamily="18" charset="0"/>
                          <a:cs typeface="Arial" charset="0"/>
                        </a:rPr>
                        <a:t> </a:t>
                      </a:r>
                      <a:r>
                        <a:rPr kumimoji="0" lang="es-ES" sz="1800" b="1" i="1" u="none" strike="noStrike" cap="none" normalizeH="0" baseline="0" dirty="0" smtClean="0">
                          <a:ln>
                            <a:noFill/>
                          </a:ln>
                          <a:solidFill>
                            <a:srgbClr val="000000"/>
                          </a:solidFill>
                          <a:effectLst/>
                          <a:latin typeface="+mn-lt"/>
                          <a:ea typeface="Times New Roman" pitchFamily="18" charset="0"/>
                          <a:cs typeface="Arial" charset="0"/>
                        </a:rPr>
                        <a:t>soluciones integrales y aprender de los errores y fracasos</a:t>
                      </a:r>
                      <a:r>
                        <a:rPr kumimoji="0" lang="es-ES" sz="1800" b="0" i="1" u="none" strike="noStrike" cap="none" normalizeH="0" baseline="0" dirty="0" smtClean="0">
                          <a:ln>
                            <a:noFill/>
                          </a:ln>
                          <a:solidFill>
                            <a:srgbClr val="000000"/>
                          </a:solidFill>
                          <a:effectLst/>
                          <a:latin typeface="+mn-lt"/>
                          <a:ea typeface="Times New Roman" pitchFamily="18" charset="0"/>
                          <a:cs typeface="Arial" charset="0"/>
                        </a:rPr>
                        <a:t>.</a:t>
                      </a:r>
                    </a:p>
                  </a:txBody>
                  <a:tcPr marT="45726" marB="45726" horzOverflow="overflow">
                    <a:lnL w="12700" cap="flat" cmpd="sng" algn="ctr">
                      <a:solidFill>
                        <a:schemeClr val="tx1"/>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FFC1"/>
                    </a:solidFill>
                  </a:tcPr>
                </a:tc>
              </a:tr>
              <a:tr h="54267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smtClean="0">
                          <a:ln>
                            <a:noFill/>
                          </a:ln>
                          <a:solidFill>
                            <a:srgbClr val="000000"/>
                          </a:solidFill>
                          <a:effectLst/>
                          <a:latin typeface="+mn-lt"/>
                          <a:ea typeface="Times New Roman" pitchFamily="18" charset="0"/>
                          <a:cs typeface="Arial" charset="0"/>
                        </a:rPr>
                        <a:t>Se ejerce un</a:t>
                      </a:r>
                      <a:r>
                        <a:rPr kumimoji="0" lang="es-ES" sz="1800" b="1" i="0" u="none" strike="noStrike" cap="none" normalizeH="0" baseline="0" dirty="0" smtClean="0">
                          <a:ln>
                            <a:noFill/>
                          </a:ln>
                          <a:solidFill>
                            <a:srgbClr val="000000"/>
                          </a:solidFill>
                          <a:effectLst/>
                          <a:latin typeface="+mn-lt"/>
                          <a:ea typeface="Times New Roman" pitchFamily="18" charset="0"/>
                          <a:cs typeface="Arial" charset="0"/>
                        </a:rPr>
                        <a:t> </a:t>
                      </a:r>
                      <a:r>
                        <a:rPr kumimoji="0" lang="es-ES" sz="1800" b="1" i="1" u="none" strike="noStrike" cap="none" normalizeH="0" baseline="0" dirty="0" smtClean="0">
                          <a:ln>
                            <a:noFill/>
                          </a:ln>
                          <a:solidFill>
                            <a:srgbClr val="000000"/>
                          </a:solidFill>
                          <a:effectLst/>
                          <a:latin typeface="+mn-lt"/>
                          <a:ea typeface="Times New Roman" pitchFamily="18" charset="0"/>
                          <a:cs typeface="Arial" charset="0"/>
                        </a:rPr>
                        <a:t>liderazgo central.</a:t>
                      </a:r>
                      <a:endParaRPr kumimoji="0" lang="es-ES" sz="1800" b="0" i="1" u="none" strike="noStrike" cap="none" normalizeH="0" baseline="0" dirty="0" smtClean="0">
                        <a:ln>
                          <a:noFill/>
                        </a:ln>
                        <a:solidFill>
                          <a:srgbClr val="000000"/>
                        </a:solidFill>
                        <a:effectLst/>
                        <a:latin typeface="+mn-lt"/>
                        <a:ea typeface="Times New Roman" pitchFamily="18" charset="0"/>
                        <a:cs typeface="Arial" charset="0"/>
                      </a:endParaRPr>
                    </a:p>
                  </a:txBody>
                  <a:tcPr marT="45726" marB="45726" anchor="ctr" horzOverflow="overflow">
                    <a:lnL w="38100" cap="flat" cmpd="sng" algn="ctr">
                      <a:solidFill>
                        <a:schemeClr val="accent5">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800" b="0" i="1" u="none" strike="noStrike" cap="none" normalizeH="0" baseline="0" dirty="0" smtClean="0">
                          <a:ln>
                            <a:noFill/>
                          </a:ln>
                          <a:solidFill>
                            <a:srgbClr val="000000"/>
                          </a:solidFill>
                          <a:effectLst/>
                          <a:latin typeface="+mn-lt"/>
                          <a:ea typeface="Times New Roman" pitchFamily="18" charset="0"/>
                          <a:cs typeface="Arial" charset="0"/>
                        </a:rPr>
                        <a:t>Se ejerce un </a:t>
                      </a:r>
                      <a:r>
                        <a:rPr kumimoji="0" lang="es-ES" sz="1800" b="1" i="1" u="none" strike="noStrike" cap="none" normalizeH="0" baseline="0" dirty="0" smtClean="0">
                          <a:ln>
                            <a:noFill/>
                          </a:ln>
                          <a:solidFill>
                            <a:srgbClr val="000000"/>
                          </a:solidFill>
                          <a:effectLst/>
                          <a:latin typeface="+mn-lt"/>
                          <a:ea typeface="Times New Roman" pitchFamily="18" charset="0"/>
                          <a:cs typeface="Arial" charset="0"/>
                        </a:rPr>
                        <a:t>liderazgo situacional.</a:t>
                      </a:r>
                      <a:endParaRPr kumimoji="0" lang="es-ES" sz="1800" b="0" i="1" u="none" strike="noStrike" cap="none" normalizeH="0" baseline="0" dirty="0" smtClean="0">
                        <a:ln>
                          <a:noFill/>
                        </a:ln>
                        <a:solidFill>
                          <a:srgbClr val="000000"/>
                        </a:solidFill>
                        <a:effectLst/>
                        <a:latin typeface="+mn-lt"/>
                        <a:ea typeface="Times New Roman" pitchFamily="18"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FFC1"/>
                    </a:solidFill>
                  </a:tcPr>
                </a:tc>
              </a:tr>
              <a:tr h="54267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smtClean="0">
                          <a:ln>
                            <a:noFill/>
                          </a:ln>
                          <a:solidFill>
                            <a:srgbClr val="000000"/>
                          </a:solidFill>
                          <a:effectLst/>
                          <a:latin typeface="+mn-lt"/>
                          <a:ea typeface="Times New Roman" pitchFamily="18" charset="0"/>
                          <a:cs typeface="Arial" charset="0"/>
                        </a:rPr>
                        <a:t>La </a:t>
                      </a:r>
                      <a:r>
                        <a:rPr kumimoji="0" lang="es-ES" sz="1800" b="1" i="1" u="none" strike="noStrike" cap="none" normalizeH="0" baseline="0" dirty="0" smtClean="0">
                          <a:ln>
                            <a:noFill/>
                          </a:ln>
                          <a:solidFill>
                            <a:srgbClr val="000000"/>
                          </a:solidFill>
                          <a:effectLst/>
                          <a:latin typeface="+mn-lt"/>
                          <a:ea typeface="Times New Roman" pitchFamily="18" charset="0"/>
                          <a:cs typeface="Arial" charset="0"/>
                        </a:rPr>
                        <a:t>participación</a:t>
                      </a:r>
                      <a:r>
                        <a:rPr kumimoji="0" lang="es-ES" sz="1800" b="1" i="0" u="none" strike="noStrike" cap="none" normalizeH="0" baseline="0" dirty="0" smtClean="0">
                          <a:ln>
                            <a:noFill/>
                          </a:ln>
                          <a:solidFill>
                            <a:srgbClr val="000000"/>
                          </a:solidFill>
                          <a:effectLst/>
                          <a:latin typeface="+mn-lt"/>
                          <a:ea typeface="Times New Roman" pitchFamily="18" charset="0"/>
                          <a:cs typeface="Arial" charset="0"/>
                        </a:rPr>
                        <a:t> </a:t>
                      </a:r>
                      <a:r>
                        <a:rPr kumimoji="0" lang="es-ES" sz="1800" b="0" i="0" u="none" strike="noStrike" cap="none" normalizeH="0" baseline="0" dirty="0" smtClean="0">
                          <a:ln>
                            <a:noFill/>
                          </a:ln>
                          <a:solidFill>
                            <a:srgbClr val="000000"/>
                          </a:solidFill>
                          <a:effectLst/>
                          <a:latin typeface="+mn-lt"/>
                          <a:ea typeface="Times New Roman" pitchFamily="18" charset="0"/>
                          <a:cs typeface="Arial" charset="0"/>
                        </a:rPr>
                        <a:t>de sus miembros es </a:t>
                      </a:r>
                      <a:r>
                        <a:rPr kumimoji="0" lang="es-ES" sz="1800" b="1" i="1" u="none" strike="noStrike" cap="none" normalizeH="0" baseline="0" dirty="0" smtClean="0">
                          <a:ln>
                            <a:noFill/>
                          </a:ln>
                          <a:solidFill>
                            <a:srgbClr val="000000"/>
                          </a:solidFill>
                          <a:effectLst/>
                          <a:latin typeface="+mn-lt"/>
                          <a:ea typeface="Times New Roman" pitchFamily="18" charset="0"/>
                          <a:cs typeface="Arial" charset="0"/>
                        </a:rPr>
                        <a:t>limitada.</a:t>
                      </a:r>
                      <a:endParaRPr kumimoji="0" lang="es-ES" sz="1800" b="0" i="1" u="none" strike="noStrike" cap="none" normalizeH="0" baseline="0" dirty="0" smtClean="0">
                        <a:ln>
                          <a:noFill/>
                        </a:ln>
                        <a:solidFill>
                          <a:srgbClr val="000000"/>
                        </a:solidFill>
                        <a:effectLst/>
                        <a:latin typeface="+mn-lt"/>
                        <a:ea typeface="Times New Roman" pitchFamily="18" charset="0"/>
                        <a:cs typeface="Arial" charset="0"/>
                      </a:endParaRPr>
                    </a:p>
                  </a:txBody>
                  <a:tcPr marT="45726" marB="45726" horzOverflow="overflow">
                    <a:lnL w="38100" cap="flat" cmpd="sng" algn="ctr">
                      <a:solidFill>
                        <a:schemeClr val="accent5">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800" b="1" i="1" u="none" strike="noStrike" cap="none" normalizeH="0" baseline="0" dirty="0" smtClean="0">
                          <a:ln>
                            <a:noFill/>
                          </a:ln>
                          <a:solidFill>
                            <a:srgbClr val="000000"/>
                          </a:solidFill>
                          <a:effectLst/>
                          <a:latin typeface="+mn-lt"/>
                          <a:ea typeface="Times New Roman" pitchFamily="18" charset="0"/>
                          <a:cs typeface="Arial" charset="0"/>
                        </a:rPr>
                        <a:t>Todos</a:t>
                      </a:r>
                      <a:r>
                        <a:rPr kumimoji="0" lang="es-ES" sz="1800" b="1" i="0" u="none" strike="noStrike" cap="none" normalizeH="0" baseline="0" dirty="0" smtClean="0">
                          <a:ln>
                            <a:noFill/>
                          </a:ln>
                          <a:solidFill>
                            <a:srgbClr val="000000"/>
                          </a:solidFill>
                          <a:effectLst/>
                          <a:latin typeface="+mn-lt"/>
                          <a:ea typeface="Times New Roman" pitchFamily="18" charset="0"/>
                          <a:cs typeface="Arial" charset="0"/>
                        </a:rPr>
                        <a:t> </a:t>
                      </a:r>
                      <a:r>
                        <a:rPr kumimoji="0" lang="es-ES" sz="1800" b="0" i="0" u="none" strike="noStrike" cap="none" normalizeH="0" baseline="0" dirty="0" smtClean="0">
                          <a:ln>
                            <a:noFill/>
                          </a:ln>
                          <a:solidFill>
                            <a:srgbClr val="000000"/>
                          </a:solidFill>
                          <a:effectLst/>
                          <a:latin typeface="+mn-lt"/>
                          <a:ea typeface="Times New Roman" pitchFamily="18" charset="0"/>
                          <a:cs typeface="Arial" charset="0"/>
                        </a:rPr>
                        <a:t>sus integrantes</a:t>
                      </a:r>
                      <a:r>
                        <a:rPr kumimoji="0" lang="es-ES" sz="1800" b="1" i="0" u="none" strike="noStrike" cap="none" normalizeH="0" baseline="0" dirty="0" smtClean="0">
                          <a:ln>
                            <a:noFill/>
                          </a:ln>
                          <a:solidFill>
                            <a:srgbClr val="000000"/>
                          </a:solidFill>
                          <a:effectLst/>
                          <a:latin typeface="+mn-lt"/>
                          <a:ea typeface="Times New Roman" pitchFamily="18" charset="0"/>
                          <a:cs typeface="Arial" charset="0"/>
                        </a:rPr>
                        <a:t> </a:t>
                      </a:r>
                      <a:r>
                        <a:rPr kumimoji="0" lang="es-ES" sz="1800" b="1" i="1" u="none" strike="noStrike" cap="none" normalizeH="0" baseline="0" dirty="0" smtClean="0">
                          <a:ln>
                            <a:noFill/>
                          </a:ln>
                          <a:solidFill>
                            <a:srgbClr val="000000"/>
                          </a:solidFill>
                          <a:effectLst/>
                          <a:latin typeface="+mn-lt"/>
                          <a:ea typeface="Times New Roman" pitchFamily="18" charset="0"/>
                          <a:cs typeface="Arial" charset="0"/>
                        </a:rPr>
                        <a:t>participan.</a:t>
                      </a:r>
                      <a:endParaRPr kumimoji="0" lang="es-ES" sz="1800" b="0" i="1" u="none" strike="noStrike" cap="none" normalizeH="0" baseline="0" dirty="0" smtClean="0">
                        <a:ln>
                          <a:noFill/>
                        </a:ln>
                        <a:solidFill>
                          <a:srgbClr val="000000"/>
                        </a:solidFill>
                        <a:effectLst/>
                        <a:latin typeface="+mn-lt"/>
                        <a:ea typeface="Times New Roman" pitchFamily="18" charset="0"/>
                        <a:cs typeface="Arial" charset="0"/>
                      </a:endParaRPr>
                    </a:p>
                  </a:txBody>
                  <a:tcPr marT="45726" marB="45726" anchor="ctr" horzOverflow="overflow">
                    <a:lnL w="12700" cap="flat" cmpd="sng" algn="ctr">
                      <a:solidFill>
                        <a:schemeClr val="tx1"/>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FFC1"/>
                    </a:solidFill>
                  </a:tcPr>
                </a:tc>
              </a:tr>
              <a:tr h="70076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smtClean="0">
                          <a:ln>
                            <a:noFill/>
                          </a:ln>
                          <a:solidFill>
                            <a:srgbClr val="000000"/>
                          </a:solidFill>
                          <a:effectLst/>
                          <a:latin typeface="+mn-lt"/>
                          <a:ea typeface="Times New Roman" pitchFamily="18" charset="0"/>
                          <a:cs typeface="Arial" charset="0"/>
                        </a:rPr>
                        <a:t>El nivel de</a:t>
                      </a:r>
                      <a:r>
                        <a:rPr kumimoji="0" lang="es-ES" sz="1800" b="1" i="0" u="none" strike="noStrike" cap="none" normalizeH="0" baseline="0" dirty="0" smtClean="0">
                          <a:ln>
                            <a:noFill/>
                          </a:ln>
                          <a:solidFill>
                            <a:srgbClr val="000000"/>
                          </a:solidFill>
                          <a:effectLst/>
                          <a:latin typeface="+mn-lt"/>
                          <a:ea typeface="Times New Roman" pitchFamily="18" charset="0"/>
                          <a:cs typeface="Arial" charset="0"/>
                        </a:rPr>
                        <a:t> </a:t>
                      </a:r>
                      <a:r>
                        <a:rPr kumimoji="0" lang="es-ES" sz="1800" b="1" i="1" u="none" strike="noStrike" cap="none" normalizeH="0" baseline="0" dirty="0" smtClean="0">
                          <a:ln>
                            <a:noFill/>
                          </a:ln>
                          <a:solidFill>
                            <a:srgbClr val="000000"/>
                          </a:solidFill>
                          <a:effectLst/>
                          <a:latin typeface="+mn-lt"/>
                          <a:ea typeface="Times New Roman" pitchFamily="18" charset="0"/>
                          <a:cs typeface="Arial" charset="0"/>
                        </a:rPr>
                        <a:t>compromiso individual con los demás es limitado.</a:t>
                      </a:r>
                      <a:endParaRPr kumimoji="0" lang="es-ES" sz="1800" b="0" i="1" u="none" strike="noStrike" cap="none" normalizeH="0" baseline="0" dirty="0" smtClean="0">
                        <a:ln>
                          <a:noFill/>
                        </a:ln>
                        <a:solidFill>
                          <a:srgbClr val="000000"/>
                        </a:solidFill>
                        <a:effectLst/>
                        <a:latin typeface="+mn-lt"/>
                        <a:ea typeface="Times New Roman" pitchFamily="18" charset="0"/>
                        <a:cs typeface="Arial" charset="0"/>
                      </a:endParaRPr>
                    </a:p>
                  </a:txBody>
                  <a:tcPr marT="45726" marB="45726" horzOverflow="overflow">
                    <a:lnL w="38100" cap="flat" cmpd="sng" algn="ctr">
                      <a:solidFill>
                        <a:schemeClr val="accent5">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800" b="1" i="1" u="none" strike="noStrike" cap="none" normalizeH="0" baseline="0" dirty="0" smtClean="0">
                          <a:ln>
                            <a:noFill/>
                          </a:ln>
                          <a:solidFill>
                            <a:srgbClr val="000000"/>
                          </a:solidFill>
                          <a:effectLst/>
                          <a:latin typeface="+mn-lt"/>
                          <a:ea typeface="Times New Roman" pitchFamily="18" charset="0"/>
                          <a:cs typeface="Arial" charset="0"/>
                        </a:rPr>
                        <a:t>Todos</a:t>
                      </a:r>
                      <a:r>
                        <a:rPr kumimoji="0" lang="es-ES" sz="1800" b="0" i="0" u="none" strike="noStrike" cap="none" normalizeH="0" baseline="0" dirty="0" smtClean="0">
                          <a:ln>
                            <a:noFill/>
                          </a:ln>
                          <a:solidFill>
                            <a:srgbClr val="000000"/>
                          </a:solidFill>
                          <a:effectLst/>
                          <a:latin typeface="+mn-lt"/>
                          <a:ea typeface="Times New Roman" pitchFamily="18" charset="0"/>
                          <a:cs typeface="Arial" charset="0"/>
                        </a:rPr>
                        <a:t> los integrantes </a:t>
                      </a:r>
                      <a:r>
                        <a:rPr kumimoji="0" lang="es-ES" sz="1800" b="1" i="1" u="none" strike="noStrike" cap="none" normalizeH="0" baseline="0" dirty="0" smtClean="0">
                          <a:ln>
                            <a:noFill/>
                          </a:ln>
                          <a:solidFill>
                            <a:srgbClr val="000000"/>
                          </a:solidFill>
                          <a:effectLst/>
                          <a:latin typeface="+mn-lt"/>
                          <a:ea typeface="Times New Roman" pitchFamily="18" charset="0"/>
                          <a:cs typeface="Arial" charset="0"/>
                        </a:rPr>
                        <a:t>tienen un nivel solidario y subsidiario</a:t>
                      </a:r>
                      <a:r>
                        <a:rPr kumimoji="0" lang="es-ES" sz="1800" b="0" i="0" u="none" strike="noStrike" cap="none" normalizeH="0" baseline="0" dirty="0" smtClean="0">
                          <a:ln>
                            <a:noFill/>
                          </a:ln>
                          <a:solidFill>
                            <a:srgbClr val="000000"/>
                          </a:solidFill>
                          <a:effectLst/>
                          <a:latin typeface="+mn-lt"/>
                          <a:ea typeface="Times New Roman" pitchFamily="18" charset="0"/>
                          <a:cs typeface="Arial" charset="0"/>
                        </a:rPr>
                        <a:t> con los demás.</a:t>
                      </a:r>
                    </a:p>
                  </a:txBody>
                  <a:tcPr marT="45726" marB="45726" horzOverflow="overflow">
                    <a:lnL w="12700" cap="flat" cmpd="sng" algn="ctr">
                      <a:solidFill>
                        <a:schemeClr val="tx1"/>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FFC1"/>
                    </a:solidFill>
                  </a:tcPr>
                </a:tc>
              </a:tr>
              <a:tr h="77116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smtClean="0">
                          <a:ln>
                            <a:noFill/>
                          </a:ln>
                          <a:solidFill>
                            <a:srgbClr val="000000"/>
                          </a:solidFill>
                          <a:effectLst/>
                          <a:latin typeface="+mn-lt"/>
                          <a:ea typeface="Times New Roman" pitchFamily="18" charset="0"/>
                          <a:cs typeface="Arial" charset="0"/>
                        </a:rPr>
                        <a:t>Se </a:t>
                      </a:r>
                      <a:r>
                        <a:rPr kumimoji="0" lang="es-ES" sz="1800" b="1" i="1" u="none" strike="noStrike" cap="none" normalizeH="0" baseline="0" dirty="0" smtClean="0">
                          <a:ln>
                            <a:noFill/>
                          </a:ln>
                          <a:solidFill>
                            <a:srgbClr val="000000"/>
                          </a:solidFill>
                          <a:effectLst/>
                          <a:latin typeface="+mn-lt"/>
                          <a:ea typeface="Times New Roman" pitchFamily="18" charset="0"/>
                          <a:cs typeface="Arial" charset="0"/>
                        </a:rPr>
                        <a:t>gana sólo gracias a ciertos miembros</a:t>
                      </a:r>
                      <a:r>
                        <a:rPr kumimoji="0" lang="es-ES" sz="1800" b="0" i="0" u="none" strike="noStrike" cap="none" normalizeH="0" baseline="0" dirty="0" smtClean="0">
                          <a:ln>
                            <a:noFill/>
                          </a:ln>
                          <a:solidFill>
                            <a:srgbClr val="000000"/>
                          </a:solidFill>
                          <a:effectLst/>
                          <a:latin typeface="+mn-lt"/>
                          <a:ea typeface="Times New Roman" pitchFamily="18" charset="0"/>
                          <a:cs typeface="Arial" charset="0"/>
                        </a:rPr>
                        <a:t> que reclaman el </a:t>
                      </a:r>
                      <a:r>
                        <a:rPr kumimoji="0" lang="es-ES" sz="1800" b="1" i="1" u="none" strike="noStrike" cap="none" normalizeH="0" baseline="0" dirty="0" smtClean="0">
                          <a:ln>
                            <a:noFill/>
                          </a:ln>
                          <a:solidFill>
                            <a:srgbClr val="000000"/>
                          </a:solidFill>
                          <a:effectLst/>
                          <a:latin typeface="+mn-lt"/>
                          <a:ea typeface="Times New Roman" pitchFamily="18" charset="0"/>
                          <a:cs typeface="Arial" charset="0"/>
                        </a:rPr>
                        <a:t>mérito exclusivo</a:t>
                      </a:r>
                      <a:r>
                        <a:rPr kumimoji="0" lang="es-ES" sz="1800" b="0" i="1" u="none" strike="noStrike" cap="none" normalizeH="0" baseline="0" dirty="0" smtClean="0">
                          <a:ln>
                            <a:noFill/>
                          </a:ln>
                          <a:solidFill>
                            <a:srgbClr val="000000"/>
                          </a:solidFill>
                          <a:effectLst/>
                          <a:latin typeface="+mn-lt"/>
                          <a:ea typeface="Times New Roman" pitchFamily="18" charset="0"/>
                          <a:cs typeface="Arial" charset="0"/>
                        </a:rPr>
                        <a:t>.</a:t>
                      </a:r>
                    </a:p>
                  </a:txBody>
                  <a:tcPr marT="45726" marB="45726" horzOverflow="overflow">
                    <a:lnL w="38100" cap="flat" cmpd="sng" algn="ctr">
                      <a:solidFill>
                        <a:schemeClr val="accent5">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smtClean="0">
                          <a:ln>
                            <a:noFill/>
                          </a:ln>
                          <a:solidFill>
                            <a:srgbClr val="000000"/>
                          </a:solidFill>
                          <a:effectLst/>
                          <a:latin typeface="+mn-lt"/>
                          <a:ea typeface="Times New Roman" pitchFamily="18" charset="0"/>
                          <a:cs typeface="Arial" charset="0"/>
                        </a:rPr>
                        <a:t>Se </a:t>
                      </a:r>
                      <a:r>
                        <a:rPr kumimoji="0" lang="es-ES" sz="1800" b="1" i="1" u="none" strike="noStrike" cap="none" normalizeH="0" baseline="0" dirty="0" smtClean="0">
                          <a:ln>
                            <a:noFill/>
                          </a:ln>
                          <a:solidFill>
                            <a:srgbClr val="000000"/>
                          </a:solidFill>
                          <a:effectLst/>
                          <a:latin typeface="+mn-lt"/>
                          <a:ea typeface="Times New Roman" pitchFamily="18" charset="0"/>
                          <a:cs typeface="Arial" charset="0"/>
                        </a:rPr>
                        <a:t>gana gracias al esfuerzo y el mérito </a:t>
                      </a:r>
                      <a:r>
                        <a:rPr kumimoji="0" lang="es-ES" sz="1800" b="0" i="1" u="none" strike="noStrike" cap="none" normalizeH="0" baseline="0" dirty="0" smtClean="0">
                          <a:ln>
                            <a:noFill/>
                          </a:ln>
                          <a:solidFill>
                            <a:srgbClr val="000000"/>
                          </a:solidFill>
                          <a:effectLst/>
                          <a:latin typeface="+mn-lt"/>
                          <a:ea typeface="Times New Roman" pitchFamily="18" charset="0"/>
                          <a:cs typeface="Arial" charset="0"/>
                        </a:rPr>
                        <a:t>de</a:t>
                      </a:r>
                      <a:r>
                        <a:rPr kumimoji="0" lang="es-ES" sz="1800" b="1" i="1" u="none" strike="noStrike" cap="none" normalizeH="0" baseline="0" dirty="0" smtClean="0">
                          <a:ln>
                            <a:noFill/>
                          </a:ln>
                          <a:solidFill>
                            <a:srgbClr val="000000"/>
                          </a:solidFill>
                          <a:effectLst/>
                          <a:latin typeface="+mn-lt"/>
                          <a:ea typeface="Times New Roman" pitchFamily="18" charset="0"/>
                          <a:cs typeface="Arial" charset="0"/>
                        </a:rPr>
                        <a:t> todos sus miembros integrantes.</a:t>
                      </a:r>
                      <a:endParaRPr kumimoji="0" lang="es-ES" sz="1800" b="0" i="1" u="none" strike="noStrike" cap="none" normalizeH="0" baseline="0" dirty="0" smtClean="0">
                        <a:ln>
                          <a:noFill/>
                        </a:ln>
                        <a:solidFill>
                          <a:srgbClr val="000000"/>
                        </a:solidFill>
                        <a:effectLst/>
                        <a:latin typeface="+mn-lt"/>
                        <a:ea typeface="Times New Roman" pitchFamily="18"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lnTlToBr>
                      <a:noFill/>
                    </a:lnTlToBr>
                    <a:lnBlToTr>
                      <a:noFill/>
                    </a:lnBlToTr>
                    <a:solidFill>
                      <a:srgbClr val="E0FFC1"/>
                    </a:solidFill>
                  </a:tcPr>
                </a:tc>
              </a:tr>
            </a:tbl>
          </a:graphicData>
        </a:graphic>
      </p:graphicFrame>
      <p:sp>
        <p:nvSpPr>
          <p:cNvPr id="60442" name="Rectangle 29"/>
          <p:cNvSpPr>
            <a:spLocks noChangeArrowheads="1"/>
          </p:cNvSpPr>
          <p:nvPr/>
        </p:nvSpPr>
        <p:spPr bwMode="auto">
          <a:xfrm>
            <a:off x="304801" y="188640"/>
            <a:ext cx="85343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r>
              <a:rPr lang="es-ES" dirty="0">
                <a:solidFill>
                  <a:srgbClr val="000000"/>
                </a:solidFill>
              </a:rPr>
              <a:t>No hay</a:t>
            </a:r>
            <a:r>
              <a:rPr lang="es-ES" b="1" dirty="0">
                <a:solidFill>
                  <a:srgbClr val="000000"/>
                </a:solidFill>
              </a:rPr>
              <a:t> </a:t>
            </a:r>
            <a:r>
              <a:rPr lang="es-ES" b="1" i="1" dirty="0">
                <a:solidFill>
                  <a:srgbClr val="000000"/>
                </a:solidFill>
              </a:rPr>
              <a:t>equipo sin meta compartida, sin sinergia operativa y sin un liderazgo</a:t>
            </a:r>
            <a:r>
              <a:rPr lang="es-ES" b="1" dirty="0">
                <a:solidFill>
                  <a:srgbClr val="000000"/>
                </a:solidFill>
              </a:rPr>
              <a:t> </a:t>
            </a:r>
            <a:r>
              <a:rPr lang="es-ES" dirty="0">
                <a:solidFill>
                  <a:srgbClr val="000000"/>
                </a:solidFill>
              </a:rPr>
              <a:t>situacional</a:t>
            </a:r>
            <a:r>
              <a:rPr lang="es-ES" b="1" dirty="0">
                <a:solidFill>
                  <a:srgbClr val="000000"/>
                </a:solidFill>
              </a:rPr>
              <a:t>.</a:t>
            </a:r>
          </a:p>
        </p:txBody>
      </p:sp>
      <p:sp>
        <p:nvSpPr>
          <p:cNvPr id="6" name="5 Rectángulo"/>
          <p:cNvSpPr/>
          <p:nvPr/>
        </p:nvSpPr>
        <p:spPr>
          <a:xfrm>
            <a:off x="304800" y="5589240"/>
            <a:ext cx="8534400" cy="646331"/>
          </a:xfrm>
          <a:prstGeom prst="rect">
            <a:avLst/>
          </a:prstGeom>
          <a:solidFill>
            <a:srgbClr val="BCE0EA"/>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s-ES" b="1" i="1" dirty="0" smtClean="0">
                <a:solidFill>
                  <a:srgbClr val="000000"/>
                </a:solidFill>
              </a:rPr>
              <a:t>Todos los equipos de trabajo se originan en un grupo, pero no todos los grupos llegan a desarrollarse como equipos de trabajo.</a:t>
            </a:r>
            <a:r>
              <a:rPr lang="es-ES" dirty="0" smtClean="0">
                <a:solidFill>
                  <a:srgbClr val="000000"/>
                </a:solidFill>
              </a:rPr>
              <a:t> </a:t>
            </a:r>
            <a:endParaRPr lang="es-ES" dirty="0">
              <a:solidFill>
                <a:srgbClr val="000000"/>
              </a:solidFill>
            </a:endParaRPr>
          </a:p>
        </p:txBody>
      </p:sp>
    </p:spTree>
    <p:extLst>
      <p:ext uri="{BB962C8B-B14F-4D97-AF65-F5344CB8AC3E}">
        <p14:creationId xmlns:p14="http://schemas.microsoft.com/office/powerpoint/2010/main" val="939877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7E5FC3E1-278D-462C-BFAF-4CD1A1BFDEBC}" type="slidenum">
              <a:rPr lang="es-ES" smtClean="0"/>
              <a:pPr>
                <a:defRPr/>
              </a:pPr>
              <a:t>5</a:t>
            </a:fld>
            <a:endParaRPr lang="es-ES"/>
          </a:p>
        </p:txBody>
      </p:sp>
      <p:sp>
        <p:nvSpPr>
          <p:cNvPr id="4" name="3 Rectángulo"/>
          <p:cNvSpPr/>
          <p:nvPr/>
        </p:nvSpPr>
        <p:spPr>
          <a:xfrm>
            <a:off x="4140406" y="1414517"/>
            <a:ext cx="4463844"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63538" indent="-363538" algn="just">
              <a:buFont typeface="Wingdings" pitchFamily="2" charset="2"/>
              <a:buChar char=""/>
              <a:defRPr/>
            </a:pPr>
            <a:r>
              <a:rPr lang="es-ES" b="1" dirty="0"/>
              <a:t>Involucra a otras personas; a los empleados o seguidores</a:t>
            </a:r>
            <a:r>
              <a:rPr lang="es-ES" dirty="0"/>
              <a:t>. </a:t>
            </a:r>
          </a:p>
        </p:txBody>
      </p:sp>
      <p:sp>
        <p:nvSpPr>
          <p:cNvPr id="5" name="4 Rectángulo"/>
          <p:cNvSpPr/>
          <p:nvPr/>
        </p:nvSpPr>
        <p:spPr>
          <a:xfrm>
            <a:off x="4140200" y="2145630"/>
            <a:ext cx="446405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63538" indent="-363538" algn="just">
              <a:buFont typeface="Wingdings" pitchFamily="2" charset="2"/>
              <a:buChar char=""/>
              <a:defRPr/>
            </a:pPr>
            <a:r>
              <a:rPr lang="es-ES" b="1" dirty="0"/>
              <a:t>Entraña una distribución desigual del poder entre los líderes y los miembros del grupo.</a:t>
            </a:r>
            <a:r>
              <a:rPr lang="es-ES" dirty="0"/>
              <a:t> </a:t>
            </a:r>
          </a:p>
        </p:txBody>
      </p:sp>
      <p:sp>
        <p:nvSpPr>
          <p:cNvPr id="6" name="5 Rectángulo"/>
          <p:cNvSpPr/>
          <p:nvPr/>
        </p:nvSpPr>
        <p:spPr>
          <a:xfrm>
            <a:off x="4132839" y="3185681"/>
            <a:ext cx="4471411"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63538" indent="-363538" algn="just">
              <a:buFont typeface="Wingdings" pitchFamily="2" charset="2"/>
              <a:buChar char=""/>
              <a:defRPr/>
            </a:pPr>
            <a:endParaRPr lang="es-ES" sz="800" dirty="0"/>
          </a:p>
          <a:p>
            <a:pPr marL="363538" indent="-363538" algn="just">
              <a:buFont typeface="Wingdings" pitchFamily="2" charset="2"/>
              <a:buChar char=""/>
              <a:defRPr/>
            </a:pPr>
            <a:r>
              <a:rPr lang="es-ES" b="1" dirty="0"/>
              <a:t>Es la capacidad para usar las diferentes formas del poder para influir en la conducta de los seguidores, </a:t>
            </a:r>
            <a:r>
              <a:rPr lang="es-ES" dirty="0"/>
              <a:t>de varias </a:t>
            </a:r>
            <a:r>
              <a:rPr lang="es-ES" dirty="0" smtClean="0"/>
              <a:t>maneras.</a:t>
            </a:r>
            <a:endParaRPr lang="es-MX" dirty="0"/>
          </a:p>
        </p:txBody>
      </p:sp>
      <p:sp>
        <p:nvSpPr>
          <p:cNvPr id="7" name="6 Rectángulo"/>
          <p:cNvSpPr/>
          <p:nvPr/>
        </p:nvSpPr>
        <p:spPr>
          <a:xfrm>
            <a:off x="4140200" y="4604935"/>
            <a:ext cx="446405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63538" indent="-363538" algn="just">
              <a:buFont typeface="Wingdings" pitchFamily="2" charset="2"/>
              <a:buChar char=""/>
              <a:defRPr/>
            </a:pPr>
            <a:r>
              <a:rPr lang="es-ES" b="1" dirty="0"/>
              <a:t>Es una combinación de los tres primeros, pero reconoce que el liderazgo es fundamentalmente cuestión de valores.</a:t>
            </a:r>
            <a:r>
              <a:rPr lang="es-ES" dirty="0"/>
              <a:t> </a:t>
            </a:r>
          </a:p>
        </p:txBody>
      </p:sp>
      <p:sp>
        <p:nvSpPr>
          <p:cNvPr id="8" name="7 Rectángulo"/>
          <p:cNvSpPr/>
          <p:nvPr/>
        </p:nvSpPr>
        <p:spPr>
          <a:xfrm>
            <a:off x="539552" y="711715"/>
            <a:ext cx="806489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b="1" dirty="0"/>
              <a:t>Esta definición tiene cuatro implicaciones </a:t>
            </a:r>
            <a:r>
              <a:rPr lang="es-ES" b="1" dirty="0" smtClean="0"/>
              <a:t>importantes:</a:t>
            </a:r>
            <a:endParaRPr lang="es-MX" altLang="zh-CN" b="1" i="1" dirty="0">
              <a:solidFill>
                <a:srgbClr val="00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12776"/>
            <a:ext cx="3528194" cy="4104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0992917"/>
      </p:ext>
    </p:extLst>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 Marcador de número de diapositiva"/>
          <p:cNvSpPr>
            <a:spLocks noGrp="1"/>
          </p:cNvSpPr>
          <p:nvPr>
            <p:ph type="sldNum" sz="quarter" idx="12"/>
          </p:nvPr>
        </p:nvSpPr>
        <p:spPr>
          <a:xfrm>
            <a:off x="6553200" y="6356350"/>
            <a:ext cx="2133600" cy="365125"/>
          </a:xfrm>
        </p:spPr>
        <p:txBody>
          <a:bodyPr/>
          <a:lstStyle/>
          <a:p>
            <a:fld id="{703015A9-EE81-43AF-BA5C-AB75AAFB31ED}" type="slidenum">
              <a:rPr lang="es-ES"/>
              <a:pPr/>
              <a:t>50</a:t>
            </a:fld>
            <a:endParaRPr lang="es-ES"/>
          </a:p>
        </p:txBody>
      </p:sp>
      <p:grpSp>
        <p:nvGrpSpPr>
          <p:cNvPr id="127046" name="Group 70"/>
          <p:cNvGrpSpPr>
            <a:grpSpLocks/>
          </p:cNvGrpSpPr>
          <p:nvPr/>
        </p:nvGrpSpPr>
        <p:grpSpPr bwMode="auto">
          <a:xfrm>
            <a:off x="1260475" y="2492896"/>
            <a:ext cx="6624638" cy="3586163"/>
            <a:chOff x="68" y="1806"/>
            <a:chExt cx="4173" cy="2259"/>
          </a:xfrm>
        </p:grpSpPr>
        <p:sp>
          <p:nvSpPr>
            <p:cNvPr id="127043" name="Rectangle 67"/>
            <p:cNvSpPr>
              <a:spLocks noChangeArrowheads="1"/>
            </p:cNvSpPr>
            <p:nvPr/>
          </p:nvSpPr>
          <p:spPr bwMode="auto">
            <a:xfrm>
              <a:off x="68" y="2024"/>
              <a:ext cx="4173" cy="2041"/>
            </a:xfrm>
            <a:prstGeom prst="rect">
              <a:avLst/>
            </a:prstGeom>
            <a:gradFill rotWithShape="1">
              <a:gsLst>
                <a:gs pos="0">
                  <a:srgbClr val="FFFF99"/>
                </a:gs>
                <a:gs pos="100000">
                  <a:srgbClr val="FFCC6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27015" name="Rectangle 39"/>
            <p:cNvSpPr>
              <a:spLocks noChangeArrowheads="1"/>
            </p:cNvSpPr>
            <p:nvPr/>
          </p:nvSpPr>
          <p:spPr bwMode="auto">
            <a:xfrm>
              <a:off x="158" y="2115"/>
              <a:ext cx="1316" cy="216"/>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 sz="1400" b="1">
                  <a:effectLst>
                    <a:outerShdw blurRad="38100" dist="38100" dir="2700000" algn="tl">
                      <a:srgbClr val="FFFFFF"/>
                    </a:outerShdw>
                  </a:effectLst>
                  <a:latin typeface="Arial Narrow" pitchFamily="34" charset="0"/>
                </a:rPr>
                <a:t>GRUPOS DE TRABAJO</a:t>
              </a:r>
            </a:p>
          </p:txBody>
        </p:sp>
        <p:sp>
          <p:nvSpPr>
            <p:cNvPr id="127016" name="Rectangle 40"/>
            <p:cNvSpPr>
              <a:spLocks noChangeArrowheads="1"/>
            </p:cNvSpPr>
            <p:nvPr/>
          </p:nvSpPr>
          <p:spPr bwMode="auto">
            <a:xfrm>
              <a:off x="2789" y="2115"/>
              <a:ext cx="1316" cy="216"/>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 sz="1400" b="1">
                  <a:effectLst>
                    <a:outerShdw blurRad="38100" dist="38100" dir="2700000" algn="tl">
                      <a:srgbClr val="FFFFFF"/>
                    </a:outerShdw>
                  </a:effectLst>
                  <a:latin typeface="Arial Narrow" pitchFamily="34" charset="0"/>
                </a:rPr>
                <a:t>EQUIPOS DE TRABAJO</a:t>
              </a:r>
            </a:p>
          </p:txBody>
        </p:sp>
        <p:sp>
          <p:nvSpPr>
            <p:cNvPr id="127035" name="Text Box 59"/>
            <p:cNvSpPr txBox="1">
              <a:spLocks noChangeArrowheads="1"/>
            </p:cNvSpPr>
            <p:nvPr/>
          </p:nvSpPr>
          <p:spPr bwMode="auto">
            <a:xfrm>
              <a:off x="68" y="1806"/>
              <a:ext cx="4173" cy="21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sz="1600" b="1">
                  <a:effectLst>
                    <a:outerShdw blurRad="38100" dist="38100" dir="2700000" algn="tl">
                      <a:srgbClr val="FFFFFF"/>
                    </a:outerShdw>
                  </a:effectLst>
                  <a:latin typeface="Arial Narrow" pitchFamily="34" charset="0"/>
                </a:rPr>
                <a:t>Comparación entre los Grupos de trabajo y los Equipos de trabajo</a:t>
              </a:r>
            </a:p>
          </p:txBody>
        </p:sp>
        <p:sp>
          <p:nvSpPr>
            <p:cNvPr id="127034" name="AutoShape 58"/>
            <p:cNvSpPr>
              <a:spLocks noChangeArrowheads="1"/>
            </p:cNvSpPr>
            <p:nvPr/>
          </p:nvSpPr>
          <p:spPr bwMode="auto">
            <a:xfrm>
              <a:off x="1792" y="3611"/>
              <a:ext cx="726" cy="182"/>
            </a:xfrm>
            <a:prstGeom prst="roundRect">
              <a:avLst>
                <a:gd name="adj" fmla="val 16667"/>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27026" name="Text Box 50"/>
            <p:cNvSpPr txBox="1">
              <a:spLocks noChangeArrowheads="1"/>
            </p:cNvSpPr>
            <p:nvPr/>
          </p:nvSpPr>
          <p:spPr bwMode="auto">
            <a:xfrm>
              <a:off x="1747" y="3581"/>
              <a:ext cx="8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sz="1600" b="1">
                  <a:latin typeface="Arial Narrow" pitchFamily="34" charset="0"/>
                </a:rPr>
                <a:t>Habilidades</a:t>
              </a:r>
            </a:p>
          </p:txBody>
        </p:sp>
        <p:sp>
          <p:nvSpPr>
            <p:cNvPr id="127033" name="AutoShape 57"/>
            <p:cNvSpPr>
              <a:spLocks noChangeArrowheads="1"/>
            </p:cNvSpPr>
            <p:nvPr/>
          </p:nvSpPr>
          <p:spPr bwMode="auto">
            <a:xfrm>
              <a:off x="1701" y="3203"/>
              <a:ext cx="907" cy="227"/>
            </a:xfrm>
            <a:prstGeom prst="roundRect">
              <a:avLst>
                <a:gd name="adj" fmla="val 16667"/>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27025" name="Text Box 49"/>
            <p:cNvSpPr txBox="1">
              <a:spLocks noChangeArrowheads="1"/>
            </p:cNvSpPr>
            <p:nvPr/>
          </p:nvSpPr>
          <p:spPr bwMode="auto">
            <a:xfrm>
              <a:off x="1656" y="3203"/>
              <a:ext cx="99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sz="1600" b="1">
                  <a:latin typeface="Arial Narrow" pitchFamily="34" charset="0"/>
                </a:rPr>
                <a:t>Responsabilidad</a:t>
              </a:r>
            </a:p>
          </p:txBody>
        </p:sp>
        <p:sp>
          <p:nvSpPr>
            <p:cNvPr id="127031" name="AutoShape 55"/>
            <p:cNvSpPr>
              <a:spLocks noChangeArrowheads="1"/>
            </p:cNvSpPr>
            <p:nvPr/>
          </p:nvSpPr>
          <p:spPr bwMode="auto">
            <a:xfrm>
              <a:off x="1928" y="2432"/>
              <a:ext cx="408" cy="227"/>
            </a:xfrm>
            <a:prstGeom prst="roundRect">
              <a:avLst>
                <a:gd name="adj" fmla="val 16667"/>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27018" name="Text Box 42"/>
            <p:cNvSpPr txBox="1">
              <a:spLocks noChangeArrowheads="1"/>
            </p:cNvSpPr>
            <p:nvPr/>
          </p:nvSpPr>
          <p:spPr bwMode="auto">
            <a:xfrm>
              <a:off x="1747" y="2447"/>
              <a:ext cx="8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sz="1600" b="1">
                  <a:latin typeface="Arial Narrow" pitchFamily="34" charset="0"/>
                </a:rPr>
                <a:t>Meta</a:t>
              </a:r>
            </a:p>
          </p:txBody>
        </p:sp>
        <p:sp>
          <p:nvSpPr>
            <p:cNvPr id="127032" name="AutoShape 56"/>
            <p:cNvSpPr>
              <a:spLocks noChangeArrowheads="1"/>
            </p:cNvSpPr>
            <p:nvPr/>
          </p:nvSpPr>
          <p:spPr bwMode="auto">
            <a:xfrm>
              <a:off x="1701" y="2840"/>
              <a:ext cx="862" cy="182"/>
            </a:xfrm>
            <a:prstGeom prst="roundRect">
              <a:avLst>
                <a:gd name="adj" fmla="val 16667"/>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27027" name="Text Box 51"/>
            <p:cNvSpPr txBox="1">
              <a:spLocks noChangeArrowheads="1"/>
            </p:cNvSpPr>
            <p:nvPr/>
          </p:nvSpPr>
          <p:spPr bwMode="auto">
            <a:xfrm>
              <a:off x="1747" y="2810"/>
              <a:ext cx="8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sz="1600" b="1">
                  <a:latin typeface="Arial Narrow" pitchFamily="34" charset="0"/>
                </a:rPr>
                <a:t>Sinergia</a:t>
              </a:r>
            </a:p>
          </p:txBody>
        </p:sp>
        <p:sp>
          <p:nvSpPr>
            <p:cNvPr id="127017" name="Text Box 41"/>
            <p:cNvSpPr txBox="1">
              <a:spLocks noChangeArrowheads="1"/>
            </p:cNvSpPr>
            <p:nvPr/>
          </p:nvSpPr>
          <p:spPr bwMode="auto">
            <a:xfrm>
              <a:off x="159" y="2432"/>
              <a:ext cx="1316" cy="198"/>
            </a:xfrm>
            <a:prstGeom prst="rect">
              <a:avLst/>
            </a:prstGeom>
            <a:solidFill>
              <a:srgbClr val="FFFF00"/>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spAutoFit/>
              <a:flatTx/>
            </a:bodyPr>
            <a:lstStyle/>
            <a:p>
              <a:pPr algn="ctr">
                <a:spcBef>
                  <a:spcPct val="50000"/>
                </a:spcBef>
              </a:pPr>
              <a:r>
                <a:rPr lang="es-ES" sz="1400" b="1">
                  <a:latin typeface="Arial Narrow" pitchFamily="34" charset="0"/>
                </a:rPr>
                <a:t>Compartir información</a:t>
              </a:r>
            </a:p>
          </p:txBody>
        </p:sp>
        <p:sp>
          <p:nvSpPr>
            <p:cNvPr id="127019" name="Text Box 43"/>
            <p:cNvSpPr txBox="1">
              <a:spLocks noChangeArrowheads="1"/>
            </p:cNvSpPr>
            <p:nvPr/>
          </p:nvSpPr>
          <p:spPr bwMode="auto">
            <a:xfrm>
              <a:off x="2835" y="2432"/>
              <a:ext cx="1270" cy="198"/>
            </a:xfrm>
            <a:prstGeom prst="rect">
              <a:avLst/>
            </a:prstGeom>
            <a:solidFill>
              <a:srgbClr val="FFFF00"/>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spAutoFit/>
              <a:flatTx/>
            </a:bodyPr>
            <a:lstStyle/>
            <a:p>
              <a:pPr algn="ctr">
                <a:spcBef>
                  <a:spcPct val="50000"/>
                </a:spcBef>
              </a:pPr>
              <a:r>
                <a:rPr lang="es-ES" sz="1400" b="1">
                  <a:latin typeface="Arial Narrow" pitchFamily="34" charset="0"/>
                </a:rPr>
                <a:t>Desempeño Colectivo</a:t>
              </a:r>
            </a:p>
          </p:txBody>
        </p:sp>
        <p:sp>
          <p:nvSpPr>
            <p:cNvPr id="127020" name="Line 44"/>
            <p:cNvSpPr>
              <a:spLocks noChangeShapeType="1"/>
            </p:cNvSpPr>
            <p:nvPr/>
          </p:nvSpPr>
          <p:spPr bwMode="auto">
            <a:xfrm>
              <a:off x="2336" y="2568"/>
              <a:ext cx="499" cy="0"/>
            </a:xfrm>
            <a:prstGeom prst="line">
              <a:avLst/>
            </a:prstGeom>
            <a:noFill/>
            <a:ln w="76200" cmpd="tri">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27021" name="Line 45"/>
            <p:cNvSpPr>
              <a:spLocks noChangeShapeType="1"/>
            </p:cNvSpPr>
            <p:nvPr/>
          </p:nvSpPr>
          <p:spPr bwMode="auto">
            <a:xfrm flipH="1">
              <a:off x="1475" y="2568"/>
              <a:ext cx="452" cy="0"/>
            </a:xfrm>
            <a:prstGeom prst="line">
              <a:avLst/>
            </a:prstGeom>
            <a:noFill/>
            <a:ln w="76200" cmpd="tri">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27022" name="Text Box 46"/>
            <p:cNvSpPr txBox="1">
              <a:spLocks noChangeArrowheads="1"/>
            </p:cNvSpPr>
            <p:nvPr/>
          </p:nvSpPr>
          <p:spPr bwMode="auto">
            <a:xfrm>
              <a:off x="159" y="2840"/>
              <a:ext cx="1316" cy="198"/>
            </a:xfrm>
            <a:prstGeom prst="rect">
              <a:avLst/>
            </a:prstGeom>
            <a:solidFill>
              <a:srgbClr val="FFFF00"/>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spAutoFit/>
              <a:flatTx/>
            </a:bodyPr>
            <a:lstStyle/>
            <a:p>
              <a:pPr algn="ctr">
                <a:spcBef>
                  <a:spcPct val="50000"/>
                </a:spcBef>
              </a:pPr>
              <a:r>
                <a:rPr lang="es-ES" sz="1400" b="1">
                  <a:latin typeface="Arial Narrow" pitchFamily="34" charset="0"/>
                </a:rPr>
                <a:t>Neutral ( a veces negativa)</a:t>
              </a:r>
            </a:p>
          </p:txBody>
        </p:sp>
        <p:sp>
          <p:nvSpPr>
            <p:cNvPr id="127023" name="Text Box 47"/>
            <p:cNvSpPr txBox="1">
              <a:spLocks noChangeArrowheads="1"/>
            </p:cNvSpPr>
            <p:nvPr/>
          </p:nvSpPr>
          <p:spPr bwMode="auto">
            <a:xfrm>
              <a:off x="159" y="3187"/>
              <a:ext cx="1316" cy="198"/>
            </a:xfrm>
            <a:prstGeom prst="rect">
              <a:avLst/>
            </a:prstGeom>
            <a:solidFill>
              <a:srgbClr val="FFFF00"/>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spAutoFit/>
              <a:flatTx/>
            </a:bodyPr>
            <a:lstStyle/>
            <a:p>
              <a:pPr algn="ctr">
                <a:spcBef>
                  <a:spcPct val="50000"/>
                </a:spcBef>
              </a:pPr>
              <a:r>
                <a:rPr lang="es-ES" sz="1400" b="1">
                  <a:latin typeface="Arial Narrow" pitchFamily="34" charset="0"/>
                </a:rPr>
                <a:t>Individual- Aislada</a:t>
              </a:r>
            </a:p>
          </p:txBody>
        </p:sp>
        <p:sp>
          <p:nvSpPr>
            <p:cNvPr id="127024" name="Text Box 48"/>
            <p:cNvSpPr txBox="1">
              <a:spLocks noChangeArrowheads="1"/>
            </p:cNvSpPr>
            <p:nvPr/>
          </p:nvSpPr>
          <p:spPr bwMode="auto">
            <a:xfrm>
              <a:off x="159" y="3550"/>
              <a:ext cx="1316" cy="198"/>
            </a:xfrm>
            <a:prstGeom prst="rect">
              <a:avLst/>
            </a:prstGeom>
            <a:solidFill>
              <a:srgbClr val="FFFF00"/>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spAutoFit/>
              <a:flatTx/>
            </a:bodyPr>
            <a:lstStyle/>
            <a:p>
              <a:pPr algn="ctr">
                <a:spcBef>
                  <a:spcPct val="50000"/>
                </a:spcBef>
              </a:pPr>
              <a:r>
                <a:rPr lang="es-ES" sz="1400" b="1">
                  <a:latin typeface="Arial Narrow" pitchFamily="34" charset="0"/>
                </a:rPr>
                <a:t>Aleatorias y variables</a:t>
              </a:r>
            </a:p>
          </p:txBody>
        </p:sp>
        <p:sp>
          <p:nvSpPr>
            <p:cNvPr id="127028" name="Text Box 52"/>
            <p:cNvSpPr txBox="1">
              <a:spLocks noChangeArrowheads="1"/>
            </p:cNvSpPr>
            <p:nvPr/>
          </p:nvSpPr>
          <p:spPr bwMode="auto">
            <a:xfrm>
              <a:off x="2835" y="2840"/>
              <a:ext cx="1270" cy="198"/>
            </a:xfrm>
            <a:prstGeom prst="rect">
              <a:avLst/>
            </a:prstGeom>
            <a:solidFill>
              <a:srgbClr val="FFFF00"/>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spAutoFit/>
              <a:flatTx/>
            </a:bodyPr>
            <a:lstStyle/>
            <a:p>
              <a:pPr algn="ctr">
                <a:spcBef>
                  <a:spcPct val="50000"/>
                </a:spcBef>
              </a:pPr>
              <a:r>
                <a:rPr lang="es-ES" sz="1400" b="1">
                  <a:latin typeface="Arial Narrow" pitchFamily="34" charset="0"/>
                </a:rPr>
                <a:t>Positiva</a:t>
              </a:r>
            </a:p>
          </p:txBody>
        </p:sp>
        <p:sp>
          <p:nvSpPr>
            <p:cNvPr id="127029" name="Text Box 53"/>
            <p:cNvSpPr txBox="1">
              <a:spLocks noChangeArrowheads="1"/>
            </p:cNvSpPr>
            <p:nvPr/>
          </p:nvSpPr>
          <p:spPr bwMode="auto">
            <a:xfrm>
              <a:off x="2835" y="3550"/>
              <a:ext cx="1270" cy="198"/>
            </a:xfrm>
            <a:prstGeom prst="rect">
              <a:avLst/>
            </a:prstGeom>
            <a:solidFill>
              <a:srgbClr val="FFFF00"/>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spAutoFit/>
              <a:flatTx/>
            </a:bodyPr>
            <a:lstStyle/>
            <a:p>
              <a:pPr algn="ctr">
                <a:spcBef>
                  <a:spcPct val="50000"/>
                </a:spcBef>
              </a:pPr>
              <a:r>
                <a:rPr lang="es-ES" sz="1400" b="1">
                  <a:latin typeface="Arial Narrow" pitchFamily="34" charset="0"/>
                </a:rPr>
                <a:t>Complementarias </a:t>
              </a:r>
            </a:p>
          </p:txBody>
        </p:sp>
        <p:sp>
          <p:nvSpPr>
            <p:cNvPr id="127030" name="Text Box 54"/>
            <p:cNvSpPr txBox="1">
              <a:spLocks noChangeArrowheads="1"/>
            </p:cNvSpPr>
            <p:nvPr/>
          </p:nvSpPr>
          <p:spPr bwMode="auto">
            <a:xfrm>
              <a:off x="2835" y="3187"/>
              <a:ext cx="1270" cy="198"/>
            </a:xfrm>
            <a:prstGeom prst="rect">
              <a:avLst/>
            </a:prstGeom>
            <a:solidFill>
              <a:srgbClr val="FFFF00"/>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spAutoFit/>
              <a:flatTx/>
            </a:bodyPr>
            <a:lstStyle/>
            <a:p>
              <a:pPr algn="ctr">
                <a:spcBef>
                  <a:spcPct val="50000"/>
                </a:spcBef>
              </a:pPr>
              <a:r>
                <a:rPr lang="es-ES" sz="1400" b="1">
                  <a:latin typeface="Arial Narrow" pitchFamily="34" charset="0"/>
                </a:rPr>
                <a:t>Individual- Integrada</a:t>
              </a:r>
            </a:p>
          </p:txBody>
        </p:sp>
        <p:sp>
          <p:nvSpPr>
            <p:cNvPr id="127036" name="Line 60"/>
            <p:cNvSpPr>
              <a:spLocks noChangeShapeType="1"/>
            </p:cNvSpPr>
            <p:nvPr/>
          </p:nvSpPr>
          <p:spPr bwMode="auto">
            <a:xfrm>
              <a:off x="2562" y="2931"/>
              <a:ext cx="295" cy="0"/>
            </a:xfrm>
            <a:prstGeom prst="line">
              <a:avLst/>
            </a:prstGeom>
            <a:noFill/>
            <a:ln w="76200" cmpd="tri">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27037" name="Line 61"/>
            <p:cNvSpPr>
              <a:spLocks noChangeShapeType="1"/>
            </p:cNvSpPr>
            <p:nvPr/>
          </p:nvSpPr>
          <p:spPr bwMode="auto">
            <a:xfrm>
              <a:off x="2608" y="3294"/>
              <a:ext cx="249" cy="0"/>
            </a:xfrm>
            <a:prstGeom prst="line">
              <a:avLst/>
            </a:prstGeom>
            <a:noFill/>
            <a:ln w="76200" cmpd="tri">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27038" name="Line 62"/>
            <p:cNvSpPr>
              <a:spLocks noChangeShapeType="1"/>
            </p:cNvSpPr>
            <p:nvPr/>
          </p:nvSpPr>
          <p:spPr bwMode="auto">
            <a:xfrm>
              <a:off x="2518" y="3702"/>
              <a:ext cx="340" cy="0"/>
            </a:xfrm>
            <a:prstGeom prst="line">
              <a:avLst/>
            </a:prstGeom>
            <a:noFill/>
            <a:ln w="76200" cmpd="tri">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27039" name="Line 63"/>
            <p:cNvSpPr>
              <a:spLocks noChangeShapeType="1"/>
            </p:cNvSpPr>
            <p:nvPr/>
          </p:nvSpPr>
          <p:spPr bwMode="auto">
            <a:xfrm flipH="1">
              <a:off x="1474" y="2931"/>
              <a:ext cx="227" cy="0"/>
            </a:xfrm>
            <a:prstGeom prst="line">
              <a:avLst/>
            </a:prstGeom>
            <a:noFill/>
            <a:ln w="76200" cmpd="tri">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27040" name="Line 64"/>
            <p:cNvSpPr>
              <a:spLocks noChangeShapeType="1"/>
            </p:cNvSpPr>
            <p:nvPr/>
          </p:nvSpPr>
          <p:spPr bwMode="auto">
            <a:xfrm flipH="1">
              <a:off x="1452" y="3294"/>
              <a:ext cx="249" cy="0"/>
            </a:xfrm>
            <a:prstGeom prst="line">
              <a:avLst/>
            </a:prstGeom>
            <a:noFill/>
            <a:ln w="76200" cmpd="tri">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27041" name="Line 65"/>
            <p:cNvSpPr>
              <a:spLocks noChangeShapeType="1"/>
            </p:cNvSpPr>
            <p:nvPr/>
          </p:nvSpPr>
          <p:spPr bwMode="auto">
            <a:xfrm flipH="1">
              <a:off x="1475" y="3702"/>
              <a:ext cx="316" cy="0"/>
            </a:xfrm>
            <a:prstGeom prst="line">
              <a:avLst/>
            </a:prstGeom>
            <a:noFill/>
            <a:ln w="76200" cmpd="tri">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pSp>
      <p:sp>
        <p:nvSpPr>
          <p:cNvPr id="127044" name="Rectangle 68"/>
          <p:cNvSpPr>
            <a:spLocks noChangeArrowheads="1"/>
          </p:cNvSpPr>
          <p:nvPr/>
        </p:nvSpPr>
        <p:spPr bwMode="auto">
          <a:xfrm>
            <a:off x="538360" y="620688"/>
            <a:ext cx="8066088" cy="1477328"/>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61938" indent="-261938" algn="just">
              <a:buSzPct val="125000"/>
              <a:buFont typeface="Wingdings 3" pitchFamily="18" charset="2"/>
              <a:buChar char="}"/>
            </a:pPr>
            <a:r>
              <a:rPr lang="es-ES" b="1" i="1" dirty="0"/>
              <a:t>En el grupo</a:t>
            </a:r>
            <a:r>
              <a:rPr lang="es-ES" dirty="0"/>
              <a:t>, lo importante es </a:t>
            </a:r>
            <a:r>
              <a:rPr lang="es-ES" b="1" i="1" dirty="0"/>
              <a:t>compartir información y tomar decisiones para que los demás puedan realizar sus tareas bien</a:t>
            </a:r>
            <a:r>
              <a:rPr lang="es-ES" dirty="0"/>
              <a:t>.</a:t>
            </a:r>
          </a:p>
          <a:p>
            <a:pPr marL="261938" indent="-261938" algn="just"/>
            <a:endParaRPr lang="es-ES" dirty="0"/>
          </a:p>
          <a:p>
            <a:pPr marL="261938" indent="-261938" algn="just">
              <a:buSzPct val="125000"/>
              <a:buFont typeface="Wingdings 3" pitchFamily="18" charset="2"/>
              <a:buChar char="}"/>
            </a:pPr>
            <a:r>
              <a:rPr lang="es-ES" b="1" i="1" dirty="0"/>
              <a:t>En el</a:t>
            </a:r>
            <a:r>
              <a:rPr lang="es-ES" dirty="0"/>
              <a:t> </a:t>
            </a:r>
            <a:r>
              <a:rPr lang="es-ES" b="1" i="1" dirty="0"/>
              <a:t>equipo</a:t>
            </a:r>
            <a:r>
              <a:rPr lang="es-ES" dirty="0"/>
              <a:t> </a:t>
            </a:r>
            <a:r>
              <a:rPr lang="es-ES" b="1" i="1" dirty="0"/>
              <a:t>todos trabajan para alcanzar un objetivo común</a:t>
            </a:r>
            <a:r>
              <a:rPr lang="es-ES" dirty="0"/>
              <a:t>, si </a:t>
            </a:r>
            <a:r>
              <a:rPr lang="es-ES" dirty="0" smtClean="0"/>
              <a:t>éste </a:t>
            </a:r>
            <a:r>
              <a:rPr lang="es-ES" dirty="0"/>
              <a:t>no se alcanza el grupo no habrá funcionado.</a:t>
            </a:r>
            <a:endParaRPr lang="es-ES" dirty="0">
              <a:solidFill>
                <a:srgbClr val="000000"/>
              </a:solidFill>
            </a:endParaRPr>
          </a:p>
        </p:txBody>
      </p:sp>
    </p:spTree>
    <p:extLst>
      <p:ext uri="{BB962C8B-B14F-4D97-AF65-F5344CB8AC3E}">
        <p14:creationId xmlns:p14="http://schemas.microsoft.com/office/powerpoint/2010/main" val="8112717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a:xfrm>
            <a:off x="6553200" y="6356350"/>
            <a:ext cx="2133600" cy="365125"/>
          </a:xfrm>
        </p:spPr>
        <p:txBody>
          <a:bodyPr/>
          <a:lstStyle/>
          <a:p>
            <a:pPr>
              <a:defRPr/>
            </a:pPr>
            <a:fld id="{4D58E3C8-F31A-42EC-AF2A-01392A808377}" type="slidenum">
              <a:rPr lang="es-ES" smtClean="0"/>
              <a:pPr>
                <a:defRPr/>
              </a:pPr>
              <a:t>51</a:t>
            </a:fld>
            <a:endParaRPr lang="es-ES"/>
          </a:p>
        </p:txBody>
      </p:sp>
      <p:sp>
        <p:nvSpPr>
          <p:cNvPr id="3" name="Text Box 3"/>
          <p:cNvSpPr txBox="1">
            <a:spLocks noChangeArrowheads="1"/>
          </p:cNvSpPr>
          <p:nvPr/>
        </p:nvSpPr>
        <p:spPr bwMode="auto">
          <a:xfrm>
            <a:off x="250825" y="288925"/>
            <a:ext cx="8569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CARACTERÍSTICAS DE LOS EQUIPOS DE </a:t>
            </a:r>
            <a:r>
              <a:rPr lang="es-E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TRABAJO</a:t>
            </a:r>
            <a:endParaRPr lang="es-E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3 Pentágono"/>
          <p:cNvSpPr/>
          <p:nvPr/>
        </p:nvSpPr>
        <p:spPr>
          <a:xfrm>
            <a:off x="685800" y="838200"/>
            <a:ext cx="1981200" cy="685800"/>
          </a:xfrm>
          <a:prstGeom prst="homePlate">
            <a:avLst/>
          </a:prstGeom>
          <a:solidFill>
            <a:schemeClr val="accent4">
              <a:lumMod val="40000"/>
              <a:lumOff val="60000"/>
            </a:schemeClr>
          </a:solidFill>
          <a:ln w="28575">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i="1" dirty="0" smtClean="0">
                <a:solidFill>
                  <a:srgbClr val="00339A"/>
                </a:solidFill>
              </a:rPr>
              <a:t>LA  PERSONA</a:t>
            </a:r>
            <a:endParaRPr lang="es-ES" sz="1600" b="1" i="1" dirty="0">
              <a:solidFill>
                <a:srgbClr val="00339A"/>
              </a:solidFill>
            </a:endParaRPr>
          </a:p>
        </p:txBody>
      </p:sp>
      <p:sp>
        <p:nvSpPr>
          <p:cNvPr id="5" name="4 Cheurón"/>
          <p:cNvSpPr/>
          <p:nvPr/>
        </p:nvSpPr>
        <p:spPr>
          <a:xfrm>
            <a:off x="2362200" y="838200"/>
            <a:ext cx="6096000" cy="685800"/>
          </a:xfrm>
          <a:prstGeom prst="chevron">
            <a:avLst/>
          </a:prstGeom>
          <a:solidFill>
            <a:srgbClr val="7DCADF"/>
          </a:solidFill>
          <a:ln w="28575">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t>Es la </a:t>
            </a:r>
            <a:r>
              <a:rPr lang="es-ES" b="1" i="1" dirty="0" smtClean="0"/>
              <a:t>parte más importante </a:t>
            </a:r>
            <a:r>
              <a:rPr lang="es-ES" dirty="0" smtClean="0"/>
              <a:t>de un equipo.</a:t>
            </a:r>
            <a:endParaRPr lang="es-ES" dirty="0">
              <a:solidFill>
                <a:schemeClr val="tx1"/>
              </a:solidFill>
            </a:endParaRPr>
          </a:p>
        </p:txBody>
      </p:sp>
      <p:sp>
        <p:nvSpPr>
          <p:cNvPr id="6" name="5 Pentágono"/>
          <p:cNvSpPr/>
          <p:nvPr/>
        </p:nvSpPr>
        <p:spPr>
          <a:xfrm>
            <a:off x="685800" y="1600200"/>
            <a:ext cx="1981200" cy="685800"/>
          </a:xfrm>
          <a:prstGeom prst="homePlate">
            <a:avLst/>
          </a:prstGeom>
          <a:solidFill>
            <a:schemeClr val="accent4">
              <a:lumMod val="40000"/>
              <a:lumOff val="60000"/>
            </a:schemeClr>
          </a:solidFill>
          <a:ln w="28575">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i="1" dirty="0" smtClean="0">
                <a:solidFill>
                  <a:srgbClr val="00339A"/>
                </a:solidFill>
              </a:rPr>
              <a:t>OBJETIVO COMÚN</a:t>
            </a:r>
          </a:p>
        </p:txBody>
      </p:sp>
      <p:sp>
        <p:nvSpPr>
          <p:cNvPr id="7" name="6 Cheurón"/>
          <p:cNvSpPr/>
          <p:nvPr/>
        </p:nvSpPr>
        <p:spPr>
          <a:xfrm>
            <a:off x="2362200" y="1600200"/>
            <a:ext cx="6096000" cy="685800"/>
          </a:xfrm>
          <a:prstGeom prst="chevron">
            <a:avLst/>
          </a:prstGeom>
          <a:solidFill>
            <a:srgbClr val="7DCADF"/>
          </a:solidFill>
          <a:ln>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t>Es lo que </a:t>
            </a:r>
            <a:r>
              <a:rPr lang="es-ES" b="1" i="1" dirty="0" smtClean="0"/>
              <a:t>da sentido y une </a:t>
            </a:r>
            <a:r>
              <a:rPr lang="es-ES" dirty="0" smtClean="0"/>
              <a:t>al equipo.</a:t>
            </a:r>
            <a:endParaRPr lang="es-ES" dirty="0">
              <a:solidFill>
                <a:schemeClr val="tx1"/>
              </a:solidFill>
            </a:endParaRPr>
          </a:p>
        </p:txBody>
      </p:sp>
      <p:sp>
        <p:nvSpPr>
          <p:cNvPr id="8" name="7 Pentágono"/>
          <p:cNvSpPr/>
          <p:nvPr/>
        </p:nvSpPr>
        <p:spPr>
          <a:xfrm>
            <a:off x="685800" y="2362200"/>
            <a:ext cx="1981200" cy="685800"/>
          </a:xfrm>
          <a:prstGeom prst="homePlate">
            <a:avLst/>
          </a:prstGeom>
          <a:solidFill>
            <a:schemeClr val="accent4">
              <a:lumMod val="40000"/>
              <a:lumOff val="60000"/>
            </a:schemeClr>
          </a:solidFill>
          <a:ln w="28575">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i="1" dirty="0" smtClean="0">
                <a:solidFill>
                  <a:srgbClr val="00339A"/>
                </a:solidFill>
              </a:rPr>
              <a:t>LIDERAZGO</a:t>
            </a:r>
          </a:p>
        </p:txBody>
      </p:sp>
      <p:sp>
        <p:nvSpPr>
          <p:cNvPr id="9" name="8 Pentágono"/>
          <p:cNvSpPr/>
          <p:nvPr/>
        </p:nvSpPr>
        <p:spPr>
          <a:xfrm>
            <a:off x="685800" y="3124200"/>
            <a:ext cx="1981200" cy="685800"/>
          </a:xfrm>
          <a:prstGeom prst="homePlate">
            <a:avLst/>
          </a:prstGeom>
          <a:solidFill>
            <a:schemeClr val="accent4">
              <a:lumMod val="40000"/>
              <a:lumOff val="60000"/>
            </a:schemeClr>
          </a:solidFill>
          <a:ln w="28575">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i="1" dirty="0" smtClean="0">
                <a:solidFill>
                  <a:srgbClr val="00339A"/>
                </a:solidFill>
              </a:rPr>
              <a:t>TAREAS DEFINIDAS</a:t>
            </a:r>
          </a:p>
        </p:txBody>
      </p:sp>
      <p:sp>
        <p:nvSpPr>
          <p:cNvPr id="10" name="9 Pentágono"/>
          <p:cNvSpPr/>
          <p:nvPr/>
        </p:nvSpPr>
        <p:spPr>
          <a:xfrm>
            <a:off x="685800" y="3886200"/>
            <a:ext cx="1981200" cy="685800"/>
          </a:xfrm>
          <a:prstGeom prst="homePlate">
            <a:avLst/>
          </a:prstGeom>
          <a:solidFill>
            <a:schemeClr val="accent4">
              <a:lumMod val="40000"/>
              <a:lumOff val="60000"/>
            </a:schemeClr>
          </a:solidFill>
          <a:ln w="28575">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i="1" dirty="0" smtClean="0">
                <a:solidFill>
                  <a:srgbClr val="00339A"/>
                </a:solidFill>
              </a:rPr>
              <a:t>MOTIVACIÓN</a:t>
            </a:r>
          </a:p>
        </p:txBody>
      </p:sp>
      <p:sp>
        <p:nvSpPr>
          <p:cNvPr id="11" name="10 Cheurón"/>
          <p:cNvSpPr/>
          <p:nvPr/>
        </p:nvSpPr>
        <p:spPr>
          <a:xfrm>
            <a:off x="2362200" y="2362200"/>
            <a:ext cx="6096000" cy="685800"/>
          </a:xfrm>
          <a:prstGeom prst="chevron">
            <a:avLst/>
          </a:prstGeom>
          <a:solidFill>
            <a:srgbClr val="7DCADF"/>
          </a:solidFill>
          <a:ln>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i="1" dirty="0" smtClean="0"/>
              <a:t>Alguien debe orientar, dirigir y entusiasmar al equipo.</a:t>
            </a:r>
          </a:p>
        </p:txBody>
      </p:sp>
      <p:sp>
        <p:nvSpPr>
          <p:cNvPr id="12" name="11 Cheurón"/>
          <p:cNvSpPr/>
          <p:nvPr/>
        </p:nvSpPr>
        <p:spPr>
          <a:xfrm>
            <a:off x="2362200" y="3124200"/>
            <a:ext cx="6096000" cy="685800"/>
          </a:xfrm>
          <a:prstGeom prst="chevron">
            <a:avLst/>
          </a:prstGeom>
          <a:solidFill>
            <a:srgbClr val="7DCADF"/>
          </a:solidFill>
          <a:ln>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i="1" dirty="0" smtClean="0"/>
              <a:t>Cada quien sabe qué hacer, cómo y cuando</a:t>
            </a:r>
            <a:r>
              <a:rPr lang="es-ES" dirty="0" smtClean="0"/>
              <a:t>.</a:t>
            </a:r>
          </a:p>
        </p:txBody>
      </p:sp>
      <p:sp>
        <p:nvSpPr>
          <p:cNvPr id="13" name="12 Cheurón"/>
          <p:cNvSpPr/>
          <p:nvPr/>
        </p:nvSpPr>
        <p:spPr>
          <a:xfrm>
            <a:off x="2362200" y="3886200"/>
            <a:ext cx="6096000" cy="685800"/>
          </a:xfrm>
          <a:prstGeom prst="chevron">
            <a:avLst/>
          </a:prstGeom>
          <a:solidFill>
            <a:srgbClr val="7DCADF"/>
          </a:solidFill>
          <a:ln>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i="1" dirty="0" smtClean="0"/>
              <a:t>Se encuentra en la persona por lo tanto es necesario alentarla.</a:t>
            </a:r>
          </a:p>
        </p:txBody>
      </p:sp>
      <p:sp>
        <p:nvSpPr>
          <p:cNvPr id="14" name="13 Pentágono"/>
          <p:cNvSpPr/>
          <p:nvPr/>
        </p:nvSpPr>
        <p:spPr>
          <a:xfrm>
            <a:off x="685800" y="4648200"/>
            <a:ext cx="1981200" cy="685800"/>
          </a:xfrm>
          <a:prstGeom prst="homePlate">
            <a:avLst/>
          </a:prstGeom>
          <a:solidFill>
            <a:schemeClr val="accent4">
              <a:lumMod val="40000"/>
              <a:lumOff val="60000"/>
            </a:schemeClr>
          </a:solidFill>
          <a:ln w="28575">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i="1" dirty="0" smtClean="0">
                <a:solidFill>
                  <a:srgbClr val="00339A"/>
                </a:solidFill>
              </a:rPr>
              <a:t>SINERGIA</a:t>
            </a:r>
          </a:p>
        </p:txBody>
      </p:sp>
      <p:sp>
        <p:nvSpPr>
          <p:cNvPr id="15" name="14 Cheurón"/>
          <p:cNvSpPr/>
          <p:nvPr/>
        </p:nvSpPr>
        <p:spPr>
          <a:xfrm>
            <a:off x="2362200" y="4648200"/>
            <a:ext cx="6096000" cy="685800"/>
          </a:xfrm>
          <a:prstGeom prst="chevron">
            <a:avLst/>
          </a:prstGeom>
          <a:solidFill>
            <a:srgbClr val="7DCADF"/>
          </a:solidFill>
          <a:ln>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i="1" dirty="0" smtClean="0"/>
              <a:t>Sentido de comunidad, pertenencia y apoyo mutuo.</a:t>
            </a:r>
          </a:p>
        </p:txBody>
      </p:sp>
      <p:sp>
        <p:nvSpPr>
          <p:cNvPr id="16" name="15 Pentágono"/>
          <p:cNvSpPr/>
          <p:nvPr/>
        </p:nvSpPr>
        <p:spPr>
          <a:xfrm>
            <a:off x="685800" y="5410200"/>
            <a:ext cx="1981200" cy="685800"/>
          </a:xfrm>
          <a:prstGeom prst="homePlate">
            <a:avLst/>
          </a:prstGeom>
          <a:solidFill>
            <a:schemeClr val="accent4">
              <a:lumMod val="40000"/>
              <a:lumOff val="60000"/>
            </a:schemeClr>
          </a:solidFill>
          <a:ln w="28575">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i="1" dirty="0" smtClean="0">
                <a:solidFill>
                  <a:srgbClr val="00339A"/>
                </a:solidFill>
              </a:rPr>
              <a:t>RESULTADOS</a:t>
            </a:r>
          </a:p>
        </p:txBody>
      </p:sp>
      <p:sp>
        <p:nvSpPr>
          <p:cNvPr id="17" name="16 Cheurón"/>
          <p:cNvSpPr/>
          <p:nvPr/>
        </p:nvSpPr>
        <p:spPr>
          <a:xfrm>
            <a:off x="2362200" y="5410200"/>
            <a:ext cx="6096000" cy="685800"/>
          </a:xfrm>
          <a:prstGeom prst="chevron">
            <a:avLst/>
          </a:prstGeom>
          <a:solidFill>
            <a:srgbClr val="7DCADF"/>
          </a:solidFill>
          <a:ln>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t>El resultado en sí mismo no es el factor  constitutivo del equipo, sino </a:t>
            </a:r>
            <a:r>
              <a:rPr lang="es-ES" b="1" i="1" dirty="0" smtClean="0"/>
              <a:t>la búsqueda permanente de mejora.</a:t>
            </a:r>
          </a:p>
        </p:txBody>
      </p:sp>
    </p:spTree>
    <p:extLst>
      <p:ext uri="{BB962C8B-B14F-4D97-AF65-F5344CB8AC3E}">
        <p14:creationId xmlns:p14="http://schemas.microsoft.com/office/powerpoint/2010/main" val="2761877607"/>
      </p:ext>
    </p:extLst>
  </p:cSld>
  <p:clrMapOvr>
    <a:masterClrMapping/>
  </p:clrMapOvr>
  <p:transition>
    <p:wedg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a:xfrm>
            <a:off x="6553200" y="6356350"/>
            <a:ext cx="2133600" cy="365125"/>
          </a:xfrm>
        </p:spPr>
        <p:txBody>
          <a:bodyPr/>
          <a:lstStyle/>
          <a:p>
            <a:pPr>
              <a:defRPr/>
            </a:pPr>
            <a:fld id="{4D58E3C8-F31A-42EC-AF2A-01392A808377}" type="slidenum">
              <a:rPr lang="es-ES" smtClean="0"/>
              <a:pPr>
                <a:defRPr/>
              </a:pPr>
              <a:t>52</a:t>
            </a:fld>
            <a:endParaRPr lang="es-ES"/>
          </a:p>
        </p:txBody>
      </p:sp>
      <p:sp>
        <p:nvSpPr>
          <p:cNvPr id="3" name="Text Box 3"/>
          <p:cNvSpPr txBox="1">
            <a:spLocks noChangeArrowheads="1"/>
          </p:cNvSpPr>
          <p:nvPr/>
        </p:nvSpPr>
        <p:spPr bwMode="auto">
          <a:xfrm>
            <a:off x="250825" y="282714"/>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s-MX"/>
            </a:defPPr>
            <a:lvl1pPr algn="ctr">
              <a:spcBef>
                <a:spcPct val="50000"/>
              </a:spcBef>
              <a:defRPr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a:spcBef>
                <a:spcPts val="0"/>
              </a:spcBef>
            </a:pPr>
            <a:r>
              <a:rPr lang="es-ES" dirty="0"/>
              <a:t>CARACTERÍSTICAS DE LOS EQUIPOS DE TRABAJO</a:t>
            </a:r>
          </a:p>
          <a:p>
            <a:pPr>
              <a:spcBef>
                <a:spcPts val="0"/>
              </a:spcBef>
            </a:pPr>
            <a:r>
              <a:rPr lang="es-ES" i="1" dirty="0"/>
              <a:t>Continuación…</a:t>
            </a:r>
          </a:p>
        </p:txBody>
      </p:sp>
      <p:sp>
        <p:nvSpPr>
          <p:cNvPr id="4" name="3 Pentágono"/>
          <p:cNvSpPr/>
          <p:nvPr/>
        </p:nvSpPr>
        <p:spPr>
          <a:xfrm>
            <a:off x="685800" y="1066800"/>
            <a:ext cx="1981200" cy="685800"/>
          </a:xfrm>
          <a:prstGeom prst="homePlate">
            <a:avLst/>
          </a:prstGeom>
          <a:solidFill>
            <a:schemeClr val="accent4">
              <a:lumMod val="40000"/>
              <a:lumOff val="60000"/>
            </a:schemeClr>
          </a:solidFill>
          <a:ln w="28575">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i="1" dirty="0" smtClean="0">
                <a:solidFill>
                  <a:srgbClr val="00339A"/>
                </a:solidFill>
              </a:rPr>
              <a:t>CAPACIDADES Y COMPETENCIAS</a:t>
            </a:r>
          </a:p>
        </p:txBody>
      </p:sp>
      <p:sp>
        <p:nvSpPr>
          <p:cNvPr id="5" name="4 Cheurón"/>
          <p:cNvSpPr/>
          <p:nvPr/>
        </p:nvSpPr>
        <p:spPr>
          <a:xfrm>
            <a:off x="2362200" y="1066800"/>
            <a:ext cx="6096000" cy="685800"/>
          </a:xfrm>
          <a:prstGeom prst="chevron">
            <a:avLst/>
          </a:prstGeom>
          <a:solidFill>
            <a:srgbClr val="7DCADF"/>
          </a:solidFill>
          <a:ln w="28575">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lnSpc>
                <a:spcPct val="115000"/>
              </a:lnSpc>
              <a:buClr>
                <a:schemeClr val="bg2"/>
              </a:buClr>
              <a:buSzPct val="125000"/>
              <a:buFont typeface="Wingdings" pitchFamily="2" charset="2"/>
              <a:buNone/>
            </a:pPr>
            <a:r>
              <a:rPr lang="es-ES" dirty="0" smtClean="0"/>
              <a:t>Trabajar en equipo requiere de </a:t>
            </a:r>
            <a:r>
              <a:rPr lang="es-ES" b="1" i="1" dirty="0" smtClean="0"/>
              <a:t>entrenamiento</a:t>
            </a:r>
            <a:r>
              <a:rPr lang="es-ES" dirty="0" smtClean="0"/>
              <a:t> </a:t>
            </a:r>
            <a:r>
              <a:rPr lang="es-ES" b="1" i="1" dirty="0" smtClean="0"/>
              <a:t>especializado constante</a:t>
            </a:r>
          </a:p>
        </p:txBody>
      </p:sp>
      <p:sp>
        <p:nvSpPr>
          <p:cNvPr id="6" name="5 Pentágono"/>
          <p:cNvSpPr/>
          <p:nvPr/>
        </p:nvSpPr>
        <p:spPr>
          <a:xfrm>
            <a:off x="685800" y="1828800"/>
            <a:ext cx="1981200" cy="685800"/>
          </a:xfrm>
          <a:prstGeom prst="homePlate">
            <a:avLst/>
          </a:prstGeom>
          <a:solidFill>
            <a:schemeClr val="accent4">
              <a:lumMod val="40000"/>
              <a:lumOff val="60000"/>
            </a:schemeClr>
          </a:solidFill>
          <a:ln w="28575">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i="1" dirty="0" smtClean="0">
                <a:solidFill>
                  <a:srgbClr val="00339A"/>
                </a:solidFill>
              </a:rPr>
              <a:t>INTENCIÓN DELIBERADA</a:t>
            </a:r>
          </a:p>
        </p:txBody>
      </p:sp>
      <p:sp>
        <p:nvSpPr>
          <p:cNvPr id="7" name="6 Cheurón"/>
          <p:cNvSpPr/>
          <p:nvPr/>
        </p:nvSpPr>
        <p:spPr>
          <a:xfrm>
            <a:off x="2362200" y="1828800"/>
            <a:ext cx="6096000" cy="685800"/>
          </a:xfrm>
          <a:prstGeom prst="chevron">
            <a:avLst/>
          </a:prstGeom>
          <a:solidFill>
            <a:srgbClr val="7DCADF"/>
          </a:solidFill>
          <a:ln w="28575">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buClr>
                <a:schemeClr val="bg2"/>
              </a:buClr>
              <a:buSzPct val="125000"/>
            </a:pPr>
            <a:r>
              <a:rPr lang="es-ES" dirty="0" smtClean="0"/>
              <a:t>Son </a:t>
            </a:r>
            <a:r>
              <a:rPr lang="es-ES" b="1" i="1" dirty="0" smtClean="0"/>
              <a:t>producto  de  una  intención deliberada</a:t>
            </a:r>
            <a:r>
              <a:rPr lang="es-ES" dirty="0" smtClean="0"/>
              <a:t>,  no  de  la  casualidad.</a:t>
            </a:r>
          </a:p>
        </p:txBody>
      </p:sp>
      <p:sp>
        <p:nvSpPr>
          <p:cNvPr id="8" name="7 Pentágono"/>
          <p:cNvSpPr/>
          <p:nvPr/>
        </p:nvSpPr>
        <p:spPr>
          <a:xfrm>
            <a:off x="685800" y="2590800"/>
            <a:ext cx="1981200" cy="685800"/>
          </a:xfrm>
          <a:prstGeom prst="homePlate">
            <a:avLst/>
          </a:prstGeom>
          <a:solidFill>
            <a:schemeClr val="accent4">
              <a:lumMod val="40000"/>
              <a:lumOff val="60000"/>
            </a:schemeClr>
          </a:solidFill>
          <a:ln w="28575">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i="1" dirty="0" smtClean="0">
                <a:solidFill>
                  <a:srgbClr val="00339A"/>
                </a:solidFill>
              </a:rPr>
              <a:t>TIEMPO</a:t>
            </a:r>
          </a:p>
        </p:txBody>
      </p:sp>
      <p:sp>
        <p:nvSpPr>
          <p:cNvPr id="9" name="8 Pentágono"/>
          <p:cNvSpPr/>
          <p:nvPr/>
        </p:nvSpPr>
        <p:spPr>
          <a:xfrm>
            <a:off x="685800" y="3352800"/>
            <a:ext cx="1981200" cy="685800"/>
          </a:xfrm>
          <a:prstGeom prst="homePlate">
            <a:avLst/>
          </a:prstGeom>
          <a:solidFill>
            <a:schemeClr val="accent4">
              <a:lumMod val="40000"/>
              <a:lumOff val="60000"/>
            </a:schemeClr>
          </a:solidFill>
          <a:ln w="28575">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i="1" dirty="0" smtClean="0">
                <a:solidFill>
                  <a:srgbClr val="00339A"/>
                </a:solidFill>
              </a:rPr>
              <a:t>RESPONSABILIDAD COMPARTIDA</a:t>
            </a:r>
          </a:p>
        </p:txBody>
      </p:sp>
      <p:sp>
        <p:nvSpPr>
          <p:cNvPr id="11" name="10 Cheurón"/>
          <p:cNvSpPr/>
          <p:nvPr/>
        </p:nvSpPr>
        <p:spPr>
          <a:xfrm>
            <a:off x="2362200" y="2590800"/>
            <a:ext cx="6096000" cy="685800"/>
          </a:xfrm>
          <a:prstGeom prst="chevron">
            <a:avLst/>
          </a:prstGeom>
          <a:solidFill>
            <a:srgbClr val="7DCADF"/>
          </a:solidFill>
          <a:ln w="28575">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buClr>
                <a:schemeClr val="bg2"/>
              </a:buClr>
              <a:buSzPct val="125000"/>
            </a:pPr>
            <a:r>
              <a:rPr lang="es-ES" dirty="0" smtClean="0"/>
              <a:t>Aprender a </a:t>
            </a:r>
            <a:r>
              <a:rPr lang="es-ES" b="1" i="1" dirty="0" smtClean="0"/>
              <a:t>trabajar de forma efectiva como equipo requiere su tiempo</a:t>
            </a:r>
          </a:p>
        </p:txBody>
      </p:sp>
      <p:sp>
        <p:nvSpPr>
          <p:cNvPr id="12" name="11 Cheurón"/>
          <p:cNvSpPr/>
          <p:nvPr/>
        </p:nvSpPr>
        <p:spPr>
          <a:xfrm>
            <a:off x="2362200" y="3352800"/>
            <a:ext cx="6096000" cy="685800"/>
          </a:xfrm>
          <a:prstGeom prst="chevron">
            <a:avLst/>
          </a:prstGeom>
          <a:solidFill>
            <a:srgbClr val="7DCADF"/>
          </a:solidFill>
          <a:ln w="28575">
            <a:solidFill>
              <a:srgbClr val="FFF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buClr>
                <a:schemeClr val="bg2"/>
              </a:buClr>
              <a:buSzPct val="125000"/>
            </a:pPr>
            <a:r>
              <a:rPr lang="es-ES" dirty="0" smtClean="0"/>
              <a:t>Se integran armónicamente por </a:t>
            </a:r>
            <a:r>
              <a:rPr lang="es-ES" b="1" i="1" dirty="0" smtClean="0"/>
              <a:t>diferentes personas, responsabilidades compartidas </a:t>
            </a:r>
            <a:r>
              <a:rPr lang="es-ES" dirty="0" smtClean="0"/>
              <a:t>por los miembros.</a:t>
            </a:r>
          </a:p>
        </p:txBody>
      </p:sp>
      <p:sp>
        <p:nvSpPr>
          <p:cNvPr id="19" name="18 CuadroTexto"/>
          <p:cNvSpPr txBox="1"/>
          <p:nvPr/>
        </p:nvSpPr>
        <p:spPr>
          <a:xfrm>
            <a:off x="2147664" y="4394537"/>
            <a:ext cx="4800600" cy="1015663"/>
          </a:xfrm>
          <a:prstGeom prst="rect">
            <a:avLst/>
          </a:prstGeom>
          <a:solidFill>
            <a:srgbClr val="FFFF9F"/>
          </a:solidFill>
          <a:ln w="38100">
            <a:noFill/>
            <a:prstDash val="sysDot"/>
          </a:ln>
          <a:effectLst>
            <a:outerShdw blurRad="76200" dist="12700" dir="2700000" sy="-23000" kx="-800400" algn="bl" rotWithShape="0">
              <a:prstClr val="black">
                <a:alpha val="20000"/>
              </a:prstClr>
            </a:outerShdw>
          </a:effectLst>
        </p:spPr>
        <p:txBody>
          <a:bodyPr wrap="square" rtlCol="0">
            <a:spAutoFit/>
          </a:bodyPr>
          <a:lstStyle/>
          <a:p>
            <a:pPr algn="ctr"/>
            <a:r>
              <a:rPr lang="es-ES" sz="2000" b="1" i="1" dirty="0" smtClean="0">
                <a:solidFill>
                  <a:sysClr val="windowText" lastClr="000000"/>
                </a:solidFill>
              </a:rPr>
              <a:t>“ La clave para un liderazgo exitoso en la actualidad es influencia, no autoridad” </a:t>
            </a:r>
            <a:r>
              <a:rPr lang="es-ES" sz="2000" i="1" dirty="0" smtClean="0">
                <a:solidFill>
                  <a:sysClr val="windowText" lastClr="000000"/>
                </a:solidFill>
              </a:rPr>
              <a:t>Kenneth </a:t>
            </a:r>
            <a:r>
              <a:rPr lang="es-ES" sz="2000" i="1" dirty="0" err="1" smtClean="0">
                <a:solidFill>
                  <a:sysClr val="windowText" lastClr="000000"/>
                </a:solidFill>
              </a:rPr>
              <a:t>Blanchard</a:t>
            </a:r>
            <a:endParaRPr lang="es-ES" sz="2000" i="1" dirty="0">
              <a:solidFill>
                <a:sysClr val="windowText" lastClr="000000"/>
              </a:solidFill>
            </a:endParaRPr>
          </a:p>
        </p:txBody>
      </p:sp>
    </p:spTree>
    <p:extLst>
      <p:ext uri="{BB962C8B-B14F-4D97-AF65-F5344CB8AC3E}">
        <p14:creationId xmlns:p14="http://schemas.microsoft.com/office/powerpoint/2010/main" val="543411892"/>
      </p:ext>
    </p:extLst>
  </p:cSld>
  <p:clrMapOvr>
    <a:masterClrMapping/>
  </p:clrMapOvr>
  <p:transition>
    <p:wedg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Elipse"/>
          <p:cNvSpPr/>
          <p:nvPr/>
        </p:nvSpPr>
        <p:spPr>
          <a:xfrm>
            <a:off x="2095500" y="1709425"/>
            <a:ext cx="4762500" cy="3951823"/>
          </a:xfrm>
          <a:prstGeom prst="ellipse">
            <a:avLst/>
          </a:prstGeom>
          <a:noFill/>
          <a:ln w="76200" cmpd="sng">
            <a:solidFill>
              <a:srgbClr val="6666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Marcador de número de diapositiva"/>
          <p:cNvSpPr>
            <a:spLocks noGrp="1"/>
          </p:cNvSpPr>
          <p:nvPr>
            <p:ph type="sldNum" sz="quarter" idx="12"/>
          </p:nvPr>
        </p:nvSpPr>
        <p:spPr>
          <a:xfrm>
            <a:off x="6553200" y="6356350"/>
            <a:ext cx="2133600" cy="365125"/>
          </a:xfrm>
        </p:spPr>
        <p:txBody>
          <a:bodyPr/>
          <a:lstStyle/>
          <a:p>
            <a:pPr>
              <a:defRPr/>
            </a:pPr>
            <a:fld id="{4D58E3C8-F31A-42EC-AF2A-01392A808377}" type="slidenum">
              <a:rPr lang="es-ES" smtClean="0"/>
              <a:pPr>
                <a:defRPr/>
              </a:pPr>
              <a:t>53</a:t>
            </a:fld>
            <a:endParaRPr lang="es-ES"/>
          </a:p>
        </p:txBody>
      </p:sp>
      <p:sp>
        <p:nvSpPr>
          <p:cNvPr id="3" name="Rectangle 5"/>
          <p:cNvSpPr>
            <a:spLocks noChangeArrowheads="1"/>
          </p:cNvSpPr>
          <p:nvPr/>
        </p:nvSpPr>
        <p:spPr bwMode="auto">
          <a:xfrm>
            <a:off x="250825" y="330740"/>
            <a:ext cx="8607425" cy="505972"/>
          </a:xfrm>
          <a:prstGeom prst="rect">
            <a:avLst/>
          </a:prstGeom>
          <a:solidFill>
            <a:srgbClr val="FFFF99"/>
          </a:solidFill>
          <a:ln>
            <a:noFill/>
          </a:ln>
          <a:extLst/>
        </p:spPr>
        <p:txBody>
          <a:bodyPr>
            <a:spAutoFit/>
          </a:bodyPr>
          <a:lstStyle/>
          <a:p>
            <a:pPr algn="ctr">
              <a:lnSpc>
                <a:spcPct val="120000"/>
              </a:lnSpc>
            </a:pPr>
            <a:r>
              <a:rPr lang="es-ES" sz="2400" b="1" dirty="0">
                <a:solidFill>
                  <a:srgbClr val="6666FF"/>
                </a:solidFill>
              </a:rPr>
              <a:t>EL TRABAJO EN EQUIPO SE BASA EN LAS "5 C": </a:t>
            </a:r>
          </a:p>
        </p:txBody>
      </p:sp>
      <p:grpSp>
        <p:nvGrpSpPr>
          <p:cNvPr id="6" name="5 Grupo"/>
          <p:cNvGrpSpPr/>
          <p:nvPr/>
        </p:nvGrpSpPr>
        <p:grpSpPr>
          <a:xfrm>
            <a:off x="304800" y="1099984"/>
            <a:ext cx="8458200" cy="4343082"/>
            <a:chOff x="304800" y="686118"/>
            <a:chExt cx="8458200" cy="4343082"/>
          </a:xfrm>
        </p:grpSpPr>
        <p:sp>
          <p:nvSpPr>
            <p:cNvPr id="7" name="6 Forma libre"/>
            <p:cNvSpPr/>
            <p:nvPr/>
          </p:nvSpPr>
          <p:spPr>
            <a:xfrm>
              <a:off x="2691648" y="686118"/>
              <a:ext cx="3861556" cy="1218882"/>
            </a:xfrm>
            <a:custGeom>
              <a:avLst/>
              <a:gdLst>
                <a:gd name="connsiteX0" fmla="*/ 0 w 3861556"/>
                <a:gd name="connsiteY0" fmla="*/ 144546 h 867258"/>
                <a:gd name="connsiteX1" fmla="*/ 144546 w 3861556"/>
                <a:gd name="connsiteY1" fmla="*/ 0 h 867258"/>
                <a:gd name="connsiteX2" fmla="*/ 3717010 w 3861556"/>
                <a:gd name="connsiteY2" fmla="*/ 0 h 867258"/>
                <a:gd name="connsiteX3" fmla="*/ 3861556 w 3861556"/>
                <a:gd name="connsiteY3" fmla="*/ 144546 h 867258"/>
                <a:gd name="connsiteX4" fmla="*/ 3861556 w 3861556"/>
                <a:gd name="connsiteY4" fmla="*/ 722712 h 867258"/>
                <a:gd name="connsiteX5" fmla="*/ 3717010 w 3861556"/>
                <a:gd name="connsiteY5" fmla="*/ 867258 h 867258"/>
                <a:gd name="connsiteX6" fmla="*/ 144546 w 3861556"/>
                <a:gd name="connsiteY6" fmla="*/ 867258 h 867258"/>
                <a:gd name="connsiteX7" fmla="*/ 0 w 3861556"/>
                <a:gd name="connsiteY7" fmla="*/ 722712 h 867258"/>
                <a:gd name="connsiteX8" fmla="*/ 0 w 3861556"/>
                <a:gd name="connsiteY8" fmla="*/ 144546 h 86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1556" h="867258">
                  <a:moveTo>
                    <a:pt x="0" y="144546"/>
                  </a:moveTo>
                  <a:cubicBezTo>
                    <a:pt x="0" y="64715"/>
                    <a:pt x="64715" y="0"/>
                    <a:pt x="144546" y="0"/>
                  </a:cubicBezTo>
                  <a:lnTo>
                    <a:pt x="3717010" y="0"/>
                  </a:lnTo>
                  <a:cubicBezTo>
                    <a:pt x="3796841" y="0"/>
                    <a:pt x="3861556" y="64715"/>
                    <a:pt x="3861556" y="144546"/>
                  </a:cubicBezTo>
                  <a:lnTo>
                    <a:pt x="3861556" y="722712"/>
                  </a:lnTo>
                  <a:cubicBezTo>
                    <a:pt x="3861556" y="802543"/>
                    <a:pt x="3796841" y="867258"/>
                    <a:pt x="3717010" y="867258"/>
                  </a:cubicBezTo>
                  <a:lnTo>
                    <a:pt x="144546" y="867258"/>
                  </a:lnTo>
                  <a:cubicBezTo>
                    <a:pt x="64715" y="867258"/>
                    <a:pt x="0" y="802543"/>
                    <a:pt x="0" y="722712"/>
                  </a:cubicBezTo>
                  <a:lnTo>
                    <a:pt x="0" y="144546"/>
                  </a:lnTo>
                  <a:close/>
                </a:path>
              </a:pathLst>
            </a:custGeom>
            <a:gradFill>
              <a:gsLst>
                <a:gs pos="0">
                  <a:srgbClr val="FF9933"/>
                </a:gs>
                <a:gs pos="50000">
                  <a:srgbClr val="FFB28B"/>
                </a:gs>
                <a:gs pos="100000">
                  <a:schemeClr val="accent6">
                    <a:lumMod val="40000"/>
                    <a:lumOff val="60000"/>
                  </a:schemeClr>
                </a:gs>
              </a:gsLst>
              <a:lin ang="5400000" scaled="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676" tIns="95676" rIns="95676" bIns="95676" numCol="1" spcCol="1270" anchor="ctr" anchorCtr="0">
              <a:noAutofit/>
            </a:bodyPr>
            <a:lstStyle/>
            <a:p>
              <a:pPr lvl="0" algn="ctr" defTabSz="622300">
                <a:lnSpc>
                  <a:spcPct val="90000"/>
                </a:lnSpc>
                <a:spcBef>
                  <a:spcPct val="0"/>
                </a:spcBef>
                <a:spcAft>
                  <a:spcPct val="35000"/>
                </a:spcAft>
              </a:pPr>
              <a:r>
                <a:rPr lang="es-ES" b="1" i="1" kern="1200" dirty="0" smtClean="0">
                  <a:solidFill>
                    <a:schemeClr val="tx1"/>
                  </a:solidFill>
                  <a:latin typeface="Arial" pitchFamily="34" charset="0"/>
                  <a:cs typeface="Arial" pitchFamily="34" charset="0"/>
                </a:rPr>
                <a:t>Complementariedad</a:t>
              </a:r>
              <a:endParaRPr lang="es-ES" sz="1600" b="1" i="1" dirty="0">
                <a:solidFill>
                  <a:schemeClr val="tx1"/>
                </a:solidFill>
                <a:latin typeface="Arial" pitchFamily="34" charset="0"/>
                <a:cs typeface="Arial" pitchFamily="34" charset="0"/>
              </a:endParaRPr>
            </a:p>
            <a:p>
              <a:pPr lvl="0" algn="just" defTabSz="622300">
                <a:lnSpc>
                  <a:spcPct val="90000"/>
                </a:lnSpc>
                <a:spcBef>
                  <a:spcPct val="0"/>
                </a:spcBef>
                <a:spcAft>
                  <a:spcPct val="35000"/>
                </a:spcAft>
              </a:pPr>
              <a:r>
                <a:rPr lang="es-ES" sz="1600" b="1" i="1" kern="1200" dirty="0" smtClean="0">
                  <a:solidFill>
                    <a:schemeClr val="tx1"/>
                  </a:solidFill>
                  <a:latin typeface="Arial" pitchFamily="34" charset="0"/>
                  <a:cs typeface="Arial" pitchFamily="34" charset="0"/>
                </a:rPr>
                <a:t>Cada miembro domina una parte determinada del proyecto</a:t>
              </a:r>
              <a:r>
                <a:rPr lang="es-ES" sz="1600" b="1" kern="1200" dirty="0" smtClean="0">
                  <a:solidFill>
                    <a:schemeClr val="tx1"/>
                  </a:solidFill>
                  <a:latin typeface="Arial" pitchFamily="34" charset="0"/>
                  <a:cs typeface="Arial" pitchFamily="34" charset="0"/>
                </a:rPr>
                <a:t>. </a:t>
              </a:r>
              <a:endParaRPr lang="es-MX" sz="1600" kern="1200" dirty="0">
                <a:solidFill>
                  <a:schemeClr val="tx1"/>
                </a:solidFill>
                <a:latin typeface="Arial" pitchFamily="34" charset="0"/>
                <a:cs typeface="Arial" pitchFamily="34" charset="0"/>
              </a:endParaRPr>
            </a:p>
          </p:txBody>
        </p:sp>
        <p:sp>
          <p:nvSpPr>
            <p:cNvPr id="9" name="8 Forma libre"/>
            <p:cNvSpPr/>
            <p:nvPr/>
          </p:nvSpPr>
          <p:spPr>
            <a:xfrm>
              <a:off x="5202570" y="2057400"/>
              <a:ext cx="3560430" cy="1295400"/>
            </a:xfrm>
            <a:custGeom>
              <a:avLst/>
              <a:gdLst>
                <a:gd name="connsiteX0" fmla="*/ 0 w 3560430"/>
                <a:gd name="connsiteY0" fmla="*/ 144546 h 867258"/>
                <a:gd name="connsiteX1" fmla="*/ 144546 w 3560430"/>
                <a:gd name="connsiteY1" fmla="*/ 0 h 867258"/>
                <a:gd name="connsiteX2" fmla="*/ 3415884 w 3560430"/>
                <a:gd name="connsiteY2" fmla="*/ 0 h 867258"/>
                <a:gd name="connsiteX3" fmla="*/ 3560430 w 3560430"/>
                <a:gd name="connsiteY3" fmla="*/ 144546 h 867258"/>
                <a:gd name="connsiteX4" fmla="*/ 3560430 w 3560430"/>
                <a:gd name="connsiteY4" fmla="*/ 722712 h 867258"/>
                <a:gd name="connsiteX5" fmla="*/ 3415884 w 3560430"/>
                <a:gd name="connsiteY5" fmla="*/ 867258 h 867258"/>
                <a:gd name="connsiteX6" fmla="*/ 144546 w 3560430"/>
                <a:gd name="connsiteY6" fmla="*/ 867258 h 867258"/>
                <a:gd name="connsiteX7" fmla="*/ 0 w 3560430"/>
                <a:gd name="connsiteY7" fmla="*/ 722712 h 867258"/>
                <a:gd name="connsiteX8" fmla="*/ 0 w 3560430"/>
                <a:gd name="connsiteY8" fmla="*/ 144546 h 86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0430" h="867258">
                  <a:moveTo>
                    <a:pt x="0" y="144546"/>
                  </a:moveTo>
                  <a:cubicBezTo>
                    <a:pt x="0" y="64715"/>
                    <a:pt x="64715" y="0"/>
                    <a:pt x="144546" y="0"/>
                  </a:cubicBezTo>
                  <a:lnTo>
                    <a:pt x="3415884" y="0"/>
                  </a:lnTo>
                  <a:cubicBezTo>
                    <a:pt x="3495715" y="0"/>
                    <a:pt x="3560430" y="64715"/>
                    <a:pt x="3560430" y="144546"/>
                  </a:cubicBezTo>
                  <a:lnTo>
                    <a:pt x="3560430" y="722712"/>
                  </a:lnTo>
                  <a:cubicBezTo>
                    <a:pt x="3560430" y="802543"/>
                    <a:pt x="3495715" y="867258"/>
                    <a:pt x="3415884" y="867258"/>
                  </a:cubicBezTo>
                  <a:lnTo>
                    <a:pt x="144546" y="867258"/>
                  </a:lnTo>
                  <a:cubicBezTo>
                    <a:pt x="64715" y="867258"/>
                    <a:pt x="0" y="802543"/>
                    <a:pt x="0" y="722712"/>
                  </a:cubicBezTo>
                  <a:lnTo>
                    <a:pt x="0" y="144546"/>
                  </a:lnTo>
                  <a:close/>
                </a:path>
              </a:pathLst>
            </a:custGeom>
            <a:gradFill>
              <a:gsLst>
                <a:gs pos="0">
                  <a:srgbClr val="7DCADF"/>
                </a:gs>
                <a:gs pos="50000">
                  <a:schemeClr val="accent5">
                    <a:lumMod val="40000"/>
                    <a:lumOff val="60000"/>
                  </a:schemeClr>
                </a:gs>
                <a:gs pos="100000">
                  <a:schemeClr val="accent5">
                    <a:lumMod val="20000"/>
                    <a:lumOff val="80000"/>
                  </a:schemeClr>
                </a:gs>
              </a:gsLst>
              <a:lin ang="5400000" scaled="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676" tIns="95676" rIns="95676" bIns="95676" numCol="1" spcCol="1270" anchor="ctr" anchorCtr="0">
              <a:noAutofit/>
            </a:bodyPr>
            <a:lstStyle/>
            <a:p>
              <a:pPr lvl="0" algn="ctr" defTabSz="622300">
                <a:lnSpc>
                  <a:spcPct val="90000"/>
                </a:lnSpc>
                <a:spcBef>
                  <a:spcPct val="0"/>
                </a:spcBef>
                <a:spcAft>
                  <a:spcPct val="35000"/>
                </a:spcAft>
              </a:pPr>
              <a:r>
                <a:rPr lang="es-ES" b="1" i="1" kern="1200" dirty="0" smtClean="0">
                  <a:solidFill>
                    <a:schemeClr val="tx1"/>
                  </a:solidFill>
                  <a:latin typeface="Arial" pitchFamily="34" charset="0"/>
                  <a:cs typeface="Arial" pitchFamily="34" charset="0"/>
                </a:rPr>
                <a:t>Coordinación</a:t>
              </a:r>
            </a:p>
            <a:p>
              <a:pPr lvl="0" algn="just" defTabSz="622300">
                <a:lnSpc>
                  <a:spcPct val="90000"/>
                </a:lnSpc>
                <a:spcBef>
                  <a:spcPct val="0"/>
                </a:spcBef>
                <a:spcAft>
                  <a:spcPct val="35000"/>
                </a:spcAft>
              </a:pPr>
              <a:r>
                <a:rPr lang="es-ES" sz="1600" b="1" i="1" kern="1200" dirty="0" smtClean="0">
                  <a:solidFill>
                    <a:schemeClr val="tx1"/>
                  </a:solidFill>
                  <a:latin typeface="Arial" pitchFamily="34" charset="0"/>
                  <a:cs typeface="Arial" pitchFamily="34" charset="0"/>
                </a:rPr>
                <a:t>El grupo de profesionales</a:t>
              </a:r>
              <a:r>
                <a:rPr lang="es-ES" sz="1600" kern="1200" dirty="0" smtClean="0">
                  <a:solidFill>
                    <a:schemeClr val="tx1"/>
                  </a:solidFill>
                  <a:latin typeface="Arial" pitchFamily="34" charset="0"/>
                  <a:cs typeface="Arial" pitchFamily="34" charset="0"/>
                </a:rPr>
                <a:t>, </a:t>
              </a:r>
              <a:r>
                <a:rPr lang="es-ES" sz="1600" b="1" i="1" kern="1200" dirty="0" smtClean="0">
                  <a:solidFill>
                    <a:schemeClr val="tx1"/>
                  </a:solidFill>
                  <a:latin typeface="Arial" pitchFamily="34" charset="0"/>
                  <a:cs typeface="Arial" pitchFamily="34" charset="0"/>
                </a:rPr>
                <a:t>con un líder a la cabeza, debe actuar de forma organizada. </a:t>
              </a:r>
              <a:endParaRPr lang="es-MX" sz="1600" kern="1200" dirty="0">
                <a:solidFill>
                  <a:schemeClr val="tx1"/>
                </a:solidFill>
                <a:latin typeface="Arial" pitchFamily="34" charset="0"/>
                <a:cs typeface="Arial" pitchFamily="34" charset="0"/>
              </a:endParaRPr>
            </a:p>
          </p:txBody>
        </p:sp>
        <p:sp>
          <p:nvSpPr>
            <p:cNvPr id="11" name="10 Forma libre"/>
            <p:cNvSpPr/>
            <p:nvPr/>
          </p:nvSpPr>
          <p:spPr>
            <a:xfrm>
              <a:off x="4800600" y="3505200"/>
              <a:ext cx="3810000" cy="1524000"/>
            </a:xfrm>
            <a:custGeom>
              <a:avLst/>
              <a:gdLst>
                <a:gd name="connsiteX0" fmla="*/ 0 w 3494585"/>
                <a:gd name="connsiteY0" fmla="*/ 144546 h 867258"/>
                <a:gd name="connsiteX1" fmla="*/ 144546 w 3494585"/>
                <a:gd name="connsiteY1" fmla="*/ 0 h 867258"/>
                <a:gd name="connsiteX2" fmla="*/ 3350039 w 3494585"/>
                <a:gd name="connsiteY2" fmla="*/ 0 h 867258"/>
                <a:gd name="connsiteX3" fmla="*/ 3494585 w 3494585"/>
                <a:gd name="connsiteY3" fmla="*/ 144546 h 867258"/>
                <a:gd name="connsiteX4" fmla="*/ 3494585 w 3494585"/>
                <a:gd name="connsiteY4" fmla="*/ 722712 h 867258"/>
                <a:gd name="connsiteX5" fmla="*/ 3350039 w 3494585"/>
                <a:gd name="connsiteY5" fmla="*/ 867258 h 867258"/>
                <a:gd name="connsiteX6" fmla="*/ 144546 w 3494585"/>
                <a:gd name="connsiteY6" fmla="*/ 867258 h 867258"/>
                <a:gd name="connsiteX7" fmla="*/ 0 w 3494585"/>
                <a:gd name="connsiteY7" fmla="*/ 722712 h 867258"/>
                <a:gd name="connsiteX8" fmla="*/ 0 w 3494585"/>
                <a:gd name="connsiteY8" fmla="*/ 144546 h 86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4585" h="867258">
                  <a:moveTo>
                    <a:pt x="0" y="144546"/>
                  </a:moveTo>
                  <a:cubicBezTo>
                    <a:pt x="0" y="64715"/>
                    <a:pt x="64715" y="0"/>
                    <a:pt x="144546" y="0"/>
                  </a:cubicBezTo>
                  <a:lnTo>
                    <a:pt x="3350039" y="0"/>
                  </a:lnTo>
                  <a:cubicBezTo>
                    <a:pt x="3429870" y="0"/>
                    <a:pt x="3494585" y="64715"/>
                    <a:pt x="3494585" y="144546"/>
                  </a:cubicBezTo>
                  <a:lnTo>
                    <a:pt x="3494585" y="722712"/>
                  </a:lnTo>
                  <a:cubicBezTo>
                    <a:pt x="3494585" y="802543"/>
                    <a:pt x="3429870" y="867258"/>
                    <a:pt x="3350039" y="867258"/>
                  </a:cubicBezTo>
                  <a:lnTo>
                    <a:pt x="144546" y="867258"/>
                  </a:lnTo>
                  <a:cubicBezTo>
                    <a:pt x="64715" y="867258"/>
                    <a:pt x="0" y="802543"/>
                    <a:pt x="0" y="722712"/>
                  </a:cubicBezTo>
                  <a:lnTo>
                    <a:pt x="0" y="144546"/>
                  </a:lnTo>
                  <a:close/>
                </a:path>
              </a:pathLst>
            </a:cu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8900000" scaled="1"/>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676" tIns="95676" rIns="95676" bIns="95676" numCol="1" spcCol="1270" anchor="ctr" anchorCtr="0">
              <a:noAutofit/>
            </a:bodyPr>
            <a:lstStyle/>
            <a:p>
              <a:pPr algn="ctr" defTabSz="622300">
                <a:lnSpc>
                  <a:spcPct val="90000"/>
                </a:lnSpc>
                <a:spcAft>
                  <a:spcPct val="35000"/>
                </a:spcAft>
              </a:pPr>
              <a:r>
                <a:rPr lang="es-ES" b="1" i="1" dirty="0" smtClean="0">
                  <a:solidFill>
                    <a:schemeClr val="tx1"/>
                  </a:solidFill>
                  <a:latin typeface="Arial" pitchFamily="34" charset="0"/>
                  <a:cs typeface="Arial" pitchFamily="34" charset="0"/>
                </a:rPr>
                <a:t>Comunicación</a:t>
              </a:r>
            </a:p>
            <a:p>
              <a:pPr algn="just" defTabSz="622300">
                <a:lnSpc>
                  <a:spcPct val="90000"/>
                </a:lnSpc>
                <a:spcAft>
                  <a:spcPct val="35000"/>
                </a:spcAft>
              </a:pPr>
              <a:r>
                <a:rPr lang="es-ES" sz="1600" b="1" dirty="0" smtClean="0">
                  <a:solidFill>
                    <a:schemeClr val="tx1"/>
                  </a:solidFill>
                  <a:latin typeface="Arial" pitchFamily="34" charset="0"/>
                  <a:cs typeface="Arial" pitchFamily="34" charset="0"/>
                </a:rPr>
                <a:t> </a:t>
              </a:r>
              <a:r>
                <a:rPr lang="es-ES" sz="1600" dirty="0" smtClean="0">
                  <a:solidFill>
                    <a:schemeClr val="tx1"/>
                  </a:solidFill>
                  <a:latin typeface="Arial" pitchFamily="34" charset="0"/>
                  <a:cs typeface="Arial" pitchFamily="34" charset="0"/>
                </a:rPr>
                <a:t>El </a:t>
              </a:r>
              <a:r>
                <a:rPr lang="es-ES" sz="1600" dirty="0">
                  <a:solidFill>
                    <a:schemeClr val="tx1"/>
                  </a:solidFill>
                  <a:latin typeface="Arial" pitchFamily="34" charset="0"/>
                  <a:cs typeface="Arial" pitchFamily="34" charset="0"/>
                </a:rPr>
                <a:t>trabajo en equipo </a:t>
              </a:r>
              <a:r>
                <a:rPr lang="es-ES" sz="1600" b="1" i="1" dirty="0">
                  <a:solidFill>
                    <a:schemeClr val="tx1"/>
                  </a:solidFill>
                  <a:latin typeface="Arial" pitchFamily="34" charset="0"/>
                  <a:cs typeface="Arial" pitchFamily="34" charset="0"/>
                </a:rPr>
                <a:t>exige una comunicación abierta entre todos sus </a:t>
              </a:r>
              <a:r>
                <a:rPr lang="es-ES" sz="1600" b="1" i="1" dirty="0" smtClean="0">
                  <a:solidFill>
                    <a:schemeClr val="tx1"/>
                  </a:solidFill>
                  <a:latin typeface="Arial" pitchFamily="34" charset="0"/>
                  <a:cs typeface="Arial" pitchFamily="34" charset="0"/>
                </a:rPr>
                <a:t>miembros. </a:t>
              </a:r>
              <a:endParaRPr lang="es-MX" sz="1600" dirty="0">
                <a:solidFill>
                  <a:schemeClr val="tx1"/>
                </a:solidFill>
                <a:latin typeface="Arial" pitchFamily="34" charset="0"/>
                <a:cs typeface="Arial" pitchFamily="34" charset="0"/>
              </a:endParaRPr>
            </a:p>
          </p:txBody>
        </p:sp>
        <p:sp>
          <p:nvSpPr>
            <p:cNvPr id="13" name="12 Forma libre"/>
            <p:cNvSpPr/>
            <p:nvPr/>
          </p:nvSpPr>
          <p:spPr>
            <a:xfrm>
              <a:off x="457200" y="3505200"/>
              <a:ext cx="3868737" cy="1524000"/>
            </a:xfrm>
            <a:custGeom>
              <a:avLst/>
              <a:gdLst>
                <a:gd name="connsiteX0" fmla="*/ 0 w 4466755"/>
                <a:gd name="connsiteY0" fmla="*/ 144546 h 867258"/>
                <a:gd name="connsiteX1" fmla="*/ 144546 w 4466755"/>
                <a:gd name="connsiteY1" fmla="*/ 0 h 867258"/>
                <a:gd name="connsiteX2" fmla="*/ 4322209 w 4466755"/>
                <a:gd name="connsiteY2" fmla="*/ 0 h 867258"/>
                <a:gd name="connsiteX3" fmla="*/ 4466755 w 4466755"/>
                <a:gd name="connsiteY3" fmla="*/ 144546 h 867258"/>
                <a:gd name="connsiteX4" fmla="*/ 4466755 w 4466755"/>
                <a:gd name="connsiteY4" fmla="*/ 722712 h 867258"/>
                <a:gd name="connsiteX5" fmla="*/ 4322209 w 4466755"/>
                <a:gd name="connsiteY5" fmla="*/ 867258 h 867258"/>
                <a:gd name="connsiteX6" fmla="*/ 144546 w 4466755"/>
                <a:gd name="connsiteY6" fmla="*/ 867258 h 867258"/>
                <a:gd name="connsiteX7" fmla="*/ 0 w 4466755"/>
                <a:gd name="connsiteY7" fmla="*/ 722712 h 867258"/>
                <a:gd name="connsiteX8" fmla="*/ 0 w 4466755"/>
                <a:gd name="connsiteY8" fmla="*/ 144546 h 86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755" h="867258">
                  <a:moveTo>
                    <a:pt x="0" y="144546"/>
                  </a:moveTo>
                  <a:cubicBezTo>
                    <a:pt x="0" y="64715"/>
                    <a:pt x="64715" y="0"/>
                    <a:pt x="144546" y="0"/>
                  </a:cubicBezTo>
                  <a:lnTo>
                    <a:pt x="4322209" y="0"/>
                  </a:lnTo>
                  <a:cubicBezTo>
                    <a:pt x="4402040" y="0"/>
                    <a:pt x="4466755" y="64715"/>
                    <a:pt x="4466755" y="144546"/>
                  </a:cubicBezTo>
                  <a:lnTo>
                    <a:pt x="4466755" y="722712"/>
                  </a:lnTo>
                  <a:cubicBezTo>
                    <a:pt x="4466755" y="802543"/>
                    <a:pt x="4402040" y="867258"/>
                    <a:pt x="4322209" y="867258"/>
                  </a:cubicBezTo>
                  <a:lnTo>
                    <a:pt x="144546" y="867258"/>
                  </a:lnTo>
                  <a:cubicBezTo>
                    <a:pt x="64715" y="867258"/>
                    <a:pt x="0" y="802543"/>
                    <a:pt x="0" y="722712"/>
                  </a:cubicBezTo>
                  <a:lnTo>
                    <a:pt x="0" y="144546"/>
                  </a:lnTo>
                  <a:close/>
                </a:path>
              </a:pathLst>
            </a:custGeom>
            <a:gradFill flip="none" rotWithShape="1">
              <a:gsLst>
                <a:gs pos="0">
                  <a:srgbClr val="4F81BD">
                    <a:tint val="66000"/>
                    <a:satMod val="160000"/>
                  </a:srgbClr>
                </a:gs>
                <a:gs pos="50000">
                  <a:srgbClr val="4F81BD">
                    <a:tint val="44500"/>
                    <a:satMod val="160000"/>
                  </a:srgbClr>
                </a:gs>
                <a:gs pos="100000">
                  <a:srgbClr val="4F81BD">
                    <a:tint val="23500"/>
                    <a:satMod val="160000"/>
                  </a:srgbClr>
                </a:gs>
              </a:gsLst>
              <a:lin ang="18900000" scaled="1"/>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676" tIns="95676" rIns="95676" bIns="95676" numCol="1" spcCol="1270" anchor="ctr" anchorCtr="0">
              <a:noAutofit/>
            </a:bodyPr>
            <a:lstStyle/>
            <a:p>
              <a:pPr lvl="0" algn="ctr" defTabSz="622300">
                <a:lnSpc>
                  <a:spcPct val="90000"/>
                </a:lnSpc>
                <a:spcBef>
                  <a:spcPct val="0"/>
                </a:spcBef>
                <a:spcAft>
                  <a:spcPct val="35000"/>
                </a:spcAft>
              </a:pPr>
              <a:r>
                <a:rPr lang="es-ES" b="1" i="1" kern="1200" dirty="0" smtClean="0">
                  <a:solidFill>
                    <a:schemeClr val="tx1"/>
                  </a:solidFill>
                  <a:latin typeface="Arial" pitchFamily="34" charset="0"/>
                  <a:cs typeface="Arial" pitchFamily="34" charset="0"/>
                </a:rPr>
                <a:t>Confianza</a:t>
              </a:r>
            </a:p>
            <a:p>
              <a:pPr lvl="0" algn="just" defTabSz="622300">
                <a:lnSpc>
                  <a:spcPct val="90000"/>
                </a:lnSpc>
                <a:spcBef>
                  <a:spcPct val="0"/>
                </a:spcBef>
                <a:spcAft>
                  <a:spcPct val="35000"/>
                </a:spcAft>
              </a:pPr>
              <a:r>
                <a:rPr lang="es-ES" sz="1600" b="1" i="1" kern="1200" dirty="0" smtClean="0">
                  <a:solidFill>
                    <a:schemeClr val="tx1"/>
                  </a:solidFill>
                  <a:latin typeface="Arial" pitchFamily="34" charset="0"/>
                  <a:cs typeface="Arial" pitchFamily="34" charset="0"/>
                </a:rPr>
                <a:t>Cada persona confía en el buen hacer del resto de sus compañeros</a:t>
              </a:r>
              <a:endParaRPr lang="es-MX" sz="1600" kern="1200" dirty="0">
                <a:solidFill>
                  <a:schemeClr val="tx1"/>
                </a:solidFill>
                <a:latin typeface="Arial" pitchFamily="34" charset="0"/>
                <a:cs typeface="Arial" pitchFamily="34" charset="0"/>
              </a:endParaRPr>
            </a:p>
          </p:txBody>
        </p:sp>
        <p:sp>
          <p:nvSpPr>
            <p:cNvPr id="15" name="14 Forma libre"/>
            <p:cNvSpPr/>
            <p:nvPr/>
          </p:nvSpPr>
          <p:spPr>
            <a:xfrm>
              <a:off x="304800" y="2057398"/>
              <a:ext cx="3581400" cy="1295402"/>
            </a:xfrm>
            <a:custGeom>
              <a:avLst/>
              <a:gdLst>
                <a:gd name="connsiteX0" fmla="*/ 0 w 4066936"/>
                <a:gd name="connsiteY0" fmla="*/ 144546 h 867258"/>
                <a:gd name="connsiteX1" fmla="*/ 144546 w 4066936"/>
                <a:gd name="connsiteY1" fmla="*/ 0 h 867258"/>
                <a:gd name="connsiteX2" fmla="*/ 3922390 w 4066936"/>
                <a:gd name="connsiteY2" fmla="*/ 0 h 867258"/>
                <a:gd name="connsiteX3" fmla="*/ 4066936 w 4066936"/>
                <a:gd name="connsiteY3" fmla="*/ 144546 h 867258"/>
                <a:gd name="connsiteX4" fmla="*/ 4066936 w 4066936"/>
                <a:gd name="connsiteY4" fmla="*/ 722712 h 867258"/>
                <a:gd name="connsiteX5" fmla="*/ 3922390 w 4066936"/>
                <a:gd name="connsiteY5" fmla="*/ 867258 h 867258"/>
                <a:gd name="connsiteX6" fmla="*/ 144546 w 4066936"/>
                <a:gd name="connsiteY6" fmla="*/ 867258 h 867258"/>
                <a:gd name="connsiteX7" fmla="*/ 0 w 4066936"/>
                <a:gd name="connsiteY7" fmla="*/ 722712 h 867258"/>
                <a:gd name="connsiteX8" fmla="*/ 0 w 4066936"/>
                <a:gd name="connsiteY8" fmla="*/ 144546 h 86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936" h="867258">
                  <a:moveTo>
                    <a:pt x="0" y="144546"/>
                  </a:moveTo>
                  <a:cubicBezTo>
                    <a:pt x="0" y="64715"/>
                    <a:pt x="64715" y="0"/>
                    <a:pt x="144546" y="0"/>
                  </a:cubicBezTo>
                  <a:lnTo>
                    <a:pt x="3922390" y="0"/>
                  </a:lnTo>
                  <a:cubicBezTo>
                    <a:pt x="4002221" y="0"/>
                    <a:pt x="4066936" y="64715"/>
                    <a:pt x="4066936" y="144546"/>
                  </a:cubicBezTo>
                  <a:lnTo>
                    <a:pt x="4066936" y="722712"/>
                  </a:lnTo>
                  <a:cubicBezTo>
                    <a:pt x="4066936" y="802543"/>
                    <a:pt x="4002221" y="867258"/>
                    <a:pt x="3922390" y="867258"/>
                  </a:cubicBezTo>
                  <a:lnTo>
                    <a:pt x="144546" y="867258"/>
                  </a:lnTo>
                  <a:cubicBezTo>
                    <a:pt x="64715" y="867258"/>
                    <a:pt x="0" y="802543"/>
                    <a:pt x="0" y="722712"/>
                  </a:cubicBezTo>
                  <a:lnTo>
                    <a:pt x="0" y="144546"/>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676" tIns="95676" rIns="95676" bIns="95676" numCol="1" spcCol="1270" anchor="ctr" anchorCtr="0">
              <a:noAutofit/>
            </a:bodyPr>
            <a:lstStyle/>
            <a:p>
              <a:pPr lvl="0" algn="ctr" defTabSz="622300">
                <a:lnSpc>
                  <a:spcPct val="90000"/>
                </a:lnSpc>
                <a:spcBef>
                  <a:spcPct val="0"/>
                </a:spcBef>
                <a:spcAft>
                  <a:spcPct val="35000"/>
                </a:spcAft>
              </a:pPr>
              <a:r>
                <a:rPr lang="es-ES" b="1" i="1" kern="1200" dirty="0" smtClean="0">
                  <a:solidFill>
                    <a:schemeClr val="tx1"/>
                  </a:solidFill>
                  <a:latin typeface="Arial" pitchFamily="34" charset="0"/>
                  <a:cs typeface="Arial" pitchFamily="34" charset="0"/>
                </a:rPr>
                <a:t>Compromiso</a:t>
              </a:r>
            </a:p>
            <a:p>
              <a:pPr lvl="0" algn="just" defTabSz="622300">
                <a:lnSpc>
                  <a:spcPct val="90000"/>
                </a:lnSpc>
                <a:spcBef>
                  <a:spcPct val="0"/>
                </a:spcBef>
                <a:spcAft>
                  <a:spcPct val="35000"/>
                </a:spcAft>
              </a:pPr>
              <a:r>
                <a:rPr lang="es-ES" sz="1600" b="1" i="1" kern="1200" dirty="0" smtClean="0">
                  <a:solidFill>
                    <a:schemeClr val="tx1"/>
                  </a:solidFill>
                  <a:latin typeface="Arial" pitchFamily="34" charset="0"/>
                  <a:cs typeface="Arial" pitchFamily="34" charset="0"/>
                </a:rPr>
                <a:t>Cada miembro se compromete a aportar lo mejor de si mismo.</a:t>
              </a:r>
              <a:r>
                <a:rPr lang="es-ES" sz="1600" kern="1200" dirty="0" smtClean="0">
                  <a:solidFill>
                    <a:schemeClr val="tx1"/>
                  </a:solidFill>
                  <a:latin typeface="Arial" pitchFamily="34" charset="0"/>
                  <a:cs typeface="Arial" pitchFamily="34" charset="0"/>
                </a:rPr>
                <a:t> </a:t>
              </a:r>
              <a:endParaRPr lang="es-MX" sz="1600" kern="1200" dirty="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2885479293"/>
      </p:ext>
    </p:extLst>
  </p:cSld>
  <p:clrMapOvr>
    <a:masterClrMapping/>
  </p:clrMapOvr>
  <p:transition>
    <p:wheel spokes="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Marcador de número de diapositiva"/>
          <p:cNvSpPr>
            <a:spLocks noGrp="1"/>
          </p:cNvSpPr>
          <p:nvPr>
            <p:ph type="sldNum" sz="quarter" idx="12"/>
          </p:nvPr>
        </p:nvSpPr>
        <p:spPr>
          <a:xfrm>
            <a:off x="6553200" y="6356350"/>
            <a:ext cx="2133600" cy="365125"/>
          </a:xfrm>
        </p:spPr>
        <p:txBody>
          <a:bodyPr/>
          <a:lstStyle/>
          <a:p>
            <a:pPr>
              <a:defRPr/>
            </a:pPr>
            <a:fld id="{7A0687F0-233C-4F1C-875D-DD7F7002FE61}" type="slidenum">
              <a:rPr lang="es-ES">
                <a:solidFill>
                  <a:srgbClr val="898989"/>
                </a:solidFill>
              </a:rPr>
              <a:pPr>
                <a:defRPr/>
              </a:pPr>
              <a:t>54</a:t>
            </a:fld>
            <a:endParaRPr lang="es-ES" dirty="0">
              <a:solidFill>
                <a:srgbClr val="898989"/>
              </a:solidFill>
            </a:endParaRPr>
          </a:p>
        </p:txBody>
      </p:sp>
      <p:sp>
        <p:nvSpPr>
          <p:cNvPr id="67588" name="Rectangle 2"/>
          <p:cNvSpPr>
            <a:spLocks noChangeArrowheads="1"/>
          </p:cNvSpPr>
          <p:nvPr/>
        </p:nvSpPr>
        <p:spPr bwMode="auto">
          <a:xfrm>
            <a:off x="395537" y="649354"/>
            <a:ext cx="374441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lnSpc>
                <a:spcPct val="115000"/>
              </a:lnSpc>
            </a:pPr>
            <a:r>
              <a:rPr lang="es-ES" sz="2000" b="1" i="1" dirty="0">
                <a:solidFill>
                  <a:srgbClr val="6666FF"/>
                </a:solidFill>
              </a:rPr>
              <a:t>EQUIPOS CREATIVOS</a:t>
            </a:r>
            <a:r>
              <a:rPr lang="es-ES" sz="2000" i="1" dirty="0">
                <a:solidFill>
                  <a:srgbClr val="6666FF"/>
                </a:solidFill>
              </a:rPr>
              <a:t>:</a:t>
            </a:r>
            <a:r>
              <a:rPr lang="es-ES" sz="2000" dirty="0">
                <a:solidFill>
                  <a:srgbClr val="6666FF"/>
                </a:solidFill>
              </a:rPr>
              <a:t> </a:t>
            </a:r>
            <a:r>
              <a:rPr lang="es-ES" sz="2000" dirty="0"/>
              <a:t>Creados para </a:t>
            </a:r>
            <a:r>
              <a:rPr lang="es-ES" sz="2000" b="1" i="1" dirty="0"/>
              <a:t>diseñar nuevos productos o servicios, nuevos procesos o campañas, nuevos proyectos</a:t>
            </a:r>
            <a:r>
              <a:rPr lang="es-ES" sz="2000" dirty="0"/>
              <a:t>. </a:t>
            </a:r>
          </a:p>
        </p:txBody>
      </p:sp>
      <p:pic>
        <p:nvPicPr>
          <p:cNvPr id="6146" name="Picture 2" descr="http://eliagarciasaura.files.wordpress.com/2010/10/creatividad.jpg"/>
          <p:cNvPicPr>
            <a:picLocks noChangeAspect="1" noChangeArrowheads="1"/>
          </p:cNvPicPr>
          <p:nvPr/>
        </p:nvPicPr>
        <p:blipFill>
          <a:blip r:embed="rId3" cstate="print"/>
          <a:srcRect/>
          <a:stretch>
            <a:fillRect/>
          </a:stretch>
        </p:blipFill>
        <p:spPr bwMode="auto">
          <a:xfrm>
            <a:off x="730636" y="2924944"/>
            <a:ext cx="3119796" cy="2880320"/>
          </a:xfrm>
          <a:prstGeom prst="rect">
            <a:avLst/>
          </a:prstGeom>
          <a:noFill/>
        </p:spPr>
      </p:pic>
      <p:sp>
        <p:nvSpPr>
          <p:cNvPr id="7" name="Rectangle 3"/>
          <p:cNvSpPr>
            <a:spLocks noChangeArrowheads="1"/>
          </p:cNvSpPr>
          <p:nvPr/>
        </p:nvSpPr>
        <p:spPr bwMode="auto">
          <a:xfrm>
            <a:off x="4932040" y="601772"/>
            <a:ext cx="3816423"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lnSpc>
                <a:spcPct val="115000"/>
              </a:lnSpc>
            </a:pPr>
            <a:r>
              <a:rPr lang="es-ES" sz="2000" b="1" i="1" dirty="0">
                <a:solidFill>
                  <a:srgbClr val="6666FF"/>
                </a:solidFill>
              </a:rPr>
              <a:t>EQUIPOS PARA RESOLUCIÓN DE CONFLICTOS:</a:t>
            </a:r>
            <a:r>
              <a:rPr lang="es-ES" sz="2000" dirty="0">
                <a:solidFill>
                  <a:srgbClr val="6666FF"/>
                </a:solidFill>
              </a:rPr>
              <a:t> </a:t>
            </a:r>
            <a:r>
              <a:rPr lang="es-ES" sz="2000" b="1" i="1" dirty="0" smtClean="0"/>
              <a:t>Se crean </a:t>
            </a:r>
            <a:r>
              <a:rPr lang="es-ES" sz="2000" b="1" i="1" dirty="0"/>
              <a:t>para solucionar crisis existentes o potenciales</a:t>
            </a:r>
            <a:r>
              <a:rPr lang="es-ES" sz="2000" dirty="0"/>
              <a:t>. Deben </a:t>
            </a:r>
            <a:r>
              <a:rPr lang="es-ES" sz="2000" b="1" i="1" dirty="0"/>
              <a:t>estudiar problemas, identificar causas y proponer soluciones alternativas. </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2924944"/>
            <a:ext cx="3390577" cy="287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323528" y="5877272"/>
            <a:ext cx="3384376" cy="246221"/>
          </a:xfrm>
          <a:prstGeom prst="rect">
            <a:avLst/>
          </a:prstGeom>
          <a:noFill/>
        </p:spPr>
        <p:txBody>
          <a:bodyPr wrap="square" rtlCol="0">
            <a:spAutoFit/>
          </a:bodyPr>
          <a:lstStyle/>
          <a:p>
            <a:r>
              <a:rPr lang="es-MX" sz="1000" dirty="0" smtClean="0"/>
              <a:t>Material de apoyo.- </a:t>
            </a:r>
            <a:r>
              <a:rPr lang="es-MX" sz="1000" dirty="0" smtClean="0"/>
              <a:t>Equipos de trabajo. Tema conflictos</a:t>
            </a:r>
            <a:endParaRPr lang="es-MX" sz="1000" dirty="0"/>
          </a:p>
        </p:txBody>
      </p:sp>
      <p:sp>
        <p:nvSpPr>
          <p:cNvPr id="10" name="9 Rectángulo">
            <a:hlinkClick r:id="rId5"/>
          </p:cNvPr>
          <p:cNvSpPr/>
          <p:nvPr/>
        </p:nvSpPr>
        <p:spPr>
          <a:xfrm>
            <a:off x="341571" y="6063099"/>
            <a:ext cx="5742597" cy="246221"/>
          </a:xfrm>
          <a:prstGeom prst="rect">
            <a:avLst/>
          </a:prstGeom>
        </p:spPr>
        <p:txBody>
          <a:bodyPr wrap="square">
            <a:spAutoFit/>
          </a:bodyPr>
          <a:lstStyle/>
          <a:p>
            <a:r>
              <a:rPr lang="es-MX" sz="1000" dirty="0">
                <a:solidFill>
                  <a:srgbClr val="3333CC"/>
                </a:solidFill>
              </a:rPr>
              <a:t>http://www.youtube.com/watch?v=ZrDycvMGlv8</a:t>
            </a:r>
          </a:p>
        </p:txBody>
      </p:sp>
    </p:spTree>
    <p:extLst>
      <p:ext uri="{BB962C8B-B14F-4D97-AF65-F5344CB8AC3E}">
        <p14:creationId xmlns:p14="http://schemas.microsoft.com/office/powerpoint/2010/main" val="3118774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a:xfrm>
            <a:off x="6553200" y="6356350"/>
            <a:ext cx="2133600" cy="365125"/>
          </a:xfrm>
        </p:spPr>
        <p:txBody>
          <a:bodyPr/>
          <a:lstStyle/>
          <a:p>
            <a:pPr>
              <a:defRPr/>
            </a:pPr>
            <a:fld id="{2F178092-86DB-4270-9E7B-41ACABB9C4A0}" type="slidenum">
              <a:rPr lang="es-ES">
                <a:solidFill>
                  <a:srgbClr val="898989"/>
                </a:solidFill>
              </a:rPr>
              <a:pPr>
                <a:defRPr/>
              </a:pPr>
              <a:t>55</a:t>
            </a:fld>
            <a:endParaRPr lang="es-ES" dirty="0">
              <a:solidFill>
                <a:srgbClr val="898989"/>
              </a:solidFill>
            </a:endParaRPr>
          </a:p>
        </p:txBody>
      </p:sp>
      <p:sp>
        <p:nvSpPr>
          <p:cNvPr id="72708" name="Rectangle 2"/>
          <p:cNvSpPr>
            <a:spLocks noChangeArrowheads="1"/>
          </p:cNvSpPr>
          <p:nvPr/>
        </p:nvSpPr>
        <p:spPr bwMode="auto">
          <a:xfrm>
            <a:off x="1943100" y="608377"/>
            <a:ext cx="5257800" cy="1938992"/>
          </a:xfrm>
          <a:prstGeom prst="rect">
            <a:avLst/>
          </a:prstGeom>
          <a:noFill/>
          <a:ln w="9525">
            <a:noFill/>
            <a:miter lim="800000"/>
            <a:headEnd/>
            <a:tailEnd/>
          </a:ln>
        </p:spPr>
        <p:txBody>
          <a:bodyPr wrap="square" anchor="ctr">
            <a:spAutoFit/>
          </a:bodyPr>
          <a:lstStyle/>
          <a:p>
            <a:pPr algn="just">
              <a:lnSpc>
                <a:spcPct val="120000"/>
              </a:lnSpc>
              <a:defRPr/>
            </a:pPr>
            <a:r>
              <a:rPr lang="es-ES" sz="2000" b="1" i="1" dirty="0">
                <a:solidFill>
                  <a:srgbClr val="6666FF"/>
                </a:solidFill>
              </a:rPr>
              <a:t>EQUIPOS TÁCTICOS:</a:t>
            </a:r>
            <a:r>
              <a:rPr lang="es-ES" sz="2000" b="1" dirty="0">
                <a:solidFill>
                  <a:srgbClr val="6666FF"/>
                </a:solidFill>
              </a:rPr>
              <a:t> </a:t>
            </a:r>
            <a:r>
              <a:rPr lang="es-ES" sz="2000" dirty="0"/>
              <a:t>son los que </a:t>
            </a:r>
            <a:r>
              <a:rPr lang="es-ES" sz="2000" b="1" i="1" dirty="0"/>
              <a:t>ejecutan los planes, lanzan los nuevos productos o servicios, desarrollan los nuevos enfoques, producen y entregan los nuevos procedimientos y el resultado de los conceptos.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852936"/>
            <a:ext cx="4464495"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2683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679134" y="4797152"/>
            <a:ext cx="7929562" cy="1815853"/>
          </a:xfrm>
          <a:prstGeom prst="rect">
            <a:avLst/>
          </a:prstGeom>
          <a:noFill/>
          <a:ln w="9525">
            <a:noFill/>
            <a:miter lim="800000"/>
            <a:headEnd/>
            <a:tailEnd/>
          </a:ln>
          <a:effectLst>
            <a:outerShdw blurRad="50800" dist="38100" dir="5400000" algn="t" rotWithShape="0">
              <a:prstClr val="black">
                <a:alpha val="40000"/>
              </a:prstClr>
            </a:outerShdw>
          </a:effectLst>
        </p:spPr>
        <p:txBody>
          <a:bodyPr lIns="91414" tIns="45706" rIns="91414" bIns="45706">
            <a:spAutoFit/>
          </a:bodyPr>
          <a:lstStyle/>
          <a:p>
            <a:pPr algn="ctr">
              <a:spcBef>
                <a:spcPct val="50000"/>
              </a:spcBef>
              <a:defRPr/>
            </a:pP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CAPÍTULO 2.4</a:t>
            </a:r>
          </a:p>
          <a:p>
            <a:pPr algn="ctr">
              <a:spcBef>
                <a:spcPct val="50000"/>
              </a:spcBef>
              <a:defRPr/>
            </a:pPr>
            <a:r>
              <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rPr>
              <a:t> MANEJO DE CONFLICTOS</a:t>
            </a:r>
          </a:p>
          <a:p>
            <a:pPr algn="ctr">
              <a:spcBef>
                <a:spcPct val="50000"/>
              </a:spcBef>
              <a:defRPr/>
            </a:pPr>
            <a:endParaRPr lang="es-ES" sz="2800" b="1" cap="all" dirty="0" smtClean="0">
              <a:ln w="9000" cmpd="sng">
                <a:solidFill>
                  <a:schemeClr val="accent4">
                    <a:shade val="50000"/>
                    <a:satMod val="120000"/>
                  </a:schemeClr>
                </a:solidFill>
                <a:prstDash val="solid"/>
              </a:ln>
              <a:solidFill>
                <a:schemeClr val="accent1">
                  <a:lumMod val="75000"/>
                </a:schemeClr>
              </a:solidFill>
              <a:effectLst>
                <a:reflection blurRad="12700" stA="28000" endPos="45000" dist="1000" dir="5400000" sy="-100000" algn="bl" rotWithShape="0"/>
              </a:effectLst>
            </a:endParaRPr>
          </a:p>
        </p:txBody>
      </p:sp>
      <p:grpSp>
        <p:nvGrpSpPr>
          <p:cNvPr id="25606" name="Group 5"/>
          <p:cNvGrpSpPr>
            <a:grpSpLocks/>
          </p:cNvGrpSpPr>
          <p:nvPr/>
        </p:nvGrpSpPr>
        <p:grpSpPr bwMode="auto">
          <a:xfrm>
            <a:off x="2572078" y="453900"/>
            <a:ext cx="3788358" cy="786080"/>
            <a:chOff x="1882" y="981"/>
            <a:chExt cx="2722" cy="635"/>
          </a:xfrm>
        </p:grpSpPr>
        <p:pic>
          <p:nvPicPr>
            <p:cNvPr id="25607" name="Picture 6"/>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882" y="981"/>
              <a:ext cx="681"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7"/>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562" y="1224"/>
              <a:ext cx="2042"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descr="C:\Users\Conchi\Pictures\32811.png"/>
          <p:cNvPicPr>
            <a:picLocks noChangeAspect="1" noChangeArrowheads="1"/>
          </p:cNvPicPr>
          <p:nvPr/>
        </p:nvPicPr>
        <p:blipFill rotWithShape="1">
          <a:blip r:embed="rId5">
            <a:extLst>
              <a:ext uri="{28A0092B-C50C-407E-A947-70E740481C1C}">
                <a14:useLocalDpi xmlns:a14="http://schemas.microsoft.com/office/drawing/2010/main" val="0"/>
              </a:ext>
            </a:extLst>
          </a:blip>
          <a:srcRect l="10772" t="29187" r="10220" b="22010"/>
          <a:stretch/>
        </p:blipFill>
        <p:spPr bwMode="auto">
          <a:xfrm>
            <a:off x="2484438" y="1628800"/>
            <a:ext cx="3963639" cy="24482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8" name="2 Marcador de número de diapositiva"/>
          <p:cNvSpPr>
            <a:spLocks noGrp="1"/>
          </p:cNvSpPr>
          <p:nvPr>
            <p:ph type="sldNum" sz="quarter" idx="12"/>
          </p:nvPr>
        </p:nvSpPr>
        <p:spPr>
          <a:xfrm>
            <a:off x="6553200" y="6356350"/>
            <a:ext cx="2133600" cy="365125"/>
          </a:xfrm>
        </p:spPr>
        <p:txBody>
          <a:bodyPr/>
          <a:lstStyle/>
          <a:p>
            <a:fld id="{132FADFE-3B8F-471C-ABF0-DBC7717ECBBC}" type="slidenum">
              <a:rPr lang="es-ES" smtClean="0"/>
              <a:pPr/>
              <a:t>56</a:t>
            </a:fld>
            <a:endParaRPr lang="es-ES"/>
          </a:p>
        </p:txBody>
      </p:sp>
    </p:spTree>
    <p:extLst>
      <p:ext uri="{BB962C8B-B14F-4D97-AF65-F5344CB8AC3E}">
        <p14:creationId xmlns:p14="http://schemas.microsoft.com/office/powerpoint/2010/main" val="10283301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Marcador de número de diapositiva"/>
          <p:cNvSpPr>
            <a:spLocks noGrp="1"/>
          </p:cNvSpPr>
          <p:nvPr>
            <p:ph type="sldNum" sz="quarter" idx="12"/>
          </p:nvPr>
        </p:nvSpPr>
        <p:spPr>
          <a:xfrm>
            <a:off x="6553200" y="6356350"/>
            <a:ext cx="2133600" cy="365125"/>
          </a:xfrm>
        </p:spPr>
        <p:txBody>
          <a:bodyPr/>
          <a:lstStyle/>
          <a:p>
            <a:pPr>
              <a:defRPr/>
            </a:pPr>
            <a:fld id="{76E38905-9EB8-43F5-B688-A3D4C581AE7E}" type="slidenum">
              <a:rPr lang="es-ES"/>
              <a:pPr>
                <a:defRPr/>
              </a:pPr>
              <a:t>57</a:t>
            </a:fld>
            <a:endParaRPr lang="es-ES"/>
          </a:p>
        </p:txBody>
      </p:sp>
      <p:sp>
        <p:nvSpPr>
          <p:cNvPr id="63492" name="Rectangle 2"/>
          <p:cNvSpPr>
            <a:spLocks noChangeArrowheads="1"/>
          </p:cNvSpPr>
          <p:nvPr/>
        </p:nvSpPr>
        <p:spPr bwMode="auto">
          <a:xfrm>
            <a:off x="611188" y="2348880"/>
            <a:ext cx="7921625" cy="590931"/>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90000"/>
              </a:lnSpc>
            </a:pPr>
            <a:r>
              <a:rPr lang="es-ES" b="1" i="1" dirty="0" smtClean="0"/>
              <a:t>Ocurre </a:t>
            </a:r>
            <a:r>
              <a:rPr lang="es-ES" b="1" i="1" dirty="0"/>
              <a:t>cuando individuos o grupos no obtienen lo que necesitan</a:t>
            </a:r>
            <a:r>
              <a:rPr lang="es-ES" dirty="0"/>
              <a:t> o quieren, buscando su interés propio. </a:t>
            </a:r>
            <a:endParaRPr lang="es-ES" b="1" i="1" dirty="0"/>
          </a:p>
        </p:txBody>
      </p:sp>
      <p:sp>
        <p:nvSpPr>
          <p:cNvPr id="11" name="Rectangle 2"/>
          <p:cNvSpPr>
            <a:spLocks noChangeArrowheads="1"/>
          </p:cNvSpPr>
          <p:nvPr/>
        </p:nvSpPr>
        <p:spPr bwMode="auto">
          <a:xfrm>
            <a:off x="3589555" y="333375"/>
            <a:ext cx="1964897" cy="400110"/>
          </a:xfrm>
          <a:prstGeom prst="rect">
            <a:avLst/>
          </a:prstGeom>
          <a:solidFill>
            <a:srgbClr val="CCFF99"/>
          </a:solidFill>
          <a:extLst/>
        </p:spPr>
        <p:txBody>
          <a:bodyPr wrap="square" rtlCol="0">
            <a:spAutoFit/>
          </a:bodyPr>
          <a:lstStyle/>
          <a:p>
            <a:pPr algn="ctr"/>
            <a:r>
              <a:rPr lang="es-ES_tradnl" sz="2000" b="1" dirty="0"/>
              <a:t>LOS CONFLICTOS</a:t>
            </a:r>
          </a:p>
        </p:txBody>
      </p:sp>
      <p:sp>
        <p:nvSpPr>
          <p:cNvPr id="2" name="1 Rectángulo"/>
          <p:cNvSpPr/>
          <p:nvPr/>
        </p:nvSpPr>
        <p:spPr>
          <a:xfrm>
            <a:off x="611188" y="1109877"/>
            <a:ext cx="7921252" cy="5909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lnSpc>
                <a:spcPct val="90000"/>
              </a:lnSpc>
            </a:pPr>
            <a:r>
              <a:rPr lang="es-ES" dirty="0"/>
              <a:t>El </a:t>
            </a:r>
            <a:r>
              <a:rPr lang="es-ES" b="1" i="1" dirty="0"/>
              <a:t>C</a:t>
            </a:r>
            <a:r>
              <a:rPr lang="es-ES" b="1" i="1" dirty="0" smtClean="0"/>
              <a:t>onflicto</a:t>
            </a:r>
            <a:r>
              <a:rPr lang="es-ES" dirty="0" smtClean="0"/>
              <a:t> </a:t>
            </a:r>
            <a:r>
              <a:rPr lang="es-ES" dirty="0"/>
              <a:t>es la </a:t>
            </a:r>
            <a:r>
              <a:rPr lang="es-ES" b="1" i="1" dirty="0"/>
              <a:t>diferencia de intereses</a:t>
            </a:r>
            <a:r>
              <a:rPr lang="es-ES" dirty="0"/>
              <a:t> u </a:t>
            </a:r>
            <a:r>
              <a:rPr lang="es-ES" b="1" dirty="0"/>
              <a:t>opiniones entre una o más partes sobre determinada situación o tema</a:t>
            </a:r>
            <a:r>
              <a:rPr lang="es-ES" dirty="0"/>
              <a:t>.</a:t>
            </a:r>
          </a:p>
        </p:txBody>
      </p:sp>
      <p:sp>
        <p:nvSpPr>
          <p:cNvPr id="3" name="2 Rectángulo"/>
          <p:cNvSpPr/>
          <p:nvPr/>
        </p:nvSpPr>
        <p:spPr>
          <a:xfrm>
            <a:off x="611560" y="1844824"/>
            <a:ext cx="7920880" cy="3416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lnSpc>
                <a:spcPct val="90000"/>
              </a:lnSpc>
            </a:pPr>
            <a:r>
              <a:rPr lang="es-ES" dirty="0"/>
              <a:t>Involucra pensamiento y acción de los involucrados.</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336" y="3213100"/>
            <a:ext cx="6096000" cy="304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665069"/>
      </p:ext>
    </p:extLst>
  </p:cSld>
  <p:clrMapOvr>
    <a:masterClrMapping/>
  </p:clrMapOvr>
  <p:transition spd="slow">
    <p:cov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850" y="404664"/>
            <a:ext cx="8496622" cy="646331"/>
          </a:xfrm>
          <a:prstGeom prst="rect">
            <a:avLst/>
          </a:prstGeom>
          <a:noFill/>
        </p:spPr>
        <p:txBody>
          <a:bodyPr wrap="square" rtlCol="0">
            <a:spAutoFit/>
          </a:bodyPr>
          <a:lstStyle/>
          <a:p>
            <a:r>
              <a:rPr lang="es-MX" dirty="0" smtClean="0"/>
              <a:t>La existencia de conflictos es normal e incluso en muchos casos éste es bueno, por lo que se puede decir que existen:</a:t>
            </a:r>
            <a:endParaRPr lang="es-MX" dirty="0"/>
          </a:p>
        </p:txBody>
      </p:sp>
      <p:sp>
        <p:nvSpPr>
          <p:cNvPr id="3" name="2 Proceso"/>
          <p:cNvSpPr/>
          <p:nvPr/>
        </p:nvSpPr>
        <p:spPr>
          <a:xfrm>
            <a:off x="1331640" y="1556792"/>
            <a:ext cx="2520000" cy="1800000"/>
          </a:xfrm>
          <a:prstGeom prst="flowChartProcess">
            <a:avLst/>
          </a:prstGeom>
          <a:solidFill>
            <a:srgbClr val="00CC00"/>
          </a:solidFill>
          <a:ln w="38100">
            <a:solidFill>
              <a:srgbClr val="FFFF00"/>
            </a:solidFill>
          </a:ln>
          <a:effectLst>
            <a:outerShdw blurRad="76200" dist="12700" dir="2700000" sy="-23000" kx="-800400" algn="bl" rotWithShape="0">
              <a:prstClr val="black">
                <a:alpha val="20000"/>
              </a:prstClr>
            </a:outerShdw>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s-MX" sz="2400" b="1" dirty="0" smtClean="0">
                <a:solidFill>
                  <a:schemeClr val="tx1"/>
                </a:solidFill>
              </a:rPr>
              <a:t>CONFLICTOS </a:t>
            </a:r>
          </a:p>
          <a:p>
            <a:pPr algn="ctr"/>
            <a:r>
              <a:rPr lang="es-MX" sz="2400" b="1" dirty="0" smtClean="0">
                <a:solidFill>
                  <a:schemeClr val="tx1"/>
                </a:solidFill>
              </a:rPr>
              <a:t>POSITIVOS</a:t>
            </a:r>
            <a:endParaRPr lang="es-MX" sz="2400" b="1" dirty="0">
              <a:solidFill>
                <a:schemeClr val="tx1"/>
              </a:solidFill>
            </a:endParaRPr>
          </a:p>
        </p:txBody>
      </p:sp>
      <p:sp>
        <p:nvSpPr>
          <p:cNvPr id="7" name="6 Proceso"/>
          <p:cNvSpPr/>
          <p:nvPr/>
        </p:nvSpPr>
        <p:spPr>
          <a:xfrm>
            <a:off x="5220072" y="1484984"/>
            <a:ext cx="2520000" cy="1800000"/>
          </a:xfrm>
          <a:prstGeom prst="flowChartProcess">
            <a:avLst/>
          </a:prstGeom>
          <a:solidFill>
            <a:srgbClr val="FF0000"/>
          </a:solidFill>
          <a:ln w="38100">
            <a:solidFill>
              <a:srgbClr val="FFFF00"/>
            </a:solidFill>
          </a:ln>
          <a:effectLst>
            <a:outerShdw blurRad="76200" dist="12700" dir="8100000" sy="-23000" kx="800400" algn="br" rotWithShape="0">
              <a:prstClr val="black">
                <a:alpha val="20000"/>
              </a:prstClr>
            </a:outerShdw>
          </a:effectLst>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s-MX" sz="2400" b="1" dirty="0" smtClean="0">
                <a:solidFill>
                  <a:schemeClr val="tx1"/>
                </a:solidFill>
              </a:rPr>
              <a:t>CONFLICTOS NEGATIVOS</a:t>
            </a:r>
            <a:endParaRPr lang="es-MX" sz="2400" b="1" dirty="0">
              <a:solidFill>
                <a:schemeClr val="tx1"/>
              </a:solidFill>
            </a:endParaRPr>
          </a:p>
        </p:txBody>
      </p:sp>
      <p:sp>
        <p:nvSpPr>
          <p:cNvPr id="8" name="7 CuadroTexto"/>
          <p:cNvSpPr txBox="1"/>
          <p:nvPr/>
        </p:nvSpPr>
        <p:spPr>
          <a:xfrm>
            <a:off x="1079612" y="4005064"/>
            <a:ext cx="6984776" cy="2045175"/>
          </a:xfrm>
          <a:prstGeom prst="rect">
            <a:avLst/>
          </a:prstGeom>
          <a:noFill/>
        </p:spPr>
        <p:txBody>
          <a:bodyPr wrap="square" rtlCol="0">
            <a:spAutoFit/>
          </a:bodyPr>
          <a:lstStyle/>
          <a:p>
            <a:pPr marL="446088" indent="-446088" algn="just">
              <a:lnSpc>
                <a:spcPct val="150000"/>
              </a:lnSpc>
              <a:buClr>
                <a:srgbClr val="FF3300"/>
              </a:buClr>
              <a:buSzPct val="120000"/>
              <a:buFont typeface="Wingdings 3" pitchFamily="18" charset="2"/>
              <a:buChar char="c"/>
            </a:pPr>
            <a:r>
              <a:rPr lang="es-MX" sz="2000" dirty="0" smtClean="0"/>
              <a:t>El conflicto es inevitable.</a:t>
            </a:r>
          </a:p>
          <a:p>
            <a:pPr marL="446088" indent="-446088" algn="just">
              <a:buClr>
                <a:srgbClr val="FF3300"/>
              </a:buClr>
              <a:buSzPct val="120000"/>
              <a:buFont typeface="Wingdings 3" pitchFamily="18" charset="2"/>
              <a:buChar char="c"/>
            </a:pPr>
            <a:r>
              <a:rPr lang="es-MX" sz="2000" dirty="0" smtClean="0"/>
              <a:t>El conflicto se desarrolla al lidiar con personas, trabajo y nosotros mismos.</a:t>
            </a:r>
          </a:p>
          <a:p>
            <a:pPr marL="446088" indent="-446088" algn="just">
              <a:lnSpc>
                <a:spcPct val="150000"/>
              </a:lnSpc>
              <a:buClr>
                <a:srgbClr val="FF3300"/>
              </a:buClr>
              <a:buSzPct val="120000"/>
              <a:buFont typeface="Wingdings 3" pitchFamily="18" charset="2"/>
              <a:buChar char="c"/>
            </a:pPr>
            <a:r>
              <a:rPr lang="es-MX" sz="2000" dirty="0" smtClean="0"/>
              <a:t>Son parte de nuestra vida cotidiana.</a:t>
            </a:r>
          </a:p>
          <a:p>
            <a:pPr marL="446088" indent="-446088" algn="just">
              <a:lnSpc>
                <a:spcPct val="150000"/>
              </a:lnSpc>
              <a:buClr>
                <a:srgbClr val="FF3300"/>
              </a:buClr>
              <a:buSzPct val="120000"/>
              <a:buFont typeface="Wingdings 3" pitchFamily="18" charset="2"/>
              <a:buChar char="c"/>
            </a:pPr>
            <a:r>
              <a:rPr lang="es-MX" sz="2000" dirty="0" smtClean="0"/>
              <a:t>El conflicto puede llevar a la negociación y colaboración.</a:t>
            </a:r>
            <a:endParaRPr lang="es-MX" sz="2000" dirty="0"/>
          </a:p>
        </p:txBody>
      </p:sp>
      <p:sp>
        <p:nvSpPr>
          <p:cNvPr id="4" name="3 Marcador de número de diapositiva"/>
          <p:cNvSpPr>
            <a:spLocks noGrp="1"/>
          </p:cNvSpPr>
          <p:nvPr>
            <p:ph type="sldNum" sz="quarter" idx="12"/>
          </p:nvPr>
        </p:nvSpPr>
        <p:spPr>
          <a:xfrm>
            <a:off x="6553200" y="6356350"/>
            <a:ext cx="2133600" cy="365125"/>
          </a:xfrm>
        </p:spPr>
        <p:txBody>
          <a:bodyPr/>
          <a:lstStyle/>
          <a:p>
            <a:fld id="{132FADFE-3B8F-471C-ABF0-DBC7717ECBBC}" type="slidenum">
              <a:rPr lang="es-ES" smtClean="0"/>
              <a:pPr/>
              <a:t>58</a:t>
            </a:fld>
            <a:endParaRPr lang="es-ES"/>
          </a:p>
        </p:txBody>
      </p:sp>
    </p:spTree>
    <p:extLst>
      <p:ext uri="{BB962C8B-B14F-4D97-AF65-F5344CB8AC3E}">
        <p14:creationId xmlns:p14="http://schemas.microsoft.com/office/powerpoint/2010/main" val="28654239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Marcador de número de diapositiva"/>
          <p:cNvSpPr>
            <a:spLocks noGrp="1"/>
          </p:cNvSpPr>
          <p:nvPr>
            <p:ph type="sldNum" sz="quarter" idx="12"/>
          </p:nvPr>
        </p:nvSpPr>
        <p:spPr>
          <a:xfrm>
            <a:off x="6553200" y="6356350"/>
            <a:ext cx="2133600" cy="365125"/>
          </a:xfrm>
        </p:spPr>
        <p:txBody>
          <a:bodyPr/>
          <a:lstStyle/>
          <a:p>
            <a:pPr>
              <a:defRPr/>
            </a:pPr>
            <a:fld id="{76E38905-9EB8-43F5-B688-A3D4C581AE7E}" type="slidenum">
              <a:rPr lang="es-ES"/>
              <a:pPr>
                <a:defRPr/>
              </a:pPr>
              <a:t>59</a:t>
            </a:fld>
            <a:endParaRPr lang="es-ES"/>
          </a:p>
        </p:txBody>
      </p:sp>
      <p:sp>
        <p:nvSpPr>
          <p:cNvPr id="63492" name="Rectangle 2"/>
          <p:cNvSpPr>
            <a:spLocks noChangeArrowheads="1"/>
          </p:cNvSpPr>
          <p:nvPr/>
        </p:nvSpPr>
        <p:spPr bwMode="auto">
          <a:xfrm>
            <a:off x="599312" y="471155"/>
            <a:ext cx="79331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lnSpc>
                <a:spcPct val="90000"/>
              </a:lnSpc>
            </a:pPr>
            <a:r>
              <a:rPr lang="es-ES" sz="2000" dirty="0" smtClean="0"/>
              <a:t>Esencialmente </a:t>
            </a:r>
            <a:r>
              <a:rPr lang="es-ES" sz="2000" dirty="0"/>
              <a:t>se </a:t>
            </a:r>
            <a:r>
              <a:rPr lang="es-ES" sz="2000" b="1" i="1" dirty="0"/>
              <a:t>originan </a:t>
            </a:r>
            <a:r>
              <a:rPr lang="es-ES" sz="2000" dirty="0"/>
              <a:t>por </a:t>
            </a:r>
            <a:r>
              <a:rPr lang="es-ES" sz="2000" dirty="0" smtClean="0"/>
              <a:t>los </a:t>
            </a:r>
            <a:r>
              <a:rPr lang="es-ES" sz="2000" dirty="0"/>
              <a:t>siguientes</a:t>
            </a:r>
            <a:r>
              <a:rPr lang="es-ES" sz="2000" b="1" i="1" dirty="0"/>
              <a:t> factores:</a:t>
            </a:r>
          </a:p>
        </p:txBody>
      </p:sp>
      <p:sp>
        <p:nvSpPr>
          <p:cNvPr id="2" name="1 Rectángulo"/>
          <p:cNvSpPr/>
          <p:nvPr/>
        </p:nvSpPr>
        <p:spPr>
          <a:xfrm>
            <a:off x="611560" y="1508650"/>
            <a:ext cx="4572000" cy="840230"/>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just">
              <a:lnSpc>
                <a:spcPct val="90000"/>
              </a:lnSpc>
              <a:spcAft>
                <a:spcPct val="35000"/>
              </a:spcAft>
            </a:pPr>
            <a:r>
              <a:rPr lang="es-ES" b="1" i="1" dirty="0">
                <a:effectLst>
                  <a:outerShdw blurRad="38100" dist="38100" dir="2700000" algn="tl">
                    <a:srgbClr val="000000">
                      <a:alpha val="43137"/>
                    </a:srgbClr>
                  </a:outerShdw>
                </a:effectLst>
              </a:rPr>
              <a:t>Interdependencia laboral</a:t>
            </a:r>
            <a:r>
              <a:rPr lang="es-ES" b="1" dirty="0">
                <a:effectLst>
                  <a:outerShdw blurRad="38100" dist="38100" dir="2700000" algn="tl">
                    <a:srgbClr val="000000">
                      <a:alpha val="43137"/>
                    </a:srgbClr>
                  </a:outerShdw>
                </a:effectLst>
              </a:rPr>
              <a:t>: </a:t>
            </a:r>
            <a:r>
              <a:rPr lang="es-ES" b="1" i="1" dirty="0" smtClean="0"/>
              <a:t>cuando </a:t>
            </a:r>
            <a:r>
              <a:rPr lang="es-ES" b="1" i="1" dirty="0"/>
              <a:t>dos o más grupos de una organización dependen unos de otros para realizar su trabajo</a:t>
            </a:r>
            <a:r>
              <a:rPr lang="es-ES" dirty="0"/>
              <a:t>. </a:t>
            </a:r>
          </a:p>
        </p:txBody>
      </p:sp>
      <p:sp>
        <p:nvSpPr>
          <p:cNvPr id="3" name="2 Rectángulo"/>
          <p:cNvSpPr/>
          <p:nvPr/>
        </p:nvSpPr>
        <p:spPr>
          <a:xfrm>
            <a:off x="1907704" y="2708920"/>
            <a:ext cx="4572000" cy="590931"/>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lgn="just">
              <a:lnSpc>
                <a:spcPct val="90000"/>
              </a:lnSpc>
              <a:spcAft>
                <a:spcPct val="35000"/>
              </a:spcAft>
            </a:pPr>
            <a:r>
              <a:rPr lang="es-ES" b="1" i="1" dirty="0">
                <a:effectLst>
                  <a:outerShdw blurRad="38100" dist="38100" dir="2700000" algn="tl">
                    <a:srgbClr val="000000">
                      <a:alpha val="43137"/>
                    </a:srgbClr>
                  </a:outerShdw>
                </a:effectLst>
              </a:rPr>
              <a:t>Interdependencia combinada</a:t>
            </a:r>
            <a:r>
              <a:rPr lang="es-ES" b="1" i="1" dirty="0"/>
              <a:t>:</a:t>
            </a:r>
            <a:r>
              <a:rPr lang="es-ES" dirty="0"/>
              <a:t> Cada </a:t>
            </a:r>
            <a:r>
              <a:rPr lang="es-ES" b="1" i="1" dirty="0"/>
              <a:t>grupo, actúa independientemente</a:t>
            </a:r>
            <a:r>
              <a:rPr lang="es-ES" dirty="0"/>
              <a:t>. </a:t>
            </a:r>
            <a:endParaRPr lang="es-ES" sz="1400" dirty="0"/>
          </a:p>
        </p:txBody>
      </p:sp>
      <p:sp>
        <p:nvSpPr>
          <p:cNvPr id="4" name="3 Rectángulo"/>
          <p:cNvSpPr/>
          <p:nvPr/>
        </p:nvSpPr>
        <p:spPr>
          <a:xfrm>
            <a:off x="3131840" y="3573016"/>
            <a:ext cx="4572000" cy="840230"/>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pPr algn="just">
              <a:lnSpc>
                <a:spcPct val="90000"/>
              </a:lnSpc>
              <a:spcAft>
                <a:spcPct val="35000"/>
              </a:spcAft>
            </a:pPr>
            <a:r>
              <a:rPr lang="es-ES" b="1" i="1" dirty="0">
                <a:effectLst>
                  <a:outerShdw blurRad="38100" dist="38100" dir="2700000" algn="tl">
                    <a:srgbClr val="000000">
                      <a:alpha val="43137"/>
                    </a:srgbClr>
                  </a:outerShdw>
                </a:effectLst>
              </a:rPr>
              <a:t>Interdependencia secuencial:</a:t>
            </a:r>
            <a:r>
              <a:rPr lang="es-ES" dirty="0">
                <a:effectLst>
                  <a:outerShdw blurRad="38100" dist="38100" dir="2700000" algn="tl">
                    <a:srgbClr val="000000">
                      <a:alpha val="43137"/>
                    </a:srgbClr>
                  </a:outerShdw>
                </a:effectLst>
              </a:rPr>
              <a:t> </a:t>
            </a:r>
            <a:r>
              <a:rPr lang="es-ES" dirty="0"/>
              <a:t>exige que </a:t>
            </a:r>
            <a:r>
              <a:rPr lang="es-ES" b="1" i="1" dirty="0"/>
              <a:t>un grupo finalice un trabajo para que otro pueda hacer lo mismo.</a:t>
            </a:r>
            <a:r>
              <a:rPr lang="es-ES" dirty="0"/>
              <a:t> </a:t>
            </a:r>
            <a:endParaRPr lang="es-ES" sz="1400" dirty="0"/>
          </a:p>
        </p:txBody>
      </p:sp>
      <p:sp>
        <p:nvSpPr>
          <p:cNvPr id="5" name="4 Rectángulo"/>
          <p:cNvSpPr/>
          <p:nvPr/>
        </p:nvSpPr>
        <p:spPr>
          <a:xfrm>
            <a:off x="3995936" y="4653136"/>
            <a:ext cx="4572000" cy="840230"/>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p>
            <a:pPr algn="just">
              <a:lnSpc>
                <a:spcPct val="90000"/>
              </a:lnSpc>
              <a:spcAft>
                <a:spcPct val="35000"/>
              </a:spcAft>
            </a:pPr>
            <a:r>
              <a:rPr lang="es-ES" b="1" i="1" dirty="0">
                <a:effectLst>
                  <a:outerShdw blurRad="38100" dist="38100" dir="2700000" algn="tl">
                    <a:srgbClr val="000000">
                      <a:alpha val="43137"/>
                    </a:srgbClr>
                  </a:outerShdw>
                </a:effectLst>
              </a:rPr>
              <a:t>Interdependencia recíproca:</a:t>
            </a:r>
            <a:r>
              <a:rPr lang="es-ES" dirty="0">
                <a:effectLst>
                  <a:outerShdw blurRad="38100" dist="38100" dir="2700000" algn="tl">
                    <a:srgbClr val="000000">
                      <a:alpha val="43137"/>
                    </a:srgbClr>
                  </a:outerShdw>
                </a:effectLst>
              </a:rPr>
              <a:t> </a:t>
            </a:r>
            <a:r>
              <a:rPr lang="es-ES" dirty="0"/>
              <a:t>requiere que </a:t>
            </a:r>
            <a:r>
              <a:rPr lang="es-ES" b="1" i="1" dirty="0"/>
              <a:t>el producto final </a:t>
            </a:r>
            <a:r>
              <a:rPr lang="es-ES" dirty="0"/>
              <a:t>de cada grupo </a:t>
            </a:r>
            <a:r>
              <a:rPr lang="es-ES" b="1" i="1" dirty="0"/>
              <a:t>sirva de insumo para otros grupos </a:t>
            </a:r>
            <a:r>
              <a:rPr lang="es-ES" dirty="0"/>
              <a:t>de la misma organización.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581128"/>
            <a:ext cx="3240732"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580112" y="908720"/>
            <a:ext cx="3138054"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4088470"/>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5 Marcador de número de diapositiva"/>
          <p:cNvSpPr>
            <a:spLocks noGrp="1"/>
          </p:cNvSpPr>
          <p:nvPr>
            <p:ph type="sldNum" sz="quarter" idx="12"/>
          </p:nvPr>
        </p:nvSpPr>
        <p:spPr>
          <a:xfrm>
            <a:off x="6553200" y="6356350"/>
            <a:ext cx="2133600" cy="365125"/>
          </a:xfrm>
        </p:spPr>
        <p:txBody>
          <a:bodyPr/>
          <a:lstStyle/>
          <a:p>
            <a:pPr>
              <a:defRPr/>
            </a:pPr>
            <a:fld id="{6DF4E4AA-ADCC-4989-A709-408ECF541A83}" type="slidenum">
              <a:rPr lang="es-ES">
                <a:solidFill>
                  <a:srgbClr val="898989"/>
                </a:solidFill>
              </a:rPr>
              <a:pPr>
                <a:defRPr/>
              </a:pPr>
              <a:t>6</a:t>
            </a:fld>
            <a:endParaRPr lang="es-ES" dirty="0">
              <a:solidFill>
                <a:srgbClr val="898989"/>
              </a:solidFill>
            </a:endParaRPr>
          </a:p>
        </p:txBody>
      </p:sp>
      <p:sp>
        <p:nvSpPr>
          <p:cNvPr id="9227" name="Rectangle 19"/>
          <p:cNvSpPr>
            <a:spLocks noChangeArrowheads="1"/>
          </p:cNvSpPr>
          <p:nvPr/>
        </p:nvSpPr>
        <p:spPr bwMode="auto">
          <a:xfrm>
            <a:off x="342330" y="851521"/>
            <a:ext cx="8477819" cy="646331"/>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nchor="ctr">
            <a:spAutoFit/>
          </a:bodyPr>
          <a:lstStyle/>
          <a:p>
            <a:pPr algn="just"/>
            <a:r>
              <a:rPr lang="es-MX" altLang="zh-CN" dirty="0">
                <a:solidFill>
                  <a:srgbClr val="000000"/>
                </a:solidFill>
              </a:rPr>
              <a:t>El ejercicio del liderazgo como la </a:t>
            </a:r>
            <a:r>
              <a:rPr lang="es-MX" altLang="zh-CN" b="1" i="1" dirty="0">
                <a:solidFill>
                  <a:srgbClr val="000000"/>
                </a:solidFill>
              </a:rPr>
              <a:t>capacidad de influir, </a:t>
            </a:r>
            <a:r>
              <a:rPr lang="es-MX" altLang="zh-CN" dirty="0">
                <a:solidFill>
                  <a:srgbClr val="000000"/>
                </a:solidFill>
              </a:rPr>
              <a:t>requiere de </a:t>
            </a:r>
            <a:r>
              <a:rPr lang="es-MX" altLang="zh-CN" b="1" i="1" dirty="0">
                <a:solidFill>
                  <a:srgbClr val="000000"/>
                </a:solidFill>
              </a:rPr>
              <a:t>tres elementos básicos:</a:t>
            </a:r>
          </a:p>
        </p:txBody>
      </p:sp>
      <p:sp>
        <p:nvSpPr>
          <p:cNvPr id="2" name="1 Rectángulo"/>
          <p:cNvSpPr/>
          <p:nvPr/>
        </p:nvSpPr>
        <p:spPr>
          <a:xfrm>
            <a:off x="323850" y="2217638"/>
            <a:ext cx="4824414"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285750" indent="-285750" algn="just">
              <a:buFont typeface="Wingdings" pitchFamily="2" charset="2"/>
              <a:buChar char="þ"/>
            </a:pPr>
            <a:r>
              <a:rPr lang="es-MX" altLang="zh-CN" b="1" i="1" dirty="0">
                <a:solidFill>
                  <a:srgbClr val="000000"/>
                </a:solidFill>
                <a:ea typeface="SimSun" pitchFamily="2" charset="-122"/>
                <a:cs typeface="Times New Roman" pitchFamily="18" charset="0"/>
              </a:rPr>
              <a:t>Diagnosticar</a:t>
            </a:r>
            <a:r>
              <a:rPr lang="es-MX" altLang="zh-CN" dirty="0">
                <a:solidFill>
                  <a:srgbClr val="000000"/>
                </a:solidFill>
                <a:ea typeface="SimSun" pitchFamily="2" charset="-122"/>
                <a:cs typeface="Times New Roman" pitchFamily="18" charset="0"/>
              </a:rPr>
              <a:t>, es decir, </a:t>
            </a:r>
            <a:r>
              <a:rPr lang="es-MX" altLang="zh-CN" b="1" i="1" dirty="0">
                <a:solidFill>
                  <a:srgbClr val="000000"/>
                </a:solidFill>
                <a:ea typeface="SimSun" pitchFamily="2" charset="-122"/>
                <a:cs typeface="Times New Roman" pitchFamily="18" charset="0"/>
              </a:rPr>
              <a:t>ser capaz de entender </a:t>
            </a:r>
            <a:r>
              <a:rPr lang="es-MX" altLang="zh-CN" dirty="0">
                <a:solidFill>
                  <a:srgbClr val="000000"/>
                </a:solidFill>
                <a:ea typeface="SimSun" pitchFamily="2" charset="-122"/>
                <a:cs typeface="Times New Roman" pitchFamily="18" charset="0"/>
              </a:rPr>
              <a:t>la situación en la que se pretende influir.</a:t>
            </a:r>
            <a:endParaRPr lang="es-MX" dirty="0"/>
          </a:p>
        </p:txBody>
      </p:sp>
      <p:sp>
        <p:nvSpPr>
          <p:cNvPr id="3" name="2 Rectángulo"/>
          <p:cNvSpPr/>
          <p:nvPr/>
        </p:nvSpPr>
        <p:spPr>
          <a:xfrm>
            <a:off x="323849" y="3236783"/>
            <a:ext cx="4824413"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285750" indent="-285750" algn="just">
              <a:buFont typeface="Wingdings" pitchFamily="2" charset="2"/>
              <a:buChar char="þ"/>
            </a:pPr>
            <a:r>
              <a:rPr lang="es-MX" altLang="zh-CN" b="1" i="1" dirty="0">
                <a:solidFill>
                  <a:srgbClr val="000000"/>
                </a:solidFill>
                <a:ea typeface="SimSun" pitchFamily="2" charset="-122"/>
                <a:cs typeface="Times New Roman" pitchFamily="18" charset="0"/>
              </a:rPr>
              <a:t>Adaptarse</a:t>
            </a:r>
            <a:r>
              <a:rPr lang="es-MX" altLang="zh-CN" dirty="0">
                <a:solidFill>
                  <a:srgbClr val="000000"/>
                </a:solidFill>
                <a:ea typeface="SimSun" pitchFamily="2" charset="-122"/>
                <a:cs typeface="Times New Roman" pitchFamily="18" charset="0"/>
              </a:rPr>
              <a:t>, ser capaz de </a:t>
            </a:r>
            <a:r>
              <a:rPr lang="es-MX" altLang="zh-CN" b="1" i="1" dirty="0">
                <a:solidFill>
                  <a:srgbClr val="000000"/>
                </a:solidFill>
                <a:ea typeface="SimSun" pitchFamily="2" charset="-122"/>
                <a:cs typeface="Times New Roman" pitchFamily="18" charset="0"/>
              </a:rPr>
              <a:t>adaptar la conducta propia</a:t>
            </a:r>
            <a:r>
              <a:rPr lang="es-MX" altLang="zh-CN" dirty="0">
                <a:solidFill>
                  <a:srgbClr val="000000"/>
                </a:solidFill>
                <a:ea typeface="SimSun" pitchFamily="2" charset="-122"/>
                <a:cs typeface="Times New Roman" pitchFamily="18" charset="0"/>
              </a:rPr>
              <a:t>, así como las que estén bajo su control, </a:t>
            </a:r>
            <a:r>
              <a:rPr lang="es-MX" altLang="zh-CN" b="1" i="1" dirty="0">
                <a:solidFill>
                  <a:srgbClr val="000000"/>
                </a:solidFill>
                <a:ea typeface="SimSun" pitchFamily="2" charset="-122"/>
                <a:cs typeface="Times New Roman" pitchFamily="18" charset="0"/>
              </a:rPr>
              <a:t>a las contingencias de la situación.</a:t>
            </a:r>
            <a:endParaRPr lang="es-MX" dirty="0"/>
          </a:p>
        </p:txBody>
      </p:sp>
      <p:sp>
        <p:nvSpPr>
          <p:cNvPr id="4" name="3 Rectángulo"/>
          <p:cNvSpPr/>
          <p:nvPr/>
        </p:nvSpPr>
        <p:spPr>
          <a:xfrm>
            <a:off x="323849" y="4521894"/>
            <a:ext cx="4824413"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285750" lvl="0" indent="-285750" algn="just" fontAlgn="base">
              <a:spcBef>
                <a:spcPct val="0"/>
              </a:spcBef>
              <a:spcAft>
                <a:spcPct val="0"/>
              </a:spcAft>
              <a:buFont typeface="Wingdings" pitchFamily="2" charset="2"/>
              <a:buChar char="þ"/>
            </a:pPr>
            <a:r>
              <a:rPr lang="es-MX" altLang="zh-CN" b="1" i="1" dirty="0">
                <a:solidFill>
                  <a:srgbClr val="000000"/>
                </a:solidFill>
                <a:ea typeface="SimSun" pitchFamily="2" charset="-122"/>
                <a:cs typeface="Times New Roman" pitchFamily="18" charset="0"/>
              </a:rPr>
              <a:t>Comunicar</a:t>
            </a:r>
            <a:r>
              <a:rPr lang="es-MX" altLang="zh-CN" i="1" dirty="0">
                <a:solidFill>
                  <a:srgbClr val="000000"/>
                </a:solidFill>
                <a:ea typeface="SimSun" pitchFamily="2" charset="-122"/>
                <a:cs typeface="Times New Roman" pitchFamily="18" charset="0"/>
              </a:rPr>
              <a:t>,</a:t>
            </a:r>
            <a:r>
              <a:rPr lang="es-MX" altLang="zh-CN" dirty="0">
                <a:solidFill>
                  <a:srgbClr val="000000"/>
                </a:solidFill>
                <a:ea typeface="SimSun" pitchFamily="2" charset="-122"/>
                <a:cs typeface="Times New Roman" pitchFamily="18" charset="0"/>
              </a:rPr>
              <a:t> o ser capaz de </a:t>
            </a:r>
            <a:r>
              <a:rPr lang="es-MX" altLang="zh-CN" b="1" i="1" dirty="0">
                <a:solidFill>
                  <a:srgbClr val="000000"/>
                </a:solidFill>
                <a:ea typeface="SimSun" pitchFamily="2" charset="-122"/>
                <a:cs typeface="Times New Roman" pitchFamily="18" charset="0"/>
              </a:rPr>
              <a:t>transmitir los mensajes de manera que la gente </a:t>
            </a:r>
            <a:r>
              <a:rPr lang="es-MX" altLang="zh-CN" dirty="0">
                <a:solidFill>
                  <a:srgbClr val="000000"/>
                </a:solidFill>
                <a:ea typeface="SimSun" pitchFamily="2" charset="-122"/>
                <a:cs typeface="Times New Roman" pitchFamily="18" charset="0"/>
              </a:rPr>
              <a:t>los entienda y acepte con facilidad.</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010"/>
          <a:stretch/>
        </p:blipFill>
        <p:spPr bwMode="auto">
          <a:xfrm>
            <a:off x="5580112" y="2217638"/>
            <a:ext cx="3096344" cy="30230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9976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3 Marcador de número de diapositiva"/>
          <p:cNvSpPr>
            <a:spLocks noGrp="1"/>
          </p:cNvSpPr>
          <p:nvPr>
            <p:ph type="sldNum" sz="quarter" idx="12"/>
          </p:nvPr>
        </p:nvSpPr>
        <p:spPr>
          <a:xfrm>
            <a:off x="6553200" y="6356350"/>
            <a:ext cx="2133600" cy="365125"/>
          </a:xfrm>
        </p:spPr>
        <p:txBody>
          <a:bodyPr/>
          <a:lstStyle/>
          <a:p>
            <a:pPr>
              <a:defRPr/>
            </a:pPr>
            <a:fld id="{3766A257-9CC0-49D8-BD1E-11581617953E}" type="slidenum">
              <a:rPr lang="es-ES"/>
              <a:pPr>
                <a:defRPr/>
              </a:pPr>
              <a:t>60</a:t>
            </a:fld>
            <a:endParaRPr lang="es-ES"/>
          </a:p>
        </p:txBody>
      </p:sp>
      <p:sp>
        <p:nvSpPr>
          <p:cNvPr id="64516" name="Text Box 2"/>
          <p:cNvSpPr txBox="1">
            <a:spLocks noChangeArrowheads="1"/>
          </p:cNvSpPr>
          <p:nvPr/>
        </p:nvSpPr>
        <p:spPr bwMode="auto">
          <a:xfrm>
            <a:off x="250825" y="332656"/>
            <a:ext cx="864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s-MX"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Organigrama de un conflicto</a:t>
            </a:r>
            <a:endParaRPr lang="es-E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4519" name="Text Box 6"/>
          <p:cNvSpPr txBox="1">
            <a:spLocks noChangeArrowheads="1"/>
          </p:cNvSpPr>
          <p:nvPr/>
        </p:nvSpPr>
        <p:spPr bwMode="auto">
          <a:xfrm>
            <a:off x="395536" y="2087399"/>
            <a:ext cx="2017911" cy="646331"/>
          </a:xfrm>
          <a:prstGeom prst="rect">
            <a:avLst/>
          </a:prstGeom>
          <a:solidFill>
            <a:srgbClr val="6600FF"/>
          </a:solidFill>
          <a:ln w="9525">
            <a:noFill/>
            <a:miter lim="800000"/>
            <a:headEnd/>
            <a:tailEnd/>
          </a:ln>
          <a:effectLst/>
          <a:scene3d>
            <a:camera prst="orthographicFront">
              <a:rot lat="0" lon="0" rev="0"/>
            </a:camera>
            <a:lightRig rig="glow" dir="t">
              <a:rot lat="0" lon="0" rev="14100000"/>
            </a:lightRig>
          </a:scene3d>
          <a:sp3d prstMaterial="softEdge">
            <a:bevelT w="127000" prst="artDeco"/>
          </a:sp3d>
          <a:extLst/>
        </p:spPr>
        <p:txBody>
          <a:bodyPr wrap="square">
            <a:spAutoFit/>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s-MX" b="1" dirty="0">
                <a:solidFill>
                  <a:srgbClr val="FFFF66"/>
                </a:solidFill>
              </a:rPr>
              <a:t>Diferencia de opiniones</a:t>
            </a:r>
            <a:endParaRPr lang="es-ES" b="1" dirty="0">
              <a:solidFill>
                <a:srgbClr val="FFFF66"/>
              </a:solidFill>
            </a:endParaRPr>
          </a:p>
        </p:txBody>
      </p:sp>
      <p:sp>
        <p:nvSpPr>
          <p:cNvPr id="64520" name="Text Box 7"/>
          <p:cNvSpPr txBox="1">
            <a:spLocks noChangeArrowheads="1"/>
          </p:cNvSpPr>
          <p:nvPr/>
        </p:nvSpPr>
        <p:spPr bwMode="auto">
          <a:xfrm>
            <a:off x="2555776" y="2087399"/>
            <a:ext cx="1946374" cy="646331"/>
          </a:xfrm>
          <a:prstGeom prst="rect">
            <a:avLst/>
          </a:prstGeom>
          <a:solidFill>
            <a:srgbClr val="6600FF"/>
          </a:solidFill>
          <a:ln w="9525">
            <a:noFill/>
            <a:miter lim="800000"/>
            <a:headEnd/>
            <a:tailEnd/>
          </a:ln>
          <a:effectLst/>
          <a:scene3d>
            <a:camera prst="orthographicFront">
              <a:rot lat="0" lon="0" rev="0"/>
            </a:camera>
            <a:lightRig rig="glow" dir="t">
              <a:rot lat="0" lon="0" rev="14100000"/>
            </a:lightRig>
          </a:scene3d>
          <a:sp3d prstMaterial="softEdge">
            <a:bevelT w="127000" prst="artDeco"/>
          </a:sp3d>
          <a:extLst/>
        </p:spPr>
        <p:txBody>
          <a:bodyPr wrap="square">
            <a:spAutoFit/>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s-MX" b="1" dirty="0">
                <a:solidFill>
                  <a:srgbClr val="FFFF66"/>
                </a:solidFill>
              </a:rPr>
              <a:t>Situaciones problemáticas</a:t>
            </a:r>
            <a:endParaRPr lang="es-ES" b="1" dirty="0">
              <a:solidFill>
                <a:srgbClr val="FFFF66"/>
              </a:solidFill>
            </a:endParaRPr>
          </a:p>
        </p:txBody>
      </p:sp>
      <p:sp>
        <p:nvSpPr>
          <p:cNvPr id="64521" name="Text Box 8"/>
          <p:cNvSpPr txBox="1">
            <a:spLocks noChangeArrowheads="1"/>
          </p:cNvSpPr>
          <p:nvPr/>
        </p:nvSpPr>
        <p:spPr bwMode="auto">
          <a:xfrm>
            <a:off x="4572000" y="2087399"/>
            <a:ext cx="2088232" cy="646331"/>
          </a:xfrm>
          <a:prstGeom prst="rect">
            <a:avLst/>
          </a:prstGeom>
          <a:solidFill>
            <a:srgbClr val="6600FF"/>
          </a:solidFill>
          <a:ln w="9525">
            <a:noFill/>
            <a:miter lim="800000"/>
            <a:headEnd/>
            <a:tailEnd/>
          </a:ln>
          <a:effectLst/>
          <a:scene3d>
            <a:camera prst="orthographicFront">
              <a:rot lat="0" lon="0" rev="0"/>
            </a:camera>
            <a:lightRig rig="glow" dir="t">
              <a:rot lat="0" lon="0" rev="14100000"/>
            </a:lightRig>
          </a:scene3d>
          <a:sp3d prstMaterial="softEdge">
            <a:bevelT w="127000" prst="artDeco"/>
          </a:sp3d>
          <a:extLst/>
        </p:spPr>
        <p:txBody>
          <a:bodyPr wrap="square">
            <a:spAutoFit/>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s-MX" b="1" dirty="0">
                <a:solidFill>
                  <a:srgbClr val="FFFF66"/>
                </a:solidFill>
              </a:rPr>
              <a:t>Distanciamientos de las personas</a:t>
            </a:r>
            <a:endParaRPr lang="es-ES" b="1" dirty="0">
              <a:solidFill>
                <a:srgbClr val="FFFF66"/>
              </a:solidFill>
            </a:endParaRPr>
          </a:p>
        </p:txBody>
      </p:sp>
      <p:sp>
        <p:nvSpPr>
          <p:cNvPr id="64522" name="Text Box 9"/>
          <p:cNvSpPr txBox="1">
            <a:spLocks noChangeArrowheads="1"/>
          </p:cNvSpPr>
          <p:nvPr/>
        </p:nvSpPr>
        <p:spPr bwMode="auto">
          <a:xfrm>
            <a:off x="6804149" y="2087399"/>
            <a:ext cx="1944315" cy="646331"/>
          </a:xfrm>
          <a:prstGeom prst="rect">
            <a:avLst/>
          </a:prstGeom>
          <a:solidFill>
            <a:srgbClr val="6600FF"/>
          </a:solidFill>
          <a:ln w="9525">
            <a:noFill/>
            <a:miter lim="800000"/>
            <a:headEnd/>
            <a:tailEnd/>
          </a:ln>
          <a:effectLst/>
          <a:scene3d>
            <a:camera prst="orthographicFront">
              <a:rot lat="0" lon="0" rev="0"/>
            </a:camera>
            <a:lightRig rig="glow" dir="t">
              <a:rot lat="0" lon="0" rev="14100000"/>
            </a:lightRig>
          </a:scene3d>
          <a:sp3d prstMaterial="softEdge">
            <a:bevelT w="127000" prst="artDeco"/>
          </a:sp3d>
          <a:extLst/>
        </p:spPr>
        <p:txBody>
          <a:bodyPr wrap="square">
            <a:spAutoFit/>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s-MX" b="1" dirty="0">
                <a:solidFill>
                  <a:srgbClr val="FFFF66"/>
                </a:solidFill>
              </a:rPr>
              <a:t>Desacuerdos de las partes</a:t>
            </a:r>
            <a:endParaRPr lang="es-ES" b="1" dirty="0">
              <a:solidFill>
                <a:srgbClr val="FFFF66"/>
              </a:solidFill>
            </a:endParaRPr>
          </a:p>
        </p:txBody>
      </p:sp>
      <p:sp>
        <p:nvSpPr>
          <p:cNvPr id="64523" name="Text Box 10"/>
          <p:cNvSpPr txBox="1">
            <a:spLocks noChangeArrowheads="1"/>
          </p:cNvSpPr>
          <p:nvPr/>
        </p:nvSpPr>
        <p:spPr bwMode="auto">
          <a:xfrm>
            <a:off x="3743616" y="1196752"/>
            <a:ext cx="1800783" cy="400110"/>
          </a:xfrm>
          <a:prstGeom prst="rect">
            <a:avLst/>
          </a:prstGeom>
          <a:solidFill>
            <a:srgbClr val="C00000"/>
          </a:solidFill>
          <a:ln w="9525">
            <a:noFill/>
            <a:miter lim="800000"/>
            <a:headEnd/>
            <a:tailEnd/>
          </a:ln>
          <a:effectLst/>
          <a:scene3d>
            <a:camera prst="orthographicFront">
              <a:rot lat="0" lon="0" rev="0"/>
            </a:camera>
            <a:lightRig rig="glow" dir="t">
              <a:rot lat="0" lon="0" rev="14100000"/>
            </a:lightRig>
          </a:scene3d>
          <a:sp3d prstMaterial="softEdge">
            <a:bevelT w="127000" prst="artDeco"/>
          </a:sp3d>
          <a:extLst/>
        </p:spPr>
        <p:txBody>
          <a:bodyPr wrap="square">
            <a:spAutoFit/>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s-MX" sz="2000" b="1" dirty="0">
                <a:solidFill>
                  <a:srgbClr val="FFFF66"/>
                </a:solidFill>
              </a:rPr>
              <a:t>CONFLICTO</a:t>
            </a:r>
            <a:endParaRPr lang="es-ES" sz="2000" b="1" dirty="0">
              <a:solidFill>
                <a:srgbClr val="FFFF66"/>
              </a:solidFill>
            </a:endParaRPr>
          </a:p>
        </p:txBody>
      </p:sp>
      <p:sp>
        <p:nvSpPr>
          <p:cNvPr id="64524" name="Freeform 11"/>
          <p:cNvSpPr>
            <a:spLocks/>
          </p:cNvSpPr>
          <p:nvPr/>
        </p:nvSpPr>
        <p:spPr bwMode="auto">
          <a:xfrm>
            <a:off x="1404491" y="1812762"/>
            <a:ext cx="6371815" cy="274637"/>
          </a:xfrm>
          <a:custGeom>
            <a:avLst/>
            <a:gdLst>
              <a:gd name="T0" fmla="*/ 0 w 3824"/>
              <a:gd name="T1" fmla="*/ 200025 h 136"/>
              <a:gd name="T2" fmla="*/ 12358 w 3824"/>
              <a:gd name="T3" fmla="*/ 0 h 136"/>
              <a:gd name="T4" fmla="*/ 5894729 w 3824"/>
              <a:gd name="T5" fmla="*/ 0 h 136"/>
              <a:gd name="T6" fmla="*/ 5907087 w 3824"/>
              <a:gd name="T7" fmla="*/ 176493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24" h="136">
                <a:moveTo>
                  <a:pt x="0" y="136"/>
                </a:moveTo>
                <a:lnTo>
                  <a:pt x="8" y="0"/>
                </a:lnTo>
                <a:lnTo>
                  <a:pt x="3816" y="0"/>
                </a:lnTo>
                <a:lnTo>
                  <a:pt x="3824" y="120"/>
                </a:lnTo>
              </a:path>
            </a:pathLst>
          </a:custGeom>
          <a:noFill/>
          <a:ln w="41275" cmpd="sng">
            <a:solidFill>
              <a:schemeClr val="tx1"/>
            </a:solidFill>
            <a:round/>
            <a:headEnd type="none" w="med" len="med"/>
            <a:tailEnd type="none" w="med" len="me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4525" name="Line 12"/>
          <p:cNvSpPr>
            <a:spLocks noChangeShapeType="1"/>
          </p:cNvSpPr>
          <p:nvPr/>
        </p:nvSpPr>
        <p:spPr bwMode="auto">
          <a:xfrm>
            <a:off x="3491880" y="1795100"/>
            <a:ext cx="0" cy="292297"/>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4526" name="Line 13"/>
          <p:cNvSpPr>
            <a:spLocks noChangeShapeType="1"/>
          </p:cNvSpPr>
          <p:nvPr/>
        </p:nvSpPr>
        <p:spPr bwMode="auto">
          <a:xfrm>
            <a:off x="5580112" y="1812761"/>
            <a:ext cx="0" cy="274637"/>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4527" name="Line 14"/>
          <p:cNvSpPr>
            <a:spLocks noChangeShapeType="1"/>
          </p:cNvSpPr>
          <p:nvPr/>
        </p:nvSpPr>
        <p:spPr bwMode="auto">
          <a:xfrm>
            <a:off x="4644008" y="1596862"/>
            <a:ext cx="0" cy="215900"/>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750" y="3429000"/>
            <a:ext cx="2745090" cy="2162668"/>
          </a:xfrm>
          <a:prstGeom prst="rect">
            <a:avLst/>
          </a:prstGeom>
          <a:noFill/>
          <a:ln>
            <a:noFill/>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3432024"/>
            <a:ext cx="2664296" cy="2159644"/>
          </a:xfrm>
          <a:prstGeom prst="rect">
            <a:avLst/>
          </a:prstGeom>
          <a:noFill/>
          <a:ln>
            <a:noFill/>
          </a:ln>
          <a:effectLst>
            <a:glow rad="1397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84167" y="3432023"/>
            <a:ext cx="2664545" cy="2159645"/>
          </a:xfrm>
          <a:prstGeom prst="rect">
            <a:avLst/>
          </a:prstGeom>
          <a:noFill/>
          <a:ln>
            <a:noFill/>
          </a:ln>
          <a:effectLst>
            <a:glow rad="1397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CuadroTexto"/>
          <p:cNvSpPr txBox="1"/>
          <p:nvPr/>
        </p:nvSpPr>
        <p:spPr>
          <a:xfrm>
            <a:off x="323528" y="5877272"/>
            <a:ext cx="3384376" cy="246221"/>
          </a:xfrm>
          <a:prstGeom prst="rect">
            <a:avLst/>
          </a:prstGeom>
          <a:noFill/>
        </p:spPr>
        <p:txBody>
          <a:bodyPr wrap="square" rtlCol="0">
            <a:spAutoFit/>
          </a:bodyPr>
          <a:lstStyle/>
          <a:p>
            <a:r>
              <a:rPr lang="es-MX" sz="1000" dirty="0" smtClean="0"/>
              <a:t>Material de apoyo.- </a:t>
            </a:r>
            <a:r>
              <a:rPr lang="es-MX" sz="1000" dirty="0" smtClean="0"/>
              <a:t>Ese no es mi problema</a:t>
            </a:r>
            <a:endParaRPr lang="es-MX" sz="1000" dirty="0"/>
          </a:p>
        </p:txBody>
      </p:sp>
      <p:sp>
        <p:nvSpPr>
          <p:cNvPr id="18" name="17 Rectángulo">
            <a:hlinkClick r:id="rId7"/>
          </p:cNvPr>
          <p:cNvSpPr/>
          <p:nvPr/>
        </p:nvSpPr>
        <p:spPr>
          <a:xfrm>
            <a:off x="322833" y="6021288"/>
            <a:ext cx="5761335" cy="246221"/>
          </a:xfrm>
          <a:prstGeom prst="rect">
            <a:avLst/>
          </a:prstGeom>
        </p:spPr>
        <p:txBody>
          <a:bodyPr wrap="square">
            <a:spAutoFit/>
          </a:bodyPr>
          <a:lstStyle/>
          <a:p>
            <a:r>
              <a:rPr lang="es-MX" sz="1000" dirty="0">
                <a:solidFill>
                  <a:srgbClr val="3333CC"/>
                </a:solidFill>
              </a:rPr>
              <a:t>http://www.youtube.com/watch?v=JOhDDSJf-OU</a:t>
            </a:r>
          </a:p>
        </p:txBody>
      </p:sp>
    </p:spTree>
    <p:extLst>
      <p:ext uri="{BB962C8B-B14F-4D97-AF65-F5344CB8AC3E}">
        <p14:creationId xmlns:p14="http://schemas.microsoft.com/office/powerpoint/2010/main" val="39193000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4523"/>
                                        </p:tgtEl>
                                        <p:attrNameLst>
                                          <p:attrName>style.visibility</p:attrName>
                                        </p:attrNameLst>
                                      </p:cBhvr>
                                      <p:to>
                                        <p:strVal val="visible"/>
                                      </p:to>
                                    </p:set>
                                    <p:anim calcmode="lin" valueType="num">
                                      <p:cBhvr additive="base">
                                        <p:cTn id="7" dur="150" fill="hold"/>
                                        <p:tgtEl>
                                          <p:spTgt spid="64523"/>
                                        </p:tgtEl>
                                        <p:attrNameLst>
                                          <p:attrName>ppt_x</p:attrName>
                                        </p:attrNameLst>
                                      </p:cBhvr>
                                      <p:tavLst>
                                        <p:tav tm="0">
                                          <p:val>
                                            <p:strVal val="#ppt_x"/>
                                          </p:val>
                                        </p:tav>
                                        <p:tav tm="100000">
                                          <p:val>
                                            <p:strVal val="#ppt_x"/>
                                          </p:val>
                                        </p:tav>
                                      </p:tavLst>
                                    </p:anim>
                                    <p:anim calcmode="lin" valueType="num">
                                      <p:cBhvr additive="base">
                                        <p:cTn id="8" dur="150" fill="hold"/>
                                        <p:tgtEl>
                                          <p:spTgt spid="64523"/>
                                        </p:tgtEl>
                                        <p:attrNameLst>
                                          <p:attrName>ppt_y</p:attrName>
                                        </p:attrNameLst>
                                      </p:cBhvr>
                                      <p:tavLst>
                                        <p:tav tm="0">
                                          <p:val>
                                            <p:strVal val="1+#ppt_h/2"/>
                                          </p:val>
                                        </p:tav>
                                        <p:tav tm="100000">
                                          <p:val>
                                            <p:strVal val="#ppt_y"/>
                                          </p:val>
                                        </p:tav>
                                      </p:tavLst>
                                    </p:anim>
                                  </p:childTnLst>
                                </p:cTn>
                              </p:par>
                            </p:childTnLst>
                          </p:cTn>
                        </p:par>
                        <p:par>
                          <p:cTn id="9" fill="hold">
                            <p:stCondLst>
                              <p:cond delay="150"/>
                            </p:stCondLst>
                            <p:childTnLst>
                              <p:par>
                                <p:cTn id="10" presetID="2" presetClass="entr" presetSubtype="4" fill="hold" grpId="0" nodeType="afterEffect">
                                  <p:stCondLst>
                                    <p:cond delay="0"/>
                                  </p:stCondLst>
                                  <p:childTnLst>
                                    <p:set>
                                      <p:cBhvr>
                                        <p:cTn id="11" dur="1" fill="hold">
                                          <p:stCondLst>
                                            <p:cond delay="0"/>
                                          </p:stCondLst>
                                        </p:cTn>
                                        <p:tgtEl>
                                          <p:spTgt spid="64527"/>
                                        </p:tgtEl>
                                        <p:attrNameLst>
                                          <p:attrName>style.visibility</p:attrName>
                                        </p:attrNameLst>
                                      </p:cBhvr>
                                      <p:to>
                                        <p:strVal val="visible"/>
                                      </p:to>
                                    </p:set>
                                    <p:anim calcmode="lin" valueType="num">
                                      <p:cBhvr additive="base">
                                        <p:cTn id="12" dur="150" fill="hold"/>
                                        <p:tgtEl>
                                          <p:spTgt spid="64527"/>
                                        </p:tgtEl>
                                        <p:attrNameLst>
                                          <p:attrName>ppt_x</p:attrName>
                                        </p:attrNameLst>
                                      </p:cBhvr>
                                      <p:tavLst>
                                        <p:tav tm="0">
                                          <p:val>
                                            <p:strVal val="#ppt_x"/>
                                          </p:val>
                                        </p:tav>
                                        <p:tav tm="100000">
                                          <p:val>
                                            <p:strVal val="#ppt_x"/>
                                          </p:val>
                                        </p:tav>
                                      </p:tavLst>
                                    </p:anim>
                                    <p:anim calcmode="lin" valueType="num">
                                      <p:cBhvr additive="base">
                                        <p:cTn id="13" dur="150" fill="hold"/>
                                        <p:tgtEl>
                                          <p:spTgt spid="64527"/>
                                        </p:tgtEl>
                                        <p:attrNameLst>
                                          <p:attrName>ppt_y</p:attrName>
                                        </p:attrNameLst>
                                      </p:cBhvr>
                                      <p:tavLst>
                                        <p:tav tm="0">
                                          <p:val>
                                            <p:strVal val="1+#ppt_h/2"/>
                                          </p:val>
                                        </p:tav>
                                        <p:tav tm="100000">
                                          <p:val>
                                            <p:strVal val="#ppt_y"/>
                                          </p:val>
                                        </p:tav>
                                      </p:tavLst>
                                    </p:anim>
                                  </p:childTnLst>
                                </p:cTn>
                              </p:par>
                            </p:childTnLst>
                          </p:cTn>
                        </p:par>
                        <p:par>
                          <p:cTn id="14" fill="hold">
                            <p:stCondLst>
                              <p:cond delay="300"/>
                            </p:stCondLst>
                            <p:childTnLst>
                              <p:par>
                                <p:cTn id="15" presetID="2" presetClass="entr" presetSubtype="4" fill="hold" grpId="0" nodeType="afterEffect">
                                  <p:stCondLst>
                                    <p:cond delay="0"/>
                                  </p:stCondLst>
                                  <p:childTnLst>
                                    <p:set>
                                      <p:cBhvr>
                                        <p:cTn id="16" dur="1" fill="hold">
                                          <p:stCondLst>
                                            <p:cond delay="0"/>
                                          </p:stCondLst>
                                        </p:cTn>
                                        <p:tgtEl>
                                          <p:spTgt spid="64524"/>
                                        </p:tgtEl>
                                        <p:attrNameLst>
                                          <p:attrName>style.visibility</p:attrName>
                                        </p:attrNameLst>
                                      </p:cBhvr>
                                      <p:to>
                                        <p:strVal val="visible"/>
                                      </p:to>
                                    </p:set>
                                    <p:anim calcmode="lin" valueType="num">
                                      <p:cBhvr additive="base">
                                        <p:cTn id="17" dur="150" fill="hold"/>
                                        <p:tgtEl>
                                          <p:spTgt spid="64524"/>
                                        </p:tgtEl>
                                        <p:attrNameLst>
                                          <p:attrName>ppt_x</p:attrName>
                                        </p:attrNameLst>
                                      </p:cBhvr>
                                      <p:tavLst>
                                        <p:tav tm="0">
                                          <p:val>
                                            <p:strVal val="#ppt_x"/>
                                          </p:val>
                                        </p:tav>
                                        <p:tav tm="100000">
                                          <p:val>
                                            <p:strVal val="#ppt_x"/>
                                          </p:val>
                                        </p:tav>
                                      </p:tavLst>
                                    </p:anim>
                                    <p:anim calcmode="lin" valueType="num">
                                      <p:cBhvr additive="base">
                                        <p:cTn id="18" dur="150" fill="hold"/>
                                        <p:tgtEl>
                                          <p:spTgt spid="64524"/>
                                        </p:tgtEl>
                                        <p:attrNameLst>
                                          <p:attrName>ppt_y</p:attrName>
                                        </p:attrNameLst>
                                      </p:cBhvr>
                                      <p:tavLst>
                                        <p:tav tm="0">
                                          <p:val>
                                            <p:strVal val="1+#ppt_h/2"/>
                                          </p:val>
                                        </p:tav>
                                        <p:tav tm="100000">
                                          <p:val>
                                            <p:strVal val="#ppt_y"/>
                                          </p:val>
                                        </p:tav>
                                      </p:tavLst>
                                    </p:anim>
                                  </p:childTnLst>
                                </p:cTn>
                              </p:par>
                            </p:childTnLst>
                          </p:cTn>
                        </p:par>
                        <p:par>
                          <p:cTn id="19" fill="hold">
                            <p:stCondLst>
                              <p:cond delay="450"/>
                            </p:stCondLst>
                            <p:childTnLst>
                              <p:par>
                                <p:cTn id="20" presetID="2" presetClass="entr" presetSubtype="4" fill="hold" grpId="0" nodeType="afterEffect">
                                  <p:stCondLst>
                                    <p:cond delay="0"/>
                                  </p:stCondLst>
                                  <p:childTnLst>
                                    <p:set>
                                      <p:cBhvr>
                                        <p:cTn id="21" dur="1" fill="hold">
                                          <p:stCondLst>
                                            <p:cond delay="0"/>
                                          </p:stCondLst>
                                        </p:cTn>
                                        <p:tgtEl>
                                          <p:spTgt spid="64525"/>
                                        </p:tgtEl>
                                        <p:attrNameLst>
                                          <p:attrName>style.visibility</p:attrName>
                                        </p:attrNameLst>
                                      </p:cBhvr>
                                      <p:to>
                                        <p:strVal val="visible"/>
                                      </p:to>
                                    </p:set>
                                    <p:anim calcmode="lin" valueType="num">
                                      <p:cBhvr additive="base">
                                        <p:cTn id="22" dur="150" fill="hold"/>
                                        <p:tgtEl>
                                          <p:spTgt spid="64525"/>
                                        </p:tgtEl>
                                        <p:attrNameLst>
                                          <p:attrName>ppt_x</p:attrName>
                                        </p:attrNameLst>
                                      </p:cBhvr>
                                      <p:tavLst>
                                        <p:tav tm="0">
                                          <p:val>
                                            <p:strVal val="#ppt_x"/>
                                          </p:val>
                                        </p:tav>
                                        <p:tav tm="100000">
                                          <p:val>
                                            <p:strVal val="#ppt_x"/>
                                          </p:val>
                                        </p:tav>
                                      </p:tavLst>
                                    </p:anim>
                                    <p:anim calcmode="lin" valueType="num">
                                      <p:cBhvr additive="base">
                                        <p:cTn id="23" dur="150" fill="hold"/>
                                        <p:tgtEl>
                                          <p:spTgt spid="64525"/>
                                        </p:tgtEl>
                                        <p:attrNameLst>
                                          <p:attrName>ppt_y</p:attrName>
                                        </p:attrNameLst>
                                      </p:cBhvr>
                                      <p:tavLst>
                                        <p:tav tm="0">
                                          <p:val>
                                            <p:strVal val="1+#ppt_h/2"/>
                                          </p:val>
                                        </p:tav>
                                        <p:tav tm="100000">
                                          <p:val>
                                            <p:strVal val="#ppt_y"/>
                                          </p:val>
                                        </p:tav>
                                      </p:tavLst>
                                    </p:anim>
                                  </p:childTnLst>
                                </p:cTn>
                              </p:par>
                            </p:childTnLst>
                          </p:cTn>
                        </p:par>
                        <p:par>
                          <p:cTn id="24" fill="hold">
                            <p:stCondLst>
                              <p:cond delay="600"/>
                            </p:stCondLst>
                            <p:childTnLst>
                              <p:par>
                                <p:cTn id="25" presetID="2" presetClass="entr" presetSubtype="4" fill="hold" grpId="0" nodeType="afterEffect">
                                  <p:stCondLst>
                                    <p:cond delay="0"/>
                                  </p:stCondLst>
                                  <p:childTnLst>
                                    <p:set>
                                      <p:cBhvr>
                                        <p:cTn id="26" dur="1" fill="hold">
                                          <p:stCondLst>
                                            <p:cond delay="0"/>
                                          </p:stCondLst>
                                        </p:cTn>
                                        <p:tgtEl>
                                          <p:spTgt spid="64526"/>
                                        </p:tgtEl>
                                        <p:attrNameLst>
                                          <p:attrName>style.visibility</p:attrName>
                                        </p:attrNameLst>
                                      </p:cBhvr>
                                      <p:to>
                                        <p:strVal val="visible"/>
                                      </p:to>
                                    </p:set>
                                    <p:anim calcmode="lin" valueType="num">
                                      <p:cBhvr additive="base">
                                        <p:cTn id="27" dur="150" fill="hold"/>
                                        <p:tgtEl>
                                          <p:spTgt spid="64526"/>
                                        </p:tgtEl>
                                        <p:attrNameLst>
                                          <p:attrName>ppt_x</p:attrName>
                                        </p:attrNameLst>
                                      </p:cBhvr>
                                      <p:tavLst>
                                        <p:tav tm="0">
                                          <p:val>
                                            <p:strVal val="#ppt_x"/>
                                          </p:val>
                                        </p:tav>
                                        <p:tav tm="100000">
                                          <p:val>
                                            <p:strVal val="#ppt_x"/>
                                          </p:val>
                                        </p:tav>
                                      </p:tavLst>
                                    </p:anim>
                                    <p:anim calcmode="lin" valueType="num">
                                      <p:cBhvr additive="base">
                                        <p:cTn id="28" dur="150" fill="hold"/>
                                        <p:tgtEl>
                                          <p:spTgt spid="64526"/>
                                        </p:tgtEl>
                                        <p:attrNameLst>
                                          <p:attrName>ppt_y</p:attrName>
                                        </p:attrNameLst>
                                      </p:cBhvr>
                                      <p:tavLst>
                                        <p:tav tm="0">
                                          <p:val>
                                            <p:strVal val="1+#ppt_h/2"/>
                                          </p:val>
                                        </p:tav>
                                        <p:tav tm="100000">
                                          <p:val>
                                            <p:strVal val="#ppt_y"/>
                                          </p:val>
                                        </p:tav>
                                      </p:tavLst>
                                    </p:anim>
                                  </p:childTnLst>
                                </p:cTn>
                              </p:par>
                            </p:childTnLst>
                          </p:cTn>
                        </p:par>
                        <p:par>
                          <p:cTn id="29" fill="hold">
                            <p:stCondLst>
                              <p:cond delay="750"/>
                            </p:stCondLst>
                            <p:childTnLst>
                              <p:par>
                                <p:cTn id="30" presetID="2" presetClass="entr" presetSubtype="4" fill="hold" grpId="0" nodeType="afterEffect">
                                  <p:stCondLst>
                                    <p:cond delay="0"/>
                                  </p:stCondLst>
                                  <p:childTnLst>
                                    <p:set>
                                      <p:cBhvr>
                                        <p:cTn id="31" dur="1" fill="hold">
                                          <p:stCondLst>
                                            <p:cond delay="0"/>
                                          </p:stCondLst>
                                        </p:cTn>
                                        <p:tgtEl>
                                          <p:spTgt spid="64519"/>
                                        </p:tgtEl>
                                        <p:attrNameLst>
                                          <p:attrName>style.visibility</p:attrName>
                                        </p:attrNameLst>
                                      </p:cBhvr>
                                      <p:to>
                                        <p:strVal val="visible"/>
                                      </p:to>
                                    </p:set>
                                    <p:anim calcmode="lin" valueType="num">
                                      <p:cBhvr additive="base">
                                        <p:cTn id="32" dur="150" fill="hold"/>
                                        <p:tgtEl>
                                          <p:spTgt spid="64519"/>
                                        </p:tgtEl>
                                        <p:attrNameLst>
                                          <p:attrName>ppt_x</p:attrName>
                                        </p:attrNameLst>
                                      </p:cBhvr>
                                      <p:tavLst>
                                        <p:tav tm="0">
                                          <p:val>
                                            <p:strVal val="#ppt_x"/>
                                          </p:val>
                                        </p:tav>
                                        <p:tav tm="100000">
                                          <p:val>
                                            <p:strVal val="#ppt_x"/>
                                          </p:val>
                                        </p:tav>
                                      </p:tavLst>
                                    </p:anim>
                                    <p:anim calcmode="lin" valueType="num">
                                      <p:cBhvr additive="base">
                                        <p:cTn id="33" dur="150" fill="hold"/>
                                        <p:tgtEl>
                                          <p:spTgt spid="64519"/>
                                        </p:tgtEl>
                                        <p:attrNameLst>
                                          <p:attrName>ppt_y</p:attrName>
                                        </p:attrNameLst>
                                      </p:cBhvr>
                                      <p:tavLst>
                                        <p:tav tm="0">
                                          <p:val>
                                            <p:strVal val="1+#ppt_h/2"/>
                                          </p:val>
                                        </p:tav>
                                        <p:tav tm="100000">
                                          <p:val>
                                            <p:strVal val="#ppt_y"/>
                                          </p:val>
                                        </p:tav>
                                      </p:tavLst>
                                    </p:anim>
                                  </p:childTnLst>
                                </p:cTn>
                              </p:par>
                            </p:childTnLst>
                          </p:cTn>
                        </p:par>
                        <p:par>
                          <p:cTn id="34" fill="hold">
                            <p:stCondLst>
                              <p:cond delay="900"/>
                            </p:stCondLst>
                            <p:childTnLst>
                              <p:par>
                                <p:cTn id="35" presetID="2" presetClass="entr" presetSubtype="4" fill="hold" grpId="0" nodeType="after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additive="base">
                                        <p:cTn id="37" dur="150" fill="hold"/>
                                        <p:tgtEl>
                                          <p:spTgt spid="64520"/>
                                        </p:tgtEl>
                                        <p:attrNameLst>
                                          <p:attrName>ppt_x</p:attrName>
                                        </p:attrNameLst>
                                      </p:cBhvr>
                                      <p:tavLst>
                                        <p:tav tm="0">
                                          <p:val>
                                            <p:strVal val="#ppt_x"/>
                                          </p:val>
                                        </p:tav>
                                        <p:tav tm="100000">
                                          <p:val>
                                            <p:strVal val="#ppt_x"/>
                                          </p:val>
                                        </p:tav>
                                      </p:tavLst>
                                    </p:anim>
                                    <p:anim calcmode="lin" valueType="num">
                                      <p:cBhvr additive="base">
                                        <p:cTn id="38" dur="150" fill="hold"/>
                                        <p:tgtEl>
                                          <p:spTgt spid="64520"/>
                                        </p:tgtEl>
                                        <p:attrNameLst>
                                          <p:attrName>ppt_y</p:attrName>
                                        </p:attrNameLst>
                                      </p:cBhvr>
                                      <p:tavLst>
                                        <p:tav tm="0">
                                          <p:val>
                                            <p:strVal val="1+#ppt_h/2"/>
                                          </p:val>
                                        </p:tav>
                                        <p:tav tm="100000">
                                          <p:val>
                                            <p:strVal val="#ppt_y"/>
                                          </p:val>
                                        </p:tav>
                                      </p:tavLst>
                                    </p:anim>
                                  </p:childTnLst>
                                </p:cTn>
                              </p:par>
                            </p:childTnLst>
                          </p:cTn>
                        </p:par>
                        <p:par>
                          <p:cTn id="39" fill="hold">
                            <p:stCondLst>
                              <p:cond delay="1050"/>
                            </p:stCondLst>
                            <p:childTnLst>
                              <p:par>
                                <p:cTn id="40" presetID="2" presetClass="entr" presetSubtype="4" fill="hold" grpId="0" nodeType="afterEffect">
                                  <p:stCondLst>
                                    <p:cond delay="0"/>
                                  </p:stCondLst>
                                  <p:childTnLst>
                                    <p:set>
                                      <p:cBhvr>
                                        <p:cTn id="41" dur="1" fill="hold">
                                          <p:stCondLst>
                                            <p:cond delay="0"/>
                                          </p:stCondLst>
                                        </p:cTn>
                                        <p:tgtEl>
                                          <p:spTgt spid="64521"/>
                                        </p:tgtEl>
                                        <p:attrNameLst>
                                          <p:attrName>style.visibility</p:attrName>
                                        </p:attrNameLst>
                                      </p:cBhvr>
                                      <p:to>
                                        <p:strVal val="visible"/>
                                      </p:to>
                                    </p:set>
                                    <p:anim calcmode="lin" valueType="num">
                                      <p:cBhvr additive="base">
                                        <p:cTn id="42" dur="150" fill="hold"/>
                                        <p:tgtEl>
                                          <p:spTgt spid="64521"/>
                                        </p:tgtEl>
                                        <p:attrNameLst>
                                          <p:attrName>ppt_x</p:attrName>
                                        </p:attrNameLst>
                                      </p:cBhvr>
                                      <p:tavLst>
                                        <p:tav tm="0">
                                          <p:val>
                                            <p:strVal val="#ppt_x"/>
                                          </p:val>
                                        </p:tav>
                                        <p:tav tm="100000">
                                          <p:val>
                                            <p:strVal val="#ppt_x"/>
                                          </p:val>
                                        </p:tav>
                                      </p:tavLst>
                                    </p:anim>
                                    <p:anim calcmode="lin" valueType="num">
                                      <p:cBhvr additive="base">
                                        <p:cTn id="43" dur="150" fill="hold"/>
                                        <p:tgtEl>
                                          <p:spTgt spid="64521"/>
                                        </p:tgtEl>
                                        <p:attrNameLst>
                                          <p:attrName>ppt_y</p:attrName>
                                        </p:attrNameLst>
                                      </p:cBhvr>
                                      <p:tavLst>
                                        <p:tav tm="0">
                                          <p:val>
                                            <p:strVal val="1+#ppt_h/2"/>
                                          </p:val>
                                        </p:tav>
                                        <p:tav tm="100000">
                                          <p:val>
                                            <p:strVal val="#ppt_y"/>
                                          </p:val>
                                        </p:tav>
                                      </p:tavLst>
                                    </p:anim>
                                  </p:childTnLst>
                                </p:cTn>
                              </p:par>
                            </p:childTnLst>
                          </p:cTn>
                        </p:par>
                        <p:par>
                          <p:cTn id="44" fill="hold">
                            <p:stCondLst>
                              <p:cond delay="1200"/>
                            </p:stCondLst>
                            <p:childTnLst>
                              <p:par>
                                <p:cTn id="45" presetID="2" presetClass="entr" presetSubtype="4" fill="hold" grpId="0" nodeType="afterEffect">
                                  <p:stCondLst>
                                    <p:cond delay="0"/>
                                  </p:stCondLst>
                                  <p:childTnLst>
                                    <p:set>
                                      <p:cBhvr>
                                        <p:cTn id="46" dur="1" fill="hold">
                                          <p:stCondLst>
                                            <p:cond delay="0"/>
                                          </p:stCondLst>
                                        </p:cTn>
                                        <p:tgtEl>
                                          <p:spTgt spid="64522"/>
                                        </p:tgtEl>
                                        <p:attrNameLst>
                                          <p:attrName>style.visibility</p:attrName>
                                        </p:attrNameLst>
                                      </p:cBhvr>
                                      <p:to>
                                        <p:strVal val="visible"/>
                                      </p:to>
                                    </p:set>
                                    <p:anim calcmode="lin" valueType="num">
                                      <p:cBhvr additive="base">
                                        <p:cTn id="47" dur="150" fill="hold"/>
                                        <p:tgtEl>
                                          <p:spTgt spid="64522"/>
                                        </p:tgtEl>
                                        <p:attrNameLst>
                                          <p:attrName>ppt_x</p:attrName>
                                        </p:attrNameLst>
                                      </p:cBhvr>
                                      <p:tavLst>
                                        <p:tav tm="0">
                                          <p:val>
                                            <p:strVal val="#ppt_x"/>
                                          </p:val>
                                        </p:tav>
                                        <p:tav tm="100000">
                                          <p:val>
                                            <p:strVal val="#ppt_x"/>
                                          </p:val>
                                        </p:tav>
                                      </p:tavLst>
                                    </p:anim>
                                    <p:anim calcmode="lin" valueType="num">
                                      <p:cBhvr additive="base">
                                        <p:cTn id="48" dur="150" fill="hold"/>
                                        <p:tgtEl>
                                          <p:spTgt spid="645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9" grpId="0" animBg="1"/>
      <p:bldP spid="64520" grpId="0" animBg="1"/>
      <p:bldP spid="64521" grpId="0" animBg="1"/>
      <p:bldP spid="64522" grpId="0" animBg="1"/>
      <p:bldP spid="64523" grpId="0" animBg="1"/>
      <p:bldP spid="64524" grpId="0" animBg="1"/>
      <p:bldP spid="64525" grpId="0" animBg="1"/>
      <p:bldP spid="64526" grpId="0" animBg="1"/>
      <p:bldP spid="645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3 Marcador de número de diapositiva"/>
          <p:cNvSpPr>
            <a:spLocks noGrp="1"/>
          </p:cNvSpPr>
          <p:nvPr>
            <p:ph type="sldNum" sz="quarter" idx="12"/>
          </p:nvPr>
        </p:nvSpPr>
        <p:spPr>
          <a:xfrm>
            <a:off x="6553200" y="6356350"/>
            <a:ext cx="2133600" cy="365125"/>
          </a:xfrm>
        </p:spPr>
        <p:txBody>
          <a:bodyPr/>
          <a:lstStyle/>
          <a:p>
            <a:pPr>
              <a:defRPr/>
            </a:pPr>
            <a:fld id="{3766A257-9CC0-49D8-BD1E-11581617953E}" type="slidenum">
              <a:rPr lang="es-ES"/>
              <a:pPr>
                <a:defRPr/>
              </a:pPr>
              <a:t>61</a:t>
            </a:fld>
            <a:endParaRPr lang="es-ES"/>
          </a:p>
        </p:txBody>
      </p:sp>
      <p:sp>
        <p:nvSpPr>
          <p:cNvPr id="2" name="1 Rectángulo"/>
          <p:cNvSpPr/>
          <p:nvPr/>
        </p:nvSpPr>
        <p:spPr>
          <a:xfrm>
            <a:off x="3131604" y="260648"/>
            <a:ext cx="2880789" cy="423321"/>
          </a:xfrm>
          <a:prstGeom prst="rect">
            <a:avLst/>
          </a:prstGeom>
        </p:spPr>
        <p:txBody>
          <a:bodyPr wrap="none">
            <a:spAutoFit/>
          </a:bodyPr>
          <a:lstStyle/>
          <a:p>
            <a:pPr algn="just">
              <a:lnSpc>
                <a:spcPct val="130000"/>
              </a:lnSpc>
            </a:pPr>
            <a:r>
              <a:rPr lang="es-ES" b="1" dirty="0"/>
              <a:t>CONFLICTO Y RENDIMIENTO</a:t>
            </a:r>
          </a:p>
        </p:txBody>
      </p:sp>
      <p:sp>
        <p:nvSpPr>
          <p:cNvPr id="3" name="2 Rectángulo"/>
          <p:cNvSpPr/>
          <p:nvPr/>
        </p:nvSpPr>
        <p:spPr>
          <a:xfrm>
            <a:off x="323848" y="1020025"/>
            <a:ext cx="849630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S" dirty="0"/>
              <a:t>El conflicto puede producir efectos </a:t>
            </a:r>
            <a:r>
              <a:rPr lang="es-ES" b="1" i="1" dirty="0"/>
              <a:t>negativos o positivos</a:t>
            </a:r>
            <a:r>
              <a:rPr lang="es-ES" dirty="0"/>
              <a:t> sobre el rendimiento de la organización, </a:t>
            </a:r>
            <a:r>
              <a:rPr lang="es-ES" b="1" i="1" dirty="0"/>
              <a:t>según sea el tipo de conflicto</a:t>
            </a:r>
            <a:r>
              <a:rPr lang="es-ES" dirty="0"/>
              <a:t> y la forma en que se maneje. </a:t>
            </a:r>
          </a:p>
        </p:txBody>
      </p:sp>
      <p:sp>
        <p:nvSpPr>
          <p:cNvPr id="4" name="3 Rectángulo"/>
          <p:cNvSpPr/>
          <p:nvPr/>
        </p:nvSpPr>
        <p:spPr>
          <a:xfrm>
            <a:off x="319007" y="1894589"/>
            <a:ext cx="8501143"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S" dirty="0"/>
              <a:t>Es </a:t>
            </a:r>
            <a:r>
              <a:rPr lang="es-ES" b="1" i="1" dirty="0"/>
              <a:t>difícil realizar cambios e innovaciones y la organización</a:t>
            </a:r>
            <a:r>
              <a:rPr lang="es-ES" dirty="0"/>
              <a:t> puede tener problemas </a:t>
            </a:r>
            <a:r>
              <a:rPr lang="es-ES" b="1" i="1" dirty="0"/>
              <a:t>a la hora de adaptarse</a:t>
            </a:r>
            <a:r>
              <a:rPr lang="es-ES" dirty="0"/>
              <a:t> a un cambio en su entorno. </a:t>
            </a:r>
          </a:p>
        </p:txBody>
      </p:sp>
      <p:sp>
        <p:nvSpPr>
          <p:cNvPr id="5" name="4 Rectángulo"/>
          <p:cNvSpPr/>
          <p:nvPr/>
        </p:nvSpPr>
        <p:spPr>
          <a:xfrm>
            <a:off x="319006" y="2782669"/>
            <a:ext cx="8501143"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S" dirty="0"/>
              <a:t>Por otra parte, </a:t>
            </a:r>
            <a:r>
              <a:rPr lang="es-ES" b="1" i="1" dirty="0"/>
              <a:t>si el nivel de conflictos es demasiado elevado, el caos consiguiente</a:t>
            </a:r>
            <a:r>
              <a:rPr lang="es-ES" dirty="0"/>
              <a:t> puede </a:t>
            </a:r>
            <a:r>
              <a:rPr lang="es-ES" b="1" i="1" dirty="0"/>
              <a:t>poner en peligro la supervivencia</a:t>
            </a:r>
            <a:r>
              <a:rPr lang="es-ES" dirty="0"/>
              <a:t> de la organización.</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717800"/>
            <a:ext cx="3888680" cy="223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3717800"/>
            <a:ext cx="3674268" cy="223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534788"/>
      </p:ext>
    </p:extLst>
  </p:cSld>
  <p:clrMapOvr>
    <a:masterClrMapping/>
  </p:clrMapOvr>
  <p:transition spd="slow">
    <p:cove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Marcador de número de diapositiva"/>
          <p:cNvSpPr>
            <a:spLocks noGrp="1"/>
          </p:cNvSpPr>
          <p:nvPr>
            <p:ph type="sldNum" sz="quarter" idx="12"/>
          </p:nvPr>
        </p:nvSpPr>
        <p:spPr>
          <a:xfrm>
            <a:off x="6553200" y="6356350"/>
            <a:ext cx="2133600" cy="365125"/>
          </a:xfrm>
        </p:spPr>
        <p:txBody>
          <a:bodyPr/>
          <a:lstStyle/>
          <a:p>
            <a:pPr>
              <a:defRPr/>
            </a:pPr>
            <a:fld id="{B1930E41-47B3-42B4-9F52-A871A5A29440}" type="slidenum">
              <a:rPr lang="es-ES"/>
              <a:pPr>
                <a:defRPr/>
              </a:pPr>
              <a:t>62</a:t>
            </a:fld>
            <a:endParaRPr lang="es-ES"/>
          </a:p>
        </p:txBody>
      </p:sp>
      <p:sp>
        <p:nvSpPr>
          <p:cNvPr id="65540" name="Rectangle 2"/>
          <p:cNvSpPr>
            <a:spLocks noChangeArrowheads="1"/>
          </p:cNvSpPr>
          <p:nvPr/>
        </p:nvSpPr>
        <p:spPr bwMode="auto">
          <a:xfrm>
            <a:off x="323850" y="404664"/>
            <a:ext cx="84963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s-ES" b="1" dirty="0"/>
              <a:t>CLASES DE </a:t>
            </a:r>
            <a:r>
              <a:rPr lang="es-ES" b="1" dirty="0" smtClean="0"/>
              <a:t>CONFLICTO</a:t>
            </a:r>
            <a:endParaRPr lang="es-ES" sz="1600" dirty="0"/>
          </a:p>
        </p:txBody>
      </p:sp>
      <p:sp>
        <p:nvSpPr>
          <p:cNvPr id="3" name="2 Elipse"/>
          <p:cNvSpPr/>
          <p:nvPr/>
        </p:nvSpPr>
        <p:spPr bwMode="auto">
          <a:xfrm>
            <a:off x="323528" y="836712"/>
            <a:ext cx="4248150" cy="2466915"/>
          </a:xfrm>
          <a:prstGeom prst="ellipse">
            <a:avLst/>
          </a:prstGeom>
          <a:solidFill>
            <a:srgbClr val="92D050"/>
          </a:solidFill>
          <a:ln>
            <a:noFill/>
          </a:ln>
          <a:extLst/>
        </p:spPr>
        <p:txBody>
          <a:bodyPr rtlCol="0" anchor="ctr">
            <a:spAutoFit/>
          </a:bodyPr>
          <a:lstStyle/>
          <a:p>
            <a:pPr algn="ctr"/>
            <a:r>
              <a:rPr lang="es-ES" b="1" dirty="0" smtClean="0">
                <a:solidFill>
                  <a:srgbClr val="FFFFCC"/>
                </a:solidFill>
                <a:effectLst>
                  <a:outerShdw blurRad="38100" dist="38100" dir="2700000" algn="tl">
                    <a:srgbClr val="000000">
                      <a:alpha val="43137"/>
                    </a:srgbClr>
                  </a:outerShdw>
                </a:effectLst>
              </a:rPr>
              <a:t>CONFLICTO FUNCIONAL</a:t>
            </a:r>
          </a:p>
          <a:p>
            <a:pPr algn="just"/>
            <a:r>
              <a:rPr lang="es-ES" dirty="0">
                <a:solidFill>
                  <a:srgbClr val="FFFFCC"/>
                </a:solidFill>
              </a:rPr>
              <a:t/>
            </a:r>
            <a:br>
              <a:rPr lang="es-ES" dirty="0">
                <a:solidFill>
                  <a:srgbClr val="FFFFCC"/>
                </a:solidFill>
              </a:rPr>
            </a:br>
            <a:r>
              <a:rPr lang="es-ES" dirty="0">
                <a:solidFill>
                  <a:srgbClr val="FFFFCC"/>
                </a:solidFill>
              </a:rPr>
              <a:t>Es una </a:t>
            </a:r>
            <a:r>
              <a:rPr lang="es-ES" b="1" i="1" dirty="0">
                <a:solidFill>
                  <a:srgbClr val="FFFFCC"/>
                </a:solidFill>
              </a:rPr>
              <a:t>confrontación entre grupos que resulta positiva para el rendimiento de la organización.</a:t>
            </a:r>
            <a:r>
              <a:rPr lang="es-ES" dirty="0">
                <a:solidFill>
                  <a:srgbClr val="FFFFCC"/>
                </a:solidFill>
              </a:rPr>
              <a:t> </a:t>
            </a:r>
            <a:endParaRPr lang="es-ES" b="1" i="1" dirty="0">
              <a:solidFill>
                <a:srgbClr val="FFFFCC"/>
              </a:solidFill>
            </a:endParaRPr>
          </a:p>
        </p:txBody>
      </p:sp>
      <p:sp>
        <p:nvSpPr>
          <p:cNvPr id="6" name="5 Elipse"/>
          <p:cNvSpPr/>
          <p:nvPr/>
        </p:nvSpPr>
        <p:spPr bwMode="auto">
          <a:xfrm>
            <a:off x="4572000" y="3402994"/>
            <a:ext cx="4248000" cy="2856428"/>
          </a:xfrm>
          <a:prstGeom prst="ellipse">
            <a:avLst/>
          </a:prstGeom>
          <a:solidFill>
            <a:schemeClr val="accent2">
              <a:lumMod val="75000"/>
            </a:schemeClr>
          </a:solidFill>
          <a:ln>
            <a:noFill/>
          </a:ln>
          <a:extLst/>
        </p:spPr>
        <p:txBody>
          <a:bodyPr rtlCol="0" anchor="ctr">
            <a:spAutoFit/>
          </a:bodyPr>
          <a:lstStyle/>
          <a:p>
            <a:pPr algn="ctr"/>
            <a:r>
              <a:rPr lang="es-ES" b="1" dirty="0" smtClean="0">
                <a:solidFill>
                  <a:srgbClr val="FFFFCC"/>
                </a:solidFill>
                <a:effectLst>
                  <a:outerShdw blurRad="38100" dist="38100" dir="2700000" algn="tl">
                    <a:srgbClr val="000000">
                      <a:alpha val="43137"/>
                    </a:srgbClr>
                  </a:outerShdw>
                </a:effectLst>
              </a:rPr>
              <a:t>CONFLICTO DISFUNCIONAL</a:t>
            </a:r>
          </a:p>
          <a:p>
            <a:pPr algn="ctr"/>
            <a:r>
              <a:rPr lang="es-ES" b="1" i="1" dirty="0">
                <a:solidFill>
                  <a:srgbClr val="FFFFCC"/>
                </a:solidFill>
              </a:rPr>
              <a:t/>
            </a:r>
            <a:br>
              <a:rPr lang="es-ES" b="1" i="1" dirty="0">
                <a:solidFill>
                  <a:srgbClr val="FFFFCC"/>
                </a:solidFill>
              </a:rPr>
            </a:br>
            <a:r>
              <a:rPr lang="es-ES" dirty="0">
                <a:solidFill>
                  <a:srgbClr val="FFFFCC"/>
                </a:solidFill>
              </a:rPr>
              <a:t>Es cualquier </a:t>
            </a:r>
            <a:r>
              <a:rPr lang="es-ES" b="1" i="1" dirty="0">
                <a:solidFill>
                  <a:srgbClr val="FFFFCC"/>
                </a:solidFill>
              </a:rPr>
              <a:t>confrontación o interacción entre grupos que perjudica a la organización</a:t>
            </a:r>
            <a:r>
              <a:rPr lang="es-ES" dirty="0">
                <a:solidFill>
                  <a:srgbClr val="FFFFCC"/>
                </a:solidFill>
              </a:rPr>
              <a:t> o impide que ésta alcance sus objetivos. </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3789040"/>
            <a:ext cx="3396111" cy="2259152"/>
          </a:xfrm>
          <a:prstGeom prst="rect">
            <a:avLst/>
          </a:prstGeom>
          <a:noFill/>
          <a:ln>
            <a:noFill/>
          </a:ln>
          <a:effectLst>
            <a:glow rad="101600">
              <a:schemeClr val="accent2">
                <a:satMod val="175000"/>
                <a:alpha val="40000"/>
              </a:schemeClr>
            </a:glow>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980728"/>
            <a:ext cx="3278138" cy="2156286"/>
          </a:xfrm>
          <a:prstGeom prst="rect">
            <a:avLst/>
          </a:prstGeom>
          <a:noFill/>
          <a:ln>
            <a:noFill/>
          </a:ln>
          <a:effectLst>
            <a:glow rad="101600">
              <a:schemeClr val="accent3">
                <a:satMod val="175000"/>
                <a:alpha val="40000"/>
              </a:schemeClr>
            </a:glow>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1061130"/>
      </p:ext>
    </p:extLst>
  </p:cSld>
  <p:clrMapOvr>
    <a:masterClrMapping/>
  </p:clrMapOvr>
  <p:transition spd="slow">
    <p:cove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6 Marcador de número de diapositiva"/>
          <p:cNvSpPr>
            <a:spLocks noGrp="1"/>
          </p:cNvSpPr>
          <p:nvPr>
            <p:ph type="sldNum" sz="quarter" idx="12"/>
          </p:nvPr>
        </p:nvSpPr>
        <p:spPr/>
        <p:txBody>
          <a:bodyPr/>
          <a:lstStyle/>
          <a:p>
            <a:pPr>
              <a:defRPr/>
            </a:pPr>
            <a:fld id="{99434FA5-73E7-47F6-BB8C-915FE002B2AD}" type="slidenum">
              <a:rPr lang="es-ES"/>
              <a:pPr>
                <a:defRPr/>
              </a:pPr>
              <a:t>63</a:t>
            </a:fld>
            <a:endParaRPr lang="es-ES"/>
          </a:p>
        </p:txBody>
      </p:sp>
      <p:sp>
        <p:nvSpPr>
          <p:cNvPr id="66565" name="Rectangle 2"/>
          <p:cNvSpPr>
            <a:spLocks noChangeArrowheads="1"/>
          </p:cNvSpPr>
          <p:nvPr/>
        </p:nvSpPr>
        <p:spPr bwMode="auto">
          <a:xfrm>
            <a:off x="323850" y="762286"/>
            <a:ext cx="8496300" cy="5403018"/>
          </a:xfrm>
          <a:prstGeom prst="rect">
            <a:avLst/>
          </a:prstGeom>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285750" indent="-285750" algn="just">
              <a:spcAft>
                <a:spcPct val="30000"/>
              </a:spcAft>
              <a:buFont typeface="Wingdings" pitchFamily="2" charset="2"/>
              <a:buChar char="q"/>
            </a:pPr>
            <a:r>
              <a:rPr lang="es-ES" sz="1700" b="1" dirty="0" smtClean="0">
                <a:solidFill>
                  <a:srgbClr val="002060"/>
                </a:solidFill>
              </a:rPr>
              <a:t>DIFERENCIAS DE PERCEPCIÓN.</a:t>
            </a:r>
          </a:p>
          <a:p>
            <a:pPr marL="265113" algn="just">
              <a:spcAft>
                <a:spcPct val="30000"/>
              </a:spcAft>
            </a:pPr>
            <a:r>
              <a:rPr lang="es-ES" sz="1700" dirty="0" smtClean="0"/>
              <a:t>Cualquier </a:t>
            </a:r>
            <a:r>
              <a:rPr lang="es-ES" sz="1700" dirty="0"/>
              <a:t>desacuerdo sobre lo que constituye la realidad puede concluir en un conflicto. </a:t>
            </a:r>
          </a:p>
          <a:p>
            <a:pPr marL="285750" indent="-285750" algn="just">
              <a:spcAft>
                <a:spcPct val="30000"/>
              </a:spcAft>
              <a:buFont typeface="Wingdings" pitchFamily="2" charset="2"/>
              <a:buChar char="q"/>
            </a:pPr>
            <a:r>
              <a:rPr lang="es-ES" sz="1700" b="1" dirty="0" smtClean="0">
                <a:solidFill>
                  <a:srgbClr val="002060"/>
                </a:solidFill>
              </a:rPr>
              <a:t>DIFERENTES OBJETIVOS: </a:t>
            </a:r>
          </a:p>
          <a:p>
            <a:pPr marL="265113" algn="just">
              <a:spcAft>
                <a:spcPct val="30000"/>
              </a:spcAft>
            </a:pPr>
            <a:r>
              <a:rPr lang="es-ES" sz="1700" dirty="0" smtClean="0"/>
              <a:t>Las </a:t>
            </a:r>
            <a:r>
              <a:rPr lang="es-ES" sz="1700" dirty="0"/>
              <a:t>diferencias de objetivos entre grupos contribuyen claramente a que existan diferencias de percepción en los mismos. </a:t>
            </a:r>
          </a:p>
          <a:p>
            <a:pPr marL="285750" indent="-285750" algn="just">
              <a:spcAft>
                <a:spcPct val="30000"/>
              </a:spcAft>
              <a:buFont typeface="Wingdings" pitchFamily="2" charset="2"/>
              <a:buChar char="q"/>
            </a:pPr>
            <a:r>
              <a:rPr lang="es-ES" sz="1700" b="1" dirty="0" smtClean="0">
                <a:solidFill>
                  <a:srgbClr val="002060"/>
                </a:solidFill>
              </a:rPr>
              <a:t>DIFERENTES HORIZONTES TEMPORALES</a:t>
            </a:r>
            <a:r>
              <a:rPr lang="es-ES" sz="1700" dirty="0" smtClean="0">
                <a:solidFill>
                  <a:srgbClr val="002060"/>
                </a:solidFill>
              </a:rPr>
              <a:t>: </a:t>
            </a:r>
          </a:p>
          <a:p>
            <a:pPr marL="265113" algn="just">
              <a:spcAft>
                <a:spcPct val="30000"/>
              </a:spcAft>
            </a:pPr>
            <a:r>
              <a:rPr lang="es-ES" sz="1700" dirty="0" smtClean="0"/>
              <a:t>Las </a:t>
            </a:r>
            <a:r>
              <a:rPr lang="es-ES" sz="1700" dirty="0"/>
              <a:t>fechas tope influyen sobre las prioridades y la importancia que los grupos asignan a sus distintas actividades.</a:t>
            </a:r>
          </a:p>
          <a:p>
            <a:pPr marL="285750" indent="-285750" algn="just">
              <a:spcAft>
                <a:spcPct val="30000"/>
              </a:spcAft>
              <a:buFont typeface="Wingdings" pitchFamily="2" charset="2"/>
              <a:buChar char="q"/>
            </a:pPr>
            <a:r>
              <a:rPr lang="es-ES" sz="1700" b="1" dirty="0" smtClean="0">
                <a:solidFill>
                  <a:srgbClr val="002060"/>
                </a:solidFill>
              </a:rPr>
              <a:t>POSICIONES INCONGRUENTES:</a:t>
            </a:r>
            <a:r>
              <a:rPr lang="es-ES" sz="1700" dirty="0" smtClean="0">
                <a:solidFill>
                  <a:srgbClr val="002060"/>
                </a:solidFill>
              </a:rPr>
              <a:t> </a:t>
            </a:r>
          </a:p>
          <a:p>
            <a:pPr marL="265113" algn="just">
              <a:spcAft>
                <a:spcPct val="30000"/>
              </a:spcAft>
            </a:pPr>
            <a:r>
              <a:rPr lang="es-ES" sz="1700" dirty="0" smtClean="0"/>
              <a:t>Los </a:t>
            </a:r>
            <a:r>
              <a:rPr lang="es-ES" sz="1700" dirty="0"/>
              <a:t>conflictos suscitados por la posición relativa de los distintos grupos son habituales e influyen en sus perspectivas. </a:t>
            </a:r>
          </a:p>
          <a:p>
            <a:pPr marL="285750" indent="-285750" algn="just">
              <a:spcAft>
                <a:spcPct val="30000"/>
              </a:spcAft>
              <a:buFont typeface="Wingdings" pitchFamily="2" charset="2"/>
              <a:buChar char="q"/>
            </a:pPr>
            <a:r>
              <a:rPr lang="es-ES" sz="1700" b="1" dirty="0" smtClean="0">
                <a:solidFill>
                  <a:srgbClr val="002060"/>
                </a:solidFill>
              </a:rPr>
              <a:t>PERCEPCIONES INEXACTAS: </a:t>
            </a:r>
          </a:p>
          <a:p>
            <a:pPr marL="265113" algn="just">
              <a:spcAft>
                <a:spcPct val="30000"/>
              </a:spcAft>
            </a:pPr>
            <a:r>
              <a:rPr lang="es-ES" sz="1700" dirty="0" smtClean="0"/>
              <a:t>Cuando </a:t>
            </a:r>
            <a:r>
              <a:rPr lang="es-ES" sz="1700" dirty="0"/>
              <a:t>se insiste en las diferencias entre grupos, se refuerzan los estereotipos, se deterioran las relaciones y aparecen los conflictos.</a:t>
            </a:r>
          </a:p>
          <a:p>
            <a:pPr marL="285750" indent="-285750" algn="just">
              <a:spcAft>
                <a:spcPct val="30000"/>
              </a:spcAft>
              <a:buFont typeface="Wingdings" pitchFamily="2" charset="2"/>
              <a:buChar char="q"/>
            </a:pPr>
            <a:r>
              <a:rPr lang="es-ES" sz="1700" b="1" dirty="0" smtClean="0">
                <a:solidFill>
                  <a:srgbClr val="002060"/>
                </a:solidFill>
              </a:rPr>
              <a:t>CRECIENTE DEMANDA DE ESPECIALISTAS:</a:t>
            </a:r>
            <a:r>
              <a:rPr lang="es-ES" sz="1700" dirty="0" smtClean="0">
                <a:solidFill>
                  <a:srgbClr val="002060"/>
                </a:solidFill>
              </a:rPr>
              <a:t> </a:t>
            </a:r>
          </a:p>
          <a:p>
            <a:pPr marL="265113" algn="just">
              <a:spcAft>
                <a:spcPct val="30000"/>
              </a:spcAft>
            </a:pPr>
            <a:r>
              <a:rPr lang="es-ES" sz="1700" dirty="0" smtClean="0"/>
              <a:t>Son los </a:t>
            </a:r>
            <a:r>
              <a:rPr lang="es-ES" sz="1700" dirty="0"/>
              <a:t>más frecuentes entre grupos. </a:t>
            </a:r>
            <a:r>
              <a:rPr lang="es-ES" sz="1700" dirty="0" smtClean="0"/>
              <a:t>Los especialistas </a:t>
            </a:r>
            <a:r>
              <a:rPr lang="es-ES" sz="1700" dirty="0"/>
              <a:t>se ven y ven a sus respectivos papeles desde perspectivas diferentes. </a:t>
            </a:r>
          </a:p>
        </p:txBody>
      </p:sp>
    </p:spTree>
    <p:extLst>
      <p:ext uri="{BB962C8B-B14F-4D97-AF65-F5344CB8AC3E}">
        <p14:creationId xmlns:p14="http://schemas.microsoft.com/office/powerpoint/2010/main" val="19505421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6565"/>
                                        </p:tgtEl>
                                        <p:attrNameLst>
                                          <p:attrName>style.visibility</p:attrName>
                                        </p:attrNameLst>
                                      </p:cBhvr>
                                      <p:to>
                                        <p:strVal val="visible"/>
                                      </p:to>
                                    </p:set>
                                    <p:animEffect transition="in" filter="randombar(horizontal)">
                                      <p:cBhvr>
                                        <p:cTn id="7" dur="150"/>
                                        <p:tgtEl>
                                          <p:spTgt spid="66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3 Marcador de número de diapositiva"/>
          <p:cNvSpPr>
            <a:spLocks noGrp="1"/>
          </p:cNvSpPr>
          <p:nvPr>
            <p:ph type="sldNum" sz="quarter" idx="12"/>
          </p:nvPr>
        </p:nvSpPr>
        <p:spPr>
          <a:xfrm>
            <a:off x="6553200" y="6356350"/>
            <a:ext cx="2133600" cy="365125"/>
          </a:xfrm>
        </p:spPr>
        <p:txBody>
          <a:bodyPr/>
          <a:lstStyle/>
          <a:p>
            <a:pPr>
              <a:defRPr/>
            </a:pPr>
            <a:fld id="{6B94970F-96A9-4298-A928-77E2E335C427}" type="slidenum">
              <a:rPr lang="es-ES"/>
              <a:pPr>
                <a:defRPr/>
              </a:pPr>
              <a:t>64</a:t>
            </a:fld>
            <a:endParaRPr lang="es-ES"/>
          </a:p>
        </p:txBody>
      </p:sp>
      <p:sp>
        <p:nvSpPr>
          <p:cNvPr id="67591" name="Rectangle 5"/>
          <p:cNvSpPr>
            <a:spLocks noChangeArrowheads="1"/>
          </p:cNvSpPr>
          <p:nvPr/>
        </p:nvSpPr>
        <p:spPr bwMode="auto">
          <a:xfrm>
            <a:off x="1115616" y="908720"/>
            <a:ext cx="6911256" cy="5238357"/>
          </a:xfrm>
          <a:prstGeom prst="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nchor="ctr">
            <a:spAutoFit/>
          </a:bodyPr>
          <a:lstStyle/>
          <a:p>
            <a:pPr marL="342900" indent="-342900" algn="just">
              <a:lnSpc>
                <a:spcPct val="95000"/>
              </a:lnSpc>
              <a:buFont typeface="+mj-lt"/>
              <a:buAutoNum type="arabicPeriod"/>
            </a:pPr>
            <a:r>
              <a:rPr lang="es-ES" b="1" i="1" dirty="0" smtClean="0"/>
              <a:t>Conflictos </a:t>
            </a:r>
            <a:r>
              <a:rPr lang="es-ES" b="1" i="1" dirty="0"/>
              <a:t>basados en intereses</a:t>
            </a:r>
            <a:r>
              <a:rPr lang="es-ES" b="1" dirty="0"/>
              <a:t>: </a:t>
            </a:r>
            <a:r>
              <a:rPr lang="es-ES" dirty="0"/>
              <a:t>que pueden ser sobre la competencia actual o percibida por diferentes personas o grupos; intereses opuestos sobre el contenido o procedimientos de trabajo, la forma en que se evalúa el trabajo y las personas. </a:t>
            </a:r>
          </a:p>
          <a:p>
            <a:pPr marL="342900" indent="-342900" algn="just">
              <a:lnSpc>
                <a:spcPct val="95000"/>
              </a:lnSpc>
              <a:buFont typeface="+mj-lt"/>
              <a:buAutoNum type="arabicPeriod"/>
            </a:pPr>
            <a:endParaRPr lang="es-ES" sz="1600" dirty="0"/>
          </a:p>
          <a:p>
            <a:pPr marL="342900" indent="-342900" algn="just">
              <a:lnSpc>
                <a:spcPct val="95000"/>
              </a:lnSpc>
              <a:buFont typeface="+mj-lt"/>
              <a:buAutoNum type="arabicPeriod"/>
            </a:pPr>
            <a:r>
              <a:rPr lang="es-ES" b="1" i="1" dirty="0" smtClean="0"/>
              <a:t>Conflictos </a:t>
            </a:r>
            <a:r>
              <a:rPr lang="es-ES" b="1" i="1" dirty="0"/>
              <a:t>estructurales:</a:t>
            </a:r>
            <a:r>
              <a:rPr lang="es-ES" dirty="0"/>
              <a:t> por la percepción de autoridad y poderes desiguales; distribución no “justa” de recursos; factores ambientales que dificultan la cooperación. </a:t>
            </a:r>
          </a:p>
          <a:p>
            <a:pPr marL="342900" indent="-342900" algn="just">
              <a:lnSpc>
                <a:spcPct val="95000"/>
              </a:lnSpc>
              <a:buFont typeface="+mj-lt"/>
              <a:buAutoNum type="arabicPeriod"/>
            </a:pPr>
            <a:endParaRPr lang="es-ES" sz="1600" dirty="0"/>
          </a:p>
          <a:p>
            <a:pPr marL="342900" indent="-342900" algn="just">
              <a:lnSpc>
                <a:spcPct val="95000"/>
              </a:lnSpc>
              <a:buFont typeface="+mj-lt"/>
              <a:buAutoNum type="arabicPeriod"/>
            </a:pPr>
            <a:r>
              <a:rPr lang="es-ES" b="1" i="1" dirty="0" smtClean="0"/>
              <a:t>Conflictos </a:t>
            </a:r>
            <a:r>
              <a:rPr lang="es-ES" b="1" i="1" dirty="0"/>
              <a:t>de valores:</a:t>
            </a:r>
            <a:r>
              <a:rPr lang="es-ES" dirty="0"/>
              <a:t> por diferentes criterios para evaluar ideas y decisiones; </a:t>
            </a:r>
            <a:r>
              <a:rPr lang="es-ES" dirty="0" smtClean="0"/>
              <a:t>metas </a:t>
            </a:r>
            <a:r>
              <a:rPr lang="es-ES" dirty="0"/>
              <a:t>y valores específicos diferenciados. </a:t>
            </a:r>
          </a:p>
          <a:p>
            <a:pPr marL="342900" indent="-342900" algn="just">
              <a:lnSpc>
                <a:spcPct val="95000"/>
              </a:lnSpc>
              <a:buFont typeface="+mj-lt"/>
              <a:buAutoNum type="arabicPeriod"/>
            </a:pPr>
            <a:endParaRPr lang="es-ES" sz="1600" dirty="0"/>
          </a:p>
          <a:p>
            <a:pPr marL="342900" indent="-342900" algn="just">
              <a:lnSpc>
                <a:spcPct val="95000"/>
              </a:lnSpc>
              <a:buFont typeface="+mj-lt"/>
              <a:buAutoNum type="arabicPeriod"/>
            </a:pPr>
            <a:r>
              <a:rPr lang="es-ES" b="1" i="1" dirty="0" smtClean="0"/>
              <a:t>Conflictos </a:t>
            </a:r>
            <a:r>
              <a:rPr lang="es-ES" b="1" i="1" dirty="0"/>
              <a:t>de relaciones:</a:t>
            </a:r>
            <a:r>
              <a:rPr lang="es-ES" dirty="0"/>
              <a:t> por comunicaciones pobres; comportamientos negativos reiterados entre las partes; fuertes emociones; estereotipos e incomprensiones. </a:t>
            </a:r>
          </a:p>
          <a:p>
            <a:pPr marL="342900" indent="-342900" algn="just">
              <a:lnSpc>
                <a:spcPct val="95000"/>
              </a:lnSpc>
              <a:buFont typeface="+mj-lt"/>
              <a:buAutoNum type="arabicPeriod"/>
            </a:pPr>
            <a:endParaRPr lang="es-ES" sz="1600" dirty="0"/>
          </a:p>
          <a:p>
            <a:pPr marL="342900" indent="-342900" algn="just">
              <a:lnSpc>
                <a:spcPct val="95000"/>
              </a:lnSpc>
              <a:buFont typeface="+mj-lt"/>
              <a:buAutoNum type="arabicPeriod"/>
            </a:pPr>
            <a:r>
              <a:rPr lang="es-ES" b="1" i="1" dirty="0" smtClean="0"/>
              <a:t>Conflictos </a:t>
            </a:r>
            <a:r>
              <a:rPr lang="es-ES" b="1" i="1" dirty="0"/>
              <a:t>de información</a:t>
            </a:r>
            <a:r>
              <a:rPr lang="es-ES" dirty="0"/>
              <a:t>: por ausencia o limitaciones de información; diferentes criterios sobre lo que es más relevante; diferencias en los procedimientos de valoración, de las decisiones y de las situaciones. </a:t>
            </a:r>
          </a:p>
        </p:txBody>
      </p:sp>
      <p:sp>
        <p:nvSpPr>
          <p:cNvPr id="67592" name="Rectangle 6"/>
          <p:cNvSpPr>
            <a:spLocks noChangeArrowheads="1"/>
          </p:cNvSpPr>
          <p:nvPr/>
        </p:nvSpPr>
        <p:spPr bwMode="auto">
          <a:xfrm>
            <a:off x="966886" y="469900"/>
            <a:ext cx="71562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Clasificación de las causas de conflictos en una organización:</a:t>
            </a:r>
          </a:p>
        </p:txBody>
      </p:sp>
    </p:spTree>
    <p:extLst>
      <p:ext uri="{BB962C8B-B14F-4D97-AF65-F5344CB8AC3E}">
        <p14:creationId xmlns:p14="http://schemas.microsoft.com/office/powerpoint/2010/main" val="1880504729"/>
      </p:ext>
    </p:extLst>
  </p:cSld>
  <p:clrMapOvr>
    <a:masterClrMapping/>
  </p:clrMapOvr>
  <p:transition spd="slow">
    <p:cove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6 Marcador de número de diapositiva"/>
          <p:cNvSpPr>
            <a:spLocks noGrp="1"/>
          </p:cNvSpPr>
          <p:nvPr>
            <p:ph type="sldNum" sz="quarter" idx="12"/>
          </p:nvPr>
        </p:nvSpPr>
        <p:spPr/>
        <p:txBody>
          <a:bodyPr/>
          <a:lstStyle/>
          <a:p>
            <a:pPr>
              <a:defRPr/>
            </a:pPr>
            <a:fld id="{D59626B4-CEB2-4A90-8671-0AC1DFF391F9}" type="slidenum">
              <a:rPr lang="es-ES"/>
              <a:pPr>
                <a:defRPr/>
              </a:pPr>
              <a:t>65</a:t>
            </a:fld>
            <a:endParaRPr lang="es-ES"/>
          </a:p>
        </p:txBody>
      </p:sp>
      <p:sp>
        <p:nvSpPr>
          <p:cNvPr id="68614" name="Text Box 41"/>
          <p:cNvSpPr txBox="1">
            <a:spLocks noChangeArrowheads="1"/>
          </p:cNvSpPr>
          <p:nvPr/>
        </p:nvSpPr>
        <p:spPr bwMode="auto">
          <a:xfrm>
            <a:off x="467544" y="1484784"/>
            <a:ext cx="4536504" cy="4339650"/>
          </a:xfrm>
          <a:prstGeom prst="rect">
            <a:avLst/>
          </a:prstGeom>
          <a:solidFill>
            <a:srgbClr val="FFFF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marL="457200" indent="-457200" algn="just" eaLnBrk="1" hangingPunct="1">
              <a:spcBef>
                <a:spcPct val="50000"/>
              </a:spcBef>
              <a:buClr>
                <a:schemeClr val="tx1"/>
              </a:buClr>
              <a:buSzPct val="135000"/>
              <a:buFont typeface="+mj-lt"/>
              <a:buAutoNum type="arabicPeriod"/>
            </a:pPr>
            <a:r>
              <a:rPr lang="es-MX" sz="2000" b="1" i="1" dirty="0" smtClean="0">
                <a:latin typeface="+mn-lt"/>
              </a:rPr>
              <a:t>Describe </a:t>
            </a:r>
            <a:r>
              <a:rPr lang="es-MX" sz="2000" b="1" i="1" dirty="0">
                <a:latin typeface="+mn-lt"/>
              </a:rPr>
              <a:t>el conflicto.-</a:t>
            </a:r>
            <a:r>
              <a:rPr lang="es-MX" sz="2000" dirty="0">
                <a:latin typeface="+mn-lt"/>
              </a:rPr>
              <a:t> Manejar el conflicto de manera constructiva para que la otra persona ayude a resolverlo</a:t>
            </a:r>
            <a:r>
              <a:rPr lang="es-MX" sz="2000" dirty="0" smtClean="0">
                <a:latin typeface="+mn-lt"/>
              </a:rPr>
              <a:t>.</a:t>
            </a:r>
            <a:endParaRPr lang="es-MX" sz="1400" dirty="0">
              <a:latin typeface="+mn-lt"/>
            </a:endParaRPr>
          </a:p>
          <a:p>
            <a:pPr marL="457200" indent="-457200" algn="just" eaLnBrk="1" hangingPunct="1">
              <a:lnSpc>
                <a:spcPct val="110000"/>
              </a:lnSpc>
              <a:spcBef>
                <a:spcPct val="50000"/>
              </a:spcBef>
              <a:buClr>
                <a:schemeClr val="tx1"/>
              </a:buClr>
              <a:buSzPct val="135000"/>
              <a:buFont typeface="+mj-lt"/>
              <a:buAutoNum type="arabicPeriod"/>
            </a:pPr>
            <a:r>
              <a:rPr lang="es-MX" sz="2000" b="1" i="1" dirty="0" smtClean="0">
                <a:latin typeface="+mn-lt"/>
              </a:rPr>
              <a:t>Explora </a:t>
            </a:r>
            <a:r>
              <a:rPr lang="es-MX" sz="2000" b="1" i="1" dirty="0">
                <a:latin typeface="+mn-lt"/>
              </a:rPr>
              <a:t>las causas.-</a:t>
            </a:r>
            <a:r>
              <a:rPr lang="es-MX" sz="2000" dirty="0">
                <a:latin typeface="+mn-lt"/>
              </a:rPr>
              <a:t> Llegar a los aspectos implícitos; el objetivo es que ambas personas estén </a:t>
            </a:r>
            <a:r>
              <a:rPr lang="es-MX" sz="2000" dirty="0" smtClean="0">
                <a:latin typeface="+mn-lt"/>
              </a:rPr>
              <a:t>de </a:t>
            </a:r>
            <a:r>
              <a:rPr lang="es-MX" sz="2000" dirty="0">
                <a:latin typeface="+mn-lt"/>
              </a:rPr>
              <a:t>acuerdo a las causas. </a:t>
            </a:r>
            <a:endParaRPr lang="es-MX" sz="1400" dirty="0">
              <a:latin typeface="+mn-lt"/>
            </a:endParaRPr>
          </a:p>
          <a:p>
            <a:pPr marL="457200" indent="-457200" algn="just" eaLnBrk="1" hangingPunct="1">
              <a:lnSpc>
                <a:spcPct val="110000"/>
              </a:lnSpc>
              <a:spcBef>
                <a:spcPct val="50000"/>
              </a:spcBef>
              <a:buClr>
                <a:schemeClr val="tx1"/>
              </a:buClr>
              <a:buSzPct val="135000"/>
              <a:buFont typeface="+mj-lt"/>
              <a:buAutoNum type="arabicPeriod"/>
            </a:pPr>
            <a:r>
              <a:rPr lang="es-MX" sz="2000" b="1" i="1" dirty="0">
                <a:latin typeface="+mn-lt"/>
              </a:rPr>
              <a:t>Negocia una solución</a:t>
            </a:r>
            <a:r>
              <a:rPr lang="es-MX" sz="2000" dirty="0">
                <a:latin typeface="+mn-lt"/>
              </a:rPr>
              <a:t>.- Maneja el conflicto como algo </a:t>
            </a:r>
            <a:r>
              <a:rPr lang="es-MX" sz="2000" dirty="0" smtClean="0">
                <a:latin typeface="+mn-lt"/>
              </a:rPr>
              <a:t>impersonal, </a:t>
            </a:r>
            <a:r>
              <a:rPr lang="es-MX" sz="2000" dirty="0">
                <a:latin typeface="+mn-lt"/>
              </a:rPr>
              <a:t>la orientación de ambas partes deberán ser hacia su </a:t>
            </a:r>
            <a:r>
              <a:rPr lang="es-MX" sz="2000" dirty="0" smtClean="0">
                <a:latin typeface="+mn-lt"/>
              </a:rPr>
              <a:t>resolución.</a:t>
            </a:r>
            <a:endParaRPr lang="es-ES" sz="2000" dirty="0">
              <a:latin typeface="+mn-lt"/>
            </a:endParaRPr>
          </a:p>
        </p:txBody>
      </p:sp>
      <p:sp>
        <p:nvSpPr>
          <p:cNvPr id="2" name="1 Rectángulo"/>
          <p:cNvSpPr/>
          <p:nvPr/>
        </p:nvSpPr>
        <p:spPr>
          <a:xfrm>
            <a:off x="2423273" y="404664"/>
            <a:ext cx="4336893" cy="400110"/>
          </a:xfrm>
          <a:prstGeom prst="rect">
            <a:avLst/>
          </a:prstGeom>
          <a:solidFill>
            <a:srgbClr val="FFB28B"/>
          </a:solidFill>
        </p:spPr>
        <p:txBody>
          <a:bodyPr wrap="none">
            <a:spAutoFit/>
          </a:bodyPr>
          <a:lstStyle/>
          <a:p>
            <a:pPr algn="just">
              <a:spcBef>
                <a:spcPct val="50000"/>
              </a:spcBef>
            </a:pPr>
            <a:r>
              <a:rPr lang="es-MX" sz="2000" b="1" dirty="0"/>
              <a:t>Tres pasos para el manejo de conflictos</a:t>
            </a: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420"/>
          <a:stretch/>
        </p:blipFill>
        <p:spPr bwMode="auto">
          <a:xfrm>
            <a:off x="5148264" y="1501347"/>
            <a:ext cx="3379838" cy="207166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3573016"/>
            <a:ext cx="3384177" cy="22876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2413736"/>
      </p:ext>
    </p:extLst>
  </p:cSld>
  <p:clrMapOvr>
    <a:masterClrMapping/>
  </p:clrMapOvr>
  <p:transition spd="slow">
    <p:cove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2"/>
          <p:cNvSpPr>
            <a:spLocks noChangeArrowheads="1"/>
          </p:cNvSpPr>
          <p:nvPr/>
        </p:nvSpPr>
        <p:spPr bwMode="auto">
          <a:xfrm>
            <a:off x="611188" y="317267"/>
            <a:ext cx="7921625" cy="400110"/>
          </a:xfrm>
          <a:prstGeom prst="rect">
            <a:avLst/>
          </a:prstGeom>
          <a:solidFill>
            <a:srgbClr val="3F3FFF"/>
          </a:solidFill>
          <a:ln>
            <a:noFill/>
          </a:ln>
          <a:effectLst/>
          <a:extLst/>
        </p:spPr>
        <p:txBody>
          <a:bodyPr wrap="square" anchor="ctr">
            <a:spAutoFit/>
          </a:bodyPr>
          <a:lstStyle/>
          <a:p>
            <a:pPr algn="ctr"/>
            <a:r>
              <a:rPr lang="es-ES" sz="2000" b="1" dirty="0">
                <a:solidFill>
                  <a:schemeClr val="bg1"/>
                </a:solidFill>
              </a:rPr>
              <a:t>Estilos en el manejo de </a:t>
            </a:r>
            <a:r>
              <a:rPr lang="es-ES" sz="2000" b="1" dirty="0" smtClean="0">
                <a:solidFill>
                  <a:schemeClr val="bg1"/>
                </a:solidFill>
              </a:rPr>
              <a:t>conflictos</a:t>
            </a:r>
            <a:endParaRPr lang="es-ES" sz="1050" b="1" dirty="0">
              <a:solidFill>
                <a:schemeClr val="bg1"/>
              </a:solidFill>
            </a:endParaRPr>
          </a:p>
        </p:txBody>
      </p:sp>
      <p:sp>
        <p:nvSpPr>
          <p:cNvPr id="69637" name="Rectangle 3"/>
          <p:cNvSpPr>
            <a:spLocks noChangeArrowheads="1"/>
          </p:cNvSpPr>
          <p:nvPr/>
        </p:nvSpPr>
        <p:spPr bwMode="auto">
          <a:xfrm>
            <a:off x="2555875" y="1702549"/>
            <a:ext cx="5976938" cy="923330"/>
          </a:xfrm>
          <a:prstGeom prst="rect">
            <a:avLst/>
          </a:prstGeom>
          <a:extLst/>
        </p:spPr>
        <p:txBody>
          <a:bodyPr wrap="square">
            <a:spAutoFit/>
          </a:bodyPr>
          <a:lstStyle/>
          <a:p>
            <a:pPr algn="just"/>
            <a:r>
              <a:rPr lang="es-ES" dirty="0" smtClean="0"/>
              <a:t>El </a:t>
            </a:r>
            <a:r>
              <a:rPr lang="es-ES" dirty="0"/>
              <a:t>comportamiento se centra en </a:t>
            </a:r>
            <a:r>
              <a:rPr lang="es-ES" b="1" i="1" dirty="0"/>
              <a:t>luchar por defender (obtener) los intereses o metas propias</a:t>
            </a:r>
            <a:r>
              <a:rPr lang="es-ES" dirty="0"/>
              <a:t>, con independencia de la afectación de las de la otra </a:t>
            </a:r>
            <a:r>
              <a:rPr lang="es-ES" dirty="0" smtClean="0"/>
              <a:t>parte. </a:t>
            </a:r>
            <a:endParaRPr lang="es-ES" dirty="0"/>
          </a:p>
        </p:txBody>
      </p:sp>
      <p:sp>
        <p:nvSpPr>
          <p:cNvPr id="6" name="Rectangle 3"/>
          <p:cNvSpPr>
            <a:spLocks noChangeArrowheads="1"/>
          </p:cNvSpPr>
          <p:nvPr/>
        </p:nvSpPr>
        <p:spPr bwMode="auto">
          <a:xfrm>
            <a:off x="2555875" y="2854677"/>
            <a:ext cx="5976938" cy="646331"/>
          </a:xfrm>
          <a:prstGeom prst="rect">
            <a:avLst/>
          </a:prstGeom>
          <a:extLst/>
        </p:spPr>
        <p:txBody>
          <a:bodyPr wrap="square">
            <a:spAutoFit/>
          </a:bodyPr>
          <a:lstStyle/>
          <a:p>
            <a:pPr algn="just"/>
            <a:r>
              <a:rPr lang="es-ES" dirty="0" smtClean="0"/>
              <a:t>Se </a:t>
            </a:r>
            <a:r>
              <a:rPr lang="es-ES" dirty="0"/>
              <a:t>aplica por las </a:t>
            </a:r>
            <a:r>
              <a:rPr lang="es-ES" b="1" i="1" dirty="0"/>
              <a:t>personas que valoran más las relaciones que “presionar” </a:t>
            </a:r>
            <a:r>
              <a:rPr lang="es-ES" dirty="0"/>
              <a:t>para obtener los resultados propios.</a:t>
            </a:r>
          </a:p>
        </p:txBody>
      </p:sp>
      <p:sp>
        <p:nvSpPr>
          <p:cNvPr id="2" name="1 Rectángulo"/>
          <p:cNvSpPr/>
          <p:nvPr/>
        </p:nvSpPr>
        <p:spPr>
          <a:xfrm>
            <a:off x="611188" y="980728"/>
            <a:ext cx="7921624" cy="369332"/>
          </a:xfrm>
          <a:prstGeom prst="rect">
            <a:avLst/>
          </a:prstGeom>
        </p:spPr>
        <p:txBody>
          <a:bodyPr wrap="square">
            <a:spAutoFit/>
          </a:bodyPr>
          <a:lstStyle/>
          <a:p>
            <a:pPr algn="just"/>
            <a:r>
              <a:rPr lang="es-ES" dirty="0"/>
              <a:t>Se identifican </a:t>
            </a:r>
            <a:r>
              <a:rPr lang="es-ES" b="1" i="1" dirty="0"/>
              <a:t>cinco estilos de manejo de conflictos: </a:t>
            </a:r>
          </a:p>
        </p:txBody>
      </p:sp>
      <p:sp>
        <p:nvSpPr>
          <p:cNvPr id="3" name="2 Rectángulo"/>
          <p:cNvSpPr/>
          <p:nvPr/>
        </p:nvSpPr>
        <p:spPr>
          <a:xfrm>
            <a:off x="2555875" y="3718773"/>
            <a:ext cx="5976937" cy="646331"/>
          </a:xfrm>
          <a:prstGeom prst="rect">
            <a:avLst/>
          </a:prstGeom>
        </p:spPr>
        <p:txBody>
          <a:bodyPr wrap="square">
            <a:spAutoFit/>
          </a:bodyPr>
          <a:lstStyle/>
          <a:p>
            <a:pPr algn="just"/>
            <a:r>
              <a:rPr lang="es-ES" dirty="0" smtClean="0"/>
              <a:t>Se </a:t>
            </a:r>
            <a:r>
              <a:rPr lang="es-ES" dirty="0"/>
              <a:t>trata de </a:t>
            </a:r>
            <a:r>
              <a:rPr lang="es-ES" b="1" i="1" dirty="0"/>
              <a:t>esquivar, posponer, o inclusive, ignorar</a:t>
            </a:r>
            <a:r>
              <a:rPr lang="es-ES" dirty="0"/>
              <a:t> la existencia del conflicto.</a:t>
            </a:r>
          </a:p>
        </p:txBody>
      </p:sp>
      <p:sp>
        <p:nvSpPr>
          <p:cNvPr id="4" name="3 Rectángulo"/>
          <p:cNvSpPr/>
          <p:nvPr/>
        </p:nvSpPr>
        <p:spPr>
          <a:xfrm>
            <a:off x="2555875" y="4582869"/>
            <a:ext cx="5976937" cy="646331"/>
          </a:xfrm>
          <a:prstGeom prst="rect">
            <a:avLst/>
          </a:prstGeom>
        </p:spPr>
        <p:txBody>
          <a:bodyPr wrap="square">
            <a:spAutoFit/>
          </a:bodyPr>
          <a:lstStyle/>
          <a:p>
            <a:pPr algn="just"/>
            <a:r>
              <a:rPr lang="es-ES" dirty="0" smtClean="0"/>
              <a:t>Se </a:t>
            </a:r>
            <a:r>
              <a:rPr lang="es-ES" dirty="0"/>
              <a:t>trata de </a:t>
            </a:r>
            <a:r>
              <a:rPr lang="es-ES" b="1" i="1" dirty="0"/>
              <a:t>encontrar una solución “de compromiso” en la que cada parte ceda </a:t>
            </a:r>
            <a:r>
              <a:rPr lang="es-ES" b="1" i="1" dirty="0" smtClean="0"/>
              <a:t>algo.</a:t>
            </a:r>
            <a:endParaRPr lang="es-MX" dirty="0"/>
          </a:p>
        </p:txBody>
      </p:sp>
      <p:sp>
        <p:nvSpPr>
          <p:cNvPr id="5" name="4 Rectángulo"/>
          <p:cNvSpPr/>
          <p:nvPr/>
        </p:nvSpPr>
        <p:spPr>
          <a:xfrm>
            <a:off x="2555875" y="5446965"/>
            <a:ext cx="5976937" cy="646331"/>
          </a:xfrm>
          <a:prstGeom prst="rect">
            <a:avLst/>
          </a:prstGeom>
        </p:spPr>
        <p:txBody>
          <a:bodyPr wrap="square">
            <a:spAutoFit/>
          </a:bodyPr>
          <a:lstStyle/>
          <a:p>
            <a:pPr algn="just"/>
            <a:r>
              <a:rPr lang="es-ES" b="1" i="1" dirty="0" smtClean="0"/>
              <a:t>Tienden </a:t>
            </a:r>
            <a:r>
              <a:rPr lang="es-ES" b="1" i="1" dirty="0"/>
              <a:t>a trabajar con la otra parte, para encontrar soluciones</a:t>
            </a:r>
            <a:r>
              <a:rPr lang="es-ES" dirty="0"/>
              <a:t> que satisfagan los intereses de ambos</a:t>
            </a:r>
            <a:endParaRPr lang="es-MX" dirty="0"/>
          </a:p>
        </p:txBody>
      </p:sp>
      <p:sp>
        <p:nvSpPr>
          <p:cNvPr id="8" name="7 Rectángulo"/>
          <p:cNvSpPr/>
          <p:nvPr/>
        </p:nvSpPr>
        <p:spPr>
          <a:xfrm>
            <a:off x="556370" y="1702549"/>
            <a:ext cx="1207318" cy="369332"/>
          </a:xfrm>
          <a:prstGeom prst="rect">
            <a:avLst/>
          </a:prstGeom>
        </p:spPr>
        <p:txBody>
          <a:bodyPr wrap="none">
            <a:spAutoFit/>
          </a:bodyPr>
          <a:lstStyle/>
          <a:p>
            <a:r>
              <a:rPr lang="es-E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“Forzar” </a:t>
            </a:r>
            <a:endParaRPr lang="es-MX" dirty="0"/>
          </a:p>
        </p:txBody>
      </p:sp>
      <p:sp>
        <p:nvSpPr>
          <p:cNvPr id="9" name="8 Rectángulo"/>
          <p:cNvSpPr/>
          <p:nvPr/>
        </p:nvSpPr>
        <p:spPr>
          <a:xfrm>
            <a:off x="539552" y="2854677"/>
            <a:ext cx="1061509" cy="369332"/>
          </a:xfrm>
          <a:prstGeom prst="rect">
            <a:avLst/>
          </a:prstGeom>
        </p:spPr>
        <p:txBody>
          <a:bodyPr wrap="none">
            <a:spAutoFit/>
          </a:bodyPr>
          <a:lstStyle/>
          <a:p>
            <a:r>
              <a:rPr lang="es-E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“Ceder” </a:t>
            </a:r>
            <a:endParaRPr lang="es-MX"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9 Rectángulo"/>
          <p:cNvSpPr/>
          <p:nvPr/>
        </p:nvSpPr>
        <p:spPr>
          <a:xfrm>
            <a:off x="577785" y="3718773"/>
            <a:ext cx="1113895" cy="369332"/>
          </a:xfrm>
          <a:prstGeom prst="rect">
            <a:avLst/>
          </a:prstGeom>
        </p:spPr>
        <p:txBody>
          <a:bodyPr wrap="none">
            <a:spAutoFit/>
          </a:bodyPr>
          <a:lstStyle/>
          <a:p>
            <a:r>
              <a:rPr lang="es-E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“Evitar” </a:t>
            </a:r>
            <a:endParaRPr lang="es-MX"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10 Rectángulo"/>
          <p:cNvSpPr/>
          <p:nvPr/>
        </p:nvSpPr>
        <p:spPr>
          <a:xfrm>
            <a:off x="542916" y="4582869"/>
            <a:ext cx="1940852" cy="369332"/>
          </a:xfrm>
          <a:prstGeom prst="rect">
            <a:avLst/>
          </a:prstGeom>
        </p:spPr>
        <p:txBody>
          <a:bodyPr wrap="none">
            <a:spAutoFit/>
          </a:bodyPr>
          <a:lstStyle/>
          <a:p>
            <a:r>
              <a:rPr lang="es-E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“Comprometer”</a:t>
            </a:r>
            <a:endParaRPr lang="es-MX"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11 Rectángulo"/>
          <p:cNvSpPr/>
          <p:nvPr/>
        </p:nvSpPr>
        <p:spPr>
          <a:xfrm>
            <a:off x="558813" y="5446965"/>
            <a:ext cx="1636923" cy="369332"/>
          </a:xfrm>
          <a:prstGeom prst="rect">
            <a:avLst/>
          </a:prstGeom>
        </p:spPr>
        <p:txBody>
          <a:bodyPr wrap="none">
            <a:spAutoFit/>
          </a:bodyPr>
          <a:lstStyle/>
          <a:p>
            <a:r>
              <a:rPr lang="es-E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“Colaborar” </a:t>
            </a:r>
            <a:endParaRPr lang="es-MX"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5 Marcador de número de diapositiva"/>
          <p:cNvSpPr>
            <a:spLocks noGrp="1"/>
          </p:cNvSpPr>
          <p:nvPr>
            <p:ph type="sldNum" sz="quarter" idx="12"/>
          </p:nvPr>
        </p:nvSpPr>
        <p:spPr bwMode="auto">
          <a:xfrm>
            <a:off x="6553200" y="6356350"/>
            <a:ext cx="2133600" cy="365125"/>
          </a:xfrm>
          <a:ln>
            <a:miter lim="800000"/>
            <a:headEnd/>
            <a:tailEnd/>
          </a:ln>
        </p:spPr>
        <p:txBody>
          <a:bodyPr wrap="square" numCol="1" anchorCtr="0" compatLnSpc="1">
            <a:prstTxWarp prst="textNoShape">
              <a:avLst/>
            </a:prstTxWarp>
          </a:bodyPr>
          <a:lstStyle/>
          <a:p>
            <a:pPr>
              <a:defRPr/>
            </a:pPr>
            <a:fld id="{87DD79BC-570D-4147-B8B7-F292FFF6D275}" type="slidenum">
              <a:rPr lang="es-ES"/>
              <a:pPr>
                <a:defRPr/>
              </a:pPr>
              <a:t>66</a:t>
            </a:fld>
            <a:endParaRPr lang="es-ES"/>
          </a:p>
        </p:txBody>
      </p:sp>
    </p:spTree>
    <p:extLst>
      <p:ext uri="{BB962C8B-B14F-4D97-AF65-F5344CB8AC3E}">
        <p14:creationId xmlns:p14="http://schemas.microsoft.com/office/powerpoint/2010/main" val="2646171523"/>
      </p:ext>
    </p:extLst>
  </p:cSld>
  <p:clrMapOvr>
    <a:masterClrMapping/>
  </p:clrMapOvr>
  <p:transition spd="slow">
    <p:cove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850" y="620688"/>
            <a:ext cx="8496300"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MX" sz="2000" b="1" dirty="0" smtClean="0"/>
              <a:t>Estrategias para favorecer el manejo de conflictos</a:t>
            </a:r>
            <a:endParaRPr lang="es-MX" sz="2000" b="1" dirty="0"/>
          </a:p>
        </p:txBody>
      </p:sp>
      <p:sp>
        <p:nvSpPr>
          <p:cNvPr id="3" name="2 CuadroTexto"/>
          <p:cNvSpPr txBox="1"/>
          <p:nvPr/>
        </p:nvSpPr>
        <p:spPr>
          <a:xfrm>
            <a:off x="323850" y="1934830"/>
            <a:ext cx="5112246" cy="286232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lgn="just">
              <a:buFont typeface="Wingdings" pitchFamily="2" charset="2"/>
              <a:buChar char="§"/>
            </a:pPr>
            <a:r>
              <a:rPr lang="es-MX" sz="2000" dirty="0" smtClean="0"/>
              <a:t>Saber escuchar.</a:t>
            </a:r>
          </a:p>
          <a:p>
            <a:pPr marL="285750" indent="-285750" algn="just">
              <a:buFont typeface="Wingdings" pitchFamily="2" charset="2"/>
              <a:buChar char="§"/>
            </a:pPr>
            <a:r>
              <a:rPr lang="es-MX" sz="2000" dirty="0" smtClean="0"/>
              <a:t>Enfrentar el conflicto.</a:t>
            </a:r>
          </a:p>
          <a:p>
            <a:pPr marL="285750" indent="-285750" algn="just">
              <a:buFont typeface="Wingdings" pitchFamily="2" charset="2"/>
              <a:buChar char="§"/>
            </a:pPr>
            <a:r>
              <a:rPr lang="es-MX" sz="2000" dirty="0" smtClean="0"/>
              <a:t>Fomentar una actitud mental y emotiva de ganar-ganar.</a:t>
            </a:r>
          </a:p>
          <a:p>
            <a:pPr marL="285750" indent="-285750" algn="just">
              <a:buFont typeface="Wingdings" pitchFamily="2" charset="2"/>
              <a:buChar char="§"/>
            </a:pPr>
            <a:r>
              <a:rPr lang="es-MX" sz="2000" dirty="0" smtClean="0"/>
              <a:t>Tener disposición a la tolerancia con la asertividad.</a:t>
            </a:r>
          </a:p>
          <a:p>
            <a:pPr marL="285750" indent="-285750" algn="just">
              <a:buFont typeface="Wingdings" pitchFamily="2" charset="2"/>
              <a:buChar char="§"/>
            </a:pPr>
            <a:r>
              <a:rPr lang="es-MX" sz="2000" dirty="0" smtClean="0"/>
              <a:t>Buscar desahogo al expresar los propios sentimientos evitando los extremos (reprimir y explotar).</a:t>
            </a:r>
            <a:endParaRPr lang="es-MX" sz="20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7632" y="1988840"/>
            <a:ext cx="3202518"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5 Marcador de número de diapositiva"/>
          <p:cNvSpPr>
            <a:spLocks noGrp="1"/>
          </p:cNvSpPr>
          <p:nvPr>
            <p:ph type="sldNum" sz="quarter" idx="12"/>
          </p:nvPr>
        </p:nvSpPr>
        <p:spPr bwMode="auto">
          <a:xfrm>
            <a:off x="6553200" y="6356350"/>
            <a:ext cx="2133600" cy="365125"/>
          </a:xfrm>
          <a:ln>
            <a:miter lim="800000"/>
            <a:headEnd/>
            <a:tailEnd/>
          </a:ln>
        </p:spPr>
        <p:txBody>
          <a:bodyPr wrap="square" numCol="1" anchorCtr="0" compatLnSpc="1">
            <a:prstTxWarp prst="textNoShape">
              <a:avLst/>
            </a:prstTxWarp>
          </a:bodyPr>
          <a:lstStyle/>
          <a:p>
            <a:pPr>
              <a:defRPr/>
            </a:pPr>
            <a:fld id="{87DD79BC-570D-4147-B8B7-F292FFF6D275}" type="slidenum">
              <a:rPr lang="es-ES"/>
              <a:pPr>
                <a:defRPr/>
              </a:pPr>
              <a:t>67</a:t>
            </a:fld>
            <a:endParaRPr lang="es-ES"/>
          </a:p>
        </p:txBody>
      </p:sp>
    </p:spTree>
    <p:extLst>
      <p:ext uri="{BB962C8B-B14F-4D97-AF65-F5344CB8AC3E}">
        <p14:creationId xmlns:p14="http://schemas.microsoft.com/office/powerpoint/2010/main" val="8721961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850" y="620688"/>
            <a:ext cx="8496300"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MX" sz="2000" b="1" dirty="0" smtClean="0"/>
              <a:t>Técnicas para el manejo de conflictos</a:t>
            </a:r>
            <a:endParaRPr lang="es-MX" sz="2000" b="1" dirty="0"/>
          </a:p>
        </p:txBody>
      </p:sp>
      <p:sp>
        <p:nvSpPr>
          <p:cNvPr id="3" name="2 CuadroTexto"/>
          <p:cNvSpPr txBox="1"/>
          <p:nvPr/>
        </p:nvSpPr>
        <p:spPr>
          <a:xfrm>
            <a:off x="323850" y="1556792"/>
            <a:ext cx="5040238" cy="369331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446088" indent="-446088" algn="just">
              <a:buClr>
                <a:schemeClr val="accent2">
                  <a:lumMod val="75000"/>
                </a:schemeClr>
              </a:buClr>
              <a:buFont typeface="Wingdings" pitchFamily="2" charset="2"/>
              <a:buChar char=""/>
            </a:pPr>
            <a:r>
              <a:rPr lang="es-MX" dirty="0" smtClean="0"/>
              <a:t>Analizar, diagnosticar los problemas, reconocer las actitudes que generan el conflicto y buscar alternativas de acción.</a:t>
            </a:r>
          </a:p>
          <a:p>
            <a:pPr marL="446088" indent="-446088" algn="just">
              <a:buClr>
                <a:schemeClr val="accent2">
                  <a:lumMod val="75000"/>
                </a:schemeClr>
              </a:buClr>
              <a:buFont typeface="Wingdings" pitchFamily="2" charset="2"/>
              <a:buChar char=""/>
            </a:pPr>
            <a:endParaRPr lang="es-MX" dirty="0"/>
          </a:p>
          <a:p>
            <a:pPr marL="446088" indent="-446088" algn="just">
              <a:buClr>
                <a:schemeClr val="accent2">
                  <a:lumMod val="75000"/>
                </a:schemeClr>
              </a:buClr>
              <a:buFont typeface="Wingdings" pitchFamily="2" charset="2"/>
              <a:buChar char=""/>
            </a:pPr>
            <a:r>
              <a:rPr lang="es-MX" dirty="0" smtClean="0"/>
              <a:t>Desarrollar la habilidad de negociación.</a:t>
            </a:r>
          </a:p>
          <a:p>
            <a:pPr marL="446088" indent="-446088" algn="just">
              <a:buClr>
                <a:schemeClr val="accent2">
                  <a:lumMod val="75000"/>
                </a:schemeClr>
              </a:buClr>
              <a:buFont typeface="Wingdings" pitchFamily="2" charset="2"/>
              <a:buChar char=""/>
            </a:pPr>
            <a:endParaRPr lang="es-MX" dirty="0"/>
          </a:p>
          <a:p>
            <a:pPr marL="446088" indent="-446088" algn="just">
              <a:buClr>
                <a:schemeClr val="accent2">
                  <a:lumMod val="75000"/>
                </a:schemeClr>
              </a:buClr>
              <a:buFont typeface="Wingdings" pitchFamily="2" charset="2"/>
              <a:buChar char=""/>
            </a:pPr>
            <a:r>
              <a:rPr lang="es-MX" dirty="0" smtClean="0"/>
              <a:t>Llevar los asuntos a votación cuando no se puede llegar a la unanimidad.</a:t>
            </a:r>
          </a:p>
          <a:p>
            <a:pPr marL="446088" indent="-446088" algn="just">
              <a:buClr>
                <a:schemeClr val="accent2">
                  <a:lumMod val="75000"/>
                </a:schemeClr>
              </a:buClr>
              <a:buFont typeface="Wingdings" pitchFamily="2" charset="2"/>
              <a:buChar char=""/>
            </a:pPr>
            <a:endParaRPr lang="es-MX" dirty="0"/>
          </a:p>
          <a:p>
            <a:pPr marL="446088" indent="-446088" algn="just">
              <a:buClr>
                <a:schemeClr val="accent2">
                  <a:lumMod val="75000"/>
                </a:schemeClr>
              </a:buClr>
              <a:buFont typeface="Wingdings" pitchFamily="2" charset="2"/>
              <a:buChar char=""/>
            </a:pPr>
            <a:r>
              <a:rPr lang="es-MX" dirty="0" smtClean="0"/>
              <a:t>Recurrir a la negociación y al arbitraje.</a:t>
            </a:r>
          </a:p>
          <a:p>
            <a:pPr marL="446088" indent="-446088" algn="just">
              <a:buClr>
                <a:schemeClr val="accent2">
                  <a:lumMod val="75000"/>
                </a:schemeClr>
              </a:buClr>
              <a:buFont typeface="Wingdings" pitchFamily="2" charset="2"/>
              <a:buChar char=""/>
            </a:pPr>
            <a:endParaRPr lang="es-MX" dirty="0"/>
          </a:p>
          <a:p>
            <a:pPr marL="446088" indent="-446088" algn="just">
              <a:buClr>
                <a:schemeClr val="accent2">
                  <a:lumMod val="75000"/>
                </a:schemeClr>
              </a:buClr>
              <a:buFont typeface="Wingdings" pitchFamily="2" charset="2"/>
              <a:buChar char=""/>
            </a:pPr>
            <a:r>
              <a:rPr lang="es-MX" dirty="0" smtClean="0"/>
              <a:t>Practicar técnicas de relajación para serenarse y mantener el control de las emociones.</a:t>
            </a:r>
            <a:endParaRPr lang="es-MX"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1500" y="1556792"/>
            <a:ext cx="3168650"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499" y="4221088"/>
            <a:ext cx="3168973"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Marcador de número de diapositiva"/>
          <p:cNvSpPr>
            <a:spLocks noGrp="1"/>
          </p:cNvSpPr>
          <p:nvPr>
            <p:ph type="sldNum" sz="quarter" idx="12"/>
          </p:nvPr>
        </p:nvSpPr>
        <p:spPr bwMode="auto">
          <a:xfrm>
            <a:off x="6553200" y="6356350"/>
            <a:ext cx="2133600" cy="365125"/>
          </a:xfrm>
          <a:ln>
            <a:miter lim="800000"/>
            <a:headEnd/>
            <a:tailEnd/>
          </a:ln>
        </p:spPr>
        <p:txBody>
          <a:bodyPr wrap="square" numCol="1" anchorCtr="0" compatLnSpc="1">
            <a:prstTxWarp prst="textNoShape">
              <a:avLst/>
            </a:prstTxWarp>
          </a:bodyPr>
          <a:lstStyle/>
          <a:p>
            <a:pPr>
              <a:defRPr/>
            </a:pPr>
            <a:fld id="{87DD79BC-570D-4147-B8B7-F292FFF6D275}" type="slidenum">
              <a:rPr lang="es-ES"/>
              <a:pPr>
                <a:defRPr/>
              </a:pPr>
              <a:t>68</a:t>
            </a:fld>
            <a:endParaRPr lang="es-ES"/>
          </a:p>
        </p:txBody>
      </p:sp>
    </p:spTree>
    <p:extLst>
      <p:ext uri="{BB962C8B-B14F-4D97-AF65-F5344CB8AC3E}">
        <p14:creationId xmlns:p14="http://schemas.microsoft.com/office/powerpoint/2010/main" val="6524088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43608" y="692696"/>
            <a:ext cx="7056784" cy="1200329"/>
          </a:xfrm>
          <a:prstGeom prst="rect">
            <a:avLst/>
          </a:prstGeom>
          <a:effectLst>
            <a:outerShdw blurRad="76200" dir="18900000" sy="23000" kx="-1200000" algn="bl" rotWithShape="0">
              <a:prstClr val="black">
                <a:alpha val="2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s-MX" sz="2400" b="1" dirty="0" smtClean="0"/>
              <a:t>Nadie puede garantizar que todo conflicto podrá ser resuelto, pero se pueden implementar actitudes y técnicas que permitan abordarlos eficientemente.</a:t>
            </a:r>
            <a:endParaRPr lang="es-MX" sz="2400" b="1"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232" y="2276872"/>
            <a:ext cx="4191000" cy="2762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4" name="5 Marcador de número de diapositiva"/>
          <p:cNvSpPr>
            <a:spLocks noGrp="1"/>
          </p:cNvSpPr>
          <p:nvPr>
            <p:ph type="sldNum" sz="quarter" idx="12"/>
          </p:nvPr>
        </p:nvSpPr>
        <p:spPr bwMode="auto">
          <a:xfrm>
            <a:off x="6553200" y="6356350"/>
            <a:ext cx="2133600" cy="365125"/>
          </a:xfrm>
          <a:ln>
            <a:miter lim="800000"/>
            <a:headEnd/>
            <a:tailEnd/>
          </a:ln>
        </p:spPr>
        <p:txBody>
          <a:bodyPr wrap="square" numCol="1" anchorCtr="0" compatLnSpc="1">
            <a:prstTxWarp prst="textNoShape">
              <a:avLst/>
            </a:prstTxWarp>
          </a:bodyPr>
          <a:lstStyle/>
          <a:p>
            <a:pPr>
              <a:defRPr/>
            </a:pPr>
            <a:fld id="{87DD79BC-570D-4147-B8B7-F292FFF6D275}" type="slidenum">
              <a:rPr lang="es-ES"/>
              <a:pPr>
                <a:defRPr/>
              </a:pPr>
              <a:t>69</a:t>
            </a:fld>
            <a:endParaRPr lang="es-ES"/>
          </a:p>
        </p:txBody>
      </p:sp>
    </p:spTree>
    <p:extLst>
      <p:ext uri="{BB962C8B-B14F-4D97-AF65-F5344CB8AC3E}">
        <p14:creationId xmlns:p14="http://schemas.microsoft.com/office/powerpoint/2010/main" val="12084570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3 Marcador de número de diapositiva"/>
          <p:cNvSpPr>
            <a:spLocks noGrp="1"/>
          </p:cNvSpPr>
          <p:nvPr>
            <p:ph type="sldNum" sz="quarter" idx="12"/>
          </p:nvPr>
        </p:nvSpPr>
        <p:spPr>
          <a:xfrm>
            <a:off x="6553200" y="6356350"/>
            <a:ext cx="2133600" cy="365125"/>
          </a:xfrm>
        </p:spPr>
        <p:txBody>
          <a:bodyPr/>
          <a:lstStyle/>
          <a:p>
            <a:pPr>
              <a:defRPr/>
            </a:pPr>
            <a:fld id="{75D68AB4-4B19-4AD0-BD49-8A3261D195A9}" type="slidenum">
              <a:rPr lang="es-ES">
                <a:solidFill>
                  <a:srgbClr val="898989"/>
                </a:solidFill>
              </a:rPr>
              <a:pPr>
                <a:defRPr/>
              </a:pPr>
              <a:t>7</a:t>
            </a:fld>
            <a:endParaRPr lang="es-ES" dirty="0">
              <a:solidFill>
                <a:srgbClr val="898989"/>
              </a:solidFill>
            </a:endParaRPr>
          </a:p>
        </p:txBody>
      </p:sp>
      <p:sp>
        <p:nvSpPr>
          <p:cNvPr id="2" name="Text Box 2"/>
          <p:cNvSpPr txBox="1">
            <a:spLocks noChangeArrowheads="1"/>
          </p:cNvSpPr>
          <p:nvPr/>
        </p:nvSpPr>
        <p:spPr bwMode="auto">
          <a:xfrm>
            <a:off x="323850" y="188640"/>
            <a:ext cx="8496300" cy="369332"/>
          </a:xfrm>
          <a:prstGeom prst="rect">
            <a:avLst/>
          </a:prstGeom>
          <a:solidFill>
            <a:srgbClr val="FFFF99"/>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b="1" dirty="0"/>
              <a:t>DIEZ </a:t>
            </a:r>
            <a:r>
              <a:rPr lang="es-ES" b="1" dirty="0" smtClean="0"/>
              <a:t>ATRIBUTOS DEL VERDADERO </a:t>
            </a:r>
            <a:r>
              <a:rPr lang="es-ES" b="1" dirty="0"/>
              <a:t>LIDER</a:t>
            </a:r>
          </a:p>
        </p:txBody>
      </p:sp>
      <p:graphicFrame>
        <p:nvGraphicFramePr>
          <p:cNvPr id="189444" name="Group 4"/>
          <p:cNvGraphicFramePr>
            <a:graphicFrameLocks noGrp="1"/>
          </p:cNvGraphicFramePr>
          <p:nvPr>
            <p:extLst>
              <p:ext uri="{D42A27DB-BD31-4B8C-83A1-F6EECF244321}">
                <p14:modId xmlns:p14="http://schemas.microsoft.com/office/powerpoint/2010/main" val="2280780037"/>
              </p:ext>
            </p:extLst>
          </p:nvPr>
        </p:nvGraphicFramePr>
        <p:xfrm>
          <a:off x="323850" y="620688"/>
          <a:ext cx="8496622" cy="5256586"/>
        </p:xfrm>
        <a:graphic>
          <a:graphicData uri="http://schemas.openxmlformats.org/drawingml/2006/table">
            <a:tbl>
              <a:tblPr>
                <a:tableStyleId>{327F97BB-C833-4FB7-BDE5-3F7075034690}</a:tableStyleId>
              </a:tblPr>
              <a:tblGrid>
                <a:gridCol w="8496622"/>
              </a:tblGrid>
              <a:tr h="711187">
                <a:tc>
                  <a:txBody>
                    <a:bodyPr/>
                    <a:lstStyle/>
                    <a:p>
                      <a:pPr marL="363538" marR="0" lvl="0" indent="-363538" algn="just" defTabSz="914400" rtl="0" eaLnBrk="1" fontAlgn="t" latinLnBrk="0" hangingPunct="1">
                        <a:lnSpc>
                          <a:spcPct val="100000"/>
                        </a:lnSpc>
                        <a:spcBef>
                          <a:spcPct val="0"/>
                        </a:spcBef>
                        <a:spcAft>
                          <a:spcPct val="0"/>
                        </a:spcAft>
                        <a:buClrTx/>
                        <a:buSzPct val="105000"/>
                        <a:buFont typeface="+mj-lt"/>
                        <a:buAutoNum type="arabicPeriod"/>
                        <a:tabLst/>
                      </a:pPr>
                      <a:r>
                        <a:rPr kumimoji="0" lang="es-MX" altLang="zh-CN" sz="2000" u="none" strike="noStrike" cap="none" normalizeH="0" baseline="0" dirty="0" smtClean="0">
                          <a:ln>
                            <a:noFill/>
                          </a:ln>
                          <a:effectLst/>
                        </a:rPr>
                        <a:t>Está convencido de que al trabajar en equipo </a:t>
                      </a:r>
                      <a:r>
                        <a:rPr kumimoji="0" lang="es-ES" altLang="zh-CN" sz="2000" u="none" strike="noStrike" cap="none" normalizeH="0" baseline="0" dirty="0" smtClean="0">
                          <a:ln>
                            <a:noFill/>
                          </a:ln>
                          <a:effectLst/>
                        </a:rPr>
                        <a:t>se obtienen mejores resultados para todos.</a:t>
                      </a:r>
                      <a:endParaRPr kumimoji="0" lang="es-MX" altLang="zh-CN" sz="2000" b="0" i="0" u="none" strike="noStrike" cap="none" normalizeH="0" baseline="0" dirty="0" smtClean="0">
                        <a:ln>
                          <a:noFill/>
                        </a:ln>
                        <a:solidFill>
                          <a:srgbClr val="000000"/>
                        </a:solidFill>
                        <a:effectLst/>
                        <a:latin typeface="+mn-lt"/>
                        <a:ea typeface="SimSun" pitchFamily="2" charset="-122"/>
                        <a:cs typeface="Arial" pitchFamily="34" charset="0"/>
                      </a:endParaRPr>
                    </a:p>
                  </a:txBody>
                  <a:tcPr marT="45717" marB="45717" horzOverflow="overflow"/>
                </a:tc>
              </a:tr>
              <a:tr h="401973">
                <a:tc>
                  <a:txBody>
                    <a:bodyPr/>
                    <a:lstStyle/>
                    <a:p>
                      <a:pPr marL="363538" marR="0" lvl="0" indent="-363538" algn="just" defTabSz="914400" rtl="0" eaLnBrk="1" fontAlgn="t" latinLnBrk="0" hangingPunct="1">
                        <a:lnSpc>
                          <a:spcPct val="100000"/>
                        </a:lnSpc>
                        <a:spcBef>
                          <a:spcPct val="0"/>
                        </a:spcBef>
                        <a:spcAft>
                          <a:spcPct val="0"/>
                        </a:spcAft>
                        <a:buClrTx/>
                        <a:buSzPct val="105000"/>
                        <a:buFont typeface="+mj-lt"/>
                        <a:buAutoNum type="arabicPeriod" startAt="2"/>
                        <a:tabLst/>
                      </a:pPr>
                      <a:r>
                        <a:rPr kumimoji="0" lang="es-MX" altLang="zh-CN" sz="2000" u="none" strike="noStrike" cap="none" normalizeH="0" baseline="0" dirty="0" smtClean="0">
                          <a:ln>
                            <a:noFill/>
                          </a:ln>
                          <a:effectLst/>
                        </a:rPr>
                        <a:t>Ejerce y transmite una energía y una dinámica optimista y positiva. </a:t>
                      </a:r>
                      <a:endParaRPr kumimoji="0" lang="es-MX" altLang="zh-CN" sz="2000" b="0" i="0" u="none" strike="noStrike" cap="none" normalizeH="0" baseline="0" dirty="0" smtClean="0">
                        <a:ln>
                          <a:noFill/>
                        </a:ln>
                        <a:solidFill>
                          <a:srgbClr val="000000"/>
                        </a:solidFill>
                        <a:effectLst/>
                        <a:latin typeface="+mn-lt"/>
                        <a:ea typeface="SimSun" pitchFamily="2" charset="-122"/>
                        <a:cs typeface="Arial" pitchFamily="34" charset="0"/>
                      </a:endParaRPr>
                    </a:p>
                  </a:txBody>
                  <a:tcPr marT="45717" marB="45717" horzOverflow="overflow"/>
                </a:tc>
              </a:tr>
              <a:tr h="401973">
                <a:tc>
                  <a:txBody>
                    <a:bodyPr/>
                    <a:lstStyle/>
                    <a:p>
                      <a:pPr marL="363538" marR="0" lvl="0" indent="-363538" algn="just" defTabSz="914400" rtl="0" eaLnBrk="1" fontAlgn="t" latinLnBrk="0" hangingPunct="1">
                        <a:lnSpc>
                          <a:spcPct val="100000"/>
                        </a:lnSpc>
                        <a:spcBef>
                          <a:spcPct val="0"/>
                        </a:spcBef>
                        <a:spcAft>
                          <a:spcPct val="0"/>
                        </a:spcAft>
                        <a:buClrTx/>
                        <a:buSzPct val="105000"/>
                        <a:buFont typeface="+mj-lt"/>
                        <a:buAutoNum type="arabicPeriod" startAt="3"/>
                        <a:tabLst/>
                      </a:pPr>
                      <a:r>
                        <a:rPr kumimoji="0" lang="es-MX" altLang="zh-CN" sz="2000" u="none" strike="noStrike" cap="none" normalizeH="0" baseline="0" dirty="0" smtClean="0">
                          <a:ln>
                            <a:noFill/>
                          </a:ln>
                          <a:effectLst/>
                        </a:rPr>
                        <a:t>Plantea y </a:t>
                      </a:r>
                      <a:r>
                        <a:rPr kumimoji="0" lang="es-ES" altLang="zh-CN" sz="2000" u="none" strike="noStrike" cap="none" normalizeH="0" baseline="0" dirty="0" smtClean="0">
                          <a:ln>
                            <a:noFill/>
                          </a:ln>
                          <a:effectLst/>
                        </a:rPr>
                        <a:t>c</a:t>
                      </a:r>
                      <a:r>
                        <a:rPr lang="es-ES" sz="2000" dirty="0" smtClean="0"/>
                        <a:t>onduce al equipo a</a:t>
                      </a:r>
                      <a:r>
                        <a:rPr lang="es-ES" sz="2000" baseline="0" dirty="0" smtClean="0"/>
                        <a:t> obtener metas. </a:t>
                      </a:r>
                      <a:endParaRPr kumimoji="0" lang="es-MX" altLang="zh-CN" sz="2000" b="0" i="0" u="none" strike="noStrike" cap="none" normalizeH="0" baseline="0" dirty="0" smtClean="0">
                        <a:ln>
                          <a:noFill/>
                        </a:ln>
                        <a:solidFill>
                          <a:srgbClr val="000000"/>
                        </a:solidFill>
                        <a:effectLst/>
                        <a:latin typeface="+mn-lt"/>
                        <a:ea typeface="SimSun" pitchFamily="2" charset="-122"/>
                        <a:cs typeface="Arial" pitchFamily="34" charset="0"/>
                      </a:endParaRPr>
                    </a:p>
                  </a:txBody>
                  <a:tcPr marT="45717" marB="45717" horzOverflow="overflow"/>
                </a:tc>
              </a:tr>
              <a:tr h="401973">
                <a:tc>
                  <a:txBody>
                    <a:bodyPr/>
                    <a:lstStyle/>
                    <a:p>
                      <a:pPr marL="363538" marR="0" lvl="0" indent="-363538" algn="just" defTabSz="914400" rtl="0" eaLnBrk="1" fontAlgn="t" latinLnBrk="0" hangingPunct="1">
                        <a:lnSpc>
                          <a:spcPct val="100000"/>
                        </a:lnSpc>
                        <a:spcBef>
                          <a:spcPct val="0"/>
                        </a:spcBef>
                        <a:spcAft>
                          <a:spcPct val="0"/>
                        </a:spcAft>
                        <a:buClrTx/>
                        <a:buSzPct val="105000"/>
                        <a:buFont typeface="+mj-lt"/>
                        <a:buAutoNum type="arabicPeriod" startAt="4"/>
                        <a:tabLst/>
                        <a:defRPr/>
                      </a:pPr>
                      <a:r>
                        <a:rPr kumimoji="0" lang="es-MX" altLang="zh-CN" sz="2000" u="none" strike="noStrike" cap="none" normalizeH="0" baseline="0" dirty="0" smtClean="0">
                          <a:ln>
                            <a:noFill/>
                          </a:ln>
                          <a:effectLst/>
                        </a:rPr>
                        <a:t>Crea y acepta el cambio y lo promueve. </a:t>
                      </a:r>
                      <a:endParaRPr kumimoji="0" lang="es-MX" altLang="zh-CN" sz="2000" b="0" i="0" u="none" strike="noStrike" cap="none" normalizeH="0" baseline="0" dirty="0" smtClean="0">
                        <a:ln>
                          <a:noFill/>
                        </a:ln>
                        <a:solidFill>
                          <a:schemeClr val="tx1"/>
                        </a:solidFill>
                        <a:effectLst/>
                        <a:latin typeface="+mn-lt"/>
                        <a:ea typeface="SimSun" pitchFamily="2" charset="-122"/>
                        <a:cs typeface="Arial" pitchFamily="34" charset="0"/>
                      </a:endParaRPr>
                    </a:p>
                  </a:txBody>
                  <a:tcPr marT="45717" marB="45717" horzOverflow="overflow"/>
                </a:tc>
              </a:tr>
              <a:tr h="401973">
                <a:tc>
                  <a:txBody>
                    <a:bodyPr/>
                    <a:lstStyle/>
                    <a:p>
                      <a:pPr marL="363538" marR="0" lvl="0" indent="-363538" algn="just" defTabSz="914400" rtl="0" eaLnBrk="1" fontAlgn="t" latinLnBrk="0" hangingPunct="1">
                        <a:lnSpc>
                          <a:spcPct val="100000"/>
                        </a:lnSpc>
                        <a:spcBef>
                          <a:spcPct val="0"/>
                        </a:spcBef>
                        <a:spcAft>
                          <a:spcPct val="0"/>
                        </a:spcAft>
                        <a:buClrTx/>
                        <a:buSzPct val="105000"/>
                        <a:buFont typeface="+mj-lt"/>
                        <a:buAutoNum type="arabicPeriod" startAt="5"/>
                        <a:tabLst/>
                      </a:pPr>
                      <a:r>
                        <a:rPr kumimoji="0" lang="es-ES" sz="2000" u="none" strike="noStrike" cap="none" normalizeH="0" baseline="0" dirty="0" smtClean="0">
                          <a:ln>
                            <a:noFill/>
                          </a:ln>
                          <a:effectLst/>
                        </a:rPr>
                        <a:t>Inspira confianza por su habilidad para conducir equipos. </a:t>
                      </a:r>
                      <a:endParaRPr kumimoji="0" lang="es-MX" altLang="zh-CN" sz="2000" b="0" i="0" u="none" strike="noStrike" cap="none" normalizeH="0" baseline="0" dirty="0" smtClean="0">
                        <a:ln>
                          <a:noFill/>
                        </a:ln>
                        <a:solidFill>
                          <a:schemeClr val="tx1"/>
                        </a:solidFill>
                        <a:effectLst/>
                        <a:latin typeface="+mn-lt"/>
                        <a:ea typeface="SimSun" pitchFamily="2" charset="-122"/>
                        <a:cs typeface="Arial" pitchFamily="34" charset="0"/>
                      </a:endParaRPr>
                    </a:p>
                  </a:txBody>
                  <a:tcPr marT="45717" marB="45717" horzOverflow="overflow"/>
                </a:tc>
              </a:tr>
              <a:tr h="401973">
                <a:tc>
                  <a:txBody>
                    <a:bodyPr/>
                    <a:lstStyle/>
                    <a:p>
                      <a:pPr marL="363538" marR="0" lvl="0" indent="-363538" algn="just" defTabSz="914400" rtl="0" eaLnBrk="1" fontAlgn="t" latinLnBrk="0" hangingPunct="1">
                        <a:lnSpc>
                          <a:spcPct val="100000"/>
                        </a:lnSpc>
                        <a:spcBef>
                          <a:spcPct val="0"/>
                        </a:spcBef>
                        <a:spcAft>
                          <a:spcPct val="0"/>
                        </a:spcAft>
                        <a:buClrTx/>
                        <a:buSzPct val="105000"/>
                        <a:buFont typeface="+mj-lt"/>
                        <a:buAutoNum type="arabicPeriod" startAt="6"/>
                        <a:tabLst/>
                        <a:defRPr/>
                      </a:pPr>
                      <a:r>
                        <a:rPr kumimoji="0" lang="es-ES" sz="2000" u="none" strike="noStrike" cap="none" normalizeH="0" baseline="0" dirty="0" smtClean="0">
                          <a:ln>
                            <a:noFill/>
                          </a:ln>
                          <a:effectLst/>
                        </a:rPr>
                        <a:t>Consigue que cada miembro trabaje y aporte lo mejor de sí mismo.</a:t>
                      </a:r>
                      <a:endParaRPr kumimoji="0" lang="es-MX" altLang="zh-CN" sz="2000" b="0" i="0" u="none" strike="noStrike" cap="none" normalizeH="0" baseline="0" dirty="0" smtClean="0">
                        <a:ln>
                          <a:noFill/>
                        </a:ln>
                        <a:solidFill>
                          <a:schemeClr val="tx1"/>
                        </a:solidFill>
                        <a:effectLst/>
                        <a:latin typeface="+mn-lt"/>
                        <a:ea typeface="SimSun" pitchFamily="2" charset="-122"/>
                        <a:cs typeface="Arial" pitchFamily="34" charset="0"/>
                      </a:endParaRPr>
                    </a:p>
                  </a:txBody>
                  <a:tcPr marT="45717" marB="45717" horzOverflow="overflow"/>
                </a:tc>
              </a:tr>
              <a:tr h="401973">
                <a:tc>
                  <a:txBody>
                    <a:bodyPr/>
                    <a:lstStyle/>
                    <a:p>
                      <a:pPr marL="342900" marR="0" lvl="0" indent="-342900" algn="just" defTabSz="914400" rtl="0" eaLnBrk="1" fontAlgn="t" latinLnBrk="0" hangingPunct="1">
                        <a:lnSpc>
                          <a:spcPct val="100000"/>
                        </a:lnSpc>
                        <a:spcBef>
                          <a:spcPct val="0"/>
                        </a:spcBef>
                        <a:spcAft>
                          <a:spcPct val="0"/>
                        </a:spcAft>
                        <a:buClrTx/>
                        <a:buSzPct val="105000"/>
                        <a:buFont typeface="+mj-lt"/>
                        <a:buAutoNum type="arabicPeriod" startAt="7"/>
                        <a:tabLst/>
                        <a:defRPr/>
                      </a:pPr>
                      <a:r>
                        <a:rPr lang="es-ES" sz="2000" dirty="0" smtClean="0"/>
                        <a:t>Se preocupa por la cultura de la organización. </a:t>
                      </a:r>
                      <a:endParaRPr kumimoji="0" lang="es-MX" altLang="zh-CN" sz="2000" b="0" i="0" u="none" strike="noStrike" cap="none" normalizeH="0" baseline="0" dirty="0" smtClean="0">
                        <a:ln>
                          <a:noFill/>
                        </a:ln>
                        <a:solidFill>
                          <a:schemeClr val="tx1"/>
                        </a:solidFill>
                        <a:effectLst/>
                        <a:latin typeface="+mn-lt"/>
                        <a:ea typeface="SimSun" pitchFamily="2" charset="-122"/>
                        <a:cs typeface="Arial" pitchFamily="34" charset="0"/>
                      </a:endParaRPr>
                    </a:p>
                  </a:txBody>
                  <a:tcPr marT="45717" marB="45717" horzOverflow="overflow"/>
                </a:tc>
              </a:tr>
              <a:tr h="711187">
                <a:tc>
                  <a:txBody>
                    <a:bodyPr/>
                    <a:lstStyle/>
                    <a:p>
                      <a:pPr marL="363538" marR="0" lvl="0" indent="-363538" algn="just" defTabSz="914400" rtl="0" eaLnBrk="1" fontAlgn="t" latinLnBrk="0" hangingPunct="1">
                        <a:lnSpc>
                          <a:spcPct val="100000"/>
                        </a:lnSpc>
                        <a:spcBef>
                          <a:spcPct val="0"/>
                        </a:spcBef>
                        <a:spcAft>
                          <a:spcPct val="0"/>
                        </a:spcAft>
                        <a:buClrTx/>
                        <a:buSzPct val="105000"/>
                        <a:buFont typeface="+mj-lt"/>
                        <a:buAutoNum type="arabicPeriod" startAt="8"/>
                        <a:tabLst/>
                        <a:defRPr/>
                      </a:pPr>
                      <a:r>
                        <a:rPr lang="es-ES" sz="2000" dirty="0" smtClean="0"/>
                        <a:t>Frente a los errores no busca víctimas, ni victimarios. Con su equipo busca las causas y los soluciona.</a:t>
                      </a:r>
                      <a:endParaRPr kumimoji="0" lang="es-MX" altLang="zh-CN" sz="2000" b="0" i="0" u="none" strike="noStrike" cap="none" normalizeH="0" baseline="0" dirty="0" smtClean="0">
                        <a:ln>
                          <a:noFill/>
                        </a:ln>
                        <a:solidFill>
                          <a:schemeClr val="tx1"/>
                        </a:solidFill>
                        <a:effectLst/>
                        <a:latin typeface="+mn-lt"/>
                        <a:ea typeface="SimSun" pitchFamily="2" charset="-122"/>
                        <a:cs typeface="Arial" pitchFamily="34" charset="0"/>
                      </a:endParaRPr>
                    </a:p>
                  </a:txBody>
                  <a:tcPr marT="45717" marB="45717" horzOverflow="overflow"/>
                </a:tc>
              </a:tr>
              <a:tr h="711187">
                <a:tc>
                  <a:txBody>
                    <a:bodyPr/>
                    <a:lstStyle/>
                    <a:p>
                      <a:pPr marL="363538" marR="0" lvl="0" indent="-363538" algn="just" defTabSz="914400" rtl="0" eaLnBrk="1" fontAlgn="t" latinLnBrk="0" hangingPunct="1">
                        <a:lnSpc>
                          <a:spcPct val="100000"/>
                        </a:lnSpc>
                        <a:spcBef>
                          <a:spcPct val="0"/>
                        </a:spcBef>
                        <a:spcAft>
                          <a:spcPct val="0"/>
                        </a:spcAft>
                        <a:buClrTx/>
                        <a:buSzPct val="105000"/>
                        <a:buFont typeface="+mj-lt"/>
                        <a:buAutoNum type="arabicPeriod" startAt="9"/>
                        <a:tabLst/>
                      </a:pPr>
                      <a:r>
                        <a:rPr lang="es-ES" sz="2000" dirty="0" smtClean="0"/>
                        <a:t>Se preocupa porque el personal esté capacitado y actualizado respecto de su trabajo.</a:t>
                      </a:r>
                      <a:endParaRPr kumimoji="0" lang="es-MX" altLang="zh-CN" sz="2000" b="0" i="0" u="none" strike="noStrike" cap="none" normalizeH="0" baseline="0" dirty="0" smtClean="0">
                        <a:ln>
                          <a:noFill/>
                        </a:ln>
                        <a:solidFill>
                          <a:schemeClr val="tx1"/>
                        </a:solidFill>
                        <a:effectLst/>
                        <a:latin typeface="+mn-lt"/>
                        <a:ea typeface="SimSun" pitchFamily="2" charset="-122"/>
                        <a:cs typeface="Arial" pitchFamily="34" charset="0"/>
                      </a:endParaRPr>
                    </a:p>
                  </a:txBody>
                  <a:tcPr marT="45717" marB="45717" horzOverflow="overflow"/>
                </a:tc>
              </a:tr>
              <a:tr h="711187">
                <a:tc>
                  <a:txBody>
                    <a:bodyPr/>
                    <a:lstStyle/>
                    <a:p>
                      <a:pPr marL="363538" marR="0" lvl="0" indent="-363538" algn="just" defTabSz="914400" rtl="0" eaLnBrk="1" fontAlgn="t" latinLnBrk="0" hangingPunct="1">
                        <a:lnSpc>
                          <a:spcPct val="100000"/>
                        </a:lnSpc>
                        <a:spcBef>
                          <a:spcPct val="0"/>
                        </a:spcBef>
                        <a:spcAft>
                          <a:spcPct val="0"/>
                        </a:spcAft>
                        <a:buClrTx/>
                        <a:buSzPct val="105000"/>
                        <a:buFont typeface="+mj-lt"/>
                        <a:buAutoNum type="arabicPeriod" startAt="10"/>
                        <a:tabLst/>
                        <a:defRPr/>
                      </a:pPr>
                      <a:r>
                        <a:rPr lang="es-ES" sz="2000" dirty="0" smtClean="0"/>
                        <a:t>Entiende el</a:t>
                      </a:r>
                      <a:r>
                        <a:rPr lang="es-ES" sz="2000" baseline="0" dirty="0" smtClean="0"/>
                        <a:t> cumplimiento de responsabilidades como el medio ideal para lograr buenos resultados con su equipo.</a:t>
                      </a:r>
                      <a:endParaRPr kumimoji="0" lang="es-MX" altLang="zh-CN" sz="2000" b="0" i="0" u="none" strike="noStrike" cap="none" normalizeH="0" baseline="0" dirty="0" smtClean="0">
                        <a:ln>
                          <a:noFill/>
                        </a:ln>
                        <a:solidFill>
                          <a:schemeClr val="tx1"/>
                        </a:solidFill>
                        <a:effectLst/>
                        <a:latin typeface="+mn-lt"/>
                        <a:ea typeface="SimSun" pitchFamily="2" charset="-122"/>
                        <a:cs typeface="Arial" pitchFamily="34" charset="0"/>
                      </a:endParaRPr>
                    </a:p>
                  </a:txBody>
                  <a:tcPr marT="45717" marB="45717" horzOverflow="overflow"/>
                </a:tc>
              </a:tr>
            </a:tbl>
          </a:graphicData>
        </a:graphic>
      </p:graphicFrame>
      <p:sp>
        <p:nvSpPr>
          <p:cNvPr id="5" name="4 CuadroTexto"/>
          <p:cNvSpPr txBox="1"/>
          <p:nvPr/>
        </p:nvSpPr>
        <p:spPr>
          <a:xfrm>
            <a:off x="323528" y="5949280"/>
            <a:ext cx="3384376" cy="246221"/>
          </a:xfrm>
          <a:prstGeom prst="rect">
            <a:avLst/>
          </a:prstGeom>
          <a:noFill/>
        </p:spPr>
        <p:txBody>
          <a:bodyPr wrap="square" rtlCol="0">
            <a:spAutoFit/>
          </a:bodyPr>
          <a:lstStyle/>
          <a:p>
            <a:r>
              <a:rPr lang="es-MX" sz="1000" dirty="0" smtClean="0"/>
              <a:t>Material de apoyo.- </a:t>
            </a:r>
            <a:r>
              <a:rPr lang="es-MX" sz="1000" dirty="0" smtClean="0"/>
              <a:t>Un buen líder</a:t>
            </a:r>
            <a:endParaRPr lang="es-MX" sz="1000" dirty="0"/>
          </a:p>
        </p:txBody>
      </p:sp>
      <p:sp>
        <p:nvSpPr>
          <p:cNvPr id="6" name="5 Rectángulo">
            <a:hlinkClick r:id="rId3"/>
          </p:cNvPr>
          <p:cNvSpPr/>
          <p:nvPr/>
        </p:nvSpPr>
        <p:spPr>
          <a:xfrm>
            <a:off x="325791" y="6135107"/>
            <a:ext cx="5398337" cy="246221"/>
          </a:xfrm>
          <a:prstGeom prst="rect">
            <a:avLst/>
          </a:prstGeom>
        </p:spPr>
        <p:txBody>
          <a:bodyPr wrap="square">
            <a:spAutoFit/>
          </a:bodyPr>
          <a:lstStyle/>
          <a:p>
            <a:r>
              <a:rPr lang="es-MX" sz="1000" dirty="0">
                <a:solidFill>
                  <a:srgbClr val="3333CC"/>
                </a:solidFill>
              </a:rPr>
              <a:t>http://www.youtube.com/watch?v=B1POErBrP1o</a:t>
            </a:r>
          </a:p>
        </p:txBody>
      </p:sp>
    </p:spTree>
    <p:extLst>
      <p:ext uri="{BB962C8B-B14F-4D97-AF65-F5344CB8AC3E}">
        <p14:creationId xmlns:p14="http://schemas.microsoft.com/office/powerpoint/2010/main" val="607017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 Marcador de número de diapositiva"/>
          <p:cNvSpPr>
            <a:spLocks noGrp="1"/>
          </p:cNvSpPr>
          <p:nvPr>
            <p:ph type="sldNum" sz="quarter" idx="12"/>
          </p:nvPr>
        </p:nvSpPr>
        <p:spPr>
          <a:xfrm>
            <a:off x="6553200" y="6356350"/>
            <a:ext cx="2133600" cy="365125"/>
          </a:xfrm>
        </p:spPr>
        <p:txBody>
          <a:bodyPr/>
          <a:lstStyle/>
          <a:p>
            <a:pPr>
              <a:defRPr/>
            </a:pPr>
            <a:fld id="{BF1F3F1F-29F2-487B-9E6A-D7783B088DB9}" type="slidenum">
              <a:rPr lang="es-ES">
                <a:solidFill>
                  <a:srgbClr val="898989"/>
                </a:solidFill>
              </a:rPr>
              <a:pPr>
                <a:defRPr/>
              </a:pPr>
              <a:t>8</a:t>
            </a:fld>
            <a:endParaRPr lang="es-ES" dirty="0">
              <a:solidFill>
                <a:srgbClr val="898989"/>
              </a:solidFill>
            </a:endParaRPr>
          </a:p>
        </p:txBody>
      </p:sp>
      <p:sp>
        <p:nvSpPr>
          <p:cNvPr id="18436" name="Text Box 4"/>
          <p:cNvSpPr txBox="1">
            <a:spLocks noChangeArrowheads="1"/>
          </p:cNvSpPr>
          <p:nvPr/>
        </p:nvSpPr>
        <p:spPr bwMode="auto">
          <a:xfrm>
            <a:off x="323850" y="1284729"/>
            <a:ext cx="8568630" cy="33855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9525">
            <a:noFill/>
            <a:miter lim="800000"/>
            <a:headEnd/>
            <a:tailEnd/>
          </a:ln>
        </p:spPr>
        <p:txBody>
          <a:bodyPr wrap="square">
            <a:spAutoFit/>
          </a:bodyPr>
          <a:lstStyle/>
          <a:p>
            <a:pPr algn="just">
              <a:defRPr/>
            </a:pPr>
            <a:r>
              <a:rPr lang="es-ES_tradnl" sz="1600" b="1" dirty="0" smtClean="0">
                <a:solidFill>
                  <a:srgbClr val="000000"/>
                </a:solidFill>
              </a:rPr>
              <a:t>Dos </a:t>
            </a:r>
            <a:r>
              <a:rPr lang="es-ES_tradnl" sz="1600" b="1" dirty="0">
                <a:solidFill>
                  <a:srgbClr val="000000"/>
                </a:solidFill>
              </a:rPr>
              <a:t>son las teorías más importantes sobre el liderazgo: </a:t>
            </a:r>
          </a:p>
        </p:txBody>
      </p:sp>
      <p:sp>
        <p:nvSpPr>
          <p:cNvPr id="11" name="10 Rectángulo"/>
          <p:cNvSpPr/>
          <p:nvPr/>
        </p:nvSpPr>
        <p:spPr>
          <a:xfrm>
            <a:off x="539750" y="1846783"/>
            <a:ext cx="8064500" cy="954107"/>
          </a:xfrm>
          <a:prstGeom prst="rect">
            <a:avLst/>
          </a:prstGeom>
          <a:solidFill>
            <a:srgbClr val="FFFF99">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es-ES_tradnl" sz="2800" b="1" dirty="0">
                <a:solidFill>
                  <a:srgbClr val="0070C0"/>
                </a:solidFill>
              </a:rPr>
              <a:t>Una explica lo que “ES” el Líder. </a:t>
            </a:r>
          </a:p>
          <a:p>
            <a:pPr algn="ctr">
              <a:defRPr/>
            </a:pPr>
            <a:r>
              <a:rPr lang="es-ES_tradnl" sz="2800" b="1" dirty="0">
                <a:solidFill>
                  <a:srgbClr val="0070C0"/>
                </a:solidFill>
              </a:rPr>
              <a:t>La otra explica lo que el Líder “HACE</a:t>
            </a:r>
            <a:r>
              <a:rPr lang="es-ES_tradnl" sz="2800" b="1" i="1" dirty="0">
                <a:solidFill>
                  <a:srgbClr val="0070C0"/>
                </a:solidFill>
              </a:rPr>
              <a:t>”</a:t>
            </a:r>
            <a:endParaRPr lang="en-US" sz="2800" dirty="0">
              <a:solidFill>
                <a:srgbClr val="0070C0"/>
              </a:solidFill>
            </a:endParaRP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140968"/>
            <a:ext cx="3617629" cy="23622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56714">
            <a:off x="5177961" y="3473087"/>
            <a:ext cx="3287847" cy="23762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3 Rectángulo"/>
          <p:cNvSpPr/>
          <p:nvPr/>
        </p:nvSpPr>
        <p:spPr>
          <a:xfrm>
            <a:off x="2562622" y="323364"/>
            <a:ext cx="4248472" cy="584775"/>
          </a:xfrm>
          <a:prstGeom prst="rect">
            <a:avLst/>
          </a:prstGeom>
          <a:solidFill>
            <a:schemeClr val="tx2">
              <a:lumMod val="60000"/>
              <a:lumOff val="40000"/>
            </a:schemeClr>
          </a:solidFill>
          <a:ln>
            <a:noFill/>
          </a:ln>
          <a:extLst/>
        </p:spPr>
        <p:txBody>
          <a:bodyPr wrap="square">
            <a:spAutoFit/>
          </a:bodyPr>
          <a:lstStyle/>
          <a:p>
            <a:pPr algn="ctr">
              <a:spcBef>
                <a:spcPct val="50000"/>
              </a:spcBef>
            </a:pPr>
            <a:r>
              <a:rPr lang="es-ES_tradnl" sz="3200" dirty="0">
                <a:ln w="18415" cmpd="sng">
                  <a:solidFill>
                    <a:srgbClr val="FFFFFF"/>
                  </a:solidFill>
                  <a:prstDash val="solid"/>
                </a:ln>
                <a:solidFill>
                  <a:srgbClr val="FFFFFF"/>
                </a:solidFill>
                <a:effectLst>
                  <a:outerShdw blurRad="63500" dir="3600000" algn="tl" rotWithShape="0">
                    <a:srgbClr val="000000">
                      <a:alpha val="70000"/>
                    </a:srgbClr>
                  </a:outerShdw>
                </a:effectLst>
              </a:rPr>
              <a:t>ESTILOS DE LIDERAZGO</a:t>
            </a:r>
          </a:p>
        </p:txBody>
      </p:sp>
    </p:spTree>
    <p:extLst>
      <p:ext uri="{BB962C8B-B14F-4D97-AF65-F5344CB8AC3E}">
        <p14:creationId xmlns:p14="http://schemas.microsoft.com/office/powerpoint/2010/main" val="110087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 Marcador de número de diapositiva"/>
          <p:cNvSpPr>
            <a:spLocks noGrp="1"/>
          </p:cNvSpPr>
          <p:nvPr>
            <p:ph type="sldNum" sz="quarter" idx="12"/>
          </p:nvPr>
        </p:nvSpPr>
        <p:spPr>
          <a:xfrm>
            <a:off x="6553200" y="6356350"/>
            <a:ext cx="2133600" cy="365125"/>
          </a:xfrm>
        </p:spPr>
        <p:txBody>
          <a:bodyPr/>
          <a:lstStyle/>
          <a:p>
            <a:pPr>
              <a:defRPr/>
            </a:pPr>
            <a:fld id="{BF1F3F1F-29F2-487B-9E6A-D7783B088DB9}" type="slidenum">
              <a:rPr lang="es-ES">
                <a:solidFill>
                  <a:srgbClr val="898989"/>
                </a:solidFill>
              </a:rPr>
              <a:pPr>
                <a:defRPr/>
              </a:pPr>
              <a:t>9</a:t>
            </a:fld>
            <a:endParaRPr lang="es-ES" dirty="0">
              <a:solidFill>
                <a:srgbClr val="898989"/>
              </a:solidFill>
            </a:endParaRPr>
          </a:p>
        </p:txBody>
      </p:sp>
      <p:sp>
        <p:nvSpPr>
          <p:cNvPr id="18437" name="Text Box 5"/>
          <p:cNvSpPr txBox="1">
            <a:spLocks noChangeArrowheads="1"/>
          </p:cNvSpPr>
          <p:nvPr/>
        </p:nvSpPr>
        <p:spPr bwMode="auto">
          <a:xfrm>
            <a:off x="683566" y="2306488"/>
            <a:ext cx="3889375" cy="830997"/>
          </a:xfrm>
          <a:prstGeom prst="rect">
            <a:avLst/>
          </a:prstGeom>
          <a:gradFill>
            <a:gsLst>
              <a:gs pos="0">
                <a:srgbClr val="CCFF99"/>
              </a:gs>
              <a:gs pos="80000">
                <a:schemeClr val="accent3">
                  <a:shade val="93000"/>
                  <a:satMod val="130000"/>
                </a:schemeClr>
              </a:gs>
              <a:gs pos="100000">
                <a:srgbClr val="CCFF99"/>
              </a:gs>
            </a:gsLst>
          </a:gradFill>
          <a:ln/>
          <a:effectLst>
            <a:outerShdw blurRad="76200" dist="12700" dir="8100000" sy="-23000" kx="800400" algn="br" rotWithShape="0">
              <a:prstClr val="black">
                <a:alpha val="20000"/>
              </a:prstClr>
            </a:outerShdw>
          </a:effectLst>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s-ES_tradnl" sz="2400" b="1" i="1" dirty="0" smtClean="0">
                <a:solidFill>
                  <a:srgbClr val="000000"/>
                </a:solidFill>
                <a:latin typeface="+mn-lt"/>
              </a:rPr>
              <a:t>Enfocado </a:t>
            </a:r>
            <a:r>
              <a:rPr lang="es-ES_tradnl" sz="2400" b="1" i="1" dirty="0">
                <a:solidFill>
                  <a:srgbClr val="000000"/>
                </a:solidFill>
                <a:latin typeface="+mn-lt"/>
              </a:rPr>
              <a:t>hacia la tarea o los </a:t>
            </a:r>
            <a:r>
              <a:rPr lang="es-ES_tradnl" sz="2400" b="1" i="1" dirty="0" smtClean="0">
                <a:solidFill>
                  <a:srgbClr val="000000"/>
                </a:solidFill>
                <a:latin typeface="+mn-lt"/>
              </a:rPr>
              <a:t>resultados</a:t>
            </a:r>
            <a:endParaRPr lang="es-MX" sz="1600" b="1" i="1" dirty="0">
              <a:solidFill>
                <a:srgbClr val="000000"/>
              </a:solidFill>
              <a:latin typeface="+mn-lt"/>
            </a:endParaRPr>
          </a:p>
        </p:txBody>
      </p:sp>
      <p:sp>
        <p:nvSpPr>
          <p:cNvPr id="18438" name="Text Box 42"/>
          <p:cNvSpPr txBox="1">
            <a:spLocks noChangeArrowheads="1"/>
          </p:cNvSpPr>
          <p:nvPr/>
        </p:nvSpPr>
        <p:spPr bwMode="auto">
          <a:xfrm>
            <a:off x="683565" y="4679280"/>
            <a:ext cx="3889375" cy="830997"/>
          </a:xfrm>
          <a:prstGeom prst="rect">
            <a:avLst/>
          </a:prstGeom>
          <a:gradFill>
            <a:gsLst>
              <a:gs pos="0">
                <a:srgbClr val="0070C0"/>
              </a:gs>
              <a:gs pos="80000">
                <a:schemeClr val="tx2">
                  <a:lumMod val="40000"/>
                  <a:lumOff val="60000"/>
                </a:schemeClr>
              </a:gs>
              <a:gs pos="100000">
                <a:schemeClr val="accent1">
                  <a:lumMod val="20000"/>
                  <a:lumOff val="80000"/>
                </a:schemeClr>
              </a:gs>
            </a:gsLst>
          </a:gradFill>
          <a:ln/>
          <a:effectLst>
            <a:outerShdw blurRad="76200" dist="12700" dir="8100000" sy="-23000" kx="800400" algn="br" rotWithShape="0">
              <a:prstClr val="black">
                <a:alpha val="20000"/>
              </a:prstClr>
            </a:outerShdw>
          </a:effectLst>
          <a:scene3d>
            <a:camera prst="orthographicFront">
              <a:rot lat="0" lon="0" rev="0"/>
            </a:camera>
            <a:lightRig rig="threePt" dir="t">
              <a:rot lat="0" lon="0" rev="1200000"/>
            </a:lightRig>
          </a:scene3d>
          <a:sp3d>
            <a:bevelT w="63500" h="25400"/>
          </a:sp3d>
          <a:extLst/>
        </p:spPr>
        <p:style>
          <a:lnRef idx="0">
            <a:schemeClr val="accent1"/>
          </a:lnRef>
          <a:fillRef idx="3">
            <a:schemeClr val="accent1"/>
          </a:fillRef>
          <a:effectRef idx="3">
            <a:schemeClr val="accent1"/>
          </a:effectRef>
          <a:fontRef idx="minor">
            <a:schemeClr val="lt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s-ES_tradnl" sz="2400" b="1" i="1" dirty="0" smtClean="0">
                <a:solidFill>
                  <a:srgbClr val="000000"/>
                </a:solidFill>
                <a:latin typeface="+mn-lt"/>
              </a:rPr>
              <a:t>Enfocado </a:t>
            </a:r>
            <a:r>
              <a:rPr lang="es-ES_tradnl" sz="2400" b="1" i="1" dirty="0">
                <a:solidFill>
                  <a:srgbClr val="000000"/>
                </a:solidFill>
                <a:latin typeface="+mn-lt"/>
              </a:rPr>
              <a:t>hacia las </a:t>
            </a:r>
            <a:r>
              <a:rPr lang="es-ES_tradnl" sz="2400" b="1" i="1" dirty="0" smtClean="0">
                <a:solidFill>
                  <a:srgbClr val="000000"/>
                </a:solidFill>
                <a:latin typeface="+mn-lt"/>
              </a:rPr>
              <a:t>personas</a:t>
            </a:r>
          </a:p>
          <a:p>
            <a:pPr algn="just" eaLnBrk="1" hangingPunct="1"/>
            <a:endParaRPr lang="es-ES" sz="2400" dirty="0">
              <a:latin typeface="+mn-lt"/>
            </a:endParaRPr>
          </a:p>
        </p:txBody>
      </p:sp>
      <p:sp>
        <p:nvSpPr>
          <p:cNvPr id="2" name="1 Rectángulo"/>
          <p:cNvSpPr/>
          <p:nvPr/>
        </p:nvSpPr>
        <p:spPr>
          <a:xfrm>
            <a:off x="684213" y="740603"/>
            <a:ext cx="7775575" cy="4001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s-ES_tradnl" sz="2000" b="1" i="1" dirty="0" smtClean="0">
                <a:solidFill>
                  <a:srgbClr val="000000"/>
                </a:solidFill>
              </a:rPr>
              <a:t>Orientaciones </a:t>
            </a:r>
            <a:r>
              <a:rPr lang="es-ES_tradnl" sz="2000" b="1" i="1" dirty="0">
                <a:solidFill>
                  <a:srgbClr val="000000"/>
                </a:solidFill>
              </a:rPr>
              <a:t>del comportamiento</a:t>
            </a:r>
            <a:r>
              <a:rPr lang="es-ES_tradnl" sz="2000" dirty="0">
                <a:solidFill>
                  <a:srgbClr val="000000"/>
                </a:solidFill>
              </a:rPr>
              <a:t> de los estilos del liderazgo.</a:t>
            </a:r>
            <a:endParaRPr lang="es-MX" sz="2000" dirty="0">
              <a:solidFill>
                <a:srgbClr val="000000"/>
              </a:solidFill>
            </a:endParaRPr>
          </a:p>
        </p:txBody>
      </p:sp>
      <p:sp>
        <p:nvSpPr>
          <p:cNvPr id="5" name="4 Rectángulo"/>
          <p:cNvSpPr/>
          <p:nvPr/>
        </p:nvSpPr>
        <p:spPr>
          <a:xfrm>
            <a:off x="4788024" y="1844824"/>
            <a:ext cx="3168352" cy="1754326"/>
          </a:xfrm>
          <a:prstGeom prst="rect">
            <a:avLst/>
          </a:prstGeom>
          <a:noFill/>
          <a:ln>
            <a:solidFill>
              <a:srgbClr val="92D050"/>
            </a:solidFill>
          </a:ln>
          <a:effectLst>
            <a:glow rad="101600">
              <a:schemeClr val="accent3">
                <a:satMod val="175000"/>
                <a:alpha val="40000"/>
              </a:schemeClr>
            </a:glow>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s-ES_tradnl" dirty="0" smtClean="0">
                <a:solidFill>
                  <a:srgbClr val="000000"/>
                </a:solidFill>
              </a:rPr>
              <a:t>Le </a:t>
            </a:r>
            <a:r>
              <a:rPr lang="es-ES_tradnl" dirty="0">
                <a:solidFill>
                  <a:srgbClr val="000000"/>
                </a:solidFill>
              </a:rPr>
              <a:t>interesa lograr el</a:t>
            </a:r>
            <a:r>
              <a:rPr lang="es-ES_tradnl" b="1" i="1" dirty="0">
                <a:solidFill>
                  <a:srgbClr val="000000"/>
                </a:solidFill>
              </a:rPr>
              <a:t> cumplimiento de los objetivos y metas </a:t>
            </a:r>
            <a:r>
              <a:rPr lang="es-ES_tradnl" b="1" i="1" dirty="0" smtClean="0">
                <a:solidFill>
                  <a:srgbClr val="000000"/>
                </a:solidFill>
              </a:rPr>
              <a:t>establecidos</a:t>
            </a:r>
            <a:r>
              <a:rPr lang="es-ES_tradnl" dirty="0" smtClean="0">
                <a:solidFill>
                  <a:srgbClr val="000000"/>
                </a:solidFill>
              </a:rPr>
              <a:t>.</a:t>
            </a:r>
            <a:r>
              <a:rPr lang="es-ES_tradnl" b="1" dirty="0" smtClean="0">
                <a:solidFill>
                  <a:srgbClr val="000000"/>
                </a:solidFill>
              </a:rPr>
              <a:t> </a:t>
            </a:r>
            <a:r>
              <a:rPr lang="es-ES_tradnl" b="1" i="1" dirty="0">
                <a:solidFill>
                  <a:srgbClr val="000000"/>
                </a:solidFill>
              </a:rPr>
              <a:t>No forma equipos </a:t>
            </a:r>
            <a:r>
              <a:rPr lang="es-ES_tradnl" dirty="0">
                <a:solidFill>
                  <a:srgbClr val="000000"/>
                </a:solidFill>
              </a:rPr>
              <a:t>y normalmente</a:t>
            </a:r>
            <a:r>
              <a:rPr lang="es-ES_tradnl" b="1" i="1" dirty="0">
                <a:solidFill>
                  <a:srgbClr val="000000"/>
                </a:solidFill>
              </a:rPr>
              <a:t> su comportamiento es rígido e inflexible.</a:t>
            </a:r>
            <a:r>
              <a:rPr lang="es-ES_tradnl" sz="1200" b="1" i="1" dirty="0">
                <a:solidFill>
                  <a:srgbClr val="000000"/>
                </a:solidFill>
              </a:rPr>
              <a:t> </a:t>
            </a:r>
            <a:endParaRPr lang="es-MX" sz="1200" b="1" i="1" dirty="0">
              <a:solidFill>
                <a:srgbClr val="000000"/>
              </a:solidFill>
            </a:endParaRPr>
          </a:p>
        </p:txBody>
      </p:sp>
      <p:sp>
        <p:nvSpPr>
          <p:cNvPr id="6" name="5 Rectángulo"/>
          <p:cNvSpPr/>
          <p:nvPr/>
        </p:nvSpPr>
        <p:spPr>
          <a:xfrm>
            <a:off x="4787578" y="4221088"/>
            <a:ext cx="3168798" cy="1754326"/>
          </a:xfrm>
          <a:prstGeom prst="rect">
            <a:avLst/>
          </a:prstGeom>
          <a:noFill/>
          <a:ln>
            <a:solidFill>
              <a:srgbClr val="0070C0"/>
            </a:solidFill>
          </a:ln>
          <a:effectLst>
            <a:glow rad="63500">
              <a:schemeClr val="accent1">
                <a:satMod val="175000"/>
                <a:alpha val="40000"/>
              </a:schemeClr>
            </a:glow>
            <a:outerShdw blurRad="76200" dir="18900000" sy="23000" kx="-1200000" algn="bl" rotWithShape="0">
              <a:prstClr val="black">
                <a:alpha val="20000"/>
              </a:prstClr>
            </a:outerShdw>
          </a:effectLst>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s-ES_tradnl" dirty="0" smtClean="0">
                <a:solidFill>
                  <a:srgbClr val="000000"/>
                </a:solidFill>
              </a:rPr>
              <a:t>Le </a:t>
            </a:r>
            <a:r>
              <a:rPr lang="es-ES_tradnl" dirty="0">
                <a:solidFill>
                  <a:srgbClr val="000000"/>
                </a:solidFill>
              </a:rPr>
              <a:t>interesa </a:t>
            </a:r>
            <a:r>
              <a:rPr lang="es-ES_tradnl" dirty="0" smtClean="0">
                <a:solidFill>
                  <a:srgbClr val="000000"/>
                </a:solidFill>
              </a:rPr>
              <a:t>la </a:t>
            </a:r>
            <a:r>
              <a:rPr lang="es-ES_tradnl" b="1" i="1" dirty="0">
                <a:solidFill>
                  <a:srgbClr val="000000"/>
                </a:solidFill>
              </a:rPr>
              <a:t>opinión de su personal </a:t>
            </a:r>
            <a:r>
              <a:rPr lang="es-ES_tradnl" dirty="0">
                <a:solidFill>
                  <a:srgbClr val="000000"/>
                </a:solidFill>
              </a:rPr>
              <a:t>y la imagen que tienen de él</a:t>
            </a:r>
            <a:r>
              <a:rPr lang="es-ES_tradnl" dirty="0" smtClean="0">
                <a:solidFill>
                  <a:srgbClr val="000000"/>
                </a:solidFill>
              </a:rPr>
              <a:t>.</a:t>
            </a:r>
            <a:r>
              <a:rPr lang="es-ES_tradnl" b="1" i="1" dirty="0" smtClean="0">
                <a:solidFill>
                  <a:srgbClr val="000000"/>
                </a:solidFill>
              </a:rPr>
              <a:t> </a:t>
            </a:r>
            <a:r>
              <a:rPr lang="es-ES_tradnl" b="1" i="1" dirty="0">
                <a:solidFill>
                  <a:srgbClr val="000000"/>
                </a:solidFill>
              </a:rPr>
              <a:t>No forma equipos</a:t>
            </a:r>
            <a:r>
              <a:rPr lang="es-ES_tradnl" b="1" dirty="0">
                <a:solidFill>
                  <a:srgbClr val="000000"/>
                </a:solidFill>
              </a:rPr>
              <a:t> </a:t>
            </a:r>
            <a:r>
              <a:rPr lang="es-ES_tradnl" dirty="0">
                <a:solidFill>
                  <a:srgbClr val="000000"/>
                </a:solidFill>
              </a:rPr>
              <a:t>y normalmente</a:t>
            </a:r>
            <a:r>
              <a:rPr lang="es-ES_tradnl" b="1" dirty="0">
                <a:solidFill>
                  <a:srgbClr val="000000"/>
                </a:solidFill>
              </a:rPr>
              <a:t> </a:t>
            </a:r>
            <a:r>
              <a:rPr lang="es-ES_tradnl" b="1" i="1" dirty="0">
                <a:solidFill>
                  <a:srgbClr val="000000"/>
                </a:solidFill>
              </a:rPr>
              <a:t>su comportamiento es suave, voluble y muy flexible</a:t>
            </a:r>
            <a:r>
              <a:rPr lang="es-ES_tradnl" b="1" dirty="0">
                <a:solidFill>
                  <a:srgbClr val="000000"/>
                </a:solidFill>
              </a:rPr>
              <a:t>.</a:t>
            </a:r>
            <a:r>
              <a:rPr lang="es-ES_tradnl" sz="1200" b="1" dirty="0">
                <a:solidFill>
                  <a:srgbClr val="000000"/>
                </a:solidFill>
              </a:rPr>
              <a:t> </a:t>
            </a:r>
            <a:endParaRPr lang="es-ES" dirty="0"/>
          </a:p>
        </p:txBody>
      </p:sp>
    </p:spTree>
    <p:extLst>
      <p:ext uri="{BB962C8B-B14F-4D97-AF65-F5344CB8AC3E}">
        <p14:creationId xmlns:p14="http://schemas.microsoft.com/office/powerpoint/2010/main" val="1208587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673</TotalTime>
  <Words>7874</Words>
  <Application>Microsoft Office PowerPoint</Application>
  <PresentationFormat>Presentación en pantalla (4:3)</PresentationFormat>
  <Paragraphs>1139</Paragraphs>
  <Slides>69</Slides>
  <Notes>51</Notes>
  <HiddenSlides>0</HiddenSlides>
  <MMClips>0</MMClips>
  <ScaleCrop>false</ScaleCrop>
  <HeadingPairs>
    <vt:vector size="4" baseType="variant">
      <vt:variant>
        <vt:lpstr>Tema</vt:lpstr>
      </vt:variant>
      <vt:variant>
        <vt:i4>1</vt:i4>
      </vt:variant>
      <vt:variant>
        <vt:lpstr>Títulos de diapositiva</vt:lpstr>
      </vt:variant>
      <vt:variant>
        <vt:i4>69</vt:i4>
      </vt:variant>
    </vt:vector>
  </HeadingPairs>
  <TitlesOfParts>
    <vt:vector size="70"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VACONSULTORES/PIMO</dc:creator>
  <cp:lastModifiedBy>VACONSULTORES/PIMO</cp:lastModifiedBy>
  <cp:revision>72</cp:revision>
  <cp:lastPrinted>2013-07-17T17:18:26Z</cp:lastPrinted>
  <dcterms:created xsi:type="dcterms:W3CDTF">2013-06-13T17:52:33Z</dcterms:created>
  <dcterms:modified xsi:type="dcterms:W3CDTF">2013-07-24T17:31:53Z</dcterms:modified>
</cp:coreProperties>
</file>