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351" r:id="rId2"/>
    <p:sldId id="257" r:id="rId3"/>
    <p:sldId id="258" r:id="rId4"/>
    <p:sldId id="259" r:id="rId5"/>
    <p:sldId id="313" r:id="rId6"/>
    <p:sldId id="314" r:id="rId7"/>
    <p:sldId id="260" r:id="rId8"/>
    <p:sldId id="315" r:id="rId9"/>
    <p:sldId id="261" r:id="rId10"/>
    <p:sldId id="262" r:id="rId11"/>
    <p:sldId id="316" r:id="rId12"/>
    <p:sldId id="263" r:id="rId13"/>
    <p:sldId id="317" r:id="rId14"/>
    <p:sldId id="318" r:id="rId15"/>
    <p:sldId id="264" r:id="rId16"/>
    <p:sldId id="265" r:id="rId17"/>
    <p:sldId id="266" r:id="rId18"/>
    <p:sldId id="267" r:id="rId19"/>
    <p:sldId id="268" r:id="rId20"/>
    <p:sldId id="269" r:id="rId21"/>
    <p:sldId id="270" r:id="rId22"/>
    <p:sldId id="271" r:id="rId23"/>
    <p:sldId id="319" r:id="rId24"/>
    <p:sldId id="352" r:id="rId25"/>
    <p:sldId id="320" r:id="rId26"/>
    <p:sldId id="321" r:id="rId27"/>
    <p:sldId id="322" r:id="rId28"/>
    <p:sldId id="323" r:id="rId29"/>
    <p:sldId id="324"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325" r:id="rId43"/>
    <p:sldId id="286" r:id="rId44"/>
    <p:sldId id="288" r:id="rId45"/>
    <p:sldId id="326" r:id="rId46"/>
    <p:sldId id="287" r:id="rId47"/>
    <p:sldId id="289" r:id="rId48"/>
    <p:sldId id="290" r:id="rId49"/>
    <p:sldId id="327" r:id="rId50"/>
    <p:sldId id="291" r:id="rId51"/>
    <p:sldId id="292" r:id="rId52"/>
    <p:sldId id="293" r:id="rId53"/>
    <p:sldId id="294" r:id="rId54"/>
    <p:sldId id="328" r:id="rId55"/>
    <p:sldId id="295" r:id="rId56"/>
    <p:sldId id="296" r:id="rId57"/>
    <p:sldId id="297" r:id="rId58"/>
    <p:sldId id="329" r:id="rId59"/>
    <p:sldId id="298" r:id="rId60"/>
    <p:sldId id="299" r:id="rId61"/>
    <p:sldId id="330" r:id="rId62"/>
    <p:sldId id="331" r:id="rId63"/>
    <p:sldId id="332" r:id="rId64"/>
    <p:sldId id="300" r:id="rId65"/>
    <p:sldId id="301" r:id="rId66"/>
    <p:sldId id="302" r:id="rId67"/>
    <p:sldId id="303"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53" r:id="rId84"/>
    <p:sldId id="354" r:id="rId85"/>
    <p:sldId id="355" r:id="rId86"/>
    <p:sldId id="356" r:id="rId87"/>
    <p:sldId id="357" r:id="rId88"/>
    <p:sldId id="358" r:id="rId89"/>
    <p:sldId id="359" r:id="rId90"/>
    <p:sldId id="360" r:id="rId91"/>
    <p:sldId id="348" r:id="rId92"/>
    <p:sldId id="349" r:id="rId93"/>
    <p:sldId id="350" r:id="rId9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94660"/>
  </p:normalViewPr>
  <p:slideViewPr>
    <p:cSldViewPr showGuides="1">
      <p:cViewPr>
        <p:scale>
          <a:sx n="70" d="100"/>
          <a:sy n="70" d="100"/>
        </p:scale>
        <p:origin x="-1578" y="-492"/>
      </p:cViewPr>
      <p:guideLst>
        <p:guide orient="horz" pos="3022"/>
        <p:guide pos="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8411D-33E8-454C-9C4E-6FCF0B52A6BD}" type="doc">
      <dgm:prSet loTypeId="urn:microsoft.com/office/officeart/2005/8/layout/vList5" loCatId="list" qsTypeId="urn:microsoft.com/office/officeart/2005/8/quickstyle/3d4" qsCatId="3D" csTypeId="urn:microsoft.com/office/officeart/2005/8/colors/colorful5" csCatId="colorful" phldr="1"/>
      <dgm:spPr/>
      <dgm:t>
        <a:bodyPr/>
        <a:lstStyle/>
        <a:p>
          <a:endParaRPr lang="es-MX"/>
        </a:p>
      </dgm:t>
    </dgm:pt>
    <dgm:pt modelId="{82BC7CA3-A30B-4FAE-9007-56F0D6A47316}">
      <dgm:prSet phldrT="[Texto]"/>
      <dgm:spPr/>
      <dgm:t>
        <a:bodyPr/>
        <a:lstStyle/>
        <a:p>
          <a:r>
            <a:rPr lang="es-MX" dirty="0" smtClean="0">
              <a:effectLst>
                <a:outerShdw blurRad="38100" dist="38100" dir="2700000" algn="tl">
                  <a:srgbClr val="000000">
                    <a:alpha val="43137"/>
                  </a:srgbClr>
                </a:outerShdw>
              </a:effectLst>
            </a:rPr>
            <a:t>Certeza:</a:t>
          </a:r>
          <a:endParaRPr lang="es-MX" dirty="0">
            <a:effectLst>
              <a:outerShdw blurRad="38100" dist="38100" dir="2700000" algn="tl">
                <a:srgbClr val="000000">
                  <a:alpha val="43137"/>
                </a:srgbClr>
              </a:outerShdw>
            </a:effectLst>
          </a:endParaRPr>
        </a:p>
      </dgm:t>
    </dgm:pt>
    <dgm:pt modelId="{A094677E-1720-42CA-91CA-A14E3C9287E1}" type="parTrans" cxnId="{9BC0403C-1534-4A32-942F-F91DC62012A3}">
      <dgm:prSet/>
      <dgm:spPr/>
      <dgm:t>
        <a:bodyPr/>
        <a:lstStyle/>
        <a:p>
          <a:endParaRPr lang="es-MX"/>
        </a:p>
      </dgm:t>
    </dgm:pt>
    <dgm:pt modelId="{9EACC6A4-4C2E-4114-BC65-762A337A3597}" type="sibTrans" cxnId="{9BC0403C-1534-4A32-942F-F91DC62012A3}">
      <dgm:prSet/>
      <dgm:spPr/>
      <dgm:t>
        <a:bodyPr/>
        <a:lstStyle/>
        <a:p>
          <a:endParaRPr lang="es-MX"/>
        </a:p>
      </dgm:t>
    </dgm:pt>
    <dgm:pt modelId="{65C8F0D6-39B0-46BE-9426-E1970D1FBAE6}">
      <dgm:prSet phldrT="[Texto]" custT="1"/>
      <dgm:spPr/>
      <dgm:t>
        <a:bodyPr/>
        <a:lstStyle/>
        <a:p>
          <a:pPr algn="just"/>
          <a:r>
            <a:rPr kumimoji="1" lang="es-ES" sz="1800" dirty="0" smtClean="0"/>
            <a:t>Existe cuando quienes toman decisiones </a:t>
          </a:r>
          <a:r>
            <a:rPr kumimoji="1" lang="es-ES" sz="1800" b="1" i="1" dirty="0" smtClean="0"/>
            <a:t>disponen de información completa y precisa.</a:t>
          </a:r>
          <a:endParaRPr lang="es-MX" sz="1800" dirty="0"/>
        </a:p>
      </dgm:t>
    </dgm:pt>
    <dgm:pt modelId="{A6D97890-87EB-401D-9849-F2311D09AEDE}" type="parTrans" cxnId="{3955BBD4-C7C9-4A7B-9CDE-3DBC09C11B17}">
      <dgm:prSet/>
      <dgm:spPr/>
      <dgm:t>
        <a:bodyPr/>
        <a:lstStyle/>
        <a:p>
          <a:endParaRPr lang="es-MX"/>
        </a:p>
      </dgm:t>
    </dgm:pt>
    <dgm:pt modelId="{20234BB9-6AF5-4804-9DC6-B8AB15BECCE3}" type="sibTrans" cxnId="{3955BBD4-C7C9-4A7B-9CDE-3DBC09C11B17}">
      <dgm:prSet/>
      <dgm:spPr/>
      <dgm:t>
        <a:bodyPr/>
        <a:lstStyle/>
        <a:p>
          <a:endParaRPr lang="es-MX"/>
        </a:p>
      </dgm:t>
    </dgm:pt>
    <dgm:pt modelId="{C488DDE5-3B1E-4EFF-ABD9-EE102F329556}">
      <dgm:prSet phldrT="[Texto]"/>
      <dgm:spPr/>
      <dgm:t>
        <a:bodyPr/>
        <a:lstStyle/>
        <a:p>
          <a:r>
            <a:rPr lang="es-MX" dirty="0" smtClean="0">
              <a:effectLst>
                <a:outerShdw blurRad="38100" dist="38100" dir="2700000" algn="tl">
                  <a:srgbClr val="000000">
                    <a:alpha val="43137"/>
                  </a:srgbClr>
                </a:outerShdw>
              </a:effectLst>
            </a:rPr>
            <a:t>Incertidumbre:</a:t>
          </a:r>
          <a:endParaRPr lang="es-MX" dirty="0">
            <a:effectLst>
              <a:outerShdw blurRad="38100" dist="38100" dir="2700000" algn="tl">
                <a:srgbClr val="000000">
                  <a:alpha val="43137"/>
                </a:srgbClr>
              </a:outerShdw>
            </a:effectLst>
          </a:endParaRPr>
        </a:p>
      </dgm:t>
    </dgm:pt>
    <dgm:pt modelId="{BB568B47-CF16-496F-B0D3-219E0BAAE73E}" type="parTrans" cxnId="{92F30273-B93A-4728-8793-BF4243CAEF87}">
      <dgm:prSet/>
      <dgm:spPr/>
      <dgm:t>
        <a:bodyPr/>
        <a:lstStyle/>
        <a:p>
          <a:endParaRPr lang="es-MX"/>
        </a:p>
      </dgm:t>
    </dgm:pt>
    <dgm:pt modelId="{3DF8B45A-1EDD-40E4-8524-0A3B930AB138}" type="sibTrans" cxnId="{92F30273-B93A-4728-8793-BF4243CAEF87}">
      <dgm:prSet/>
      <dgm:spPr/>
      <dgm:t>
        <a:bodyPr/>
        <a:lstStyle/>
        <a:p>
          <a:endParaRPr lang="es-MX"/>
        </a:p>
      </dgm:t>
    </dgm:pt>
    <dgm:pt modelId="{13AE996C-B039-4F9B-8C62-1EB2DE2CAA63}">
      <dgm:prSet phldrT="[Texto]"/>
      <dgm:spPr/>
      <dgm:t>
        <a:bodyPr/>
        <a:lstStyle/>
        <a:p>
          <a:r>
            <a:rPr lang="es-MX" dirty="0" smtClean="0">
              <a:effectLst>
                <a:outerShdw blurRad="38100" dist="38100" dir="2700000" algn="tl">
                  <a:srgbClr val="000000">
                    <a:alpha val="43137"/>
                  </a:srgbClr>
                </a:outerShdw>
              </a:effectLst>
            </a:rPr>
            <a:t>Riesgo:</a:t>
          </a:r>
          <a:endParaRPr lang="es-MX" dirty="0">
            <a:effectLst>
              <a:outerShdw blurRad="38100" dist="38100" dir="2700000" algn="tl">
                <a:srgbClr val="000000">
                  <a:alpha val="43137"/>
                </a:srgbClr>
              </a:outerShdw>
            </a:effectLst>
          </a:endParaRPr>
        </a:p>
      </dgm:t>
    </dgm:pt>
    <dgm:pt modelId="{5ED6050C-B679-4100-984C-B0BB9897E38A}" type="parTrans" cxnId="{C53E7195-2E5E-4A30-AFA0-3A6F6ACBB82B}">
      <dgm:prSet/>
      <dgm:spPr/>
      <dgm:t>
        <a:bodyPr/>
        <a:lstStyle/>
        <a:p>
          <a:endParaRPr lang="es-MX"/>
        </a:p>
      </dgm:t>
    </dgm:pt>
    <dgm:pt modelId="{A6A7F762-2E83-47AB-92D5-C35EB3B6254B}" type="sibTrans" cxnId="{C53E7195-2E5E-4A30-AFA0-3A6F6ACBB82B}">
      <dgm:prSet/>
      <dgm:spPr/>
      <dgm:t>
        <a:bodyPr/>
        <a:lstStyle/>
        <a:p>
          <a:endParaRPr lang="es-MX"/>
        </a:p>
      </dgm:t>
    </dgm:pt>
    <dgm:pt modelId="{4150B035-FDB0-4B24-AB28-8F2C3C36972F}">
      <dgm:prSet phldrT="[Texto]"/>
      <dgm:spPr/>
      <dgm:t>
        <a:bodyPr/>
        <a:lstStyle/>
        <a:p>
          <a:r>
            <a:rPr lang="es-MX" dirty="0" smtClean="0">
              <a:effectLst>
                <a:outerShdw blurRad="38100" dist="38100" dir="2700000" algn="tl">
                  <a:srgbClr val="000000">
                    <a:alpha val="43137"/>
                  </a:srgbClr>
                </a:outerShdw>
              </a:effectLst>
            </a:rPr>
            <a:t>Conflicto:</a:t>
          </a:r>
          <a:endParaRPr lang="es-MX" dirty="0">
            <a:effectLst>
              <a:outerShdw blurRad="38100" dist="38100" dir="2700000" algn="tl">
                <a:srgbClr val="000000">
                  <a:alpha val="43137"/>
                </a:srgbClr>
              </a:outerShdw>
            </a:effectLst>
          </a:endParaRPr>
        </a:p>
      </dgm:t>
    </dgm:pt>
    <dgm:pt modelId="{8BCF85B6-944A-4BCA-B414-067DC421B44F}" type="parTrans" cxnId="{F9C5342C-60B8-4420-8F73-937EC47F982B}">
      <dgm:prSet/>
      <dgm:spPr/>
      <dgm:t>
        <a:bodyPr/>
        <a:lstStyle/>
        <a:p>
          <a:endParaRPr lang="es-MX"/>
        </a:p>
      </dgm:t>
    </dgm:pt>
    <dgm:pt modelId="{C3400915-A8AD-4480-9E0A-E433176FA107}" type="sibTrans" cxnId="{F9C5342C-60B8-4420-8F73-937EC47F982B}">
      <dgm:prSet/>
      <dgm:spPr/>
      <dgm:t>
        <a:bodyPr/>
        <a:lstStyle/>
        <a:p>
          <a:endParaRPr lang="es-MX"/>
        </a:p>
      </dgm:t>
    </dgm:pt>
    <dgm:pt modelId="{9BB6F840-8730-4A52-828D-A90FBE3C733D}">
      <dgm:prSet phldrT="[Texto]"/>
      <dgm:spPr/>
      <dgm:t>
        <a:bodyPr/>
        <a:lstStyle/>
        <a:p>
          <a:pPr algn="just"/>
          <a:endParaRPr lang="es-MX" dirty="0"/>
        </a:p>
      </dgm:t>
    </dgm:pt>
    <dgm:pt modelId="{85D5BFE0-2865-46C0-80E7-BE11ED49A6CB}" type="parTrans" cxnId="{B1AC2361-728B-4991-BE43-6638B55F41BF}">
      <dgm:prSet/>
      <dgm:spPr/>
      <dgm:t>
        <a:bodyPr/>
        <a:lstStyle/>
        <a:p>
          <a:endParaRPr lang="es-MX"/>
        </a:p>
      </dgm:t>
    </dgm:pt>
    <dgm:pt modelId="{E1EE1923-5E32-47B8-A35C-0D5506676CED}" type="sibTrans" cxnId="{B1AC2361-728B-4991-BE43-6638B55F41BF}">
      <dgm:prSet/>
      <dgm:spPr/>
      <dgm:t>
        <a:bodyPr/>
        <a:lstStyle/>
        <a:p>
          <a:endParaRPr lang="es-MX"/>
        </a:p>
      </dgm:t>
    </dgm:pt>
    <dgm:pt modelId="{0F976507-4B12-4E03-8A84-C60FC95319AC}">
      <dgm:prSet custT="1"/>
      <dgm:spPr/>
      <dgm:t>
        <a:bodyPr/>
        <a:lstStyle/>
        <a:p>
          <a:pPr algn="just"/>
          <a:r>
            <a:rPr kumimoji="1" lang="es-ES" sz="1800" dirty="0" smtClean="0"/>
            <a:t>Existe cuando quienes toman decisiones </a:t>
          </a:r>
          <a:r>
            <a:rPr kumimoji="1" lang="es-ES" sz="1800" b="1" i="1" dirty="0" smtClean="0"/>
            <a:t>no cuentan con información suficiente para conocer las consecuencias de acciones distintas.</a:t>
          </a:r>
          <a:endParaRPr lang="es-MX" sz="1800" dirty="0"/>
        </a:p>
      </dgm:t>
    </dgm:pt>
    <dgm:pt modelId="{5BD84E76-A0BF-4FB5-B022-AEA19DFF1EBF}" type="parTrans" cxnId="{A66C88F2-3B13-4FCD-838D-2EA56EC58034}">
      <dgm:prSet/>
      <dgm:spPr/>
      <dgm:t>
        <a:bodyPr/>
        <a:lstStyle/>
        <a:p>
          <a:endParaRPr lang="es-MX"/>
        </a:p>
      </dgm:t>
    </dgm:pt>
    <dgm:pt modelId="{0228B9CD-9AE8-4CA3-AD82-527DAF97A4C7}" type="sibTrans" cxnId="{A66C88F2-3B13-4FCD-838D-2EA56EC58034}">
      <dgm:prSet/>
      <dgm:spPr/>
      <dgm:t>
        <a:bodyPr/>
        <a:lstStyle/>
        <a:p>
          <a:endParaRPr lang="es-MX"/>
        </a:p>
      </dgm:t>
    </dgm:pt>
    <dgm:pt modelId="{F2AED292-96DB-48CF-8B27-BE6F87974910}">
      <dgm:prSet/>
      <dgm:spPr/>
      <dgm:t>
        <a:bodyPr/>
        <a:lstStyle/>
        <a:p>
          <a:pPr algn="just"/>
          <a:r>
            <a:rPr kumimoji="1" lang="es-ES" dirty="0" smtClean="0"/>
            <a:t>Estado que existe cuando la </a:t>
          </a:r>
          <a:r>
            <a:rPr kumimoji="1" lang="es-ES" b="1" i="1" dirty="0" smtClean="0"/>
            <a:t>probabilidad de éxito es inferior a 100 por ciento.  </a:t>
          </a:r>
        </a:p>
      </dgm:t>
    </dgm:pt>
    <dgm:pt modelId="{96669081-47AB-4C7B-9869-E97634276225}" type="parTrans" cxnId="{E2D11E06-0294-48C7-8590-D6D5CEC55A72}">
      <dgm:prSet/>
      <dgm:spPr/>
      <dgm:t>
        <a:bodyPr/>
        <a:lstStyle/>
        <a:p>
          <a:endParaRPr lang="es-MX"/>
        </a:p>
      </dgm:t>
    </dgm:pt>
    <dgm:pt modelId="{EDCE4AA3-B0B6-4694-A8F1-E0826EA0B12B}" type="sibTrans" cxnId="{E2D11E06-0294-48C7-8590-D6D5CEC55A72}">
      <dgm:prSet/>
      <dgm:spPr/>
      <dgm:t>
        <a:bodyPr/>
        <a:lstStyle/>
        <a:p>
          <a:endParaRPr lang="es-MX"/>
        </a:p>
      </dgm:t>
    </dgm:pt>
    <dgm:pt modelId="{A08A39A5-8858-4D11-AC71-22B6024848EC}">
      <dgm:prSet/>
      <dgm:spPr/>
      <dgm:t>
        <a:bodyPr/>
        <a:lstStyle/>
        <a:p>
          <a:pPr algn="just"/>
          <a:r>
            <a:rPr kumimoji="1" lang="es-ES" b="1" i="1" dirty="0" smtClean="0"/>
            <a:t>Presiones opuestas </a:t>
          </a:r>
          <a:r>
            <a:rPr kumimoji="1" lang="es-ES" dirty="0" smtClean="0"/>
            <a:t>procedentes de fuentes distintas.</a:t>
          </a:r>
          <a:endParaRPr kumimoji="1" lang="es-CR" dirty="0"/>
        </a:p>
      </dgm:t>
    </dgm:pt>
    <dgm:pt modelId="{6CB9815E-7B5A-4477-893C-02FEAB2AC65A}" type="parTrans" cxnId="{02065025-5DC3-480F-AD5F-E7AE4D76BD13}">
      <dgm:prSet/>
      <dgm:spPr/>
      <dgm:t>
        <a:bodyPr/>
        <a:lstStyle/>
        <a:p>
          <a:endParaRPr lang="es-MX"/>
        </a:p>
      </dgm:t>
    </dgm:pt>
    <dgm:pt modelId="{750D7271-4BD5-48C2-886D-69469914C440}" type="sibTrans" cxnId="{02065025-5DC3-480F-AD5F-E7AE4D76BD13}">
      <dgm:prSet/>
      <dgm:spPr/>
      <dgm:t>
        <a:bodyPr/>
        <a:lstStyle/>
        <a:p>
          <a:endParaRPr lang="es-MX"/>
        </a:p>
      </dgm:t>
    </dgm:pt>
    <dgm:pt modelId="{629CBB31-4A04-47DA-A876-46DBCDD532DB}" type="pres">
      <dgm:prSet presAssocID="{66E8411D-33E8-454C-9C4E-6FCF0B52A6BD}" presName="Name0" presStyleCnt="0">
        <dgm:presLayoutVars>
          <dgm:dir/>
          <dgm:animLvl val="lvl"/>
          <dgm:resizeHandles val="exact"/>
        </dgm:presLayoutVars>
      </dgm:prSet>
      <dgm:spPr/>
      <dgm:t>
        <a:bodyPr/>
        <a:lstStyle/>
        <a:p>
          <a:endParaRPr lang="es-MX"/>
        </a:p>
      </dgm:t>
    </dgm:pt>
    <dgm:pt modelId="{F41DF4D5-5008-4945-8781-8373290FB9A4}" type="pres">
      <dgm:prSet presAssocID="{82BC7CA3-A30B-4FAE-9007-56F0D6A47316}" presName="linNode" presStyleCnt="0"/>
      <dgm:spPr/>
    </dgm:pt>
    <dgm:pt modelId="{BB5D0E5A-983E-4E87-938A-FC41EC202F56}" type="pres">
      <dgm:prSet presAssocID="{82BC7CA3-A30B-4FAE-9007-56F0D6A47316}" presName="parentText" presStyleLbl="node1" presStyleIdx="0" presStyleCnt="4">
        <dgm:presLayoutVars>
          <dgm:chMax val="1"/>
          <dgm:bulletEnabled val="1"/>
        </dgm:presLayoutVars>
      </dgm:prSet>
      <dgm:spPr/>
      <dgm:t>
        <a:bodyPr/>
        <a:lstStyle/>
        <a:p>
          <a:endParaRPr lang="es-MX"/>
        </a:p>
      </dgm:t>
    </dgm:pt>
    <dgm:pt modelId="{F3C6904D-ED5C-400D-9C24-7585BCCA2E4D}" type="pres">
      <dgm:prSet presAssocID="{82BC7CA3-A30B-4FAE-9007-56F0D6A47316}" presName="descendantText" presStyleLbl="alignAccFollowNode1" presStyleIdx="0" presStyleCnt="4">
        <dgm:presLayoutVars>
          <dgm:bulletEnabled val="1"/>
        </dgm:presLayoutVars>
      </dgm:prSet>
      <dgm:spPr/>
      <dgm:t>
        <a:bodyPr/>
        <a:lstStyle/>
        <a:p>
          <a:endParaRPr lang="es-MX"/>
        </a:p>
      </dgm:t>
    </dgm:pt>
    <dgm:pt modelId="{7AA57ACE-871E-4223-AB66-62ABAC48A363}" type="pres">
      <dgm:prSet presAssocID="{9EACC6A4-4C2E-4114-BC65-762A337A3597}" presName="sp" presStyleCnt="0"/>
      <dgm:spPr/>
    </dgm:pt>
    <dgm:pt modelId="{EA08843F-5305-4603-8067-BEDD6E4D7B30}" type="pres">
      <dgm:prSet presAssocID="{C488DDE5-3B1E-4EFF-ABD9-EE102F329556}" presName="linNode" presStyleCnt="0"/>
      <dgm:spPr/>
    </dgm:pt>
    <dgm:pt modelId="{620E1319-45E0-495E-BD07-9E55767B5D0A}" type="pres">
      <dgm:prSet presAssocID="{C488DDE5-3B1E-4EFF-ABD9-EE102F329556}" presName="parentText" presStyleLbl="node1" presStyleIdx="1" presStyleCnt="4">
        <dgm:presLayoutVars>
          <dgm:chMax val="1"/>
          <dgm:bulletEnabled val="1"/>
        </dgm:presLayoutVars>
      </dgm:prSet>
      <dgm:spPr/>
      <dgm:t>
        <a:bodyPr/>
        <a:lstStyle/>
        <a:p>
          <a:endParaRPr lang="es-MX"/>
        </a:p>
      </dgm:t>
    </dgm:pt>
    <dgm:pt modelId="{F596347E-8761-46D5-B44F-EEAAAEA017C9}" type="pres">
      <dgm:prSet presAssocID="{C488DDE5-3B1E-4EFF-ABD9-EE102F329556}" presName="descendantText" presStyleLbl="alignAccFollowNode1" presStyleIdx="1" presStyleCnt="4">
        <dgm:presLayoutVars>
          <dgm:bulletEnabled val="1"/>
        </dgm:presLayoutVars>
      </dgm:prSet>
      <dgm:spPr/>
      <dgm:t>
        <a:bodyPr/>
        <a:lstStyle/>
        <a:p>
          <a:endParaRPr lang="es-MX"/>
        </a:p>
      </dgm:t>
    </dgm:pt>
    <dgm:pt modelId="{AA58C38C-AF68-4642-82A0-FB6A37817A47}" type="pres">
      <dgm:prSet presAssocID="{3DF8B45A-1EDD-40E4-8524-0A3B930AB138}" presName="sp" presStyleCnt="0"/>
      <dgm:spPr/>
    </dgm:pt>
    <dgm:pt modelId="{E67B5B98-373D-4F0A-8D3F-BBC657524BDB}" type="pres">
      <dgm:prSet presAssocID="{13AE996C-B039-4F9B-8C62-1EB2DE2CAA63}" presName="linNode" presStyleCnt="0"/>
      <dgm:spPr/>
    </dgm:pt>
    <dgm:pt modelId="{9D39CC97-1C04-4A25-97FB-44AA252F8A8B}" type="pres">
      <dgm:prSet presAssocID="{13AE996C-B039-4F9B-8C62-1EB2DE2CAA63}" presName="parentText" presStyleLbl="node1" presStyleIdx="2" presStyleCnt="4">
        <dgm:presLayoutVars>
          <dgm:chMax val="1"/>
          <dgm:bulletEnabled val="1"/>
        </dgm:presLayoutVars>
      </dgm:prSet>
      <dgm:spPr/>
      <dgm:t>
        <a:bodyPr/>
        <a:lstStyle/>
        <a:p>
          <a:endParaRPr lang="es-MX"/>
        </a:p>
      </dgm:t>
    </dgm:pt>
    <dgm:pt modelId="{F5A25892-5722-4006-86C9-89A7625AC5AE}" type="pres">
      <dgm:prSet presAssocID="{13AE996C-B039-4F9B-8C62-1EB2DE2CAA63}" presName="descendantText" presStyleLbl="alignAccFollowNode1" presStyleIdx="2" presStyleCnt="4">
        <dgm:presLayoutVars>
          <dgm:bulletEnabled val="1"/>
        </dgm:presLayoutVars>
      </dgm:prSet>
      <dgm:spPr/>
      <dgm:t>
        <a:bodyPr/>
        <a:lstStyle/>
        <a:p>
          <a:endParaRPr lang="es-MX"/>
        </a:p>
      </dgm:t>
    </dgm:pt>
    <dgm:pt modelId="{1414D56E-90A9-443C-80E0-D19FFDB11395}" type="pres">
      <dgm:prSet presAssocID="{A6A7F762-2E83-47AB-92D5-C35EB3B6254B}" presName="sp" presStyleCnt="0"/>
      <dgm:spPr/>
    </dgm:pt>
    <dgm:pt modelId="{C8E4C94E-E4C3-4943-AB45-4B05A4E690AD}" type="pres">
      <dgm:prSet presAssocID="{4150B035-FDB0-4B24-AB28-8F2C3C36972F}" presName="linNode" presStyleCnt="0"/>
      <dgm:spPr/>
    </dgm:pt>
    <dgm:pt modelId="{19B837BE-7F4F-49AD-B9D8-FF83109ED959}" type="pres">
      <dgm:prSet presAssocID="{4150B035-FDB0-4B24-AB28-8F2C3C36972F}" presName="parentText" presStyleLbl="node1" presStyleIdx="3" presStyleCnt="4">
        <dgm:presLayoutVars>
          <dgm:chMax val="1"/>
          <dgm:bulletEnabled val="1"/>
        </dgm:presLayoutVars>
      </dgm:prSet>
      <dgm:spPr/>
      <dgm:t>
        <a:bodyPr/>
        <a:lstStyle/>
        <a:p>
          <a:endParaRPr lang="es-MX"/>
        </a:p>
      </dgm:t>
    </dgm:pt>
    <dgm:pt modelId="{3EEF4436-DCF0-4991-80BA-53DA93BFFA97}" type="pres">
      <dgm:prSet presAssocID="{4150B035-FDB0-4B24-AB28-8F2C3C36972F}" presName="descendantText" presStyleLbl="alignAccFollowNode1" presStyleIdx="3" presStyleCnt="4">
        <dgm:presLayoutVars>
          <dgm:bulletEnabled val="1"/>
        </dgm:presLayoutVars>
      </dgm:prSet>
      <dgm:spPr/>
      <dgm:t>
        <a:bodyPr/>
        <a:lstStyle/>
        <a:p>
          <a:endParaRPr lang="es-MX"/>
        </a:p>
      </dgm:t>
    </dgm:pt>
  </dgm:ptLst>
  <dgm:cxnLst>
    <dgm:cxn modelId="{92F30273-B93A-4728-8793-BF4243CAEF87}" srcId="{66E8411D-33E8-454C-9C4E-6FCF0B52A6BD}" destId="{C488DDE5-3B1E-4EFF-ABD9-EE102F329556}" srcOrd="1" destOrd="0" parTransId="{BB568B47-CF16-496F-B0D3-219E0BAAE73E}" sibTransId="{3DF8B45A-1EDD-40E4-8524-0A3B930AB138}"/>
    <dgm:cxn modelId="{21177ACC-25B9-4958-A3D6-20606F7CFD34}" type="presOf" srcId="{65C8F0D6-39B0-46BE-9426-E1970D1FBAE6}" destId="{F3C6904D-ED5C-400D-9C24-7585BCCA2E4D}" srcOrd="0" destOrd="0" presId="urn:microsoft.com/office/officeart/2005/8/layout/vList5"/>
    <dgm:cxn modelId="{C69AA914-B3A0-4736-8CB4-BF976B1CAA10}" type="presOf" srcId="{9BB6F840-8730-4A52-828D-A90FBE3C733D}" destId="{3EEF4436-DCF0-4991-80BA-53DA93BFFA97}" srcOrd="0" destOrd="0" presId="urn:microsoft.com/office/officeart/2005/8/layout/vList5"/>
    <dgm:cxn modelId="{E2D11E06-0294-48C7-8590-D6D5CEC55A72}" srcId="{13AE996C-B039-4F9B-8C62-1EB2DE2CAA63}" destId="{F2AED292-96DB-48CF-8B27-BE6F87974910}" srcOrd="0" destOrd="0" parTransId="{96669081-47AB-4C7B-9869-E97634276225}" sibTransId="{EDCE4AA3-B0B6-4694-A8F1-E0826EA0B12B}"/>
    <dgm:cxn modelId="{02065025-5DC3-480F-AD5F-E7AE4D76BD13}" srcId="{4150B035-FDB0-4B24-AB28-8F2C3C36972F}" destId="{A08A39A5-8858-4D11-AC71-22B6024848EC}" srcOrd="1" destOrd="0" parTransId="{6CB9815E-7B5A-4477-893C-02FEAB2AC65A}" sibTransId="{750D7271-4BD5-48C2-886D-69469914C440}"/>
    <dgm:cxn modelId="{C53E7195-2E5E-4A30-AFA0-3A6F6ACBB82B}" srcId="{66E8411D-33E8-454C-9C4E-6FCF0B52A6BD}" destId="{13AE996C-B039-4F9B-8C62-1EB2DE2CAA63}" srcOrd="2" destOrd="0" parTransId="{5ED6050C-B679-4100-984C-B0BB9897E38A}" sibTransId="{A6A7F762-2E83-47AB-92D5-C35EB3B6254B}"/>
    <dgm:cxn modelId="{02FBDD1C-39FB-4E5A-B27D-BACF5292FA8F}" type="presOf" srcId="{66E8411D-33E8-454C-9C4E-6FCF0B52A6BD}" destId="{629CBB31-4A04-47DA-A876-46DBCDD532DB}" srcOrd="0" destOrd="0" presId="urn:microsoft.com/office/officeart/2005/8/layout/vList5"/>
    <dgm:cxn modelId="{BFC21E8C-0B0B-41F9-8EB5-F1F94E50EBF5}" type="presOf" srcId="{C488DDE5-3B1E-4EFF-ABD9-EE102F329556}" destId="{620E1319-45E0-495E-BD07-9E55767B5D0A}" srcOrd="0" destOrd="0" presId="urn:microsoft.com/office/officeart/2005/8/layout/vList5"/>
    <dgm:cxn modelId="{9DC82198-CA31-4605-930F-3CE2AFA5F145}" type="presOf" srcId="{4150B035-FDB0-4B24-AB28-8F2C3C36972F}" destId="{19B837BE-7F4F-49AD-B9D8-FF83109ED959}" srcOrd="0" destOrd="0" presId="urn:microsoft.com/office/officeart/2005/8/layout/vList5"/>
    <dgm:cxn modelId="{9BC0403C-1534-4A32-942F-F91DC62012A3}" srcId="{66E8411D-33E8-454C-9C4E-6FCF0B52A6BD}" destId="{82BC7CA3-A30B-4FAE-9007-56F0D6A47316}" srcOrd="0" destOrd="0" parTransId="{A094677E-1720-42CA-91CA-A14E3C9287E1}" sibTransId="{9EACC6A4-4C2E-4114-BC65-762A337A3597}"/>
    <dgm:cxn modelId="{A66C88F2-3B13-4FCD-838D-2EA56EC58034}" srcId="{C488DDE5-3B1E-4EFF-ABD9-EE102F329556}" destId="{0F976507-4B12-4E03-8A84-C60FC95319AC}" srcOrd="0" destOrd="0" parTransId="{5BD84E76-A0BF-4FB5-B022-AEA19DFF1EBF}" sibTransId="{0228B9CD-9AE8-4CA3-AD82-527DAF97A4C7}"/>
    <dgm:cxn modelId="{633A3A0A-76A1-40B8-9ACF-B0423462293E}" type="presOf" srcId="{0F976507-4B12-4E03-8A84-C60FC95319AC}" destId="{F596347E-8761-46D5-B44F-EEAAAEA017C9}" srcOrd="0" destOrd="0" presId="urn:microsoft.com/office/officeart/2005/8/layout/vList5"/>
    <dgm:cxn modelId="{3955BBD4-C7C9-4A7B-9CDE-3DBC09C11B17}" srcId="{82BC7CA3-A30B-4FAE-9007-56F0D6A47316}" destId="{65C8F0D6-39B0-46BE-9426-E1970D1FBAE6}" srcOrd="0" destOrd="0" parTransId="{A6D97890-87EB-401D-9849-F2311D09AEDE}" sibTransId="{20234BB9-6AF5-4804-9DC6-B8AB15BECCE3}"/>
    <dgm:cxn modelId="{F9C5342C-60B8-4420-8F73-937EC47F982B}" srcId="{66E8411D-33E8-454C-9C4E-6FCF0B52A6BD}" destId="{4150B035-FDB0-4B24-AB28-8F2C3C36972F}" srcOrd="3" destOrd="0" parTransId="{8BCF85B6-944A-4BCA-B414-067DC421B44F}" sibTransId="{C3400915-A8AD-4480-9E0A-E433176FA107}"/>
    <dgm:cxn modelId="{686A4C1B-8987-47D0-BF42-20C32B326574}" type="presOf" srcId="{82BC7CA3-A30B-4FAE-9007-56F0D6A47316}" destId="{BB5D0E5A-983E-4E87-938A-FC41EC202F56}" srcOrd="0" destOrd="0" presId="urn:microsoft.com/office/officeart/2005/8/layout/vList5"/>
    <dgm:cxn modelId="{A9E30A94-B51B-453A-A47C-B08184BCBA75}" type="presOf" srcId="{A08A39A5-8858-4D11-AC71-22B6024848EC}" destId="{3EEF4436-DCF0-4991-80BA-53DA93BFFA97}" srcOrd="0" destOrd="1" presId="urn:microsoft.com/office/officeart/2005/8/layout/vList5"/>
    <dgm:cxn modelId="{B1AC2361-728B-4991-BE43-6638B55F41BF}" srcId="{4150B035-FDB0-4B24-AB28-8F2C3C36972F}" destId="{9BB6F840-8730-4A52-828D-A90FBE3C733D}" srcOrd="0" destOrd="0" parTransId="{85D5BFE0-2865-46C0-80E7-BE11ED49A6CB}" sibTransId="{E1EE1923-5E32-47B8-A35C-0D5506676CED}"/>
    <dgm:cxn modelId="{6835F4F1-EC18-4D09-A074-A925EF1B54DA}" type="presOf" srcId="{F2AED292-96DB-48CF-8B27-BE6F87974910}" destId="{F5A25892-5722-4006-86C9-89A7625AC5AE}" srcOrd="0" destOrd="0" presId="urn:microsoft.com/office/officeart/2005/8/layout/vList5"/>
    <dgm:cxn modelId="{DD23C803-E918-4C88-B000-03A8C9AB959A}" type="presOf" srcId="{13AE996C-B039-4F9B-8C62-1EB2DE2CAA63}" destId="{9D39CC97-1C04-4A25-97FB-44AA252F8A8B}" srcOrd="0" destOrd="0" presId="urn:microsoft.com/office/officeart/2005/8/layout/vList5"/>
    <dgm:cxn modelId="{C9EB3D74-E708-4C3E-A01D-73F707185563}" type="presParOf" srcId="{629CBB31-4A04-47DA-A876-46DBCDD532DB}" destId="{F41DF4D5-5008-4945-8781-8373290FB9A4}" srcOrd="0" destOrd="0" presId="urn:microsoft.com/office/officeart/2005/8/layout/vList5"/>
    <dgm:cxn modelId="{67AF61C9-1F08-408A-987D-78D991EEBAC6}" type="presParOf" srcId="{F41DF4D5-5008-4945-8781-8373290FB9A4}" destId="{BB5D0E5A-983E-4E87-938A-FC41EC202F56}" srcOrd="0" destOrd="0" presId="urn:microsoft.com/office/officeart/2005/8/layout/vList5"/>
    <dgm:cxn modelId="{521CE77B-ABCF-46B4-B631-463178D14F05}" type="presParOf" srcId="{F41DF4D5-5008-4945-8781-8373290FB9A4}" destId="{F3C6904D-ED5C-400D-9C24-7585BCCA2E4D}" srcOrd="1" destOrd="0" presId="urn:microsoft.com/office/officeart/2005/8/layout/vList5"/>
    <dgm:cxn modelId="{3D72A7AA-ABEE-492A-945E-BD464B909932}" type="presParOf" srcId="{629CBB31-4A04-47DA-A876-46DBCDD532DB}" destId="{7AA57ACE-871E-4223-AB66-62ABAC48A363}" srcOrd="1" destOrd="0" presId="urn:microsoft.com/office/officeart/2005/8/layout/vList5"/>
    <dgm:cxn modelId="{5F02A285-0DEB-49D4-B69E-7C800866150D}" type="presParOf" srcId="{629CBB31-4A04-47DA-A876-46DBCDD532DB}" destId="{EA08843F-5305-4603-8067-BEDD6E4D7B30}" srcOrd="2" destOrd="0" presId="urn:microsoft.com/office/officeart/2005/8/layout/vList5"/>
    <dgm:cxn modelId="{730F29C4-86B3-46AE-8107-7CD62EF5C944}" type="presParOf" srcId="{EA08843F-5305-4603-8067-BEDD6E4D7B30}" destId="{620E1319-45E0-495E-BD07-9E55767B5D0A}" srcOrd="0" destOrd="0" presId="urn:microsoft.com/office/officeart/2005/8/layout/vList5"/>
    <dgm:cxn modelId="{6A5C495F-BC54-477B-8D22-551DBE743898}" type="presParOf" srcId="{EA08843F-5305-4603-8067-BEDD6E4D7B30}" destId="{F596347E-8761-46D5-B44F-EEAAAEA017C9}" srcOrd="1" destOrd="0" presId="urn:microsoft.com/office/officeart/2005/8/layout/vList5"/>
    <dgm:cxn modelId="{DBEF06CD-9106-42C4-BBCA-7A18FB935340}" type="presParOf" srcId="{629CBB31-4A04-47DA-A876-46DBCDD532DB}" destId="{AA58C38C-AF68-4642-82A0-FB6A37817A47}" srcOrd="3" destOrd="0" presId="urn:microsoft.com/office/officeart/2005/8/layout/vList5"/>
    <dgm:cxn modelId="{CA229E04-04A8-46DE-8799-0C0153C3023C}" type="presParOf" srcId="{629CBB31-4A04-47DA-A876-46DBCDD532DB}" destId="{E67B5B98-373D-4F0A-8D3F-BBC657524BDB}" srcOrd="4" destOrd="0" presId="urn:microsoft.com/office/officeart/2005/8/layout/vList5"/>
    <dgm:cxn modelId="{35CE6DF5-B7A8-4BD1-94EF-7C31A1DD419A}" type="presParOf" srcId="{E67B5B98-373D-4F0A-8D3F-BBC657524BDB}" destId="{9D39CC97-1C04-4A25-97FB-44AA252F8A8B}" srcOrd="0" destOrd="0" presId="urn:microsoft.com/office/officeart/2005/8/layout/vList5"/>
    <dgm:cxn modelId="{811D22A7-5032-4368-8FC8-C8B89D2EAB64}" type="presParOf" srcId="{E67B5B98-373D-4F0A-8D3F-BBC657524BDB}" destId="{F5A25892-5722-4006-86C9-89A7625AC5AE}" srcOrd="1" destOrd="0" presId="urn:microsoft.com/office/officeart/2005/8/layout/vList5"/>
    <dgm:cxn modelId="{0BA56E8F-A2DC-487F-978A-12573C1AC445}" type="presParOf" srcId="{629CBB31-4A04-47DA-A876-46DBCDD532DB}" destId="{1414D56E-90A9-443C-80E0-D19FFDB11395}" srcOrd="5" destOrd="0" presId="urn:microsoft.com/office/officeart/2005/8/layout/vList5"/>
    <dgm:cxn modelId="{82F0D3A9-E239-40B7-9009-3BD3178F4ECB}" type="presParOf" srcId="{629CBB31-4A04-47DA-A876-46DBCDD532DB}" destId="{C8E4C94E-E4C3-4943-AB45-4B05A4E690AD}" srcOrd="6" destOrd="0" presId="urn:microsoft.com/office/officeart/2005/8/layout/vList5"/>
    <dgm:cxn modelId="{08D790EA-828D-4FDD-9951-3F3D9E76C649}" type="presParOf" srcId="{C8E4C94E-E4C3-4943-AB45-4B05A4E690AD}" destId="{19B837BE-7F4F-49AD-B9D8-FF83109ED959}" srcOrd="0" destOrd="0" presId="urn:microsoft.com/office/officeart/2005/8/layout/vList5"/>
    <dgm:cxn modelId="{4915EBE0-8F2C-4F8C-B2DE-9478CD0B83AB}" type="presParOf" srcId="{C8E4C94E-E4C3-4943-AB45-4B05A4E690AD}" destId="{3EEF4436-DCF0-4991-80BA-53DA93BFFA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8FB60-D9AC-4839-BB43-8AA6085F88DC}" type="doc">
      <dgm:prSet loTypeId="urn:microsoft.com/office/officeart/2005/8/layout/radial1" loCatId="relationship" qsTypeId="urn:microsoft.com/office/officeart/2005/8/quickstyle/simple1" qsCatId="simple" csTypeId="urn:microsoft.com/office/officeart/2005/8/colors/accent1_2" csCatId="accent1" phldr="1"/>
      <dgm:spPr/>
    </dgm:pt>
    <dgm:pt modelId="{AB849078-9D87-427C-81A1-6493C1D3B4BE}">
      <dgm:prSet custT="1"/>
      <dgm:spPr>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LA DECLARACIÓN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DE LA MISIÓN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rPr>
            <a:t>ABARCA:</a:t>
          </a:r>
        </a:p>
      </dgm:t>
    </dgm:pt>
    <dgm:pt modelId="{EA5AE42A-A7FF-42A5-B7D1-DBD7674899D1}" type="parTrans" cxnId="{131CEDCA-283B-40D4-A5EA-4ABF20C44345}">
      <dgm:prSet/>
      <dgm:spPr/>
      <dgm:t>
        <a:bodyPr/>
        <a:lstStyle/>
        <a:p>
          <a:endParaRPr lang="en-US" b="1">
            <a:solidFill>
              <a:schemeClr val="tx1"/>
            </a:solidFill>
          </a:endParaRPr>
        </a:p>
      </dgm:t>
    </dgm:pt>
    <dgm:pt modelId="{3DFEE13E-C4E8-4F5A-B15D-1C8547921D7A}" type="sibTrans" cxnId="{131CEDCA-283B-40D4-A5EA-4ABF20C44345}">
      <dgm:prSet/>
      <dgm:spPr/>
      <dgm:t>
        <a:bodyPr/>
        <a:lstStyle/>
        <a:p>
          <a:endParaRPr lang="en-US" b="1">
            <a:solidFill>
              <a:schemeClr val="tx1"/>
            </a:solidFill>
          </a:endParaRPr>
        </a:p>
      </dgm:t>
    </dgm:pt>
    <dgm:pt modelId="{AEA42EDF-120F-4C67-8566-49E1A2614A0B}">
      <dgm:prSet custT="1"/>
      <dgm:spPr>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CONCEPTO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DE 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ORGANIZACIÓN</a:t>
          </a:r>
        </a:p>
      </dgm:t>
    </dgm:pt>
    <dgm:pt modelId="{9C772912-8AEA-44E7-BA7A-555AA911BE80}" type="parTrans" cxnId="{563127ED-72EF-40C9-8E21-7FED92AFCC4F}">
      <dgm:prSet/>
      <dgm:spPr>
        <a:ln>
          <a:solidFill>
            <a:schemeClr val="tx1"/>
          </a:solidFill>
        </a:ln>
      </dgm:spPr>
      <dgm:t>
        <a:bodyPr/>
        <a:lstStyle/>
        <a:p>
          <a:endParaRPr lang="en-US" b="1">
            <a:solidFill>
              <a:schemeClr val="tx1"/>
            </a:solidFill>
          </a:endParaRPr>
        </a:p>
      </dgm:t>
    </dgm:pt>
    <dgm:pt modelId="{359A7008-CF96-478F-981F-486872D98492}" type="sibTrans" cxnId="{563127ED-72EF-40C9-8E21-7FED92AFCC4F}">
      <dgm:prSet/>
      <dgm:spPr/>
      <dgm:t>
        <a:bodyPr/>
        <a:lstStyle/>
        <a:p>
          <a:endParaRPr lang="en-US" b="1">
            <a:solidFill>
              <a:schemeClr val="tx1"/>
            </a:solidFill>
          </a:endParaRPr>
        </a:p>
      </dgm:t>
    </dgm:pt>
    <dgm:pt modelId="{ADC563DC-45C5-46C4-A31F-C78FE6D8A644}">
      <dgm:prSet custT="1"/>
      <dgm:spPr>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NATURALEZA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DE 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ORGANIZACIÓN</a:t>
          </a:r>
        </a:p>
      </dgm:t>
    </dgm:pt>
    <dgm:pt modelId="{77041E77-C1FF-4119-A420-89D224F27BF7}" type="parTrans" cxnId="{61390B19-5258-43BD-A76B-F45D322B4F27}">
      <dgm:prSet/>
      <dgm:spPr>
        <a:ln>
          <a:solidFill>
            <a:schemeClr val="tx1"/>
          </a:solidFill>
        </a:ln>
      </dgm:spPr>
      <dgm:t>
        <a:bodyPr/>
        <a:lstStyle/>
        <a:p>
          <a:endParaRPr lang="en-US" b="1">
            <a:solidFill>
              <a:schemeClr val="tx1"/>
            </a:solidFill>
          </a:endParaRPr>
        </a:p>
      </dgm:t>
    </dgm:pt>
    <dgm:pt modelId="{FA2A3FDB-4D92-4536-ACA6-0EB1CFD46FB3}" type="sibTrans" cxnId="{61390B19-5258-43BD-A76B-F45D322B4F27}">
      <dgm:prSet/>
      <dgm:spPr/>
      <dgm:t>
        <a:bodyPr/>
        <a:lstStyle/>
        <a:p>
          <a:endParaRPr lang="en-US" b="1">
            <a:solidFill>
              <a:schemeClr val="tx1"/>
            </a:solidFill>
          </a:endParaRPr>
        </a:p>
      </dgm:t>
    </dgm:pt>
    <dgm:pt modelId="{85EC8458-43D5-4F7C-B670-0492056B39D4}">
      <dgm:prSet custT="1"/>
      <dgm:spPr>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RAZÓN POR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LA CUAL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EXISTE 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ORGANIZACIÓN</a:t>
          </a:r>
        </a:p>
      </dgm:t>
    </dgm:pt>
    <dgm:pt modelId="{1CA04D8B-62B3-4545-A44A-BE6596B9E49C}" type="parTrans" cxnId="{2992AA3C-F250-45CF-8A73-F15FC859E7F0}">
      <dgm:prSet/>
      <dgm:spPr>
        <a:ln>
          <a:solidFill>
            <a:schemeClr val="tx1"/>
          </a:solidFill>
        </a:ln>
      </dgm:spPr>
      <dgm:t>
        <a:bodyPr/>
        <a:lstStyle/>
        <a:p>
          <a:endParaRPr lang="en-US" b="1">
            <a:solidFill>
              <a:schemeClr val="tx1"/>
            </a:solidFill>
          </a:endParaRPr>
        </a:p>
      </dgm:t>
    </dgm:pt>
    <dgm:pt modelId="{8CC347F3-C28C-4D3A-BFE5-395F76FA2DD5}" type="sibTrans" cxnId="{2992AA3C-F250-45CF-8A73-F15FC859E7F0}">
      <dgm:prSet/>
      <dgm:spPr/>
      <dgm:t>
        <a:bodyPr/>
        <a:lstStyle/>
        <a:p>
          <a:endParaRPr lang="en-US" b="1">
            <a:solidFill>
              <a:schemeClr val="tx1"/>
            </a:solidFill>
          </a:endParaRPr>
        </a:p>
      </dgm:t>
    </dgm:pt>
    <dgm:pt modelId="{49FE00A5-BA49-4679-B277-42B4352958B0}">
      <dgm:prSet custT="1"/>
      <dgm:spPr>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LAS PERSONAS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A QUIENES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SIRVE</a:t>
          </a:r>
        </a:p>
      </dgm:t>
    </dgm:pt>
    <dgm:pt modelId="{E78C3493-113A-485F-8ED0-9AD9901AD9AB}" type="parTrans" cxnId="{7BB9B09E-004D-4F83-B96A-DD75E1B288A2}">
      <dgm:prSet/>
      <dgm:spPr>
        <a:ln>
          <a:solidFill>
            <a:schemeClr val="tx1"/>
          </a:solidFill>
        </a:ln>
      </dgm:spPr>
      <dgm:t>
        <a:bodyPr/>
        <a:lstStyle/>
        <a:p>
          <a:endParaRPr lang="en-US" b="1">
            <a:solidFill>
              <a:schemeClr val="tx1"/>
            </a:solidFill>
          </a:endParaRPr>
        </a:p>
      </dgm:t>
    </dgm:pt>
    <dgm:pt modelId="{3131F959-5CA1-45B2-9B3A-7033497A661E}" type="sibTrans" cxnId="{7BB9B09E-004D-4F83-B96A-DD75E1B288A2}">
      <dgm:prSet/>
      <dgm:spPr/>
      <dgm:t>
        <a:bodyPr/>
        <a:lstStyle/>
        <a:p>
          <a:endParaRPr lang="en-US" b="1">
            <a:solidFill>
              <a:schemeClr val="tx1"/>
            </a:solidFill>
          </a:endParaRPr>
        </a:p>
      </dgm:t>
    </dgm:pt>
    <dgm:pt modelId="{6244F567-20BF-490A-B402-8D23F896446E}">
      <dgm:prSet custT="1"/>
      <dgm:spPr>
        <a:solidFill>
          <a:srgbClr val="CC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LOS PRINCIPIOS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Y VALORES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BAJO LOS 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SE BUSCA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Arial Narrow" pitchFamily="34" charset="0"/>
            </a:rPr>
            <a:t>SERVIRLAS</a:t>
          </a:r>
        </a:p>
      </dgm:t>
    </dgm:pt>
    <dgm:pt modelId="{6C458EE0-3BE7-4885-B77D-70DE0B1D8800}" type="parTrans" cxnId="{54E67460-37A9-4D66-9327-4AFB9481F415}">
      <dgm:prSet/>
      <dgm:spPr>
        <a:ln>
          <a:solidFill>
            <a:schemeClr val="tx1"/>
          </a:solidFill>
        </a:ln>
      </dgm:spPr>
      <dgm:t>
        <a:bodyPr/>
        <a:lstStyle/>
        <a:p>
          <a:endParaRPr lang="en-US" b="1">
            <a:solidFill>
              <a:schemeClr val="tx1"/>
            </a:solidFill>
          </a:endParaRPr>
        </a:p>
      </dgm:t>
    </dgm:pt>
    <dgm:pt modelId="{646C266C-8C20-4EFE-A46E-AB0B6B21BA92}" type="sibTrans" cxnId="{54E67460-37A9-4D66-9327-4AFB9481F415}">
      <dgm:prSet/>
      <dgm:spPr/>
      <dgm:t>
        <a:bodyPr/>
        <a:lstStyle/>
        <a:p>
          <a:endParaRPr lang="en-US" b="1">
            <a:solidFill>
              <a:schemeClr val="tx1"/>
            </a:solidFill>
          </a:endParaRPr>
        </a:p>
      </dgm:t>
    </dgm:pt>
    <dgm:pt modelId="{7B23AB62-37F0-4BCA-8591-3F86758879B7}" type="pres">
      <dgm:prSet presAssocID="{9E98FB60-D9AC-4839-BB43-8AA6085F88DC}" presName="cycle" presStyleCnt="0">
        <dgm:presLayoutVars>
          <dgm:chMax val="1"/>
          <dgm:dir/>
          <dgm:animLvl val="ctr"/>
          <dgm:resizeHandles val="exact"/>
        </dgm:presLayoutVars>
      </dgm:prSet>
      <dgm:spPr/>
    </dgm:pt>
    <dgm:pt modelId="{D6104F00-E8B2-4CA7-900F-DEC7552EC2F8}" type="pres">
      <dgm:prSet presAssocID="{AB849078-9D87-427C-81A1-6493C1D3B4BE}" presName="centerShape" presStyleLbl="node0" presStyleIdx="0" presStyleCnt="1" custScaleX="122941" custLinFactNeighborX="939"/>
      <dgm:spPr/>
      <dgm:t>
        <a:bodyPr/>
        <a:lstStyle/>
        <a:p>
          <a:endParaRPr lang="en-US"/>
        </a:p>
      </dgm:t>
    </dgm:pt>
    <dgm:pt modelId="{81AE5544-2FD8-4A4B-9089-412DCAB8C779}" type="pres">
      <dgm:prSet presAssocID="{9C772912-8AEA-44E7-BA7A-555AA911BE80}" presName="Name9" presStyleLbl="parChTrans1D2" presStyleIdx="0" presStyleCnt="5"/>
      <dgm:spPr/>
      <dgm:t>
        <a:bodyPr/>
        <a:lstStyle/>
        <a:p>
          <a:endParaRPr lang="en-US"/>
        </a:p>
      </dgm:t>
    </dgm:pt>
    <dgm:pt modelId="{8AD13865-5D2D-4DE3-B8E6-0E707BA75343}" type="pres">
      <dgm:prSet presAssocID="{9C772912-8AEA-44E7-BA7A-555AA911BE80}" presName="connTx" presStyleLbl="parChTrans1D2" presStyleIdx="0" presStyleCnt="5"/>
      <dgm:spPr/>
      <dgm:t>
        <a:bodyPr/>
        <a:lstStyle/>
        <a:p>
          <a:endParaRPr lang="en-US"/>
        </a:p>
      </dgm:t>
    </dgm:pt>
    <dgm:pt modelId="{B29E6A48-CD52-4368-9A88-7A824929B518}" type="pres">
      <dgm:prSet presAssocID="{AEA42EDF-120F-4C67-8566-49E1A2614A0B}" presName="node" presStyleLbl="node1" presStyleIdx="0" presStyleCnt="5" custScaleX="109245">
        <dgm:presLayoutVars>
          <dgm:bulletEnabled val="1"/>
        </dgm:presLayoutVars>
      </dgm:prSet>
      <dgm:spPr/>
      <dgm:t>
        <a:bodyPr/>
        <a:lstStyle/>
        <a:p>
          <a:endParaRPr lang="en-US"/>
        </a:p>
      </dgm:t>
    </dgm:pt>
    <dgm:pt modelId="{7F4CC0E9-7040-4F17-9A3E-AB5E57ABCDB8}" type="pres">
      <dgm:prSet presAssocID="{77041E77-C1FF-4119-A420-89D224F27BF7}" presName="Name9" presStyleLbl="parChTrans1D2" presStyleIdx="1" presStyleCnt="5"/>
      <dgm:spPr/>
      <dgm:t>
        <a:bodyPr/>
        <a:lstStyle/>
        <a:p>
          <a:endParaRPr lang="en-US"/>
        </a:p>
      </dgm:t>
    </dgm:pt>
    <dgm:pt modelId="{B26EDA8A-ECB7-43C9-A5FF-F4661B1FD9E5}" type="pres">
      <dgm:prSet presAssocID="{77041E77-C1FF-4119-A420-89D224F27BF7}" presName="connTx" presStyleLbl="parChTrans1D2" presStyleIdx="1" presStyleCnt="5"/>
      <dgm:spPr/>
      <dgm:t>
        <a:bodyPr/>
        <a:lstStyle/>
        <a:p>
          <a:endParaRPr lang="en-US"/>
        </a:p>
      </dgm:t>
    </dgm:pt>
    <dgm:pt modelId="{30F8D9CA-52B6-4A43-9867-8DEE43E1737F}" type="pres">
      <dgm:prSet presAssocID="{ADC563DC-45C5-46C4-A31F-C78FE6D8A644}" presName="node" presStyleLbl="node1" presStyleIdx="1" presStyleCnt="5" custScaleX="113204">
        <dgm:presLayoutVars>
          <dgm:bulletEnabled val="1"/>
        </dgm:presLayoutVars>
      </dgm:prSet>
      <dgm:spPr/>
      <dgm:t>
        <a:bodyPr/>
        <a:lstStyle/>
        <a:p>
          <a:endParaRPr lang="en-US"/>
        </a:p>
      </dgm:t>
    </dgm:pt>
    <dgm:pt modelId="{43A2488D-AD58-47DA-9C6D-4C9E2ECB35FC}" type="pres">
      <dgm:prSet presAssocID="{1CA04D8B-62B3-4545-A44A-BE6596B9E49C}" presName="Name9" presStyleLbl="parChTrans1D2" presStyleIdx="2" presStyleCnt="5"/>
      <dgm:spPr/>
      <dgm:t>
        <a:bodyPr/>
        <a:lstStyle/>
        <a:p>
          <a:endParaRPr lang="en-US"/>
        </a:p>
      </dgm:t>
    </dgm:pt>
    <dgm:pt modelId="{7EEBEB88-4B53-4961-8440-66D36E760CC3}" type="pres">
      <dgm:prSet presAssocID="{1CA04D8B-62B3-4545-A44A-BE6596B9E49C}" presName="connTx" presStyleLbl="parChTrans1D2" presStyleIdx="2" presStyleCnt="5"/>
      <dgm:spPr/>
      <dgm:t>
        <a:bodyPr/>
        <a:lstStyle/>
        <a:p>
          <a:endParaRPr lang="en-US"/>
        </a:p>
      </dgm:t>
    </dgm:pt>
    <dgm:pt modelId="{ABE8EC35-D8E1-495C-AA7B-B3EBE4B7F0AE}" type="pres">
      <dgm:prSet presAssocID="{85EC8458-43D5-4F7C-B670-0492056B39D4}" presName="node" presStyleLbl="node1" presStyleIdx="2" presStyleCnt="5" custScaleX="118549" custScaleY="104368">
        <dgm:presLayoutVars>
          <dgm:bulletEnabled val="1"/>
        </dgm:presLayoutVars>
      </dgm:prSet>
      <dgm:spPr/>
      <dgm:t>
        <a:bodyPr/>
        <a:lstStyle/>
        <a:p>
          <a:endParaRPr lang="en-US"/>
        </a:p>
      </dgm:t>
    </dgm:pt>
    <dgm:pt modelId="{B4687FA0-7672-4A93-BEDC-5B20D2DAE56C}" type="pres">
      <dgm:prSet presAssocID="{E78C3493-113A-485F-8ED0-9AD9901AD9AB}" presName="Name9" presStyleLbl="parChTrans1D2" presStyleIdx="3" presStyleCnt="5"/>
      <dgm:spPr/>
      <dgm:t>
        <a:bodyPr/>
        <a:lstStyle/>
        <a:p>
          <a:endParaRPr lang="en-US"/>
        </a:p>
      </dgm:t>
    </dgm:pt>
    <dgm:pt modelId="{7BE2E7D5-E135-4C93-867A-DCE7951D0E52}" type="pres">
      <dgm:prSet presAssocID="{E78C3493-113A-485F-8ED0-9AD9901AD9AB}" presName="connTx" presStyleLbl="parChTrans1D2" presStyleIdx="3" presStyleCnt="5"/>
      <dgm:spPr/>
      <dgm:t>
        <a:bodyPr/>
        <a:lstStyle/>
        <a:p>
          <a:endParaRPr lang="en-US"/>
        </a:p>
      </dgm:t>
    </dgm:pt>
    <dgm:pt modelId="{66CEBC63-0A65-4A0E-BB60-D36DB37641AF}" type="pres">
      <dgm:prSet presAssocID="{49FE00A5-BA49-4679-B277-42B4352958B0}" presName="node" presStyleLbl="node1" presStyleIdx="3" presStyleCnt="5" custScaleX="113146">
        <dgm:presLayoutVars>
          <dgm:bulletEnabled val="1"/>
        </dgm:presLayoutVars>
      </dgm:prSet>
      <dgm:spPr/>
      <dgm:t>
        <a:bodyPr/>
        <a:lstStyle/>
        <a:p>
          <a:endParaRPr lang="en-US"/>
        </a:p>
      </dgm:t>
    </dgm:pt>
    <dgm:pt modelId="{E402C8CA-8CAD-4C59-A011-23153E94861F}" type="pres">
      <dgm:prSet presAssocID="{6C458EE0-3BE7-4885-B77D-70DE0B1D8800}" presName="Name9" presStyleLbl="parChTrans1D2" presStyleIdx="4" presStyleCnt="5"/>
      <dgm:spPr/>
      <dgm:t>
        <a:bodyPr/>
        <a:lstStyle/>
        <a:p>
          <a:endParaRPr lang="en-US"/>
        </a:p>
      </dgm:t>
    </dgm:pt>
    <dgm:pt modelId="{57FF9252-73A2-4F62-80AF-4DDBE1B37DE1}" type="pres">
      <dgm:prSet presAssocID="{6C458EE0-3BE7-4885-B77D-70DE0B1D8800}" presName="connTx" presStyleLbl="parChTrans1D2" presStyleIdx="4" presStyleCnt="5"/>
      <dgm:spPr/>
      <dgm:t>
        <a:bodyPr/>
        <a:lstStyle/>
        <a:p>
          <a:endParaRPr lang="en-US"/>
        </a:p>
      </dgm:t>
    </dgm:pt>
    <dgm:pt modelId="{1F282D03-6D80-4D24-A0DA-6F7E637282AB}" type="pres">
      <dgm:prSet presAssocID="{6244F567-20BF-490A-B402-8D23F896446E}" presName="node" presStyleLbl="node1" presStyleIdx="4" presStyleCnt="5" custScaleX="114916">
        <dgm:presLayoutVars>
          <dgm:bulletEnabled val="1"/>
        </dgm:presLayoutVars>
      </dgm:prSet>
      <dgm:spPr/>
      <dgm:t>
        <a:bodyPr/>
        <a:lstStyle/>
        <a:p>
          <a:endParaRPr lang="en-US"/>
        </a:p>
      </dgm:t>
    </dgm:pt>
  </dgm:ptLst>
  <dgm:cxnLst>
    <dgm:cxn modelId="{3B0DDE87-5094-4CC5-AA6A-D5A4E1763AAC}" type="presOf" srcId="{E78C3493-113A-485F-8ED0-9AD9901AD9AB}" destId="{B4687FA0-7672-4A93-BEDC-5B20D2DAE56C}" srcOrd="0" destOrd="0" presId="urn:microsoft.com/office/officeart/2005/8/layout/radial1"/>
    <dgm:cxn modelId="{978E0636-1E44-48BE-9545-01CB327D31E8}" type="presOf" srcId="{9C772912-8AEA-44E7-BA7A-555AA911BE80}" destId="{81AE5544-2FD8-4A4B-9089-412DCAB8C779}" srcOrd="0" destOrd="0" presId="urn:microsoft.com/office/officeart/2005/8/layout/radial1"/>
    <dgm:cxn modelId="{1D527D4B-83E5-49E5-9D02-29E5BC7EE129}" type="presOf" srcId="{1CA04D8B-62B3-4545-A44A-BE6596B9E49C}" destId="{43A2488D-AD58-47DA-9C6D-4C9E2ECB35FC}" srcOrd="0" destOrd="0" presId="urn:microsoft.com/office/officeart/2005/8/layout/radial1"/>
    <dgm:cxn modelId="{617A90F2-2E5F-409A-972F-CB6FE88E884A}" type="presOf" srcId="{49FE00A5-BA49-4679-B277-42B4352958B0}" destId="{66CEBC63-0A65-4A0E-BB60-D36DB37641AF}" srcOrd="0" destOrd="0" presId="urn:microsoft.com/office/officeart/2005/8/layout/radial1"/>
    <dgm:cxn modelId="{112B3A5A-D30D-481D-AF4A-C42D1B0DD886}" type="presOf" srcId="{77041E77-C1FF-4119-A420-89D224F27BF7}" destId="{B26EDA8A-ECB7-43C9-A5FF-F4661B1FD9E5}" srcOrd="1" destOrd="0" presId="urn:microsoft.com/office/officeart/2005/8/layout/radial1"/>
    <dgm:cxn modelId="{563127ED-72EF-40C9-8E21-7FED92AFCC4F}" srcId="{AB849078-9D87-427C-81A1-6493C1D3B4BE}" destId="{AEA42EDF-120F-4C67-8566-49E1A2614A0B}" srcOrd="0" destOrd="0" parTransId="{9C772912-8AEA-44E7-BA7A-555AA911BE80}" sibTransId="{359A7008-CF96-478F-981F-486872D98492}"/>
    <dgm:cxn modelId="{5738662A-8AC9-40C1-9EB5-FDA19D9A1993}" type="presOf" srcId="{E78C3493-113A-485F-8ED0-9AD9901AD9AB}" destId="{7BE2E7D5-E135-4C93-867A-DCE7951D0E52}" srcOrd="1" destOrd="0" presId="urn:microsoft.com/office/officeart/2005/8/layout/radial1"/>
    <dgm:cxn modelId="{61390B19-5258-43BD-A76B-F45D322B4F27}" srcId="{AB849078-9D87-427C-81A1-6493C1D3B4BE}" destId="{ADC563DC-45C5-46C4-A31F-C78FE6D8A644}" srcOrd="1" destOrd="0" parTransId="{77041E77-C1FF-4119-A420-89D224F27BF7}" sibTransId="{FA2A3FDB-4D92-4536-ACA6-0EB1CFD46FB3}"/>
    <dgm:cxn modelId="{2992AA3C-F250-45CF-8A73-F15FC859E7F0}" srcId="{AB849078-9D87-427C-81A1-6493C1D3B4BE}" destId="{85EC8458-43D5-4F7C-B670-0492056B39D4}" srcOrd="2" destOrd="0" parTransId="{1CA04D8B-62B3-4545-A44A-BE6596B9E49C}" sibTransId="{8CC347F3-C28C-4D3A-BFE5-395F76FA2DD5}"/>
    <dgm:cxn modelId="{30C6B81C-9198-40F9-B8E4-E0D0D124DDFB}" type="presOf" srcId="{1CA04D8B-62B3-4545-A44A-BE6596B9E49C}" destId="{7EEBEB88-4B53-4961-8440-66D36E760CC3}" srcOrd="1" destOrd="0" presId="urn:microsoft.com/office/officeart/2005/8/layout/radial1"/>
    <dgm:cxn modelId="{FFB85F39-7630-4592-A281-7CE89418AF5B}" type="presOf" srcId="{77041E77-C1FF-4119-A420-89D224F27BF7}" destId="{7F4CC0E9-7040-4F17-9A3E-AB5E57ABCDB8}" srcOrd="0" destOrd="0" presId="urn:microsoft.com/office/officeart/2005/8/layout/radial1"/>
    <dgm:cxn modelId="{F1330074-E44E-46D0-9E0C-23B0BBA80B64}" type="presOf" srcId="{6C458EE0-3BE7-4885-B77D-70DE0B1D8800}" destId="{E402C8CA-8CAD-4C59-A011-23153E94861F}" srcOrd="0" destOrd="0" presId="urn:microsoft.com/office/officeart/2005/8/layout/radial1"/>
    <dgm:cxn modelId="{54E67460-37A9-4D66-9327-4AFB9481F415}" srcId="{AB849078-9D87-427C-81A1-6493C1D3B4BE}" destId="{6244F567-20BF-490A-B402-8D23F896446E}" srcOrd="4" destOrd="0" parTransId="{6C458EE0-3BE7-4885-B77D-70DE0B1D8800}" sibTransId="{646C266C-8C20-4EFE-A46E-AB0B6B21BA92}"/>
    <dgm:cxn modelId="{F0A4E8CF-CEA4-4372-A266-F075A9DF05C7}" type="presOf" srcId="{6244F567-20BF-490A-B402-8D23F896446E}" destId="{1F282D03-6D80-4D24-A0DA-6F7E637282AB}" srcOrd="0" destOrd="0" presId="urn:microsoft.com/office/officeart/2005/8/layout/radial1"/>
    <dgm:cxn modelId="{E6DE3D9D-D89E-4FAC-9029-106C94B6EE62}" type="presOf" srcId="{ADC563DC-45C5-46C4-A31F-C78FE6D8A644}" destId="{30F8D9CA-52B6-4A43-9867-8DEE43E1737F}" srcOrd="0" destOrd="0" presId="urn:microsoft.com/office/officeart/2005/8/layout/radial1"/>
    <dgm:cxn modelId="{131CEDCA-283B-40D4-A5EA-4ABF20C44345}" srcId="{9E98FB60-D9AC-4839-BB43-8AA6085F88DC}" destId="{AB849078-9D87-427C-81A1-6493C1D3B4BE}" srcOrd="0" destOrd="0" parTransId="{EA5AE42A-A7FF-42A5-B7D1-DBD7674899D1}" sibTransId="{3DFEE13E-C4E8-4F5A-B15D-1C8547921D7A}"/>
    <dgm:cxn modelId="{7BB9B09E-004D-4F83-B96A-DD75E1B288A2}" srcId="{AB849078-9D87-427C-81A1-6493C1D3B4BE}" destId="{49FE00A5-BA49-4679-B277-42B4352958B0}" srcOrd="3" destOrd="0" parTransId="{E78C3493-113A-485F-8ED0-9AD9901AD9AB}" sibTransId="{3131F959-5CA1-45B2-9B3A-7033497A661E}"/>
    <dgm:cxn modelId="{0796A1F3-4C3F-4CEB-A120-F03F36D93BCB}" type="presOf" srcId="{9E98FB60-D9AC-4839-BB43-8AA6085F88DC}" destId="{7B23AB62-37F0-4BCA-8591-3F86758879B7}" srcOrd="0" destOrd="0" presId="urn:microsoft.com/office/officeart/2005/8/layout/radial1"/>
    <dgm:cxn modelId="{5FE69079-4E48-4995-90E0-FB88CF940D1D}" type="presOf" srcId="{AB849078-9D87-427C-81A1-6493C1D3B4BE}" destId="{D6104F00-E8B2-4CA7-900F-DEC7552EC2F8}" srcOrd="0" destOrd="0" presId="urn:microsoft.com/office/officeart/2005/8/layout/radial1"/>
    <dgm:cxn modelId="{4FA9F259-D078-4481-A4C3-4A0A6B877105}" type="presOf" srcId="{85EC8458-43D5-4F7C-B670-0492056B39D4}" destId="{ABE8EC35-D8E1-495C-AA7B-B3EBE4B7F0AE}" srcOrd="0" destOrd="0" presId="urn:microsoft.com/office/officeart/2005/8/layout/radial1"/>
    <dgm:cxn modelId="{FE50DE83-1696-4B3C-906D-F3A1826616E6}" type="presOf" srcId="{6C458EE0-3BE7-4885-B77D-70DE0B1D8800}" destId="{57FF9252-73A2-4F62-80AF-4DDBE1B37DE1}" srcOrd="1" destOrd="0" presId="urn:microsoft.com/office/officeart/2005/8/layout/radial1"/>
    <dgm:cxn modelId="{D1280B1B-DD1E-4C8C-8062-646C9E6C2C10}" type="presOf" srcId="{AEA42EDF-120F-4C67-8566-49E1A2614A0B}" destId="{B29E6A48-CD52-4368-9A88-7A824929B518}" srcOrd="0" destOrd="0" presId="urn:microsoft.com/office/officeart/2005/8/layout/radial1"/>
    <dgm:cxn modelId="{3573F6C5-1E66-4BB0-B814-0C50B2215F01}" type="presOf" srcId="{9C772912-8AEA-44E7-BA7A-555AA911BE80}" destId="{8AD13865-5D2D-4DE3-B8E6-0E707BA75343}" srcOrd="1" destOrd="0" presId="urn:microsoft.com/office/officeart/2005/8/layout/radial1"/>
    <dgm:cxn modelId="{2AE33B4C-031E-4929-8607-FE50F7653628}" type="presParOf" srcId="{7B23AB62-37F0-4BCA-8591-3F86758879B7}" destId="{D6104F00-E8B2-4CA7-900F-DEC7552EC2F8}" srcOrd="0" destOrd="0" presId="urn:microsoft.com/office/officeart/2005/8/layout/radial1"/>
    <dgm:cxn modelId="{4A7647D2-A7C6-474C-8ED3-72D50AE10C87}" type="presParOf" srcId="{7B23AB62-37F0-4BCA-8591-3F86758879B7}" destId="{81AE5544-2FD8-4A4B-9089-412DCAB8C779}" srcOrd="1" destOrd="0" presId="urn:microsoft.com/office/officeart/2005/8/layout/radial1"/>
    <dgm:cxn modelId="{7E9380E9-E28E-48F4-B555-0EDE8A3386DB}" type="presParOf" srcId="{81AE5544-2FD8-4A4B-9089-412DCAB8C779}" destId="{8AD13865-5D2D-4DE3-B8E6-0E707BA75343}" srcOrd="0" destOrd="0" presId="urn:microsoft.com/office/officeart/2005/8/layout/radial1"/>
    <dgm:cxn modelId="{6A44A4B9-E84F-461C-88FE-50C7A4FA027A}" type="presParOf" srcId="{7B23AB62-37F0-4BCA-8591-3F86758879B7}" destId="{B29E6A48-CD52-4368-9A88-7A824929B518}" srcOrd="2" destOrd="0" presId="urn:microsoft.com/office/officeart/2005/8/layout/radial1"/>
    <dgm:cxn modelId="{F6FA78EF-5AC7-401E-8386-2BD51B1BB323}" type="presParOf" srcId="{7B23AB62-37F0-4BCA-8591-3F86758879B7}" destId="{7F4CC0E9-7040-4F17-9A3E-AB5E57ABCDB8}" srcOrd="3" destOrd="0" presId="urn:microsoft.com/office/officeart/2005/8/layout/radial1"/>
    <dgm:cxn modelId="{4E8A6475-0181-4849-B149-952A364CCAE6}" type="presParOf" srcId="{7F4CC0E9-7040-4F17-9A3E-AB5E57ABCDB8}" destId="{B26EDA8A-ECB7-43C9-A5FF-F4661B1FD9E5}" srcOrd="0" destOrd="0" presId="urn:microsoft.com/office/officeart/2005/8/layout/radial1"/>
    <dgm:cxn modelId="{51C18EE9-E7DB-4391-9A9C-42EB1348B326}" type="presParOf" srcId="{7B23AB62-37F0-4BCA-8591-3F86758879B7}" destId="{30F8D9CA-52B6-4A43-9867-8DEE43E1737F}" srcOrd="4" destOrd="0" presId="urn:microsoft.com/office/officeart/2005/8/layout/radial1"/>
    <dgm:cxn modelId="{10EA1469-723D-4558-ABA6-D1EB18803305}" type="presParOf" srcId="{7B23AB62-37F0-4BCA-8591-3F86758879B7}" destId="{43A2488D-AD58-47DA-9C6D-4C9E2ECB35FC}" srcOrd="5" destOrd="0" presId="urn:microsoft.com/office/officeart/2005/8/layout/radial1"/>
    <dgm:cxn modelId="{6BFE1519-0FD6-427D-B177-103EF6BB53D9}" type="presParOf" srcId="{43A2488D-AD58-47DA-9C6D-4C9E2ECB35FC}" destId="{7EEBEB88-4B53-4961-8440-66D36E760CC3}" srcOrd="0" destOrd="0" presId="urn:microsoft.com/office/officeart/2005/8/layout/radial1"/>
    <dgm:cxn modelId="{F7E9D721-34CA-4327-969F-C678A26FA549}" type="presParOf" srcId="{7B23AB62-37F0-4BCA-8591-3F86758879B7}" destId="{ABE8EC35-D8E1-495C-AA7B-B3EBE4B7F0AE}" srcOrd="6" destOrd="0" presId="urn:microsoft.com/office/officeart/2005/8/layout/radial1"/>
    <dgm:cxn modelId="{77C3C8B0-88F0-49F1-96C0-C5C25183CEA5}" type="presParOf" srcId="{7B23AB62-37F0-4BCA-8591-3F86758879B7}" destId="{B4687FA0-7672-4A93-BEDC-5B20D2DAE56C}" srcOrd="7" destOrd="0" presId="urn:microsoft.com/office/officeart/2005/8/layout/radial1"/>
    <dgm:cxn modelId="{3D2CD96C-45FF-4A26-8C5E-D66460817515}" type="presParOf" srcId="{B4687FA0-7672-4A93-BEDC-5B20D2DAE56C}" destId="{7BE2E7D5-E135-4C93-867A-DCE7951D0E52}" srcOrd="0" destOrd="0" presId="urn:microsoft.com/office/officeart/2005/8/layout/radial1"/>
    <dgm:cxn modelId="{A1656C06-DB8C-401F-8EE9-3C45E49FA899}" type="presParOf" srcId="{7B23AB62-37F0-4BCA-8591-3F86758879B7}" destId="{66CEBC63-0A65-4A0E-BB60-D36DB37641AF}" srcOrd="8" destOrd="0" presId="urn:microsoft.com/office/officeart/2005/8/layout/radial1"/>
    <dgm:cxn modelId="{8797954A-76AA-4C66-AB88-53ECD2BA7DB0}" type="presParOf" srcId="{7B23AB62-37F0-4BCA-8591-3F86758879B7}" destId="{E402C8CA-8CAD-4C59-A011-23153E94861F}" srcOrd="9" destOrd="0" presId="urn:microsoft.com/office/officeart/2005/8/layout/radial1"/>
    <dgm:cxn modelId="{612E4240-02EF-44A4-AA03-9645C3FAE996}" type="presParOf" srcId="{E402C8CA-8CAD-4C59-A011-23153E94861F}" destId="{57FF9252-73A2-4F62-80AF-4DDBE1B37DE1}" srcOrd="0" destOrd="0" presId="urn:microsoft.com/office/officeart/2005/8/layout/radial1"/>
    <dgm:cxn modelId="{8FAB1BAD-5CFB-4363-9AA6-996032F9A622}" type="presParOf" srcId="{7B23AB62-37F0-4BCA-8591-3F86758879B7}" destId="{1F282D03-6D80-4D24-A0DA-6F7E637282AB}" srcOrd="10" destOrd="0" presId="urn:microsoft.com/office/officeart/2005/8/layout/radial1"/>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B800CF-8A52-4481-AD80-C68B23D0F5C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MX"/>
        </a:p>
      </dgm:t>
    </dgm:pt>
    <dgm:pt modelId="{3B6A3195-F7E4-4120-9FBB-6FC82A449EDD}">
      <dgm:prSet/>
      <dgm:spPr/>
      <dgm:t>
        <a:bodyPr/>
        <a:lstStyle/>
        <a:p>
          <a:pPr rtl="0"/>
          <a:r>
            <a:rPr lang="es-ES" b="1" i="1" dirty="0" smtClean="0"/>
            <a:t>Presentación de una situación futura:</a:t>
          </a:r>
          <a:r>
            <a:rPr lang="es-ES" dirty="0" smtClean="0"/>
            <a:t> sirven como guía para la etapa de ejecución de las acciones.</a:t>
          </a:r>
          <a:endParaRPr lang="es-MX" dirty="0"/>
        </a:p>
      </dgm:t>
    </dgm:pt>
    <dgm:pt modelId="{07FB15F5-1443-461D-80DD-67ED7E77B8E6}" type="parTrans" cxnId="{B2B6F16A-FBB5-4540-AE22-C1AE9963250F}">
      <dgm:prSet/>
      <dgm:spPr/>
      <dgm:t>
        <a:bodyPr/>
        <a:lstStyle/>
        <a:p>
          <a:endParaRPr lang="es-MX"/>
        </a:p>
      </dgm:t>
    </dgm:pt>
    <dgm:pt modelId="{129147FB-DAF4-4AAA-9846-BB2BD574CAB7}" type="sibTrans" cxnId="{B2B6F16A-FBB5-4540-AE22-C1AE9963250F}">
      <dgm:prSet/>
      <dgm:spPr/>
      <dgm:t>
        <a:bodyPr/>
        <a:lstStyle/>
        <a:p>
          <a:endParaRPr lang="es-MX"/>
        </a:p>
      </dgm:t>
    </dgm:pt>
    <dgm:pt modelId="{81D29332-4A15-4473-9C2C-F7C9D29879A6}">
      <dgm:prSet/>
      <dgm:spPr/>
      <dgm:t>
        <a:bodyPr/>
        <a:lstStyle/>
        <a:p>
          <a:pPr rtl="0"/>
          <a:r>
            <a:rPr lang="es-ES" b="1" i="1" smtClean="0"/>
            <a:t>Fuente de legitimidad:</a:t>
          </a:r>
          <a:r>
            <a:rPr lang="es-ES" smtClean="0"/>
            <a:t> justifican las actividades de una empresa.</a:t>
          </a:r>
          <a:endParaRPr lang="es-MX"/>
        </a:p>
      </dgm:t>
    </dgm:pt>
    <dgm:pt modelId="{9D15F1C7-C4B3-4848-9F1A-15E257273CA6}" type="parTrans" cxnId="{76F6C5B9-471A-42AB-A098-BCDE14EF4633}">
      <dgm:prSet/>
      <dgm:spPr/>
      <dgm:t>
        <a:bodyPr/>
        <a:lstStyle/>
        <a:p>
          <a:endParaRPr lang="es-MX"/>
        </a:p>
      </dgm:t>
    </dgm:pt>
    <dgm:pt modelId="{AF069BBF-4895-4995-BA0B-525DCD44ED19}" type="sibTrans" cxnId="{76F6C5B9-471A-42AB-A098-BCDE14EF4633}">
      <dgm:prSet/>
      <dgm:spPr/>
      <dgm:t>
        <a:bodyPr/>
        <a:lstStyle/>
        <a:p>
          <a:endParaRPr lang="es-MX"/>
        </a:p>
      </dgm:t>
    </dgm:pt>
    <dgm:pt modelId="{9C89E6C7-761D-4DD7-AC8E-FF58C0B4A657}">
      <dgm:prSet/>
      <dgm:spPr/>
      <dgm:t>
        <a:bodyPr/>
        <a:lstStyle/>
        <a:p>
          <a:pPr rtl="0"/>
          <a:r>
            <a:rPr lang="es-ES" b="1" i="1" dirty="0" smtClean="0"/>
            <a:t>Sirven como estándares:</a:t>
          </a:r>
          <a:r>
            <a:rPr lang="es-ES" dirty="0" smtClean="0"/>
            <a:t> permiten evaluar las acciones y la eficacia de la organización.</a:t>
          </a:r>
          <a:endParaRPr lang="es-MX" dirty="0"/>
        </a:p>
      </dgm:t>
    </dgm:pt>
    <dgm:pt modelId="{2BCD6AD4-6E48-4A34-A063-F099D9D357EF}" type="parTrans" cxnId="{8B935257-413C-4A50-A8FB-CF384964000F}">
      <dgm:prSet/>
      <dgm:spPr/>
      <dgm:t>
        <a:bodyPr/>
        <a:lstStyle/>
        <a:p>
          <a:endParaRPr lang="es-MX"/>
        </a:p>
      </dgm:t>
    </dgm:pt>
    <dgm:pt modelId="{F78934E9-6BEC-43D1-9D07-56C87C19F257}" type="sibTrans" cxnId="{8B935257-413C-4A50-A8FB-CF384964000F}">
      <dgm:prSet/>
      <dgm:spPr/>
      <dgm:t>
        <a:bodyPr/>
        <a:lstStyle/>
        <a:p>
          <a:endParaRPr lang="es-MX"/>
        </a:p>
      </dgm:t>
    </dgm:pt>
    <dgm:pt modelId="{91C06665-3CB1-4C93-9618-258D19968768}">
      <dgm:prSet/>
      <dgm:spPr/>
      <dgm:t>
        <a:bodyPr/>
        <a:lstStyle/>
        <a:p>
          <a:pPr rtl="0"/>
          <a:r>
            <a:rPr lang="es-ES" b="1" i="1" dirty="0" smtClean="0"/>
            <a:t>Unidad de medida:</a:t>
          </a:r>
          <a:r>
            <a:rPr lang="es-ES" dirty="0" smtClean="0"/>
            <a:t> para verificar la eficiencia y comparar la productividad de la organización.</a:t>
          </a:r>
          <a:endParaRPr lang="es-MX" dirty="0"/>
        </a:p>
      </dgm:t>
    </dgm:pt>
    <dgm:pt modelId="{69E9DD25-786A-4211-8224-4495911EA43E}" type="parTrans" cxnId="{C9077ACA-1416-4CC8-A94F-DBE3631EC935}">
      <dgm:prSet/>
      <dgm:spPr/>
      <dgm:t>
        <a:bodyPr/>
        <a:lstStyle/>
        <a:p>
          <a:endParaRPr lang="es-MX"/>
        </a:p>
      </dgm:t>
    </dgm:pt>
    <dgm:pt modelId="{F7C760D3-F3B0-4F52-8D5F-04601731C723}" type="sibTrans" cxnId="{C9077ACA-1416-4CC8-A94F-DBE3631EC935}">
      <dgm:prSet/>
      <dgm:spPr/>
      <dgm:t>
        <a:bodyPr/>
        <a:lstStyle/>
        <a:p>
          <a:endParaRPr lang="es-MX"/>
        </a:p>
      </dgm:t>
    </dgm:pt>
    <dgm:pt modelId="{1CCF56B1-F062-4B2C-A8E7-BF685F9B84D9}">
      <dgm:prSet/>
      <dgm:spPr/>
      <dgm:t>
        <a:bodyPr/>
        <a:lstStyle/>
        <a:p>
          <a:pPr rtl="0"/>
          <a:r>
            <a:rPr lang="es-ES_tradnl" b="1" i="1" smtClean="0"/>
            <a:t>Motivan al personal </a:t>
          </a:r>
          <a:r>
            <a:rPr lang="es-ES_tradnl" smtClean="0"/>
            <a:t>para alcanzar nuevos y mayores retos.</a:t>
          </a:r>
          <a:endParaRPr lang="es-MX"/>
        </a:p>
      </dgm:t>
    </dgm:pt>
    <dgm:pt modelId="{C65FACA3-EB5C-41CD-9FD8-7E428BDD1BD4}" type="parTrans" cxnId="{3579CF85-AA39-47D8-A8C3-61B5EC683763}">
      <dgm:prSet/>
      <dgm:spPr/>
      <dgm:t>
        <a:bodyPr/>
        <a:lstStyle/>
        <a:p>
          <a:endParaRPr lang="es-MX"/>
        </a:p>
      </dgm:t>
    </dgm:pt>
    <dgm:pt modelId="{799BBB8E-EC50-4287-9278-608CE9ECD895}" type="sibTrans" cxnId="{3579CF85-AA39-47D8-A8C3-61B5EC683763}">
      <dgm:prSet/>
      <dgm:spPr/>
      <dgm:t>
        <a:bodyPr/>
        <a:lstStyle/>
        <a:p>
          <a:endParaRPr lang="es-MX"/>
        </a:p>
      </dgm:t>
    </dgm:pt>
    <dgm:pt modelId="{B673A0B9-6064-4CF9-9288-908504F1553E}" type="pres">
      <dgm:prSet presAssocID="{16B800CF-8A52-4481-AD80-C68B23D0F5CF}" presName="Name0" presStyleCnt="0">
        <dgm:presLayoutVars>
          <dgm:dir/>
          <dgm:animLvl val="lvl"/>
          <dgm:resizeHandles val="exact"/>
        </dgm:presLayoutVars>
      </dgm:prSet>
      <dgm:spPr/>
      <dgm:t>
        <a:bodyPr/>
        <a:lstStyle/>
        <a:p>
          <a:endParaRPr lang="es-MX"/>
        </a:p>
      </dgm:t>
    </dgm:pt>
    <dgm:pt modelId="{AE8617B2-876C-4489-B666-EF6FF336CBE5}" type="pres">
      <dgm:prSet presAssocID="{3B6A3195-F7E4-4120-9FBB-6FC82A449EDD}" presName="linNode" presStyleCnt="0"/>
      <dgm:spPr/>
    </dgm:pt>
    <dgm:pt modelId="{7A198E3C-80CC-480D-AFB1-42AE2830E8E2}" type="pres">
      <dgm:prSet presAssocID="{3B6A3195-F7E4-4120-9FBB-6FC82A449EDD}" presName="parentText" presStyleLbl="node1" presStyleIdx="0" presStyleCnt="5" custScaleX="118843">
        <dgm:presLayoutVars>
          <dgm:chMax val="1"/>
          <dgm:bulletEnabled val="1"/>
        </dgm:presLayoutVars>
      </dgm:prSet>
      <dgm:spPr/>
      <dgm:t>
        <a:bodyPr/>
        <a:lstStyle/>
        <a:p>
          <a:endParaRPr lang="es-MX"/>
        </a:p>
      </dgm:t>
    </dgm:pt>
    <dgm:pt modelId="{7AB06AFE-BEF1-474F-A4A0-ED446A5DA0B9}" type="pres">
      <dgm:prSet presAssocID="{129147FB-DAF4-4AAA-9846-BB2BD574CAB7}" presName="sp" presStyleCnt="0"/>
      <dgm:spPr/>
    </dgm:pt>
    <dgm:pt modelId="{EDABFBE3-EFC1-41AF-AAFC-A334C91BC0B1}" type="pres">
      <dgm:prSet presAssocID="{81D29332-4A15-4473-9C2C-F7C9D29879A6}" presName="linNode" presStyleCnt="0"/>
      <dgm:spPr/>
    </dgm:pt>
    <dgm:pt modelId="{DC29378A-B93A-4DF1-9C39-F0CFCA317B14}" type="pres">
      <dgm:prSet presAssocID="{81D29332-4A15-4473-9C2C-F7C9D29879A6}" presName="parentText" presStyleLbl="node1" presStyleIdx="1" presStyleCnt="5" custScaleX="118843">
        <dgm:presLayoutVars>
          <dgm:chMax val="1"/>
          <dgm:bulletEnabled val="1"/>
        </dgm:presLayoutVars>
      </dgm:prSet>
      <dgm:spPr/>
      <dgm:t>
        <a:bodyPr/>
        <a:lstStyle/>
        <a:p>
          <a:endParaRPr lang="es-MX"/>
        </a:p>
      </dgm:t>
    </dgm:pt>
    <dgm:pt modelId="{DF23AE2A-E78D-46BC-AE31-98FAE17055FA}" type="pres">
      <dgm:prSet presAssocID="{AF069BBF-4895-4995-BA0B-525DCD44ED19}" presName="sp" presStyleCnt="0"/>
      <dgm:spPr/>
    </dgm:pt>
    <dgm:pt modelId="{5EAF72D6-ACB1-46B5-9B2B-ED7CA85827EA}" type="pres">
      <dgm:prSet presAssocID="{9C89E6C7-761D-4DD7-AC8E-FF58C0B4A657}" presName="linNode" presStyleCnt="0"/>
      <dgm:spPr/>
    </dgm:pt>
    <dgm:pt modelId="{9C88D081-A813-427D-850E-BBDC3F16C925}" type="pres">
      <dgm:prSet presAssocID="{9C89E6C7-761D-4DD7-AC8E-FF58C0B4A657}" presName="parentText" presStyleLbl="node1" presStyleIdx="2" presStyleCnt="5" custScaleX="118843">
        <dgm:presLayoutVars>
          <dgm:chMax val="1"/>
          <dgm:bulletEnabled val="1"/>
        </dgm:presLayoutVars>
      </dgm:prSet>
      <dgm:spPr/>
      <dgm:t>
        <a:bodyPr/>
        <a:lstStyle/>
        <a:p>
          <a:endParaRPr lang="es-MX"/>
        </a:p>
      </dgm:t>
    </dgm:pt>
    <dgm:pt modelId="{1BD584A1-5EDA-4692-BFD0-F494A2CF77D9}" type="pres">
      <dgm:prSet presAssocID="{F78934E9-6BEC-43D1-9D07-56C87C19F257}" presName="sp" presStyleCnt="0"/>
      <dgm:spPr/>
    </dgm:pt>
    <dgm:pt modelId="{2B73F08B-7BE6-4D19-A09B-E8AE33980908}" type="pres">
      <dgm:prSet presAssocID="{91C06665-3CB1-4C93-9618-258D19968768}" presName="linNode" presStyleCnt="0"/>
      <dgm:spPr/>
    </dgm:pt>
    <dgm:pt modelId="{8DF5837E-43EE-4C78-BF5B-F3AF349C4E19}" type="pres">
      <dgm:prSet presAssocID="{91C06665-3CB1-4C93-9618-258D19968768}" presName="parentText" presStyleLbl="node1" presStyleIdx="3" presStyleCnt="5" custScaleX="118843">
        <dgm:presLayoutVars>
          <dgm:chMax val="1"/>
          <dgm:bulletEnabled val="1"/>
        </dgm:presLayoutVars>
      </dgm:prSet>
      <dgm:spPr/>
      <dgm:t>
        <a:bodyPr/>
        <a:lstStyle/>
        <a:p>
          <a:endParaRPr lang="es-MX"/>
        </a:p>
      </dgm:t>
    </dgm:pt>
    <dgm:pt modelId="{375C6C2A-8A9C-431F-8044-C5C12EE1EA25}" type="pres">
      <dgm:prSet presAssocID="{F7C760D3-F3B0-4F52-8D5F-04601731C723}" presName="sp" presStyleCnt="0"/>
      <dgm:spPr/>
    </dgm:pt>
    <dgm:pt modelId="{7EA54E22-0F9B-4A92-970A-78EB30C90DBE}" type="pres">
      <dgm:prSet presAssocID="{1CCF56B1-F062-4B2C-A8E7-BF685F9B84D9}" presName="linNode" presStyleCnt="0"/>
      <dgm:spPr/>
    </dgm:pt>
    <dgm:pt modelId="{633989D4-F605-4184-8152-468B85C9E86D}" type="pres">
      <dgm:prSet presAssocID="{1CCF56B1-F062-4B2C-A8E7-BF685F9B84D9}" presName="parentText" presStyleLbl="node1" presStyleIdx="4" presStyleCnt="5" custScaleX="118843">
        <dgm:presLayoutVars>
          <dgm:chMax val="1"/>
          <dgm:bulletEnabled val="1"/>
        </dgm:presLayoutVars>
      </dgm:prSet>
      <dgm:spPr/>
      <dgm:t>
        <a:bodyPr/>
        <a:lstStyle/>
        <a:p>
          <a:endParaRPr lang="es-MX"/>
        </a:p>
      </dgm:t>
    </dgm:pt>
  </dgm:ptLst>
  <dgm:cxnLst>
    <dgm:cxn modelId="{A1A0F8F1-C5B5-4F53-86EA-B8F66F49D1D2}" type="presOf" srcId="{16B800CF-8A52-4481-AD80-C68B23D0F5CF}" destId="{B673A0B9-6064-4CF9-9288-908504F1553E}" srcOrd="0" destOrd="0" presId="urn:microsoft.com/office/officeart/2005/8/layout/vList5"/>
    <dgm:cxn modelId="{8B935257-413C-4A50-A8FB-CF384964000F}" srcId="{16B800CF-8A52-4481-AD80-C68B23D0F5CF}" destId="{9C89E6C7-761D-4DD7-AC8E-FF58C0B4A657}" srcOrd="2" destOrd="0" parTransId="{2BCD6AD4-6E48-4A34-A063-F099D9D357EF}" sibTransId="{F78934E9-6BEC-43D1-9D07-56C87C19F257}"/>
    <dgm:cxn modelId="{B2B6F16A-FBB5-4540-AE22-C1AE9963250F}" srcId="{16B800CF-8A52-4481-AD80-C68B23D0F5CF}" destId="{3B6A3195-F7E4-4120-9FBB-6FC82A449EDD}" srcOrd="0" destOrd="0" parTransId="{07FB15F5-1443-461D-80DD-67ED7E77B8E6}" sibTransId="{129147FB-DAF4-4AAA-9846-BB2BD574CAB7}"/>
    <dgm:cxn modelId="{7E7FD112-1F1A-4834-BAA3-31CF65A9F9A9}" type="presOf" srcId="{91C06665-3CB1-4C93-9618-258D19968768}" destId="{8DF5837E-43EE-4C78-BF5B-F3AF349C4E19}" srcOrd="0" destOrd="0" presId="urn:microsoft.com/office/officeart/2005/8/layout/vList5"/>
    <dgm:cxn modelId="{76F6C5B9-471A-42AB-A098-BCDE14EF4633}" srcId="{16B800CF-8A52-4481-AD80-C68B23D0F5CF}" destId="{81D29332-4A15-4473-9C2C-F7C9D29879A6}" srcOrd="1" destOrd="0" parTransId="{9D15F1C7-C4B3-4848-9F1A-15E257273CA6}" sibTransId="{AF069BBF-4895-4995-BA0B-525DCD44ED19}"/>
    <dgm:cxn modelId="{35916C17-465D-4095-AD44-A1CD92CA9013}" type="presOf" srcId="{9C89E6C7-761D-4DD7-AC8E-FF58C0B4A657}" destId="{9C88D081-A813-427D-850E-BBDC3F16C925}" srcOrd="0" destOrd="0" presId="urn:microsoft.com/office/officeart/2005/8/layout/vList5"/>
    <dgm:cxn modelId="{48AFEA5D-7E89-4EE3-A5BE-A5D45B60FA60}" type="presOf" srcId="{3B6A3195-F7E4-4120-9FBB-6FC82A449EDD}" destId="{7A198E3C-80CC-480D-AFB1-42AE2830E8E2}" srcOrd="0" destOrd="0" presId="urn:microsoft.com/office/officeart/2005/8/layout/vList5"/>
    <dgm:cxn modelId="{C9077ACA-1416-4CC8-A94F-DBE3631EC935}" srcId="{16B800CF-8A52-4481-AD80-C68B23D0F5CF}" destId="{91C06665-3CB1-4C93-9618-258D19968768}" srcOrd="3" destOrd="0" parTransId="{69E9DD25-786A-4211-8224-4495911EA43E}" sibTransId="{F7C760D3-F3B0-4F52-8D5F-04601731C723}"/>
    <dgm:cxn modelId="{8D41C75C-A61C-4989-B378-5057098B471C}" type="presOf" srcId="{81D29332-4A15-4473-9C2C-F7C9D29879A6}" destId="{DC29378A-B93A-4DF1-9C39-F0CFCA317B14}" srcOrd="0" destOrd="0" presId="urn:microsoft.com/office/officeart/2005/8/layout/vList5"/>
    <dgm:cxn modelId="{3579CF85-AA39-47D8-A8C3-61B5EC683763}" srcId="{16B800CF-8A52-4481-AD80-C68B23D0F5CF}" destId="{1CCF56B1-F062-4B2C-A8E7-BF685F9B84D9}" srcOrd="4" destOrd="0" parTransId="{C65FACA3-EB5C-41CD-9FD8-7E428BDD1BD4}" sibTransId="{799BBB8E-EC50-4287-9278-608CE9ECD895}"/>
    <dgm:cxn modelId="{78161C42-9FB3-4B6F-8153-1B1973DEE404}" type="presOf" srcId="{1CCF56B1-F062-4B2C-A8E7-BF685F9B84D9}" destId="{633989D4-F605-4184-8152-468B85C9E86D}" srcOrd="0" destOrd="0" presId="urn:microsoft.com/office/officeart/2005/8/layout/vList5"/>
    <dgm:cxn modelId="{AF6391BD-5BEC-4395-9353-36FCBFB8D1E4}" type="presParOf" srcId="{B673A0B9-6064-4CF9-9288-908504F1553E}" destId="{AE8617B2-876C-4489-B666-EF6FF336CBE5}" srcOrd="0" destOrd="0" presId="urn:microsoft.com/office/officeart/2005/8/layout/vList5"/>
    <dgm:cxn modelId="{013370A1-3210-4E36-B8ED-BAE98307ACFE}" type="presParOf" srcId="{AE8617B2-876C-4489-B666-EF6FF336CBE5}" destId="{7A198E3C-80CC-480D-AFB1-42AE2830E8E2}" srcOrd="0" destOrd="0" presId="urn:microsoft.com/office/officeart/2005/8/layout/vList5"/>
    <dgm:cxn modelId="{F1FA28F0-92D8-4B81-AC47-08A29A074B07}" type="presParOf" srcId="{B673A0B9-6064-4CF9-9288-908504F1553E}" destId="{7AB06AFE-BEF1-474F-A4A0-ED446A5DA0B9}" srcOrd="1" destOrd="0" presId="urn:microsoft.com/office/officeart/2005/8/layout/vList5"/>
    <dgm:cxn modelId="{6FE2085A-DCA4-427A-94EC-306E442B0AD5}" type="presParOf" srcId="{B673A0B9-6064-4CF9-9288-908504F1553E}" destId="{EDABFBE3-EFC1-41AF-AAFC-A334C91BC0B1}" srcOrd="2" destOrd="0" presId="urn:microsoft.com/office/officeart/2005/8/layout/vList5"/>
    <dgm:cxn modelId="{D3857521-0559-4D45-8FD0-C49DEE8052F5}" type="presParOf" srcId="{EDABFBE3-EFC1-41AF-AAFC-A334C91BC0B1}" destId="{DC29378A-B93A-4DF1-9C39-F0CFCA317B14}" srcOrd="0" destOrd="0" presId="urn:microsoft.com/office/officeart/2005/8/layout/vList5"/>
    <dgm:cxn modelId="{F3A3D690-9A52-46E5-ABD2-95A4DFB99C64}" type="presParOf" srcId="{B673A0B9-6064-4CF9-9288-908504F1553E}" destId="{DF23AE2A-E78D-46BC-AE31-98FAE17055FA}" srcOrd="3" destOrd="0" presId="urn:microsoft.com/office/officeart/2005/8/layout/vList5"/>
    <dgm:cxn modelId="{C630AE01-2B8E-4A34-BE23-0D9EC14B601B}" type="presParOf" srcId="{B673A0B9-6064-4CF9-9288-908504F1553E}" destId="{5EAF72D6-ACB1-46B5-9B2B-ED7CA85827EA}" srcOrd="4" destOrd="0" presId="urn:microsoft.com/office/officeart/2005/8/layout/vList5"/>
    <dgm:cxn modelId="{C2A86E82-A609-415A-8CDC-71057A8101D1}" type="presParOf" srcId="{5EAF72D6-ACB1-46B5-9B2B-ED7CA85827EA}" destId="{9C88D081-A813-427D-850E-BBDC3F16C925}" srcOrd="0" destOrd="0" presId="urn:microsoft.com/office/officeart/2005/8/layout/vList5"/>
    <dgm:cxn modelId="{282CD0D3-47CC-4A7E-BD68-11219CF69829}" type="presParOf" srcId="{B673A0B9-6064-4CF9-9288-908504F1553E}" destId="{1BD584A1-5EDA-4692-BFD0-F494A2CF77D9}" srcOrd="5" destOrd="0" presId="urn:microsoft.com/office/officeart/2005/8/layout/vList5"/>
    <dgm:cxn modelId="{618F0796-72F6-4B0B-9A1F-F799C7300987}" type="presParOf" srcId="{B673A0B9-6064-4CF9-9288-908504F1553E}" destId="{2B73F08B-7BE6-4D19-A09B-E8AE33980908}" srcOrd="6" destOrd="0" presId="urn:microsoft.com/office/officeart/2005/8/layout/vList5"/>
    <dgm:cxn modelId="{8C3B6B42-4BFF-407B-85FC-4DFA9D8BC051}" type="presParOf" srcId="{2B73F08B-7BE6-4D19-A09B-E8AE33980908}" destId="{8DF5837E-43EE-4C78-BF5B-F3AF349C4E19}" srcOrd="0" destOrd="0" presId="urn:microsoft.com/office/officeart/2005/8/layout/vList5"/>
    <dgm:cxn modelId="{AA4B178E-73FA-4004-991A-924C242E3B82}" type="presParOf" srcId="{B673A0B9-6064-4CF9-9288-908504F1553E}" destId="{375C6C2A-8A9C-431F-8044-C5C12EE1EA25}" srcOrd="7" destOrd="0" presId="urn:microsoft.com/office/officeart/2005/8/layout/vList5"/>
    <dgm:cxn modelId="{31B64ED7-FFFE-4506-916F-670FB023D469}" type="presParOf" srcId="{B673A0B9-6064-4CF9-9288-908504F1553E}" destId="{7EA54E22-0F9B-4A92-970A-78EB30C90DBE}" srcOrd="8" destOrd="0" presId="urn:microsoft.com/office/officeart/2005/8/layout/vList5"/>
    <dgm:cxn modelId="{9ED7EE9D-1826-4659-B53B-540D1A4983C9}" type="presParOf" srcId="{7EA54E22-0F9B-4A92-970A-78EB30C90DBE}" destId="{633989D4-F605-4184-8152-468B85C9E86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1CC391-6FBC-46A9-BEA0-E07AA2DA3393}" type="doc">
      <dgm:prSet loTypeId="urn:microsoft.com/office/officeart/2005/8/layout/chart3" loCatId="cycle" qsTypeId="urn:microsoft.com/office/officeart/2005/8/quickstyle/simple1" qsCatId="simple" csTypeId="urn:microsoft.com/office/officeart/2005/8/colors/colorful5" csCatId="colorful" phldr="1"/>
      <dgm:spPr/>
    </dgm:pt>
    <dgm:pt modelId="{8E926751-6467-4F9D-BC87-7C17AFDEE16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solidFill>
                <a:srgbClr val="3F3FFF"/>
              </a:solidFill>
              <a:effectLst/>
              <a:cs typeface="Arial" charset="0"/>
            </a:rPr>
            <a:t>Controlar</a:t>
          </a:r>
          <a:endParaRPr kumimoji="0" lang="es-CL" sz="1800" b="0" i="0" u="none" strike="noStrike" cap="none" normalizeH="0" baseline="0" dirty="0" smtClean="0">
            <a:ln/>
            <a:solidFill>
              <a:srgbClr val="3F3FFF"/>
            </a:solidFill>
            <a:effectLst/>
            <a:cs typeface="Arial" charset="0"/>
          </a:endParaRPr>
        </a:p>
      </dgm:t>
    </dgm:pt>
    <dgm:pt modelId="{FAE8FFB7-4829-4909-AFD5-F1AE207CFFED}" type="parTrans" cxnId="{19582ECB-875E-443D-96FB-63879DD6F2C5}">
      <dgm:prSet/>
      <dgm:spPr/>
      <dgm:t>
        <a:bodyPr/>
        <a:lstStyle/>
        <a:p>
          <a:endParaRPr lang="es-MX" sz="2000"/>
        </a:p>
      </dgm:t>
    </dgm:pt>
    <dgm:pt modelId="{3B807613-DD25-4AFE-B994-A25D8788C78C}" type="sibTrans" cxnId="{19582ECB-875E-443D-96FB-63879DD6F2C5}">
      <dgm:prSet/>
      <dgm:spPr/>
      <dgm:t>
        <a:bodyPr/>
        <a:lstStyle/>
        <a:p>
          <a:endParaRPr lang="es-MX" sz="2000"/>
        </a:p>
      </dgm:t>
    </dgm:pt>
    <dgm:pt modelId="{1CA95698-412B-4D75-9057-C42DD742036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solidFill>
                <a:srgbClr val="3F3FFF"/>
              </a:solidFill>
              <a:effectLst/>
              <a:cs typeface="Arial" charset="0"/>
            </a:rPr>
            <a:t>Medir</a:t>
          </a:r>
          <a:endParaRPr kumimoji="0" lang="es-CL" sz="2000" b="0" i="0" u="none" strike="noStrike" cap="none" normalizeH="0" baseline="0" dirty="0" smtClean="0">
            <a:ln/>
            <a:solidFill>
              <a:srgbClr val="3F3FFF"/>
            </a:solidFill>
            <a:effectLst/>
            <a:cs typeface="Arial" charset="0"/>
          </a:endParaRPr>
        </a:p>
      </dgm:t>
    </dgm:pt>
    <dgm:pt modelId="{BC2AB249-E1DE-4799-A0C6-23EAB1E4585D}" type="parTrans" cxnId="{C6F22AE7-A632-4648-B8EA-A62D2E8EAE58}">
      <dgm:prSet/>
      <dgm:spPr/>
      <dgm:t>
        <a:bodyPr/>
        <a:lstStyle/>
        <a:p>
          <a:endParaRPr lang="es-MX" sz="2000"/>
        </a:p>
      </dgm:t>
    </dgm:pt>
    <dgm:pt modelId="{305A42F6-C25F-4DEA-B42A-BF25F701DA72}" type="sibTrans" cxnId="{C6F22AE7-A632-4648-B8EA-A62D2E8EAE58}">
      <dgm:prSet/>
      <dgm:spPr/>
      <dgm:t>
        <a:bodyPr/>
        <a:lstStyle/>
        <a:p>
          <a:endParaRPr lang="es-MX" sz="2000"/>
        </a:p>
      </dgm:t>
    </dgm:pt>
    <dgm:pt modelId="{2570C99D-9DFD-4FC2-9490-6D05C5B672F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solidFill>
                <a:srgbClr val="3F3FFF"/>
              </a:solidFill>
              <a:effectLst/>
              <a:cs typeface="Arial" charset="0"/>
            </a:rPr>
            <a:t>Evaluar</a:t>
          </a:r>
          <a:endParaRPr kumimoji="0" lang="es-CL" sz="2000" b="0" i="0" u="none" strike="noStrike" cap="none" normalizeH="0" baseline="0" dirty="0" smtClean="0">
            <a:ln/>
            <a:solidFill>
              <a:srgbClr val="3F3FFF"/>
            </a:solidFill>
            <a:effectLst/>
            <a:cs typeface="Arial" charset="0"/>
          </a:endParaRPr>
        </a:p>
      </dgm:t>
    </dgm:pt>
    <dgm:pt modelId="{7CB5FAF0-0CB4-42A9-A921-A664A2F45665}" type="parTrans" cxnId="{4340E0CB-B7C3-4467-8FD0-1829E7BCDD3A}">
      <dgm:prSet/>
      <dgm:spPr/>
      <dgm:t>
        <a:bodyPr/>
        <a:lstStyle/>
        <a:p>
          <a:endParaRPr lang="es-MX" sz="2000"/>
        </a:p>
      </dgm:t>
    </dgm:pt>
    <dgm:pt modelId="{90763563-3A78-4219-9208-2EDED766CF16}" type="sibTrans" cxnId="{4340E0CB-B7C3-4467-8FD0-1829E7BCDD3A}">
      <dgm:prSet/>
      <dgm:spPr/>
      <dgm:t>
        <a:bodyPr/>
        <a:lstStyle/>
        <a:p>
          <a:endParaRPr lang="es-MX" sz="2000"/>
        </a:p>
      </dgm:t>
    </dgm:pt>
    <dgm:pt modelId="{D042E752-D247-4F2F-BA02-E8DBA4D0FEC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solidFill>
                <a:srgbClr val="3F3FFF"/>
              </a:solidFill>
              <a:effectLst/>
              <a:cs typeface="Arial" charset="0"/>
            </a:rPr>
            <a:t>Decidir</a:t>
          </a:r>
          <a:endParaRPr kumimoji="0" lang="es-CL" sz="2000" b="0" i="0" u="none" strike="noStrike" cap="none" normalizeH="0" baseline="0" dirty="0" smtClean="0">
            <a:ln/>
            <a:solidFill>
              <a:srgbClr val="3F3FFF"/>
            </a:solidFill>
            <a:effectLst/>
            <a:cs typeface="Arial" charset="0"/>
          </a:endParaRPr>
        </a:p>
      </dgm:t>
    </dgm:pt>
    <dgm:pt modelId="{990A8391-08AA-4AF3-A62F-735016155ABB}" type="parTrans" cxnId="{EE6B7FAC-2973-4565-8EC2-5782B933DB04}">
      <dgm:prSet/>
      <dgm:spPr/>
      <dgm:t>
        <a:bodyPr/>
        <a:lstStyle/>
        <a:p>
          <a:endParaRPr lang="es-MX" sz="2000"/>
        </a:p>
      </dgm:t>
    </dgm:pt>
    <dgm:pt modelId="{A2B792BD-1A49-495B-BDDA-23B171ED6AC0}" type="sibTrans" cxnId="{EE6B7FAC-2973-4565-8EC2-5782B933DB04}">
      <dgm:prSet/>
      <dgm:spPr/>
      <dgm:t>
        <a:bodyPr/>
        <a:lstStyle/>
        <a:p>
          <a:endParaRPr lang="es-MX" sz="2000"/>
        </a:p>
      </dgm:t>
    </dgm:pt>
    <dgm:pt modelId="{AE83C16A-98A2-4661-94FB-595E97CCEFC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solidFill>
                <a:srgbClr val="3F3FFF"/>
              </a:solidFill>
              <a:effectLst/>
              <a:cs typeface="Arial" charset="0"/>
            </a:rPr>
            <a:t>Ajustar</a:t>
          </a:r>
          <a:endParaRPr kumimoji="0" lang="es-CL" sz="2000" b="0" i="0" u="none" strike="noStrike" cap="none" normalizeH="0" baseline="0" dirty="0" smtClean="0">
            <a:ln/>
            <a:solidFill>
              <a:srgbClr val="3F3FFF"/>
            </a:solidFill>
            <a:effectLst/>
            <a:cs typeface="Arial" charset="0"/>
          </a:endParaRPr>
        </a:p>
      </dgm:t>
    </dgm:pt>
    <dgm:pt modelId="{89B4A509-F8A5-4602-A56C-5D32A7F5E4E3}" type="parTrans" cxnId="{4E8228E0-FE81-4EBA-870B-A9FFD4E1C326}">
      <dgm:prSet/>
      <dgm:spPr/>
      <dgm:t>
        <a:bodyPr/>
        <a:lstStyle/>
        <a:p>
          <a:endParaRPr lang="es-MX" sz="2000"/>
        </a:p>
      </dgm:t>
    </dgm:pt>
    <dgm:pt modelId="{B2E95A0F-3C1A-43BA-AEED-C47D5A7D8F63}" type="sibTrans" cxnId="{4E8228E0-FE81-4EBA-870B-A9FFD4E1C326}">
      <dgm:prSet/>
      <dgm:spPr/>
      <dgm:t>
        <a:bodyPr/>
        <a:lstStyle/>
        <a:p>
          <a:endParaRPr lang="es-MX" sz="2000"/>
        </a:p>
      </dgm:t>
    </dgm:pt>
    <dgm:pt modelId="{9D703998-0011-4365-BDC7-1124902AFC5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solidFill>
                <a:srgbClr val="3F3FFF"/>
              </a:solidFill>
              <a:effectLst/>
              <a:cs typeface="Arial" charset="0"/>
            </a:rPr>
            <a:t>Planear</a:t>
          </a:r>
          <a:endParaRPr kumimoji="0" lang="es-CL" sz="2000" b="0" i="0" u="none" strike="noStrike" cap="none" normalizeH="0" baseline="0" dirty="0" smtClean="0">
            <a:ln/>
            <a:solidFill>
              <a:srgbClr val="3F3FFF"/>
            </a:solidFill>
            <a:effectLst/>
            <a:cs typeface="Arial" charset="0"/>
          </a:endParaRPr>
        </a:p>
      </dgm:t>
    </dgm:pt>
    <dgm:pt modelId="{894A055A-A7FD-4EE7-AB87-E186444DD2D4}" type="parTrans" cxnId="{77ABEFEC-98A4-40BB-A044-8517F82773E1}">
      <dgm:prSet/>
      <dgm:spPr/>
      <dgm:t>
        <a:bodyPr/>
        <a:lstStyle/>
        <a:p>
          <a:endParaRPr lang="es-MX" sz="2000"/>
        </a:p>
      </dgm:t>
    </dgm:pt>
    <dgm:pt modelId="{1DEE8E53-85F1-4DE2-818B-08007284F324}" type="sibTrans" cxnId="{77ABEFEC-98A4-40BB-A044-8517F82773E1}">
      <dgm:prSet/>
      <dgm:spPr/>
      <dgm:t>
        <a:bodyPr/>
        <a:lstStyle/>
        <a:p>
          <a:endParaRPr lang="es-MX" sz="2000"/>
        </a:p>
      </dgm:t>
    </dgm:pt>
    <dgm:pt modelId="{668BD523-1431-4D4C-B5A8-E03E10F55BFE}" type="pres">
      <dgm:prSet presAssocID="{021CC391-6FBC-46A9-BEA0-E07AA2DA3393}" presName="compositeShape" presStyleCnt="0">
        <dgm:presLayoutVars>
          <dgm:chMax val="7"/>
          <dgm:dir/>
          <dgm:resizeHandles val="exact"/>
        </dgm:presLayoutVars>
      </dgm:prSet>
      <dgm:spPr/>
    </dgm:pt>
    <dgm:pt modelId="{7CA1E6DD-B7E3-42E5-9844-185C825B038E}" type="pres">
      <dgm:prSet presAssocID="{021CC391-6FBC-46A9-BEA0-E07AA2DA3393}" presName="wedge1" presStyleLbl="node1" presStyleIdx="0" presStyleCnt="6" custLinFactNeighborX="-2790" custLinFactNeighborY="5724"/>
      <dgm:spPr/>
      <dgm:t>
        <a:bodyPr/>
        <a:lstStyle/>
        <a:p>
          <a:endParaRPr lang="es-MX"/>
        </a:p>
      </dgm:t>
    </dgm:pt>
    <dgm:pt modelId="{5D8593DC-1364-41E7-B4F6-05422D2E8C82}" type="pres">
      <dgm:prSet presAssocID="{021CC391-6FBC-46A9-BEA0-E07AA2DA3393}" presName="wedge1Tx" presStyleLbl="node1" presStyleIdx="0" presStyleCnt="6">
        <dgm:presLayoutVars>
          <dgm:chMax val="0"/>
          <dgm:chPref val="0"/>
          <dgm:bulletEnabled val="1"/>
        </dgm:presLayoutVars>
      </dgm:prSet>
      <dgm:spPr/>
      <dgm:t>
        <a:bodyPr/>
        <a:lstStyle/>
        <a:p>
          <a:endParaRPr lang="es-MX"/>
        </a:p>
      </dgm:t>
    </dgm:pt>
    <dgm:pt modelId="{78CECF71-5547-4FF1-B84D-07BE860A87A6}" type="pres">
      <dgm:prSet presAssocID="{021CC391-6FBC-46A9-BEA0-E07AA2DA3393}" presName="wedge2" presStyleLbl="node1" presStyleIdx="1" presStyleCnt="6"/>
      <dgm:spPr/>
      <dgm:t>
        <a:bodyPr/>
        <a:lstStyle/>
        <a:p>
          <a:endParaRPr lang="es-MX"/>
        </a:p>
      </dgm:t>
    </dgm:pt>
    <dgm:pt modelId="{B2560607-D13E-4FEE-B10A-692C550C579A}" type="pres">
      <dgm:prSet presAssocID="{021CC391-6FBC-46A9-BEA0-E07AA2DA3393}" presName="wedge2Tx" presStyleLbl="node1" presStyleIdx="1" presStyleCnt="6">
        <dgm:presLayoutVars>
          <dgm:chMax val="0"/>
          <dgm:chPref val="0"/>
          <dgm:bulletEnabled val="1"/>
        </dgm:presLayoutVars>
      </dgm:prSet>
      <dgm:spPr/>
      <dgm:t>
        <a:bodyPr/>
        <a:lstStyle/>
        <a:p>
          <a:endParaRPr lang="es-MX"/>
        </a:p>
      </dgm:t>
    </dgm:pt>
    <dgm:pt modelId="{896CDDAF-7F7A-4420-98FA-4785D031FE72}" type="pres">
      <dgm:prSet presAssocID="{021CC391-6FBC-46A9-BEA0-E07AA2DA3393}" presName="wedge3" presStyleLbl="node1" presStyleIdx="2" presStyleCnt="6"/>
      <dgm:spPr/>
      <dgm:t>
        <a:bodyPr/>
        <a:lstStyle/>
        <a:p>
          <a:endParaRPr lang="es-MX"/>
        </a:p>
      </dgm:t>
    </dgm:pt>
    <dgm:pt modelId="{23D436AA-C32D-4AD3-AC0D-2B52A9B4CD7B}" type="pres">
      <dgm:prSet presAssocID="{021CC391-6FBC-46A9-BEA0-E07AA2DA3393}" presName="wedge3Tx" presStyleLbl="node1" presStyleIdx="2" presStyleCnt="6">
        <dgm:presLayoutVars>
          <dgm:chMax val="0"/>
          <dgm:chPref val="0"/>
          <dgm:bulletEnabled val="1"/>
        </dgm:presLayoutVars>
      </dgm:prSet>
      <dgm:spPr/>
      <dgm:t>
        <a:bodyPr/>
        <a:lstStyle/>
        <a:p>
          <a:endParaRPr lang="es-MX"/>
        </a:p>
      </dgm:t>
    </dgm:pt>
    <dgm:pt modelId="{B87ADBF3-8A9D-4F96-A8BB-2509579ED0DC}" type="pres">
      <dgm:prSet presAssocID="{021CC391-6FBC-46A9-BEA0-E07AA2DA3393}" presName="wedge4" presStyleLbl="node1" presStyleIdx="3" presStyleCnt="6"/>
      <dgm:spPr/>
      <dgm:t>
        <a:bodyPr/>
        <a:lstStyle/>
        <a:p>
          <a:endParaRPr lang="es-MX"/>
        </a:p>
      </dgm:t>
    </dgm:pt>
    <dgm:pt modelId="{36BDBA33-17F1-4566-9030-683F23917CE7}" type="pres">
      <dgm:prSet presAssocID="{021CC391-6FBC-46A9-BEA0-E07AA2DA3393}" presName="wedge4Tx" presStyleLbl="node1" presStyleIdx="3" presStyleCnt="6">
        <dgm:presLayoutVars>
          <dgm:chMax val="0"/>
          <dgm:chPref val="0"/>
          <dgm:bulletEnabled val="1"/>
        </dgm:presLayoutVars>
      </dgm:prSet>
      <dgm:spPr/>
      <dgm:t>
        <a:bodyPr/>
        <a:lstStyle/>
        <a:p>
          <a:endParaRPr lang="es-MX"/>
        </a:p>
      </dgm:t>
    </dgm:pt>
    <dgm:pt modelId="{2B7FCF3A-A44B-485D-ABDC-FC5496FE17E4}" type="pres">
      <dgm:prSet presAssocID="{021CC391-6FBC-46A9-BEA0-E07AA2DA3393}" presName="wedge5" presStyleLbl="node1" presStyleIdx="4" presStyleCnt="6"/>
      <dgm:spPr/>
      <dgm:t>
        <a:bodyPr/>
        <a:lstStyle/>
        <a:p>
          <a:endParaRPr lang="es-MX"/>
        </a:p>
      </dgm:t>
    </dgm:pt>
    <dgm:pt modelId="{A8F3EFA7-B52B-42CB-980E-E4B3ED898B43}" type="pres">
      <dgm:prSet presAssocID="{021CC391-6FBC-46A9-BEA0-E07AA2DA3393}" presName="wedge5Tx" presStyleLbl="node1" presStyleIdx="4" presStyleCnt="6">
        <dgm:presLayoutVars>
          <dgm:chMax val="0"/>
          <dgm:chPref val="0"/>
          <dgm:bulletEnabled val="1"/>
        </dgm:presLayoutVars>
      </dgm:prSet>
      <dgm:spPr/>
      <dgm:t>
        <a:bodyPr/>
        <a:lstStyle/>
        <a:p>
          <a:endParaRPr lang="es-MX"/>
        </a:p>
      </dgm:t>
    </dgm:pt>
    <dgm:pt modelId="{A6B127D1-5EF5-4C83-86A5-E7AD5B31289F}" type="pres">
      <dgm:prSet presAssocID="{021CC391-6FBC-46A9-BEA0-E07AA2DA3393}" presName="wedge6" presStyleLbl="node1" presStyleIdx="5" presStyleCnt="6"/>
      <dgm:spPr/>
      <dgm:t>
        <a:bodyPr/>
        <a:lstStyle/>
        <a:p>
          <a:endParaRPr lang="es-MX"/>
        </a:p>
      </dgm:t>
    </dgm:pt>
    <dgm:pt modelId="{3E252F80-82E8-4165-A4C7-C447AA2B6D64}" type="pres">
      <dgm:prSet presAssocID="{021CC391-6FBC-46A9-BEA0-E07AA2DA3393}" presName="wedge6Tx" presStyleLbl="node1" presStyleIdx="5" presStyleCnt="6">
        <dgm:presLayoutVars>
          <dgm:chMax val="0"/>
          <dgm:chPref val="0"/>
          <dgm:bulletEnabled val="1"/>
        </dgm:presLayoutVars>
      </dgm:prSet>
      <dgm:spPr/>
      <dgm:t>
        <a:bodyPr/>
        <a:lstStyle/>
        <a:p>
          <a:endParaRPr lang="es-MX"/>
        </a:p>
      </dgm:t>
    </dgm:pt>
  </dgm:ptLst>
  <dgm:cxnLst>
    <dgm:cxn modelId="{C6F22AE7-A632-4648-B8EA-A62D2E8EAE58}" srcId="{021CC391-6FBC-46A9-BEA0-E07AA2DA3393}" destId="{1CA95698-412B-4D75-9057-C42DD7420363}" srcOrd="1" destOrd="0" parTransId="{BC2AB249-E1DE-4799-A0C6-23EAB1E4585D}" sibTransId="{305A42F6-C25F-4DEA-B42A-BF25F701DA72}"/>
    <dgm:cxn modelId="{19582ECB-875E-443D-96FB-63879DD6F2C5}" srcId="{021CC391-6FBC-46A9-BEA0-E07AA2DA3393}" destId="{8E926751-6467-4F9D-BC87-7C17AFDEE168}" srcOrd="0" destOrd="0" parTransId="{FAE8FFB7-4829-4909-AFD5-F1AE207CFFED}" sibTransId="{3B807613-DD25-4AFE-B994-A25D8788C78C}"/>
    <dgm:cxn modelId="{77ABEFEC-98A4-40BB-A044-8517F82773E1}" srcId="{021CC391-6FBC-46A9-BEA0-E07AA2DA3393}" destId="{9D703998-0011-4365-BDC7-1124902AFC5D}" srcOrd="5" destOrd="0" parTransId="{894A055A-A7FD-4EE7-AB87-E186444DD2D4}" sibTransId="{1DEE8E53-85F1-4DE2-818B-08007284F324}"/>
    <dgm:cxn modelId="{7AA48523-CA5F-427C-A05D-EDAE9C7AD458}" type="presOf" srcId="{9D703998-0011-4365-BDC7-1124902AFC5D}" destId="{A6B127D1-5EF5-4C83-86A5-E7AD5B31289F}" srcOrd="0" destOrd="0" presId="urn:microsoft.com/office/officeart/2005/8/layout/chart3"/>
    <dgm:cxn modelId="{5BFB29CB-DCBE-4820-9764-42C9745405E8}" type="presOf" srcId="{021CC391-6FBC-46A9-BEA0-E07AA2DA3393}" destId="{668BD523-1431-4D4C-B5A8-E03E10F55BFE}" srcOrd="0" destOrd="0" presId="urn:microsoft.com/office/officeart/2005/8/layout/chart3"/>
    <dgm:cxn modelId="{35E97B5C-93D0-455E-8C33-9D36074DA5A6}" type="presOf" srcId="{1CA95698-412B-4D75-9057-C42DD7420363}" destId="{B2560607-D13E-4FEE-B10A-692C550C579A}" srcOrd="1" destOrd="0" presId="urn:microsoft.com/office/officeart/2005/8/layout/chart3"/>
    <dgm:cxn modelId="{4B345BA1-1CC9-4E24-A890-662AD171B909}" type="presOf" srcId="{AE83C16A-98A2-4661-94FB-595E97CCEFC7}" destId="{2B7FCF3A-A44B-485D-ABDC-FC5496FE17E4}" srcOrd="0" destOrd="0" presId="urn:microsoft.com/office/officeart/2005/8/layout/chart3"/>
    <dgm:cxn modelId="{BCCDDD47-9644-421F-9758-9F3EA920FFB8}" type="presOf" srcId="{D042E752-D247-4F2F-BA02-E8DBA4D0FEC0}" destId="{B87ADBF3-8A9D-4F96-A8BB-2509579ED0DC}" srcOrd="0" destOrd="0" presId="urn:microsoft.com/office/officeart/2005/8/layout/chart3"/>
    <dgm:cxn modelId="{C194594B-450E-4A22-91A0-848860AA1A42}" type="presOf" srcId="{2570C99D-9DFD-4FC2-9490-6D05C5B672FC}" destId="{23D436AA-C32D-4AD3-AC0D-2B52A9B4CD7B}" srcOrd="1" destOrd="0" presId="urn:microsoft.com/office/officeart/2005/8/layout/chart3"/>
    <dgm:cxn modelId="{9BA99CAB-66B2-44EA-A04B-CFF25F2897A3}" type="presOf" srcId="{1CA95698-412B-4D75-9057-C42DD7420363}" destId="{78CECF71-5547-4FF1-B84D-07BE860A87A6}" srcOrd="0" destOrd="0" presId="urn:microsoft.com/office/officeart/2005/8/layout/chart3"/>
    <dgm:cxn modelId="{739FA37C-CF30-44CC-A9B9-C21622473D48}" type="presOf" srcId="{9D703998-0011-4365-BDC7-1124902AFC5D}" destId="{3E252F80-82E8-4165-A4C7-C447AA2B6D64}" srcOrd="1" destOrd="0" presId="urn:microsoft.com/office/officeart/2005/8/layout/chart3"/>
    <dgm:cxn modelId="{5AEFE6AA-E923-4725-AA82-52FAC1B2DDF2}" type="presOf" srcId="{AE83C16A-98A2-4661-94FB-595E97CCEFC7}" destId="{A8F3EFA7-B52B-42CB-980E-E4B3ED898B43}" srcOrd="1" destOrd="0" presId="urn:microsoft.com/office/officeart/2005/8/layout/chart3"/>
    <dgm:cxn modelId="{9E8284E0-8BF7-4A57-8DF8-B6F3945FBE22}" type="presOf" srcId="{D042E752-D247-4F2F-BA02-E8DBA4D0FEC0}" destId="{36BDBA33-17F1-4566-9030-683F23917CE7}" srcOrd="1" destOrd="0" presId="urn:microsoft.com/office/officeart/2005/8/layout/chart3"/>
    <dgm:cxn modelId="{EE6B7FAC-2973-4565-8EC2-5782B933DB04}" srcId="{021CC391-6FBC-46A9-BEA0-E07AA2DA3393}" destId="{D042E752-D247-4F2F-BA02-E8DBA4D0FEC0}" srcOrd="3" destOrd="0" parTransId="{990A8391-08AA-4AF3-A62F-735016155ABB}" sibTransId="{A2B792BD-1A49-495B-BDDA-23B171ED6AC0}"/>
    <dgm:cxn modelId="{4340E0CB-B7C3-4467-8FD0-1829E7BCDD3A}" srcId="{021CC391-6FBC-46A9-BEA0-E07AA2DA3393}" destId="{2570C99D-9DFD-4FC2-9490-6D05C5B672FC}" srcOrd="2" destOrd="0" parTransId="{7CB5FAF0-0CB4-42A9-A921-A664A2F45665}" sibTransId="{90763563-3A78-4219-9208-2EDED766CF16}"/>
    <dgm:cxn modelId="{BC75D2C9-F556-4709-8ACC-41536A15776C}" type="presOf" srcId="{8E926751-6467-4F9D-BC87-7C17AFDEE168}" destId="{5D8593DC-1364-41E7-B4F6-05422D2E8C82}" srcOrd="1" destOrd="0" presId="urn:microsoft.com/office/officeart/2005/8/layout/chart3"/>
    <dgm:cxn modelId="{B8809CE9-BA6C-42CD-A8ED-F57DBD12B84A}" type="presOf" srcId="{2570C99D-9DFD-4FC2-9490-6D05C5B672FC}" destId="{896CDDAF-7F7A-4420-98FA-4785D031FE72}" srcOrd="0" destOrd="0" presId="urn:microsoft.com/office/officeart/2005/8/layout/chart3"/>
    <dgm:cxn modelId="{CA3574A9-5D49-4194-B056-D2FC4F67CD3C}" type="presOf" srcId="{8E926751-6467-4F9D-BC87-7C17AFDEE168}" destId="{7CA1E6DD-B7E3-42E5-9844-185C825B038E}" srcOrd="0" destOrd="0" presId="urn:microsoft.com/office/officeart/2005/8/layout/chart3"/>
    <dgm:cxn modelId="{4E8228E0-FE81-4EBA-870B-A9FFD4E1C326}" srcId="{021CC391-6FBC-46A9-BEA0-E07AA2DA3393}" destId="{AE83C16A-98A2-4661-94FB-595E97CCEFC7}" srcOrd="4" destOrd="0" parTransId="{89B4A509-F8A5-4602-A56C-5D32A7F5E4E3}" sibTransId="{B2E95A0F-3C1A-43BA-AEED-C47D5A7D8F63}"/>
    <dgm:cxn modelId="{9C8A71F2-CFB1-415B-A863-2F245A6D85FF}" type="presParOf" srcId="{668BD523-1431-4D4C-B5A8-E03E10F55BFE}" destId="{7CA1E6DD-B7E3-42E5-9844-185C825B038E}" srcOrd="0" destOrd="0" presId="urn:microsoft.com/office/officeart/2005/8/layout/chart3"/>
    <dgm:cxn modelId="{5A9D58F8-8DA1-442A-8AE9-764CD5F0EAFF}" type="presParOf" srcId="{668BD523-1431-4D4C-B5A8-E03E10F55BFE}" destId="{5D8593DC-1364-41E7-B4F6-05422D2E8C82}" srcOrd="1" destOrd="0" presId="urn:microsoft.com/office/officeart/2005/8/layout/chart3"/>
    <dgm:cxn modelId="{4F738E32-7F6E-459A-9068-FEA9ECD42CCB}" type="presParOf" srcId="{668BD523-1431-4D4C-B5A8-E03E10F55BFE}" destId="{78CECF71-5547-4FF1-B84D-07BE860A87A6}" srcOrd="2" destOrd="0" presId="urn:microsoft.com/office/officeart/2005/8/layout/chart3"/>
    <dgm:cxn modelId="{39A560D2-82A5-426F-9EF3-D090BE3DF479}" type="presParOf" srcId="{668BD523-1431-4D4C-B5A8-E03E10F55BFE}" destId="{B2560607-D13E-4FEE-B10A-692C550C579A}" srcOrd="3" destOrd="0" presId="urn:microsoft.com/office/officeart/2005/8/layout/chart3"/>
    <dgm:cxn modelId="{78B1D82D-620E-4E70-A612-4AA9C44CF128}" type="presParOf" srcId="{668BD523-1431-4D4C-B5A8-E03E10F55BFE}" destId="{896CDDAF-7F7A-4420-98FA-4785D031FE72}" srcOrd="4" destOrd="0" presId="urn:microsoft.com/office/officeart/2005/8/layout/chart3"/>
    <dgm:cxn modelId="{70C251A2-1735-4B79-9EB6-1400AF446DD0}" type="presParOf" srcId="{668BD523-1431-4D4C-B5A8-E03E10F55BFE}" destId="{23D436AA-C32D-4AD3-AC0D-2B52A9B4CD7B}" srcOrd="5" destOrd="0" presId="urn:microsoft.com/office/officeart/2005/8/layout/chart3"/>
    <dgm:cxn modelId="{6ED0A9C8-BC03-4D55-A425-3F742EB8F356}" type="presParOf" srcId="{668BD523-1431-4D4C-B5A8-E03E10F55BFE}" destId="{B87ADBF3-8A9D-4F96-A8BB-2509579ED0DC}" srcOrd="6" destOrd="0" presId="urn:microsoft.com/office/officeart/2005/8/layout/chart3"/>
    <dgm:cxn modelId="{6F573861-6D8E-4451-8407-E79B508507CE}" type="presParOf" srcId="{668BD523-1431-4D4C-B5A8-E03E10F55BFE}" destId="{36BDBA33-17F1-4566-9030-683F23917CE7}" srcOrd="7" destOrd="0" presId="urn:microsoft.com/office/officeart/2005/8/layout/chart3"/>
    <dgm:cxn modelId="{59C10DD8-4F2E-4836-A8C0-5DCD3B94F341}" type="presParOf" srcId="{668BD523-1431-4D4C-B5A8-E03E10F55BFE}" destId="{2B7FCF3A-A44B-485D-ABDC-FC5496FE17E4}" srcOrd="8" destOrd="0" presId="urn:microsoft.com/office/officeart/2005/8/layout/chart3"/>
    <dgm:cxn modelId="{2515E0C3-4ECA-40B1-8E7E-59B70B424DD1}" type="presParOf" srcId="{668BD523-1431-4D4C-B5A8-E03E10F55BFE}" destId="{A8F3EFA7-B52B-42CB-980E-E4B3ED898B43}" srcOrd="9" destOrd="0" presId="urn:microsoft.com/office/officeart/2005/8/layout/chart3"/>
    <dgm:cxn modelId="{9A6AB8AF-3C24-4F0D-8992-3E9855C38172}" type="presParOf" srcId="{668BD523-1431-4D4C-B5A8-E03E10F55BFE}" destId="{A6B127D1-5EF5-4C83-86A5-E7AD5B31289F}" srcOrd="10" destOrd="0" presId="urn:microsoft.com/office/officeart/2005/8/layout/chart3"/>
    <dgm:cxn modelId="{2FACCA6E-CB2E-4073-B907-7F953B9BC5F2}" type="presParOf" srcId="{668BD523-1431-4D4C-B5A8-E03E10F55BFE}" destId="{3E252F80-82E8-4165-A4C7-C447AA2B6D64}"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6904D-ED5C-400D-9C24-7585BCCA2E4D}">
      <dsp:nvSpPr>
        <dsp:cNvPr id="0" name=""/>
        <dsp:cNvSpPr/>
      </dsp:nvSpPr>
      <dsp:spPr>
        <a:xfrm rot="5400000">
          <a:off x="4415088" y="-1699934"/>
          <a:ext cx="962910" cy="460851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71450" lvl="1" indent="-171450" algn="just" defTabSz="800100">
            <a:lnSpc>
              <a:spcPct val="90000"/>
            </a:lnSpc>
            <a:spcBef>
              <a:spcPct val="0"/>
            </a:spcBef>
            <a:spcAft>
              <a:spcPct val="15000"/>
            </a:spcAft>
            <a:buChar char="••"/>
          </a:pPr>
          <a:r>
            <a:rPr kumimoji="1" lang="es-ES" sz="1800" kern="1200" dirty="0" smtClean="0"/>
            <a:t>Existe cuando quienes toman decisiones </a:t>
          </a:r>
          <a:r>
            <a:rPr kumimoji="1" lang="es-ES" sz="1800" b="1" i="1" kern="1200" dirty="0" smtClean="0"/>
            <a:t>disponen de información completa y precisa.</a:t>
          </a:r>
          <a:endParaRPr lang="es-MX" sz="1800" kern="1200" dirty="0"/>
        </a:p>
      </dsp:txBody>
      <dsp:txXfrm rot="-5400000">
        <a:off x="2592288" y="169871"/>
        <a:ext cx="4561507" cy="868900"/>
      </dsp:txXfrm>
    </dsp:sp>
    <dsp:sp modelId="{BB5D0E5A-983E-4E87-938A-FC41EC202F56}">
      <dsp:nvSpPr>
        <dsp:cNvPr id="0" name=""/>
        <dsp:cNvSpPr/>
      </dsp:nvSpPr>
      <dsp:spPr>
        <a:xfrm>
          <a:off x="0" y="2502"/>
          <a:ext cx="2592288" cy="1203638"/>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MX" sz="2700" kern="1200" dirty="0" smtClean="0">
              <a:effectLst>
                <a:outerShdw blurRad="38100" dist="38100" dir="2700000" algn="tl">
                  <a:srgbClr val="000000">
                    <a:alpha val="43137"/>
                  </a:srgbClr>
                </a:outerShdw>
              </a:effectLst>
            </a:rPr>
            <a:t>Certeza:</a:t>
          </a:r>
          <a:endParaRPr lang="es-MX" sz="2700" kern="1200" dirty="0">
            <a:effectLst>
              <a:outerShdw blurRad="38100" dist="38100" dir="2700000" algn="tl">
                <a:srgbClr val="000000">
                  <a:alpha val="43137"/>
                </a:srgbClr>
              </a:outerShdw>
            </a:effectLst>
          </a:endParaRPr>
        </a:p>
      </dsp:txBody>
      <dsp:txXfrm>
        <a:off x="58757" y="61259"/>
        <a:ext cx="2474774" cy="1086124"/>
      </dsp:txXfrm>
    </dsp:sp>
    <dsp:sp modelId="{F596347E-8761-46D5-B44F-EEAAAEA017C9}">
      <dsp:nvSpPr>
        <dsp:cNvPr id="0" name=""/>
        <dsp:cNvSpPr/>
      </dsp:nvSpPr>
      <dsp:spPr>
        <a:xfrm rot="5400000">
          <a:off x="4415088" y="-436114"/>
          <a:ext cx="962910" cy="4608512"/>
        </a:xfrm>
        <a:prstGeom prst="round2Same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71450" lvl="1" indent="-171450" algn="just" defTabSz="800100">
            <a:lnSpc>
              <a:spcPct val="90000"/>
            </a:lnSpc>
            <a:spcBef>
              <a:spcPct val="0"/>
            </a:spcBef>
            <a:spcAft>
              <a:spcPct val="15000"/>
            </a:spcAft>
            <a:buChar char="••"/>
          </a:pPr>
          <a:r>
            <a:rPr kumimoji="1" lang="es-ES" sz="1800" kern="1200" dirty="0" smtClean="0"/>
            <a:t>Existe cuando quienes toman decisiones </a:t>
          </a:r>
          <a:r>
            <a:rPr kumimoji="1" lang="es-ES" sz="1800" b="1" i="1" kern="1200" dirty="0" smtClean="0"/>
            <a:t>no cuentan con información suficiente para conocer las consecuencias de acciones distintas.</a:t>
          </a:r>
          <a:endParaRPr lang="es-MX" sz="1800" kern="1200" dirty="0"/>
        </a:p>
      </dsp:txBody>
      <dsp:txXfrm rot="-5400000">
        <a:off x="2592288" y="1433691"/>
        <a:ext cx="4561507" cy="868900"/>
      </dsp:txXfrm>
    </dsp:sp>
    <dsp:sp modelId="{620E1319-45E0-495E-BD07-9E55767B5D0A}">
      <dsp:nvSpPr>
        <dsp:cNvPr id="0" name=""/>
        <dsp:cNvSpPr/>
      </dsp:nvSpPr>
      <dsp:spPr>
        <a:xfrm>
          <a:off x="0" y="1266322"/>
          <a:ext cx="2592288" cy="1203638"/>
        </a:xfrm>
        <a:prstGeom prst="roundRect">
          <a:avLst/>
        </a:prstGeom>
        <a:solidFill>
          <a:schemeClr val="accent5">
            <a:hueOff val="-3311292"/>
            <a:satOff val="13270"/>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MX" sz="2700" kern="1200" dirty="0" smtClean="0">
              <a:effectLst>
                <a:outerShdw blurRad="38100" dist="38100" dir="2700000" algn="tl">
                  <a:srgbClr val="000000">
                    <a:alpha val="43137"/>
                  </a:srgbClr>
                </a:outerShdw>
              </a:effectLst>
            </a:rPr>
            <a:t>Incertidumbre:</a:t>
          </a:r>
          <a:endParaRPr lang="es-MX" sz="2700" kern="1200" dirty="0">
            <a:effectLst>
              <a:outerShdw blurRad="38100" dist="38100" dir="2700000" algn="tl">
                <a:srgbClr val="000000">
                  <a:alpha val="43137"/>
                </a:srgbClr>
              </a:outerShdw>
            </a:effectLst>
          </a:endParaRPr>
        </a:p>
      </dsp:txBody>
      <dsp:txXfrm>
        <a:off x="58757" y="1325079"/>
        <a:ext cx="2474774" cy="1086124"/>
      </dsp:txXfrm>
    </dsp:sp>
    <dsp:sp modelId="{F5A25892-5722-4006-86C9-89A7625AC5AE}">
      <dsp:nvSpPr>
        <dsp:cNvPr id="0" name=""/>
        <dsp:cNvSpPr/>
      </dsp:nvSpPr>
      <dsp:spPr>
        <a:xfrm rot="5400000">
          <a:off x="4415088" y="827706"/>
          <a:ext cx="962910" cy="4608512"/>
        </a:xfrm>
        <a:prstGeom prst="round2Same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kumimoji="1" lang="es-ES" sz="1800" kern="1200" dirty="0" smtClean="0"/>
            <a:t>Estado que existe cuando la </a:t>
          </a:r>
          <a:r>
            <a:rPr kumimoji="1" lang="es-ES" sz="1800" b="1" i="1" kern="1200" dirty="0" smtClean="0"/>
            <a:t>probabilidad de éxito es inferior a 100 por ciento.  </a:t>
          </a:r>
        </a:p>
      </dsp:txBody>
      <dsp:txXfrm rot="-5400000">
        <a:off x="2592288" y="2697512"/>
        <a:ext cx="4561507" cy="868900"/>
      </dsp:txXfrm>
    </dsp:sp>
    <dsp:sp modelId="{9D39CC97-1C04-4A25-97FB-44AA252F8A8B}">
      <dsp:nvSpPr>
        <dsp:cNvPr id="0" name=""/>
        <dsp:cNvSpPr/>
      </dsp:nvSpPr>
      <dsp:spPr>
        <a:xfrm>
          <a:off x="0" y="2530142"/>
          <a:ext cx="2592288" cy="1203638"/>
        </a:xfrm>
        <a:prstGeom prst="roundRect">
          <a:avLst/>
        </a:prstGeom>
        <a:solidFill>
          <a:schemeClr val="accent5">
            <a:hueOff val="-6622584"/>
            <a:satOff val="26541"/>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MX" sz="2700" kern="1200" dirty="0" smtClean="0">
              <a:effectLst>
                <a:outerShdw blurRad="38100" dist="38100" dir="2700000" algn="tl">
                  <a:srgbClr val="000000">
                    <a:alpha val="43137"/>
                  </a:srgbClr>
                </a:outerShdw>
              </a:effectLst>
            </a:rPr>
            <a:t>Riesgo:</a:t>
          </a:r>
          <a:endParaRPr lang="es-MX" sz="2700" kern="1200" dirty="0">
            <a:effectLst>
              <a:outerShdw blurRad="38100" dist="38100" dir="2700000" algn="tl">
                <a:srgbClr val="000000">
                  <a:alpha val="43137"/>
                </a:srgbClr>
              </a:outerShdw>
            </a:effectLst>
          </a:endParaRPr>
        </a:p>
      </dsp:txBody>
      <dsp:txXfrm>
        <a:off x="58757" y="2588899"/>
        <a:ext cx="2474774" cy="1086124"/>
      </dsp:txXfrm>
    </dsp:sp>
    <dsp:sp modelId="{3EEF4436-DCF0-4991-80BA-53DA93BFFA97}">
      <dsp:nvSpPr>
        <dsp:cNvPr id="0" name=""/>
        <dsp:cNvSpPr/>
      </dsp:nvSpPr>
      <dsp:spPr>
        <a:xfrm rot="5400000">
          <a:off x="4415088" y="2091526"/>
          <a:ext cx="962910" cy="4608512"/>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endParaRPr lang="es-MX" sz="1800" kern="1200" dirty="0"/>
        </a:p>
        <a:p>
          <a:pPr marL="171450" lvl="1" indent="-171450" algn="just" defTabSz="800100">
            <a:lnSpc>
              <a:spcPct val="90000"/>
            </a:lnSpc>
            <a:spcBef>
              <a:spcPct val="0"/>
            </a:spcBef>
            <a:spcAft>
              <a:spcPct val="15000"/>
            </a:spcAft>
            <a:buChar char="••"/>
          </a:pPr>
          <a:r>
            <a:rPr kumimoji="1" lang="es-ES" sz="1800" b="1" i="1" kern="1200" dirty="0" smtClean="0"/>
            <a:t>Presiones opuestas </a:t>
          </a:r>
          <a:r>
            <a:rPr kumimoji="1" lang="es-ES" sz="1800" kern="1200" dirty="0" smtClean="0"/>
            <a:t>procedentes de fuentes distintas.</a:t>
          </a:r>
          <a:endParaRPr kumimoji="1" lang="es-CR" sz="1800" kern="1200" dirty="0"/>
        </a:p>
      </dsp:txBody>
      <dsp:txXfrm rot="-5400000">
        <a:off x="2592288" y="3961332"/>
        <a:ext cx="4561507" cy="868900"/>
      </dsp:txXfrm>
    </dsp:sp>
    <dsp:sp modelId="{19B837BE-7F4F-49AD-B9D8-FF83109ED959}">
      <dsp:nvSpPr>
        <dsp:cNvPr id="0" name=""/>
        <dsp:cNvSpPr/>
      </dsp:nvSpPr>
      <dsp:spPr>
        <a:xfrm>
          <a:off x="0" y="3793963"/>
          <a:ext cx="2592288" cy="1203638"/>
        </a:xfrm>
        <a:prstGeom prst="roundRect">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MX" sz="2700" kern="1200" dirty="0" smtClean="0">
              <a:effectLst>
                <a:outerShdw blurRad="38100" dist="38100" dir="2700000" algn="tl">
                  <a:srgbClr val="000000">
                    <a:alpha val="43137"/>
                  </a:srgbClr>
                </a:outerShdw>
              </a:effectLst>
            </a:rPr>
            <a:t>Conflicto:</a:t>
          </a:r>
          <a:endParaRPr lang="es-MX" sz="2700" kern="1200" dirty="0">
            <a:effectLst>
              <a:outerShdw blurRad="38100" dist="38100" dir="2700000" algn="tl">
                <a:srgbClr val="000000">
                  <a:alpha val="43137"/>
                </a:srgbClr>
              </a:outerShdw>
            </a:effectLst>
          </a:endParaRPr>
        </a:p>
      </dsp:txBody>
      <dsp:txXfrm>
        <a:off x="58757" y="3852720"/>
        <a:ext cx="2474774" cy="1086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4741A-9BFF-4D90-BDDB-EB59E23F9753}" type="datetimeFigureOut">
              <a:rPr lang="es-MX" smtClean="0"/>
              <a:t>25/07/2013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3ADF0-21E0-4C88-A748-15175F13B97B}" type="slidenum">
              <a:rPr lang="es-MX" smtClean="0"/>
              <a:t>‹Nº›</a:t>
            </a:fld>
            <a:endParaRPr lang="es-MX"/>
          </a:p>
        </p:txBody>
      </p:sp>
    </p:spTree>
    <p:extLst>
      <p:ext uri="{BB962C8B-B14F-4D97-AF65-F5344CB8AC3E}">
        <p14:creationId xmlns:p14="http://schemas.microsoft.com/office/powerpoint/2010/main" val="171065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1</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16</a:t>
            </a:fld>
            <a:endParaRPr lang="es-MX"/>
          </a:p>
        </p:txBody>
      </p:sp>
    </p:spTree>
    <p:extLst>
      <p:ext uri="{BB962C8B-B14F-4D97-AF65-F5344CB8AC3E}">
        <p14:creationId xmlns:p14="http://schemas.microsoft.com/office/powerpoint/2010/main" val="372740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17</a:t>
            </a:fld>
            <a:endParaRPr lang="es-MX"/>
          </a:p>
        </p:txBody>
      </p:sp>
    </p:spTree>
    <p:extLst>
      <p:ext uri="{BB962C8B-B14F-4D97-AF65-F5344CB8AC3E}">
        <p14:creationId xmlns:p14="http://schemas.microsoft.com/office/powerpoint/2010/main" val="105647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18</a:t>
            </a:fld>
            <a:endParaRPr lang="es-MX"/>
          </a:p>
        </p:txBody>
      </p:sp>
    </p:spTree>
    <p:extLst>
      <p:ext uri="{BB962C8B-B14F-4D97-AF65-F5344CB8AC3E}">
        <p14:creationId xmlns:p14="http://schemas.microsoft.com/office/powerpoint/2010/main" val="75929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19</a:t>
            </a:fld>
            <a:endParaRPr lang="es-MX"/>
          </a:p>
        </p:txBody>
      </p:sp>
    </p:spTree>
    <p:extLst>
      <p:ext uri="{BB962C8B-B14F-4D97-AF65-F5344CB8AC3E}">
        <p14:creationId xmlns:p14="http://schemas.microsoft.com/office/powerpoint/2010/main" val="1213653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20</a:t>
            </a:fld>
            <a:endParaRPr lang="es-MX"/>
          </a:p>
        </p:txBody>
      </p:sp>
    </p:spTree>
    <p:extLst>
      <p:ext uri="{BB962C8B-B14F-4D97-AF65-F5344CB8AC3E}">
        <p14:creationId xmlns:p14="http://schemas.microsoft.com/office/powerpoint/2010/main" val="322153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80EBD57-BC7A-4DFE-93C2-50759F3D1BB3}" type="slidenum">
              <a:rPr lang="es-ES" sz="1200" smtClean="0"/>
              <a:pPr eaLnBrk="1" hangingPunct="1"/>
              <a:t>21</a:t>
            </a:fld>
            <a:endParaRPr lang="es-ES" sz="1200" smtClean="0"/>
          </a:p>
        </p:txBody>
      </p:sp>
      <p:sp>
        <p:nvSpPr>
          <p:cNvPr id="82947" name="Rectangle 2"/>
          <p:cNvSpPr>
            <a:spLocks noGrp="1" noRot="1" noChangeAspect="1" noChangeArrowheads="1" noTextEdit="1"/>
          </p:cNvSpPr>
          <p:nvPr>
            <p:ph type="sldImg"/>
          </p:nvPr>
        </p:nvSpPr>
        <p:spPr>
          <a:xfrm>
            <a:off x="1141413" y="682625"/>
            <a:ext cx="4576762" cy="3432175"/>
          </a:xfrm>
          <a:ln/>
        </p:spPr>
      </p:sp>
      <p:sp>
        <p:nvSpPr>
          <p:cNvPr id="82948" name="Rectangle 3"/>
          <p:cNvSpPr>
            <a:spLocks noGrp="1" noChangeArrowheads="1"/>
          </p:cNvSpPr>
          <p:nvPr>
            <p:ph type="body" idx="1"/>
          </p:nvPr>
        </p:nvSpPr>
        <p:spPr>
          <a:xfrm>
            <a:off x="685800" y="4340840"/>
            <a:ext cx="5486400" cy="41199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22</a:t>
            </a:fld>
            <a:endParaRPr lang="es-MX"/>
          </a:p>
        </p:txBody>
      </p:sp>
    </p:spTree>
    <p:extLst>
      <p:ext uri="{BB962C8B-B14F-4D97-AF65-F5344CB8AC3E}">
        <p14:creationId xmlns:p14="http://schemas.microsoft.com/office/powerpoint/2010/main" val="238867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30</a:t>
            </a:fld>
            <a:endParaRPr lang="es-MX"/>
          </a:p>
        </p:txBody>
      </p:sp>
    </p:spTree>
    <p:extLst>
      <p:ext uri="{BB962C8B-B14F-4D97-AF65-F5344CB8AC3E}">
        <p14:creationId xmlns:p14="http://schemas.microsoft.com/office/powerpoint/2010/main" val="792299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31</a:t>
            </a:fld>
            <a:endParaRPr lang="es-MX"/>
          </a:p>
        </p:txBody>
      </p:sp>
    </p:spTree>
    <p:extLst>
      <p:ext uri="{BB962C8B-B14F-4D97-AF65-F5344CB8AC3E}">
        <p14:creationId xmlns:p14="http://schemas.microsoft.com/office/powerpoint/2010/main" val="187807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32</a:t>
            </a:fld>
            <a:endParaRPr lang="es-MX"/>
          </a:p>
        </p:txBody>
      </p:sp>
    </p:spTree>
    <p:extLst>
      <p:ext uri="{BB962C8B-B14F-4D97-AF65-F5344CB8AC3E}">
        <p14:creationId xmlns:p14="http://schemas.microsoft.com/office/powerpoint/2010/main" val="67557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2</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33</a:t>
            </a:fld>
            <a:endParaRPr lang="es-MX"/>
          </a:p>
        </p:txBody>
      </p:sp>
    </p:spTree>
    <p:extLst>
      <p:ext uri="{BB962C8B-B14F-4D97-AF65-F5344CB8AC3E}">
        <p14:creationId xmlns:p14="http://schemas.microsoft.com/office/powerpoint/2010/main" val="660303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34</a:t>
            </a:fld>
            <a:endParaRPr lang="es-MX"/>
          </a:p>
        </p:txBody>
      </p:sp>
    </p:spTree>
    <p:extLst>
      <p:ext uri="{BB962C8B-B14F-4D97-AF65-F5344CB8AC3E}">
        <p14:creationId xmlns:p14="http://schemas.microsoft.com/office/powerpoint/2010/main" val="134394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35</a:t>
            </a:fld>
            <a:endParaRPr lang="es-MX"/>
          </a:p>
        </p:txBody>
      </p:sp>
    </p:spTree>
    <p:extLst>
      <p:ext uri="{BB962C8B-B14F-4D97-AF65-F5344CB8AC3E}">
        <p14:creationId xmlns:p14="http://schemas.microsoft.com/office/powerpoint/2010/main" val="237817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36</a:t>
            </a:fld>
            <a:endParaRPr lang="es-MX"/>
          </a:p>
        </p:txBody>
      </p:sp>
    </p:spTree>
    <p:extLst>
      <p:ext uri="{BB962C8B-B14F-4D97-AF65-F5344CB8AC3E}">
        <p14:creationId xmlns:p14="http://schemas.microsoft.com/office/powerpoint/2010/main" val="1313804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37</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38</a:t>
            </a:fld>
            <a:endParaRPr lang="es-MX"/>
          </a:p>
        </p:txBody>
      </p:sp>
    </p:spTree>
    <p:extLst>
      <p:ext uri="{BB962C8B-B14F-4D97-AF65-F5344CB8AC3E}">
        <p14:creationId xmlns:p14="http://schemas.microsoft.com/office/powerpoint/2010/main" val="4267090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39</a:t>
            </a:fld>
            <a:endParaRPr lang="es-MX"/>
          </a:p>
        </p:txBody>
      </p:sp>
    </p:spTree>
    <p:extLst>
      <p:ext uri="{BB962C8B-B14F-4D97-AF65-F5344CB8AC3E}">
        <p14:creationId xmlns:p14="http://schemas.microsoft.com/office/powerpoint/2010/main" val="3611998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40</a:t>
            </a:fld>
            <a:endParaRPr lang="es-MX"/>
          </a:p>
        </p:txBody>
      </p:sp>
    </p:spTree>
    <p:extLst>
      <p:ext uri="{BB962C8B-B14F-4D97-AF65-F5344CB8AC3E}">
        <p14:creationId xmlns:p14="http://schemas.microsoft.com/office/powerpoint/2010/main" val="1717318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41</a:t>
            </a:fld>
            <a:endParaRPr lang="es-MX"/>
          </a:p>
        </p:txBody>
      </p:sp>
    </p:spTree>
    <p:extLst>
      <p:ext uri="{BB962C8B-B14F-4D97-AF65-F5344CB8AC3E}">
        <p14:creationId xmlns:p14="http://schemas.microsoft.com/office/powerpoint/2010/main" val="2857416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43</a:t>
            </a:fld>
            <a:endParaRPr lang="es-MX"/>
          </a:p>
        </p:txBody>
      </p:sp>
    </p:spTree>
    <p:extLst>
      <p:ext uri="{BB962C8B-B14F-4D97-AF65-F5344CB8AC3E}">
        <p14:creationId xmlns:p14="http://schemas.microsoft.com/office/powerpoint/2010/main" val="141147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7F4708C-3A9D-4588-8471-E2D626D83F68}" type="slidenum">
              <a:rPr lang="es-MX" smtClean="0"/>
              <a:t>3</a:t>
            </a:fld>
            <a:endParaRPr lang="es-MX"/>
          </a:p>
        </p:txBody>
      </p:sp>
    </p:spTree>
    <p:extLst>
      <p:ext uri="{BB962C8B-B14F-4D97-AF65-F5344CB8AC3E}">
        <p14:creationId xmlns:p14="http://schemas.microsoft.com/office/powerpoint/2010/main" val="2739931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44</a:t>
            </a:fld>
            <a:endParaRPr lang="es-MX"/>
          </a:p>
        </p:txBody>
      </p:sp>
    </p:spTree>
    <p:extLst>
      <p:ext uri="{BB962C8B-B14F-4D97-AF65-F5344CB8AC3E}">
        <p14:creationId xmlns:p14="http://schemas.microsoft.com/office/powerpoint/2010/main" val="2014831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76F3D45-09AA-4E15-A28E-982C385F7DE2}" type="slidenum">
              <a:rPr lang="es-ES"/>
              <a:pPr/>
              <a:t>45</a:t>
            </a:fld>
            <a:endParaRPr lang="es-ES"/>
          </a:p>
        </p:txBody>
      </p:sp>
      <p:sp>
        <p:nvSpPr>
          <p:cNvPr id="87043" name="Rectangle 2"/>
          <p:cNvSpPr>
            <a:spLocks noGrp="1" noRot="1" noChangeAspect="1" noChangeArrowheads="1" noTextEdit="1"/>
          </p:cNvSpPr>
          <p:nvPr>
            <p:ph type="sldImg"/>
          </p:nvPr>
        </p:nvSpPr>
        <p:spPr>
          <a:xfrm>
            <a:off x="1143000" y="685800"/>
            <a:ext cx="4573588" cy="3429000"/>
          </a:xfrm>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46</a:t>
            </a:fld>
            <a:endParaRPr lang="es-MX"/>
          </a:p>
        </p:txBody>
      </p:sp>
    </p:spTree>
    <p:extLst>
      <p:ext uri="{BB962C8B-B14F-4D97-AF65-F5344CB8AC3E}">
        <p14:creationId xmlns:p14="http://schemas.microsoft.com/office/powerpoint/2010/main" val="4051543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47</a:t>
            </a:fld>
            <a:endParaRPr lang="es-MX"/>
          </a:p>
        </p:txBody>
      </p:sp>
    </p:spTree>
    <p:extLst>
      <p:ext uri="{BB962C8B-B14F-4D97-AF65-F5344CB8AC3E}">
        <p14:creationId xmlns:p14="http://schemas.microsoft.com/office/powerpoint/2010/main" val="82374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48</a:t>
            </a:fld>
            <a:endParaRPr lang="es-MX"/>
          </a:p>
        </p:txBody>
      </p:sp>
    </p:spTree>
    <p:extLst>
      <p:ext uri="{BB962C8B-B14F-4D97-AF65-F5344CB8AC3E}">
        <p14:creationId xmlns:p14="http://schemas.microsoft.com/office/powerpoint/2010/main" val="2948897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D6FB773-1F2B-444A-9567-A16F92B899C6}" type="slidenum">
              <a:rPr lang="es-ES"/>
              <a:pPr/>
              <a:t>49</a:t>
            </a:fld>
            <a:endParaRPr lang="es-ES"/>
          </a:p>
        </p:txBody>
      </p:sp>
      <p:sp>
        <p:nvSpPr>
          <p:cNvPr id="89091" name="Rectangle 2"/>
          <p:cNvSpPr>
            <a:spLocks noGrp="1" noRot="1" noChangeAspect="1" noChangeArrowheads="1" noTextEdit="1"/>
          </p:cNvSpPr>
          <p:nvPr>
            <p:ph type="sldImg"/>
          </p:nvPr>
        </p:nvSpPr>
        <p:spPr>
          <a:xfrm>
            <a:off x="1143000" y="685800"/>
            <a:ext cx="4573588" cy="3429000"/>
          </a:xfrm>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50</a:t>
            </a:fld>
            <a:endParaRPr lang="es-MX"/>
          </a:p>
        </p:txBody>
      </p:sp>
    </p:spTree>
    <p:extLst>
      <p:ext uri="{BB962C8B-B14F-4D97-AF65-F5344CB8AC3E}">
        <p14:creationId xmlns:p14="http://schemas.microsoft.com/office/powerpoint/2010/main" val="743643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51</a:t>
            </a:fld>
            <a:endParaRPr lang="es-MX"/>
          </a:p>
        </p:txBody>
      </p:sp>
    </p:spTree>
    <p:extLst>
      <p:ext uri="{BB962C8B-B14F-4D97-AF65-F5344CB8AC3E}">
        <p14:creationId xmlns:p14="http://schemas.microsoft.com/office/powerpoint/2010/main" val="334561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52</a:t>
            </a:fld>
            <a:endParaRPr lang="es-MX"/>
          </a:p>
        </p:txBody>
      </p:sp>
    </p:spTree>
    <p:extLst>
      <p:ext uri="{BB962C8B-B14F-4D97-AF65-F5344CB8AC3E}">
        <p14:creationId xmlns:p14="http://schemas.microsoft.com/office/powerpoint/2010/main" val="1040195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AF7FB6A-DBB6-4CC2-B6CE-1A85C47FE3F2}" type="slidenum">
              <a:rPr lang="es-ES"/>
              <a:pPr/>
              <a:t>53</a:t>
            </a:fld>
            <a:endParaRPr lang="es-ES"/>
          </a:p>
        </p:txBody>
      </p:sp>
      <p:sp>
        <p:nvSpPr>
          <p:cNvPr id="90115" name="Rectangle 2"/>
          <p:cNvSpPr>
            <a:spLocks noGrp="1" noRot="1" noChangeAspect="1" noChangeArrowheads="1" noTextEdit="1"/>
          </p:cNvSpPr>
          <p:nvPr>
            <p:ph type="sldImg"/>
          </p:nvPr>
        </p:nvSpPr>
        <p:spPr>
          <a:xfrm>
            <a:off x="1143000" y="685800"/>
            <a:ext cx="4573588" cy="3429000"/>
          </a:xfrm>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4</a:t>
            </a:fld>
            <a:endParaRPr lang="es-MX"/>
          </a:p>
        </p:txBody>
      </p:sp>
    </p:spTree>
    <p:extLst>
      <p:ext uri="{BB962C8B-B14F-4D97-AF65-F5344CB8AC3E}">
        <p14:creationId xmlns:p14="http://schemas.microsoft.com/office/powerpoint/2010/main" val="23530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571BBBC-9AFB-4EA5-9E03-B6E35DF4C3CF}" type="slidenum">
              <a:rPr lang="es-ES"/>
              <a:pPr/>
              <a:t>54</a:t>
            </a:fld>
            <a:endParaRPr lang="es-ES"/>
          </a:p>
        </p:txBody>
      </p:sp>
      <p:sp>
        <p:nvSpPr>
          <p:cNvPr id="91139" name="Rectangle 2"/>
          <p:cNvSpPr>
            <a:spLocks noGrp="1" noRot="1" noChangeAspect="1" noChangeArrowheads="1" noTextEdit="1"/>
          </p:cNvSpPr>
          <p:nvPr>
            <p:ph type="sldImg"/>
          </p:nvPr>
        </p:nvSpPr>
        <p:spPr>
          <a:xfrm>
            <a:off x="1143000" y="685800"/>
            <a:ext cx="4573588" cy="3429000"/>
          </a:xfrm>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55</a:t>
            </a:fld>
            <a:endParaRPr lang="es-MX"/>
          </a:p>
        </p:txBody>
      </p:sp>
    </p:spTree>
    <p:extLst>
      <p:ext uri="{BB962C8B-B14F-4D97-AF65-F5344CB8AC3E}">
        <p14:creationId xmlns:p14="http://schemas.microsoft.com/office/powerpoint/2010/main" val="4026146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56</a:t>
            </a:fld>
            <a:endParaRPr lang="es-MX"/>
          </a:p>
        </p:txBody>
      </p:sp>
    </p:spTree>
    <p:extLst>
      <p:ext uri="{BB962C8B-B14F-4D97-AF65-F5344CB8AC3E}">
        <p14:creationId xmlns:p14="http://schemas.microsoft.com/office/powerpoint/2010/main" val="1849203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57</a:t>
            </a:fld>
            <a:endParaRPr lang="es-MX"/>
          </a:p>
        </p:txBody>
      </p:sp>
    </p:spTree>
    <p:extLst>
      <p:ext uri="{BB962C8B-B14F-4D97-AF65-F5344CB8AC3E}">
        <p14:creationId xmlns:p14="http://schemas.microsoft.com/office/powerpoint/2010/main" val="188588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2F9F2F9-5630-4CB9-86E4-C353C7B3D6A4}" type="slidenum">
              <a:rPr lang="es-ES"/>
              <a:pPr/>
              <a:t>58</a:t>
            </a:fld>
            <a:endParaRPr lang="es-ES" dirty="0"/>
          </a:p>
        </p:txBody>
      </p:sp>
      <p:sp>
        <p:nvSpPr>
          <p:cNvPr id="96259" name="1 Marcador de imagen de diapositiva"/>
          <p:cNvSpPr>
            <a:spLocks noGrp="1" noRot="1" noChangeAspect="1" noTextEdit="1"/>
          </p:cNvSpPr>
          <p:nvPr>
            <p:ph type="sldImg"/>
          </p:nvPr>
        </p:nvSpPr>
        <p:spPr>
          <a:ln/>
        </p:spPr>
      </p:sp>
      <p:sp>
        <p:nvSpPr>
          <p:cNvPr id="96260" name="2 Marcador de notas"/>
          <p:cNvSpPr>
            <a:spLocks noGrp="1"/>
          </p:cNvSpPr>
          <p:nvPr>
            <p:ph type="body" idx="1"/>
          </p:nvPr>
        </p:nvSpPr>
        <p:spPr>
          <a:noFill/>
          <a:ln/>
        </p:spPr>
        <p:txBody>
          <a:bodyPr/>
          <a:lstStyle/>
          <a:p>
            <a:pPr eaLnBrk="1" hangingPunct="1">
              <a:spcBef>
                <a:spcPct val="0"/>
              </a:spcBef>
            </a:pPr>
            <a:endParaRPr lang="en-US" dirty="0" smtClean="0"/>
          </a:p>
        </p:txBody>
      </p:sp>
      <p:sp>
        <p:nvSpPr>
          <p:cNvPr id="96261" name="3 Marcador de número de diapositiva"/>
          <p:cNvSpPr txBox="1">
            <a:spLocks noGrp="1"/>
          </p:cNvSpPr>
          <p:nvPr/>
        </p:nvSpPr>
        <p:spPr bwMode="auto">
          <a:xfrm>
            <a:off x="3884440" y="8684612"/>
            <a:ext cx="2972007" cy="457826"/>
          </a:xfrm>
          <a:prstGeom prst="rect">
            <a:avLst/>
          </a:prstGeom>
          <a:noFill/>
          <a:ln w="9525">
            <a:noFill/>
            <a:miter lim="800000"/>
            <a:headEnd/>
            <a:tailEnd/>
          </a:ln>
        </p:spPr>
        <p:txBody>
          <a:bodyPr lIns="93104" tIns="46552" rIns="93104" bIns="46552" anchor="b"/>
          <a:lstStyle/>
          <a:p>
            <a:pPr algn="r" defTabSz="930275"/>
            <a:fld id="{84475D59-6171-4833-9ADD-59E18720FC26}" type="slidenum">
              <a:rPr lang="es-MX" sz="1200">
                <a:cs typeface="Arial" charset="0"/>
              </a:rPr>
              <a:pPr algn="r" defTabSz="930275"/>
              <a:t>58</a:t>
            </a:fld>
            <a:endParaRPr lang="es-MX" sz="1200" dirty="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59</a:t>
            </a:fld>
            <a:endParaRPr lang="es-MX"/>
          </a:p>
        </p:txBody>
      </p:sp>
    </p:spTree>
    <p:extLst>
      <p:ext uri="{BB962C8B-B14F-4D97-AF65-F5344CB8AC3E}">
        <p14:creationId xmlns:p14="http://schemas.microsoft.com/office/powerpoint/2010/main" val="2557325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60</a:t>
            </a:fld>
            <a:endParaRPr lang="es-MX"/>
          </a:p>
        </p:txBody>
      </p:sp>
    </p:spTree>
    <p:extLst>
      <p:ext uri="{BB962C8B-B14F-4D97-AF65-F5344CB8AC3E}">
        <p14:creationId xmlns:p14="http://schemas.microsoft.com/office/powerpoint/2010/main" val="1127746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64</a:t>
            </a:fld>
            <a:endParaRPr lang="es-MX"/>
          </a:p>
        </p:txBody>
      </p:sp>
    </p:spTree>
    <p:extLst>
      <p:ext uri="{BB962C8B-B14F-4D97-AF65-F5344CB8AC3E}">
        <p14:creationId xmlns:p14="http://schemas.microsoft.com/office/powerpoint/2010/main" val="2537960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65</a:t>
            </a:fld>
            <a:endParaRPr lang="es-MX"/>
          </a:p>
        </p:txBody>
      </p:sp>
    </p:spTree>
    <p:extLst>
      <p:ext uri="{BB962C8B-B14F-4D97-AF65-F5344CB8AC3E}">
        <p14:creationId xmlns:p14="http://schemas.microsoft.com/office/powerpoint/2010/main" val="1411227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66</a:t>
            </a:fld>
            <a:endParaRPr lang="es-MX"/>
          </a:p>
        </p:txBody>
      </p:sp>
    </p:spTree>
    <p:extLst>
      <p:ext uri="{BB962C8B-B14F-4D97-AF65-F5344CB8AC3E}">
        <p14:creationId xmlns:p14="http://schemas.microsoft.com/office/powerpoint/2010/main" val="271908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7</a:t>
            </a:fld>
            <a:endParaRPr lang="es-MX"/>
          </a:p>
        </p:txBody>
      </p:sp>
    </p:spTree>
    <p:extLst>
      <p:ext uri="{BB962C8B-B14F-4D97-AF65-F5344CB8AC3E}">
        <p14:creationId xmlns:p14="http://schemas.microsoft.com/office/powerpoint/2010/main" val="3114885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67</a:t>
            </a:fld>
            <a:endParaRPr lang="es-MX"/>
          </a:p>
        </p:txBody>
      </p:sp>
    </p:spTree>
    <p:extLst>
      <p:ext uri="{BB962C8B-B14F-4D97-AF65-F5344CB8AC3E}">
        <p14:creationId xmlns:p14="http://schemas.microsoft.com/office/powerpoint/2010/main" val="9283863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E2B3E41-B9CA-46FF-ACFD-912AEE37C8D3}" type="slidenum">
              <a:rPr lang="es-ES"/>
              <a:pPr/>
              <a:t>70</a:t>
            </a:fld>
            <a:endParaRPr lang="es-ES"/>
          </a:p>
        </p:txBody>
      </p:sp>
      <p:sp>
        <p:nvSpPr>
          <p:cNvPr id="99331" name="Rectangle 2"/>
          <p:cNvSpPr>
            <a:spLocks noGrp="1" noRot="1" noChangeAspect="1" noChangeArrowheads="1" noTextEdit="1"/>
          </p:cNvSpPr>
          <p:nvPr>
            <p:ph type="sldImg"/>
          </p:nvPr>
        </p:nvSpPr>
        <p:spPr>
          <a:xfrm>
            <a:off x="1143000" y="685800"/>
            <a:ext cx="4573588" cy="3429000"/>
          </a:xfrm>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C59E15F-A654-48A4-A386-47987DBA1A3A}" type="slidenum">
              <a:rPr lang="es-ES"/>
              <a:pPr/>
              <a:t>71</a:t>
            </a:fld>
            <a:endParaRPr lang="es-ES"/>
          </a:p>
        </p:txBody>
      </p:sp>
      <p:sp>
        <p:nvSpPr>
          <p:cNvPr id="100355" name="Rectangle 2"/>
          <p:cNvSpPr>
            <a:spLocks noGrp="1" noRot="1" noChangeAspect="1" noChangeArrowheads="1" noTextEdit="1"/>
          </p:cNvSpPr>
          <p:nvPr>
            <p:ph type="sldImg"/>
          </p:nvPr>
        </p:nvSpPr>
        <p:spPr>
          <a:xfrm>
            <a:off x="1143000" y="685800"/>
            <a:ext cx="4573588" cy="3429000"/>
          </a:xfrm>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F260096-C20F-47FD-9C96-07023B1D379E}" type="slidenum">
              <a:rPr lang="es-ES"/>
              <a:pPr/>
              <a:t>72</a:t>
            </a:fld>
            <a:endParaRPr lang="es-ES"/>
          </a:p>
        </p:txBody>
      </p:sp>
      <p:sp>
        <p:nvSpPr>
          <p:cNvPr id="101379" name="Rectangle 2"/>
          <p:cNvSpPr>
            <a:spLocks noGrp="1" noRot="1" noChangeAspect="1" noChangeArrowheads="1" noTextEdit="1"/>
          </p:cNvSpPr>
          <p:nvPr>
            <p:ph type="sldImg"/>
          </p:nvPr>
        </p:nvSpPr>
        <p:spPr>
          <a:xfrm>
            <a:off x="1143000" y="685800"/>
            <a:ext cx="4573588" cy="3429000"/>
          </a:xfrm>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C62CFD9-0C78-4404-8DB7-1F640288F7B0}" type="slidenum">
              <a:rPr lang="es-ES"/>
              <a:pPr/>
              <a:t>73</a:t>
            </a:fld>
            <a:endParaRPr lang="es-ES"/>
          </a:p>
        </p:txBody>
      </p:sp>
      <p:sp>
        <p:nvSpPr>
          <p:cNvPr id="102403" name="Rectangle 2"/>
          <p:cNvSpPr>
            <a:spLocks noGrp="1" noRot="1" noChangeAspect="1" noChangeArrowheads="1" noTextEdit="1"/>
          </p:cNvSpPr>
          <p:nvPr>
            <p:ph type="sldImg"/>
          </p:nvPr>
        </p:nvSpPr>
        <p:spPr>
          <a:xfrm>
            <a:off x="1143000" y="685800"/>
            <a:ext cx="4573588" cy="3429000"/>
          </a:xfrm>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1D11DB2-CC27-480C-A3B7-387626043D34}" type="slidenum">
              <a:rPr lang="es-ES"/>
              <a:pPr/>
              <a:t>74</a:t>
            </a:fld>
            <a:endParaRPr lang="es-ES"/>
          </a:p>
        </p:txBody>
      </p:sp>
      <p:sp>
        <p:nvSpPr>
          <p:cNvPr id="103427" name="Rectangle 2"/>
          <p:cNvSpPr>
            <a:spLocks noGrp="1" noRot="1" noChangeAspect="1" noChangeArrowheads="1" noTextEdit="1"/>
          </p:cNvSpPr>
          <p:nvPr>
            <p:ph type="sldImg"/>
          </p:nvPr>
        </p:nvSpPr>
        <p:spPr>
          <a:xfrm>
            <a:off x="1143000" y="685800"/>
            <a:ext cx="4573588" cy="3429000"/>
          </a:xfrm>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858874D-7DFF-45F1-9188-0117C46F6E55}" type="slidenum">
              <a:rPr lang="es-ES"/>
              <a:pPr/>
              <a:t>76</a:t>
            </a:fld>
            <a:endParaRPr lang="es-ES"/>
          </a:p>
        </p:txBody>
      </p:sp>
      <p:sp>
        <p:nvSpPr>
          <p:cNvPr id="104451" name="Rectangle 2"/>
          <p:cNvSpPr>
            <a:spLocks noGrp="1" noRot="1" noChangeAspect="1" noChangeArrowheads="1" noTextEdit="1"/>
          </p:cNvSpPr>
          <p:nvPr>
            <p:ph type="sldImg"/>
          </p:nvPr>
        </p:nvSpPr>
        <p:spPr>
          <a:xfrm>
            <a:off x="1143000" y="685800"/>
            <a:ext cx="4573588" cy="3429000"/>
          </a:xfrm>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4D2654F-365A-41FC-BF10-F72FF2D4C058}" type="slidenum">
              <a:rPr lang="es-ES"/>
              <a:pPr/>
              <a:t>77</a:t>
            </a:fld>
            <a:endParaRPr lang="es-ES"/>
          </a:p>
        </p:txBody>
      </p:sp>
      <p:sp>
        <p:nvSpPr>
          <p:cNvPr id="105475" name="Rectangle 2"/>
          <p:cNvSpPr>
            <a:spLocks noGrp="1" noRot="1" noChangeAspect="1" noChangeArrowheads="1" noTextEdit="1"/>
          </p:cNvSpPr>
          <p:nvPr>
            <p:ph type="sldImg"/>
          </p:nvPr>
        </p:nvSpPr>
        <p:spPr>
          <a:xfrm>
            <a:off x="1143000" y="685800"/>
            <a:ext cx="4573588" cy="3429000"/>
          </a:xfrm>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4DC9FDD-727D-4EC6-8AAC-17FF5C98B040}" type="slidenum">
              <a:rPr lang="es-ES"/>
              <a:pPr/>
              <a:t>79</a:t>
            </a:fld>
            <a:endParaRPr lang="es-ES"/>
          </a:p>
        </p:txBody>
      </p:sp>
      <p:sp>
        <p:nvSpPr>
          <p:cNvPr id="106499" name="Rectangle 2"/>
          <p:cNvSpPr>
            <a:spLocks noGrp="1" noRot="1" noChangeAspect="1" noChangeArrowheads="1" noTextEdit="1"/>
          </p:cNvSpPr>
          <p:nvPr>
            <p:ph type="sldImg"/>
          </p:nvPr>
        </p:nvSpPr>
        <p:spPr>
          <a:xfrm>
            <a:off x="1143000" y="685800"/>
            <a:ext cx="4573588" cy="3429000"/>
          </a:xfrm>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83</a:t>
            </a:fld>
            <a:endParaRPr lang="es-MX"/>
          </a:p>
        </p:txBody>
      </p:sp>
    </p:spTree>
    <p:extLst>
      <p:ext uri="{BB962C8B-B14F-4D97-AF65-F5344CB8AC3E}">
        <p14:creationId xmlns:p14="http://schemas.microsoft.com/office/powerpoint/2010/main" val="221186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9</a:t>
            </a:fld>
            <a:endParaRPr lang="es-MX"/>
          </a:p>
        </p:txBody>
      </p:sp>
    </p:spTree>
    <p:extLst>
      <p:ext uri="{BB962C8B-B14F-4D97-AF65-F5344CB8AC3E}">
        <p14:creationId xmlns:p14="http://schemas.microsoft.com/office/powerpoint/2010/main" val="9944111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84</a:t>
            </a:fld>
            <a:endParaRPr lang="es-MX"/>
          </a:p>
        </p:txBody>
      </p:sp>
    </p:spTree>
    <p:extLst>
      <p:ext uri="{BB962C8B-B14F-4D97-AF65-F5344CB8AC3E}">
        <p14:creationId xmlns:p14="http://schemas.microsoft.com/office/powerpoint/2010/main" val="18796640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85</a:t>
            </a:fld>
            <a:endParaRPr lang="es-MX"/>
          </a:p>
        </p:txBody>
      </p:sp>
    </p:spTree>
    <p:extLst>
      <p:ext uri="{BB962C8B-B14F-4D97-AF65-F5344CB8AC3E}">
        <p14:creationId xmlns:p14="http://schemas.microsoft.com/office/powerpoint/2010/main" val="4914202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86</a:t>
            </a:fld>
            <a:endParaRPr lang="es-MX"/>
          </a:p>
        </p:txBody>
      </p:sp>
    </p:spTree>
    <p:extLst>
      <p:ext uri="{BB962C8B-B14F-4D97-AF65-F5344CB8AC3E}">
        <p14:creationId xmlns:p14="http://schemas.microsoft.com/office/powerpoint/2010/main" val="41373790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87</a:t>
            </a:fld>
            <a:endParaRPr lang="es-MX"/>
          </a:p>
        </p:txBody>
      </p:sp>
    </p:spTree>
    <p:extLst>
      <p:ext uri="{BB962C8B-B14F-4D97-AF65-F5344CB8AC3E}">
        <p14:creationId xmlns:p14="http://schemas.microsoft.com/office/powerpoint/2010/main" val="32347269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88</a:t>
            </a:fld>
            <a:endParaRPr lang="es-MX"/>
          </a:p>
        </p:txBody>
      </p:sp>
    </p:spTree>
    <p:extLst>
      <p:ext uri="{BB962C8B-B14F-4D97-AF65-F5344CB8AC3E}">
        <p14:creationId xmlns:p14="http://schemas.microsoft.com/office/powerpoint/2010/main" val="2070338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89</a:t>
            </a:fld>
            <a:endParaRPr lang="es-MX"/>
          </a:p>
        </p:txBody>
      </p:sp>
    </p:spTree>
    <p:extLst>
      <p:ext uri="{BB962C8B-B14F-4D97-AF65-F5344CB8AC3E}">
        <p14:creationId xmlns:p14="http://schemas.microsoft.com/office/powerpoint/2010/main" val="38315141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90</a:t>
            </a:fld>
            <a:endParaRPr lang="es-MX"/>
          </a:p>
        </p:txBody>
      </p:sp>
    </p:spTree>
    <p:extLst>
      <p:ext uri="{BB962C8B-B14F-4D97-AF65-F5344CB8AC3E}">
        <p14:creationId xmlns:p14="http://schemas.microsoft.com/office/powerpoint/2010/main" val="34443458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0682183-98CC-48AB-8ED4-DD29BDAB2329}" type="slidenum">
              <a:rPr lang="es-ES"/>
              <a:pPr/>
              <a:t>91</a:t>
            </a:fld>
            <a:endParaRPr lang="es-ES"/>
          </a:p>
        </p:txBody>
      </p:sp>
      <p:sp>
        <p:nvSpPr>
          <p:cNvPr id="82947" name="Rectangle 2"/>
          <p:cNvSpPr>
            <a:spLocks noGrp="1" noRot="1" noChangeAspect="1" noChangeArrowheads="1" noTextEdit="1"/>
          </p:cNvSpPr>
          <p:nvPr>
            <p:ph type="sldImg"/>
          </p:nvPr>
        </p:nvSpPr>
        <p:spPr>
          <a:xfrm>
            <a:off x="1143000" y="685800"/>
            <a:ext cx="4573588" cy="3429000"/>
          </a:xfrm>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1E8A594-1D21-45C8-A9C7-93981258DE6C}" type="slidenum">
              <a:rPr lang="es-ES"/>
              <a:pPr/>
              <a:t>92</a:t>
            </a:fld>
            <a:endParaRPr lang="es-ES"/>
          </a:p>
        </p:txBody>
      </p:sp>
      <p:sp>
        <p:nvSpPr>
          <p:cNvPr id="83971" name="Rectangle 2"/>
          <p:cNvSpPr>
            <a:spLocks noGrp="1" noRot="1" noChangeAspect="1" noChangeArrowheads="1" noTextEdit="1"/>
          </p:cNvSpPr>
          <p:nvPr>
            <p:ph type="sldImg"/>
          </p:nvPr>
        </p:nvSpPr>
        <p:spPr>
          <a:xfrm>
            <a:off x="1143000" y="685800"/>
            <a:ext cx="4573588" cy="3429000"/>
          </a:xfrm>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10</a:t>
            </a:fld>
            <a:endParaRPr lang="es-MX"/>
          </a:p>
        </p:txBody>
      </p:sp>
    </p:spTree>
    <p:extLst>
      <p:ext uri="{BB962C8B-B14F-4D97-AF65-F5344CB8AC3E}">
        <p14:creationId xmlns:p14="http://schemas.microsoft.com/office/powerpoint/2010/main" val="247513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12</a:t>
            </a:fld>
            <a:endParaRPr lang="es-MX"/>
          </a:p>
        </p:txBody>
      </p:sp>
    </p:spTree>
    <p:extLst>
      <p:ext uri="{BB962C8B-B14F-4D97-AF65-F5344CB8AC3E}">
        <p14:creationId xmlns:p14="http://schemas.microsoft.com/office/powerpoint/2010/main" val="310767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AF63ABB-A849-4F85-ABA2-3FB4336ADDE6}" type="slidenum">
              <a:rPr lang="es-MX" smtClean="0"/>
              <a:t>15</a:t>
            </a:fld>
            <a:endParaRPr lang="es-MX"/>
          </a:p>
        </p:txBody>
      </p:sp>
    </p:spTree>
    <p:extLst>
      <p:ext uri="{BB962C8B-B14F-4D97-AF65-F5344CB8AC3E}">
        <p14:creationId xmlns:p14="http://schemas.microsoft.com/office/powerpoint/2010/main" val="267297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E310CC3-A3D0-43B7-8442-041996D84F26}" type="datetime1">
              <a:rPr lang="es-MX" smtClean="0"/>
              <a:t>25/07/2013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33592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0ADD5AB-6846-42F5-B503-1B772DBFD63F}" type="datetime1">
              <a:rPr lang="es-MX" smtClean="0"/>
              <a:t>25/07/2013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37534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D282FBE-9014-48AA-8B11-8E41E36EA0B0}" type="datetime1">
              <a:rPr lang="es-MX" smtClean="0"/>
              <a:t>25/07/2013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386267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3C0F5C8-2139-4B1A-BB1D-AA46E6E3CCB4}" type="datetime1">
              <a:rPr lang="es-MX" smtClean="0"/>
              <a:t>25/07/2013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266344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BFA99B-0673-4646-A3C6-5BE2E1F2D34C}" type="datetime1">
              <a:rPr lang="es-MX" smtClean="0"/>
              <a:t>25/07/2013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210696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B53E9A3-EDDA-4AC6-A904-3B7CD20E52A7}" type="datetime1">
              <a:rPr lang="es-MX" smtClean="0"/>
              <a:t>25/07/2013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111318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F44E86D-C7EC-4333-89A6-1258961BFB50}" type="datetime1">
              <a:rPr lang="es-MX" smtClean="0"/>
              <a:t>25/07/2013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47418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D790DED-8813-47F0-A6CC-40E4C36CFEB9}" type="datetime1">
              <a:rPr lang="es-MX" smtClean="0"/>
              <a:t>25/07/2013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157542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1E88D8-6841-45E0-A14D-865D3C8D546F}" type="datetime1">
              <a:rPr lang="es-MX" smtClean="0"/>
              <a:t>25/07/2013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160351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2BCF7D-90A7-4156-91B0-1D7C2B90D1B6}" type="datetime1">
              <a:rPr lang="es-MX" smtClean="0"/>
              <a:t>25/07/2013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259420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4AC8C08-4279-4DA4-A0A4-F2E24FF6D555}" type="datetime1">
              <a:rPr lang="es-MX" smtClean="0"/>
              <a:t>25/07/2013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A880AF-D019-4B4E-A6D4-963A19B85DF1}" type="slidenum">
              <a:rPr lang="es-MX" smtClean="0"/>
              <a:t>‹Nº›</a:t>
            </a:fld>
            <a:endParaRPr lang="es-MX"/>
          </a:p>
        </p:txBody>
      </p:sp>
    </p:spTree>
    <p:extLst>
      <p:ext uri="{BB962C8B-B14F-4D97-AF65-F5344CB8AC3E}">
        <p14:creationId xmlns:p14="http://schemas.microsoft.com/office/powerpoint/2010/main" val="321443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6BFB5-4E2E-403F-84DC-34EC98F29226}" type="datetime1">
              <a:rPr lang="es-MX" smtClean="0"/>
              <a:t>25/07/2013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880AF-D019-4B4E-A6D4-963A19B85DF1}" type="slidenum">
              <a:rPr lang="es-MX" smtClean="0"/>
              <a:t>‹Nº›</a:t>
            </a:fld>
            <a:endParaRPr lang="es-MX"/>
          </a:p>
        </p:txBody>
      </p:sp>
      <p:grpSp>
        <p:nvGrpSpPr>
          <p:cNvPr id="7" name="Group 8"/>
          <p:cNvGrpSpPr>
            <a:grpSpLocks/>
          </p:cNvGrpSpPr>
          <p:nvPr userDrawn="1"/>
        </p:nvGrpSpPr>
        <p:grpSpPr bwMode="auto">
          <a:xfrm>
            <a:off x="467544" y="6415410"/>
            <a:ext cx="1440160" cy="224831"/>
            <a:chOff x="1882" y="981"/>
            <a:chExt cx="2722" cy="635"/>
          </a:xfrm>
        </p:grpSpPr>
        <p:pic>
          <p:nvPicPr>
            <p:cNvPr id="8" name="Picture 9"/>
            <p:cNvPicPr>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1882" y="981"/>
              <a:ext cx="681" cy="578"/>
            </a:xfrm>
            <a:prstGeom prst="rect">
              <a:avLst/>
            </a:prstGeom>
            <a:noFill/>
            <a:ln w="9525">
              <a:noFill/>
              <a:miter lim="800000"/>
              <a:headEnd/>
              <a:tailEnd/>
            </a:ln>
          </p:spPr>
        </p:pic>
        <p:pic>
          <p:nvPicPr>
            <p:cNvPr id="9" name="Picture 10"/>
            <p:cNvPicPr>
              <a:picLocks noChangeAspect="1" noChangeArrowheads="1"/>
            </p:cNvPicPr>
            <p:nvPr/>
          </p:nvPicPr>
          <p:blipFill>
            <a:blip r:embed="rId14" cstate="print">
              <a:duotone>
                <a:schemeClr val="bg2">
                  <a:shade val="45000"/>
                  <a:satMod val="135000"/>
                </a:schemeClr>
                <a:prstClr val="white"/>
              </a:duotone>
            </a:blip>
            <a:srcRect/>
            <a:stretch>
              <a:fillRect/>
            </a:stretch>
          </p:blipFill>
          <p:spPr bwMode="auto">
            <a:xfrm>
              <a:off x="2562" y="1224"/>
              <a:ext cx="2042" cy="392"/>
            </a:xfrm>
            <a:prstGeom prst="rect">
              <a:avLst/>
            </a:prstGeom>
            <a:noFill/>
            <a:ln w="9525">
              <a:noFill/>
              <a:miter lim="800000"/>
              <a:headEnd/>
              <a:tailEnd/>
            </a:ln>
          </p:spPr>
        </p:pic>
      </p:grpSp>
      <p:cxnSp>
        <p:nvCxnSpPr>
          <p:cNvPr id="10" name="9 Conector recto"/>
          <p:cNvCxnSpPr/>
          <p:nvPr userDrawn="1"/>
        </p:nvCxnSpPr>
        <p:spPr>
          <a:xfrm>
            <a:off x="323528" y="6381328"/>
            <a:ext cx="8496622" cy="0"/>
          </a:xfrm>
          <a:prstGeom prst="line">
            <a:avLst/>
          </a:prstGeom>
          <a:ln w="25400" cap="rnd" cmpd="thickThi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0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youtube.com/watch?v=_7NjqpnHnPI"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www.youtube.com/watch?v=wvjYPcaVUXE" TargetMode="Externa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mx/url?sa=i&amp;rct=j&amp;q=mision&amp;source=images&amp;cd=&amp;cad=rja&amp;docid=K1IzMRoDvIi_6M&amp;tbnid=Or16LIZydt2xPM:&amp;ved=0CAUQjRw&amp;url=http://aluminioscolon.com.mx/mision-y-vision/&amp;ei=oXK3UbrvDIa68wSY-oCICw&amp;bvm=bv.47534661,d.dmQ&amp;psig=AFQjCNGbBUOb4-vv2Ae7xFSFen45Os5eog&amp;ust=1371062126143566"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om.mx/url?sa=i&amp;rct=j&amp;q=valores%20estrategicos&amp;source=images&amp;cd=&amp;cad=rja&amp;docid=O2PwnLYkH8ljEM&amp;tbnid=0n146Zf9PYYB7M:&amp;ved=0CAUQjRw&amp;url=http://www.wolterbeckinternacional.com/index.php?s=principios&amp;ei=gXe3UfPHG5SI9QTb9YD4CQ&amp;bvm=bv.47534661,d.dmQ&amp;psig=AFQjCNHeNkErSlc_EpQMqXaES1zI9poRxg&amp;ust=1371064575159632"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hyperlink" Target="http://www.youtube.com/watch?v=Bdtw6gQKe3c&amp;feature=related" TargetMode="External"/><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youtube.com/watch?v=2GCkTD_zq64"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youtube.com/watch?v=pZ9YdAVw5kQ"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www.google.com.mx/url?sa=i&amp;rct=j&amp;q=planeacion+estrategica&amp;source=images&amp;cd=&amp;docid=6ssDcduPCuQ50M&amp;tbnid=viBIokVEiFU6kM:&amp;ved=0CAUQjRw&amp;url=http://www.pymempresario.com/2012/10/planeacion-estrategica-la-clave-para-que-tu-empresa-destaque/&amp;ei=ChayUfSCHsfUqAH42YCwDQ&amp;psig=AFQjCNF82xjvp_yHoi4rd0bN8X-1wPEg1g&amp;ust=1370711855368129"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8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google.com.mx/url?sa=i&amp;rct=j&amp;q=medir%20resultados&amp;source=images&amp;cd=&amp;cad=rja&amp;docid=AzPBS3V9AFe2UM&amp;tbnid=sXPCMndV3S_YOM:&amp;ved=0CAUQjRw&amp;url=http://bloghermes-bs.blogspot.com/2013/01/kpi-en-social-media.html&amp;ei=SReyUaacN8nGqgHB1IGwDg&amp;psig=AFQjCNGXHX3q-ccw8uKDMG8PkxH9acchQg&amp;ust=1370712258333809"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89.xml.rels><?xml version="1.0" encoding="UTF-8" standalone="yes"?>
<Relationships xmlns="http://schemas.openxmlformats.org/package/2006/relationships"><Relationship Id="rId3" Type="http://schemas.openxmlformats.org/officeDocument/2006/relationships/hyperlink" Target="http://www.google.com.mx/url?sa=i&amp;rct=j&amp;q=accion+correctiva&amp;source=images&amp;cd=&amp;cad=rja&amp;docid=nm9LdYZc7qK85M&amp;tbnid=HAuio6_aK0E7MM:&amp;ved=0CAUQjRw&amp;url=http://team-6-nutricion.wikispaces.com/Control&amp;ei=iyeyUdGMCImpqgHHjoG4Ag&amp;bvm=bv.47534661,d.aWM&amp;psig=AFQjCNHXqlHpvZAEjSnO-B9ZtPZ-pNNRSw&amp;ust=1370716389914127"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hyperlink" Target="Respuestas%20Identificaci&#243;n%20de%20elementos%20de%20planeaci&#243;n.pp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11560" y="3933056"/>
            <a:ext cx="7929562" cy="1292633"/>
          </a:xfrm>
          <a:prstGeom prst="rect">
            <a:avLst/>
          </a:prstGeom>
          <a:solidFill>
            <a:schemeClr val="bg1">
              <a:lumMod val="95000"/>
            </a:schemeClr>
          </a:solid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36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Técnicas de gestión ejecutiva</a:t>
            </a: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Módulo 3.- DECISIONES Y ESTRATEGIAS</a:t>
            </a: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340768"/>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2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
        <p:nvSpPr>
          <p:cNvPr id="2" name="1 CuadroTexto"/>
          <p:cNvSpPr txBox="1"/>
          <p:nvPr/>
        </p:nvSpPr>
        <p:spPr>
          <a:xfrm>
            <a:off x="611560" y="5517232"/>
            <a:ext cx="7920880" cy="553998"/>
          </a:xfrm>
          <a:prstGeom prst="rect">
            <a:avLst/>
          </a:prstGeom>
          <a:noFill/>
          <a:ln>
            <a:solidFill>
              <a:schemeClr val="bg1">
                <a:lumMod val="50000"/>
              </a:schemeClr>
            </a:solidFill>
          </a:ln>
        </p:spPr>
        <p:txBody>
          <a:bodyPr wrap="square" rtlCol="0">
            <a:spAutoFit/>
          </a:bodyPr>
          <a:lstStyle/>
          <a:p>
            <a:pPr algn="just"/>
            <a:r>
              <a:rPr lang="es-MX" sz="1000" i="1" dirty="0" smtClean="0"/>
              <a:t>NOTA: Este material ha sido diseñado para que los estudiantes tengan acceso al mismo antes de cada sesión donde se expondrá el módulo respectivo, con la finalidad de que lo estudien, contesten las autoevaluaciones y vean los videos recomendados, así mismo servirá de base para la Evaluación de este módulo.</a:t>
            </a:r>
            <a:endParaRPr lang="es-MX" sz="1000" i="1" dirty="0"/>
          </a:p>
        </p:txBody>
      </p:sp>
    </p:spTree>
    <p:extLst>
      <p:ext uri="{BB962C8B-B14F-4D97-AF65-F5344CB8AC3E}">
        <p14:creationId xmlns:p14="http://schemas.microsoft.com/office/powerpoint/2010/main" val="3287682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0"/>
          <p:cNvSpPr>
            <a:spLocks noChangeArrowheads="1"/>
          </p:cNvSpPr>
          <p:nvPr/>
        </p:nvSpPr>
        <p:spPr bwMode="auto">
          <a:xfrm>
            <a:off x="971550" y="404664"/>
            <a:ext cx="7200850" cy="400110"/>
          </a:xfrm>
          <a:prstGeom prst="rect">
            <a:avLst/>
          </a:prstGeom>
          <a:solidFill>
            <a:schemeClr val="tx2">
              <a:lumMod val="40000"/>
              <a:lumOff val="60000"/>
            </a:schemeClr>
          </a:solidFill>
          <a:ln>
            <a:noFill/>
          </a:ln>
          <a:extLst/>
        </p:spPr>
        <p:txBody>
          <a:bodyPr wrap="square">
            <a:spAutoFit/>
          </a:bodyPr>
          <a:lstStyle/>
          <a:p>
            <a:pPr algn="ctr"/>
            <a:r>
              <a:rPr lang="es-ES" sz="2000" b="1" dirty="0"/>
              <a:t>FACTORES DE LA TOMA DE DECISIONES</a:t>
            </a:r>
          </a:p>
        </p:txBody>
      </p:sp>
      <p:graphicFrame>
        <p:nvGraphicFramePr>
          <p:cNvPr id="3" name="2 Diagrama"/>
          <p:cNvGraphicFramePr/>
          <p:nvPr>
            <p:extLst>
              <p:ext uri="{D42A27DB-BD31-4B8C-83A1-F6EECF244321}">
                <p14:modId xmlns:p14="http://schemas.microsoft.com/office/powerpoint/2010/main" val="1761071001"/>
              </p:ext>
            </p:extLst>
          </p:nvPr>
        </p:nvGraphicFramePr>
        <p:xfrm>
          <a:off x="971600" y="1124744"/>
          <a:ext cx="7200800" cy="50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spTree>
    <p:extLst>
      <p:ext uri="{BB962C8B-B14F-4D97-AF65-F5344CB8AC3E}">
        <p14:creationId xmlns:p14="http://schemas.microsoft.com/office/powerpoint/2010/main" val="4855328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1"/>
          <p:cNvSpPr>
            <a:spLocks noChangeArrowheads="1"/>
          </p:cNvSpPr>
          <p:nvPr/>
        </p:nvSpPr>
        <p:spPr bwMode="auto">
          <a:xfrm>
            <a:off x="395858" y="4515231"/>
            <a:ext cx="8280598" cy="142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lnSpc>
                <a:spcPct val="110000"/>
              </a:lnSpc>
              <a:spcBef>
                <a:spcPct val="5000"/>
              </a:spcBef>
            </a:pPr>
            <a:r>
              <a:rPr lang="es-ES" sz="2000" dirty="0">
                <a:cs typeface="Times New Roman" pitchFamily="18" charset="0"/>
              </a:rPr>
              <a:t>La </a:t>
            </a:r>
            <a:r>
              <a:rPr lang="es-ES" sz="2000" b="1" i="1" dirty="0">
                <a:cs typeface="Times New Roman" pitchFamily="18" charset="0"/>
              </a:rPr>
              <a:t>toma de decisiones</a:t>
            </a:r>
            <a:r>
              <a:rPr lang="es-ES" sz="2000" dirty="0">
                <a:cs typeface="Times New Roman" pitchFamily="18" charset="0"/>
              </a:rPr>
              <a:t> tiene un </a:t>
            </a:r>
            <a:r>
              <a:rPr lang="es-ES" sz="2000" b="1" i="1" dirty="0">
                <a:cs typeface="Times New Roman" pitchFamily="18" charset="0"/>
              </a:rPr>
              <a:t>alto grado de criterio y consideraciones personales </a:t>
            </a:r>
            <a:r>
              <a:rPr lang="es-ES" sz="2000" dirty="0">
                <a:cs typeface="Times New Roman" pitchFamily="18" charset="0"/>
              </a:rPr>
              <a:t>donde aspectos tales como la </a:t>
            </a:r>
            <a:r>
              <a:rPr lang="es-ES" sz="2000" b="1" i="1" dirty="0">
                <a:cs typeface="Times New Roman" pitchFamily="18" charset="0"/>
              </a:rPr>
              <a:t>experiencia,</a:t>
            </a:r>
            <a:r>
              <a:rPr lang="es-ES" sz="2000" dirty="0">
                <a:cs typeface="Times New Roman" pitchFamily="18" charset="0"/>
              </a:rPr>
              <a:t> la </a:t>
            </a:r>
            <a:r>
              <a:rPr lang="es-ES" sz="2000" b="1" i="1" dirty="0">
                <a:cs typeface="Times New Roman" pitchFamily="18" charset="0"/>
              </a:rPr>
              <a:t>situación</a:t>
            </a:r>
            <a:r>
              <a:rPr lang="es-ES" sz="2000" dirty="0">
                <a:cs typeface="Times New Roman" pitchFamily="18" charset="0"/>
              </a:rPr>
              <a:t> en que se encuentra, la </a:t>
            </a:r>
            <a:r>
              <a:rPr lang="es-ES" sz="2000" b="1" i="1" dirty="0">
                <a:cs typeface="Times New Roman" pitchFamily="18" charset="0"/>
              </a:rPr>
              <a:t>presión del tiempo</a:t>
            </a:r>
            <a:r>
              <a:rPr lang="es-ES" sz="2000" dirty="0">
                <a:cs typeface="Times New Roman" pitchFamily="18" charset="0"/>
              </a:rPr>
              <a:t> para decidir y </a:t>
            </a:r>
            <a:r>
              <a:rPr lang="es-ES" sz="2000" b="1" i="1" dirty="0">
                <a:cs typeface="Times New Roman" pitchFamily="18" charset="0"/>
              </a:rPr>
              <a:t>otros factores</a:t>
            </a:r>
            <a:r>
              <a:rPr lang="es-ES" sz="2000" dirty="0">
                <a:cs typeface="Times New Roman" pitchFamily="18" charset="0"/>
              </a:rPr>
              <a:t> resultan fundamentales en el proceso final.</a:t>
            </a:r>
            <a:endParaRPr lang="es-MX" sz="2000" dirty="0"/>
          </a:p>
        </p:txBody>
      </p:sp>
      <p:sp>
        <p:nvSpPr>
          <p:cNvPr id="16389" name="Rectangle 208"/>
          <p:cNvSpPr>
            <a:spLocks noChangeArrowheads="1"/>
          </p:cNvSpPr>
          <p:nvPr/>
        </p:nvSpPr>
        <p:spPr bwMode="auto">
          <a:xfrm>
            <a:off x="250825" y="692696"/>
            <a:ext cx="8569325"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0000"/>
              </a:lnSpc>
              <a:spcBef>
                <a:spcPct val="50000"/>
              </a:spcBef>
            </a:pPr>
            <a:r>
              <a:rPr lang="es-ES" sz="2000" dirty="0"/>
              <a:t>Se pueden mencionar cuatro </a:t>
            </a:r>
            <a:r>
              <a:rPr lang="es-ES" sz="2000" b="1" i="1" dirty="0"/>
              <a:t>enfoques </a:t>
            </a:r>
            <a:r>
              <a:rPr lang="es-ES" sz="2000" dirty="0"/>
              <a:t>en la toma de decisiones, desde lo elemental hasta lo sofisticado:</a:t>
            </a:r>
          </a:p>
        </p:txBody>
      </p:sp>
      <p:sp>
        <p:nvSpPr>
          <p:cNvPr id="9" name="Rectangle 208"/>
          <p:cNvSpPr>
            <a:spLocks noChangeArrowheads="1"/>
          </p:cNvSpPr>
          <p:nvPr/>
        </p:nvSpPr>
        <p:spPr bwMode="auto">
          <a:xfrm>
            <a:off x="665049" y="2287479"/>
            <a:ext cx="3872026" cy="413959"/>
          </a:xfrm>
          <a:prstGeom prst="rect">
            <a:avLst/>
          </a:prstGeom>
          <a:solidFill>
            <a:srgbClr val="EF693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110000"/>
              </a:lnSpc>
              <a:spcBef>
                <a:spcPct val="50000"/>
              </a:spcBef>
              <a:defRPr/>
            </a:pPr>
            <a:r>
              <a:rPr lang="es-ES" sz="2000" b="1" dirty="0"/>
              <a:t>ENFOQUES DE LAS DECISIONES</a:t>
            </a:r>
          </a:p>
        </p:txBody>
      </p:sp>
      <p:sp>
        <p:nvSpPr>
          <p:cNvPr id="10" name="Rectangle 208"/>
          <p:cNvSpPr>
            <a:spLocks noChangeArrowheads="1"/>
          </p:cNvSpPr>
          <p:nvPr/>
        </p:nvSpPr>
        <p:spPr bwMode="auto">
          <a:xfrm>
            <a:off x="665050" y="2693936"/>
            <a:ext cx="3872026" cy="1460400"/>
          </a:xfrm>
          <a:prstGeom prst="rect">
            <a:avLst/>
          </a:prstGeom>
          <a:solidFill>
            <a:srgbClr val="F1EF9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85750" indent="-285750" algn="just">
              <a:lnSpc>
                <a:spcPct val="80000"/>
              </a:lnSpc>
              <a:spcBef>
                <a:spcPct val="50000"/>
              </a:spcBef>
              <a:buClr>
                <a:schemeClr val="tx2"/>
              </a:buClr>
              <a:buFont typeface="Wingdings" pitchFamily="2" charset="2"/>
              <a:buChar char="q"/>
              <a:defRPr/>
            </a:pPr>
            <a:r>
              <a:rPr lang="es-ES" sz="2000" b="1" dirty="0"/>
              <a:t>Enfoque instintivo</a:t>
            </a:r>
          </a:p>
          <a:p>
            <a:pPr marL="285750" indent="-285750" algn="just">
              <a:lnSpc>
                <a:spcPct val="70000"/>
              </a:lnSpc>
              <a:spcBef>
                <a:spcPct val="50000"/>
              </a:spcBef>
              <a:buClr>
                <a:schemeClr val="tx2"/>
              </a:buClr>
              <a:buFont typeface="Wingdings" pitchFamily="2" charset="2"/>
              <a:buChar char="q"/>
              <a:defRPr/>
            </a:pPr>
            <a:r>
              <a:rPr lang="es-ES" sz="2000" b="1" dirty="0"/>
              <a:t>Enfoque tradicional</a:t>
            </a:r>
          </a:p>
          <a:p>
            <a:pPr marL="285750" indent="-285750" algn="just">
              <a:lnSpc>
                <a:spcPct val="70000"/>
              </a:lnSpc>
              <a:spcBef>
                <a:spcPct val="50000"/>
              </a:spcBef>
              <a:buClr>
                <a:schemeClr val="tx2"/>
              </a:buClr>
              <a:buFont typeface="Wingdings" pitchFamily="2" charset="2"/>
              <a:buChar char="q"/>
              <a:defRPr/>
            </a:pPr>
            <a:r>
              <a:rPr lang="es-ES" sz="2000" b="1" dirty="0"/>
              <a:t>Enfoque del sentido común</a:t>
            </a:r>
          </a:p>
          <a:p>
            <a:pPr marL="285750" indent="-285750" algn="just">
              <a:lnSpc>
                <a:spcPct val="70000"/>
              </a:lnSpc>
              <a:spcBef>
                <a:spcPct val="50000"/>
              </a:spcBef>
              <a:buClr>
                <a:schemeClr val="tx2"/>
              </a:buClr>
              <a:buFont typeface="Wingdings" pitchFamily="2" charset="2"/>
              <a:buChar char="q"/>
              <a:defRPr/>
            </a:pPr>
            <a:r>
              <a:rPr lang="es-ES" sz="2000" b="1" dirty="0"/>
              <a:t>Enfoque técnico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197" y="1512937"/>
            <a:ext cx="3724275" cy="2924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3" name="2 Marcador de número de diapositiva"/>
          <p:cNvSpPr>
            <a:spLocks noGrp="1"/>
          </p:cNvSpPr>
          <p:nvPr>
            <p:ph type="sldNum" sz="quarter" idx="12"/>
          </p:nvPr>
        </p:nvSpPr>
        <p:spPr/>
        <p:txBody>
          <a:bodyPr/>
          <a:lstStyle/>
          <a:p>
            <a:fld id="{A0A880AF-D019-4B4E-A6D4-963A19B85DF1}" type="slidenum">
              <a:rPr lang="es-MX" smtClean="0"/>
              <a:t>11</a:t>
            </a:fld>
            <a:endParaRPr lang="es-MX"/>
          </a:p>
        </p:txBody>
      </p:sp>
    </p:spTree>
    <p:extLst>
      <p:ext uri="{BB962C8B-B14F-4D97-AF65-F5344CB8AC3E}">
        <p14:creationId xmlns:p14="http://schemas.microsoft.com/office/powerpoint/2010/main" val="88810414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bwMode="auto">
          <a:xfrm>
            <a:off x="467544" y="2133296"/>
            <a:ext cx="8064896" cy="3960000"/>
          </a:xfrm>
          <a:prstGeom prst="ellipse">
            <a:avLst/>
          </a:prstGeom>
          <a:solidFill>
            <a:srgbClr val="FFFF99"/>
          </a:solidFill>
          <a:ln>
            <a:noFill/>
          </a:ln>
          <a:extLst/>
        </p:spPr>
        <p:txBody>
          <a:bodyPr rtlCol="0" anchor="ctr">
            <a:spAutoFit/>
          </a:bodyPr>
          <a:lstStyle/>
          <a:p>
            <a:pPr algn="ctr"/>
            <a:endParaRPr lang="es-MX" sz="2000" b="1" dirty="0" smtClean="0">
              <a:ln w="18000">
                <a:solidFill>
                  <a:schemeClr val="tx2">
                    <a:lumMod val="40000"/>
                    <a:lumOff val="60000"/>
                  </a:schemeClr>
                </a:solidFill>
                <a:prstDash val="solid"/>
                <a:miter lim="800000"/>
              </a:ln>
              <a:solidFill>
                <a:srgbClr val="00B050"/>
              </a:solidFill>
              <a:effectLst>
                <a:outerShdw blurRad="25500" dist="23000" dir="7020000" algn="tl">
                  <a:srgbClr val="000000">
                    <a:alpha val="50000"/>
                  </a:srgbClr>
                </a:outerShdw>
              </a:effectLst>
            </a:endParaRPr>
          </a:p>
        </p:txBody>
      </p:sp>
      <p:graphicFrame>
        <p:nvGraphicFramePr>
          <p:cNvPr id="16715" name="Group 331"/>
          <p:cNvGraphicFramePr>
            <a:graphicFrameLocks noGrp="1"/>
          </p:cNvGraphicFramePr>
          <p:nvPr>
            <p:extLst>
              <p:ext uri="{D42A27DB-BD31-4B8C-83A1-F6EECF244321}">
                <p14:modId xmlns:p14="http://schemas.microsoft.com/office/powerpoint/2010/main" val="1627917032"/>
              </p:ext>
            </p:extLst>
          </p:nvPr>
        </p:nvGraphicFramePr>
        <p:xfrm>
          <a:off x="250825" y="471230"/>
          <a:ext cx="8642350" cy="365482"/>
        </p:xfrm>
        <a:graphic>
          <a:graphicData uri="http://schemas.openxmlformats.org/drawingml/2006/table">
            <a:tbl>
              <a:tblPr/>
              <a:tblGrid>
                <a:gridCol w="8642350"/>
              </a:tblGrid>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rPr>
                        <a:t>LA INFORMACIÓN PARA TOMAR DECISIONES</a:t>
                      </a:r>
                    </a:p>
                  </a:txBody>
                  <a:tcPr marT="45581" marB="45581" horzOverflow="overflow">
                    <a:lnL cap="flat">
                      <a:noFill/>
                    </a:lnL>
                    <a:lnR cap="flat">
                      <a:noFill/>
                    </a:lnR>
                    <a:lnT cap="flat">
                      <a:noFill/>
                    </a:lnT>
                    <a:lnB cap="flat">
                      <a:noFill/>
                    </a:lnB>
                    <a:lnTlToBr>
                      <a:noFill/>
                    </a:lnTlToBr>
                    <a:lnBlToTr>
                      <a:noFill/>
                    </a:lnBlToTr>
                    <a:solidFill>
                      <a:schemeClr val="tx2">
                        <a:lumMod val="40000"/>
                        <a:lumOff val="60000"/>
                      </a:schemeClr>
                    </a:solidFill>
                  </a:tcPr>
                </a:tc>
              </a:tr>
            </a:tbl>
          </a:graphicData>
        </a:graphic>
      </p:graphicFrame>
      <p:sp>
        <p:nvSpPr>
          <p:cNvPr id="17415" name="Line 293"/>
          <p:cNvSpPr>
            <a:spLocks noChangeShapeType="1"/>
          </p:cNvSpPr>
          <p:nvPr/>
        </p:nvSpPr>
        <p:spPr bwMode="auto">
          <a:xfrm flipV="1">
            <a:off x="3282131" y="3789927"/>
            <a:ext cx="0" cy="381000"/>
          </a:xfrm>
          <a:prstGeom prst="line">
            <a:avLst/>
          </a:prstGeom>
          <a:noFill/>
          <a:ln w="38100">
            <a:solidFill>
              <a:srgbClr val="FF66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s-MX"/>
          </a:p>
        </p:txBody>
      </p:sp>
      <p:pic>
        <p:nvPicPr>
          <p:cNvPr id="31753" name="Picture 248"/>
          <p:cNvPicPr>
            <a:picLocks noChangeAspect="1" noChangeArrowheads="1"/>
          </p:cNvPicPr>
          <p:nvPr/>
        </p:nvPicPr>
        <p:blipFill>
          <a:blip r:embed="rId3">
            <a:extLst>
              <a:ext uri="{28A0092B-C50C-407E-A947-70E740481C1C}">
                <a14:useLocalDpi xmlns:a14="http://schemas.microsoft.com/office/drawing/2010/main" val="0"/>
              </a:ext>
            </a:extLst>
          </a:blip>
          <a:srcRect l="998" t="-1607" r="6650" b="10509"/>
          <a:stretch>
            <a:fillRect/>
          </a:stretch>
        </p:blipFill>
        <p:spPr bwMode="auto">
          <a:xfrm>
            <a:off x="2394719" y="2493336"/>
            <a:ext cx="1673225" cy="12271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249"/>
          <p:cNvSpPr txBox="1">
            <a:spLocks noChangeArrowheads="1"/>
          </p:cNvSpPr>
          <p:nvPr/>
        </p:nvSpPr>
        <p:spPr bwMode="auto">
          <a:xfrm>
            <a:off x="1351731" y="2980302"/>
            <a:ext cx="139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_tradnl" b="1" i="1">
                <a:solidFill>
                  <a:srgbClr val="0033CC"/>
                </a:solidFill>
              </a:rPr>
              <a:t>Verídica</a:t>
            </a:r>
            <a:endParaRPr lang="es-MX" b="1" i="1">
              <a:solidFill>
                <a:srgbClr val="0033CC"/>
              </a:solidFill>
            </a:endParaRPr>
          </a:p>
        </p:txBody>
      </p:sp>
      <p:sp>
        <p:nvSpPr>
          <p:cNvPr id="17421" name="Text Box 250"/>
          <p:cNvSpPr txBox="1">
            <a:spLocks noChangeArrowheads="1"/>
          </p:cNvSpPr>
          <p:nvPr/>
        </p:nvSpPr>
        <p:spPr bwMode="auto">
          <a:xfrm>
            <a:off x="6804248" y="3053327"/>
            <a:ext cx="139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_tradnl" b="1" i="1">
                <a:solidFill>
                  <a:srgbClr val="0033CC"/>
                </a:solidFill>
              </a:rPr>
              <a:t>Oportuna</a:t>
            </a:r>
            <a:endParaRPr lang="es-MX" b="1" i="1">
              <a:solidFill>
                <a:srgbClr val="0033CC"/>
              </a:solidFill>
            </a:endParaRPr>
          </a:p>
        </p:txBody>
      </p:sp>
      <p:sp>
        <p:nvSpPr>
          <p:cNvPr id="17422" name="Text Box 251"/>
          <p:cNvSpPr txBox="1">
            <a:spLocks noChangeArrowheads="1"/>
          </p:cNvSpPr>
          <p:nvPr/>
        </p:nvSpPr>
        <p:spPr bwMode="auto">
          <a:xfrm>
            <a:off x="673869" y="4709089"/>
            <a:ext cx="2046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_tradnl" b="1" i="1">
                <a:solidFill>
                  <a:srgbClr val="0033CC"/>
                </a:solidFill>
              </a:rPr>
              <a:t>Clara y objetiva</a:t>
            </a:r>
            <a:endParaRPr lang="es-MX" b="1" i="1">
              <a:solidFill>
                <a:srgbClr val="0033CC"/>
              </a:solidFill>
            </a:endParaRPr>
          </a:p>
        </p:txBody>
      </p:sp>
      <p:sp>
        <p:nvSpPr>
          <p:cNvPr id="17423" name="Text Box 252"/>
          <p:cNvSpPr txBox="1">
            <a:spLocks noChangeArrowheads="1"/>
          </p:cNvSpPr>
          <p:nvPr/>
        </p:nvSpPr>
        <p:spPr bwMode="auto">
          <a:xfrm>
            <a:off x="6876256" y="4653527"/>
            <a:ext cx="139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_tradnl" b="1" i="1">
                <a:solidFill>
                  <a:srgbClr val="0033CC"/>
                </a:solidFill>
              </a:rPr>
              <a:t>Suficiente</a:t>
            </a:r>
            <a:endParaRPr lang="es-MX" b="1" i="1">
              <a:solidFill>
                <a:srgbClr val="0033CC"/>
              </a:solidFill>
            </a:endParaRPr>
          </a:p>
        </p:txBody>
      </p:sp>
      <p:sp>
        <p:nvSpPr>
          <p:cNvPr id="17424" name="Line 290"/>
          <p:cNvSpPr>
            <a:spLocks noChangeShapeType="1"/>
          </p:cNvSpPr>
          <p:nvPr/>
        </p:nvSpPr>
        <p:spPr bwMode="auto">
          <a:xfrm flipV="1">
            <a:off x="4068316" y="3069400"/>
            <a:ext cx="935732" cy="0"/>
          </a:xfrm>
          <a:prstGeom prst="line">
            <a:avLst/>
          </a:prstGeom>
          <a:noFill/>
          <a:ln w="38100">
            <a:solidFill>
              <a:srgbClr val="FF66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7425" name="Line 291"/>
          <p:cNvSpPr>
            <a:spLocks noChangeShapeType="1"/>
          </p:cNvSpPr>
          <p:nvPr/>
        </p:nvSpPr>
        <p:spPr bwMode="auto">
          <a:xfrm>
            <a:off x="5940152" y="3786752"/>
            <a:ext cx="0" cy="381000"/>
          </a:xfrm>
          <a:prstGeom prst="line">
            <a:avLst/>
          </a:prstGeom>
          <a:noFill/>
          <a:ln w="38100">
            <a:solidFill>
              <a:srgbClr val="FF66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7426" name="Line 292"/>
          <p:cNvSpPr>
            <a:spLocks noChangeShapeType="1"/>
          </p:cNvSpPr>
          <p:nvPr/>
        </p:nvSpPr>
        <p:spPr bwMode="auto">
          <a:xfrm flipH="1">
            <a:off x="4068314" y="5013616"/>
            <a:ext cx="1007741" cy="0"/>
          </a:xfrm>
          <a:prstGeom prst="line">
            <a:avLst/>
          </a:prstGeom>
          <a:noFill/>
          <a:ln w="38100">
            <a:solidFill>
              <a:srgbClr val="FF66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7427" name="Rectangle 332"/>
          <p:cNvSpPr>
            <a:spLocks noChangeArrowheads="1"/>
          </p:cNvSpPr>
          <p:nvPr/>
        </p:nvSpPr>
        <p:spPr bwMode="auto">
          <a:xfrm>
            <a:off x="323850" y="1136938"/>
            <a:ext cx="8496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 sz="2000" dirty="0"/>
              <a:t>El profesionista ejecutivo </a:t>
            </a:r>
            <a:r>
              <a:rPr lang="es-ES" sz="2000" b="1" i="1" dirty="0"/>
              <a:t>que decide, necesita de información veraz, oportuna y suficiente</a:t>
            </a:r>
            <a:r>
              <a:rPr lang="es-ES" sz="2000" dirty="0"/>
              <a:t> para decidir efectivamente. </a:t>
            </a:r>
          </a:p>
        </p:txBody>
      </p:sp>
      <p:pic>
        <p:nvPicPr>
          <p:cNvPr id="7170" name="Picture 2" descr="http://t0.gstatic.com/images?q=tbn:ANd9GcTz0jASAtJ5frvbKgy-jNYbXhRQ4CQo21yR_CcD9y-MSzvt2yiP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493337"/>
            <a:ext cx="1671638" cy="12271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825" y="4221088"/>
            <a:ext cx="1655763" cy="12240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412" y="4221163"/>
            <a:ext cx="1656531" cy="122406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Tree>
    <p:extLst>
      <p:ext uri="{BB962C8B-B14F-4D97-AF65-F5344CB8AC3E}">
        <p14:creationId xmlns:p14="http://schemas.microsoft.com/office/powerpoint/2010/main" val="353914463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wheel(1)">
                                      <p:cBhvr>
                                        <p:cTn id="7" dur="250"/>
                                        <p:tgtEl>
                                          <p:spTgt spid="1742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425"/>
                                        </p:tgtEl>
                                        <p:attrNameLst>
                                          <p:attrName>style.visibility</p:attrName>
                                        </p:attrNameLst>
                                      </p:cBhvr>
                                      <p:to>
                                        <p:strVal val="visible"/>
                                      </p:to>
                                    </p:set>
                                    <p:animEffect transition="in" filter="wheel(1)">
                                      <p:cBhvr>
                                        <p:cTn id="10" dur="250"/>
                                        <p:tgtEl>
                                          <p:spTgt spid="1742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7426"/>
                                        </p:tgtEl>
                                        <p:attrNameLst>
                                          <p:attrName>style.visibility</p:attrName>
                                        </p:attrNameLst>
                                      </p:cBhvr>
                                      <p:to>
                                        <p:strVal val="visible"/>
                                      </p:to>
                                    </p:set>
                                    <p:animEffect transition="in" filter="wheel(1)">
                                      <p:cBhvr>
                                        <p:cTn id="13" dur="250"/>
                                        <p:tgtEl>
                                          <p:spTgt spid="1742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wheel(1)">
                                      <p:cBhvr>
                                        <p:cTn id="16" dur="25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17424" grpId="0" animBg="1"/>
      <p:bldP spid="17425" grpId="0" animBg="1"/>
      <p:bldP spid="174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3 Marcador de número de diapositiva"/>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353A12D-D97A-43D6-B7BF-AC0E5F78E218}" type="slidenum">
              <a:rPr lang="es-MX" sz="1200">
                <a:solidFill>
                  <a:srgbClr val="898989"/>
                </a:solidFill>
                <a:latin typeface="+mn-lt"/>
              </a:rPr>
              <a:pPr eaLnBrk="1" hangingPunct="1"/>
              <a:t>13</a:t>
            </a:fld>
            <a:endParaRPr lang="es-MX" sz="1200">
              <a:solidFill>
                <a:srgbClr val="898989"/>
              </a:solidFill>
              <a:latin typeface="+mn-lt"/>
            </a:endParaRPr>
          </a:p>
        </p:txBody>
      </p:sp>
      <p:sp>
        <p:nvSpPr>
          <p:cNvPr id="18436" name="Rectangle 2"/>
          <p:cNvSpPr>
            <a:spLocks noChangeArrowheads="1"/>
          </p:cNvSpPr>
          <p:nvPr/>
        </p:nvSpPr>
        <p:spPr bwMode="auto">
          <a:xfrm>
            <a:off x="323850" y="260648"/>
            <a:ext cx="8496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s-ES" sz="1700" dirty="0">
                <a:cs typeface="Times New Roman" pitchFamily="18" charset="0"/>
              </a:rPr>
              <a:t>Para </a:t>
            </a:r>
            <a:r>
              <a:rPr lang="es-ES" sz="1700" b="1" i="1" dirty="0">
                <a:cs typeface="Times New Roman" pitchFamily="18" charset="0"/>
              </a:rPr>
              <a:t>generar, recopilar y captar</a:t>
            </a:r>
            <a:r>
              <a:rPr lang="es-ES" sz="1700" dirty="0">
                <a:cs typeface="Times New Roman" pitchFamily="18" charset="0"/>
              </a:rPr>
              <a:t> información </a:t>
            </a:r>
            <a:r>
              <a:rPr lang="es-ES" sz="1700" b="1" i="1" dirty="0">
                <a:cs typeface="Times New Roman" pitchFamily="18" charset="0"/>
              </a:rPr>
              <a:t>para decidir</a:t>
            </a:r>
            <a:r>
              <a:rPr lang="es-ES" sz="1700" dirty="0">
                <a:cs typeface="Times New Roman" pitchFamily="18" charset="0"/>
              </a:rPr>
              <a:t> se utiliza la </a:t>
            </a:r>
            <a:r>
              <a:rPr lang="es-ES" sz="1700" b="1" i="1" dirty="0">
                <a:cs typeface="Times New Roman" pitchFamily="18" charset="0"/>
              </a:rPr>
              <a:t>matriz de identificación de información para decidir.</a:t>
            </a:r>
            <a:endParaRPr lang="es-MX" sz="1700" dirty="0"/>
          </a:p>
        </p:txBody>
      </p:sp>
      <p:sp>
        <p:nvSpPr>
          <p:cNvPr id="18437" name="Rectangle 46"/>
          <p:cNvSpPr>
            <a:spLocks noChangeArrowheads="1"/>
          </p:cNvSpPr>
          <p:nvPr/>
        </p:nvSpPr>
        <p:spPr bwMode="auto">
          <a:xfrm>
            <a:off x="323850" y="5283795"/>
            <a:ext cx="84963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lnSpc>
                <a:spcPct val="90000"/>
              </a:lnSpc>
            </a:pPr>
            <a:r>
              <a:rPr lang="es-ES" sz="1700" dirty="0"/>
              <a:t>El contar con la información necesaria para tomar decisiones implica iniciativa y </a:t>
            </a:r>
            <a:r>
              <a:rPr lang="es-ES" sz="1700" b="1" i="1" dirty="0"/>
              <a:t>creatividad para </a:t>
            </a:r>
            <a:r>
              <a:rPr lang="es-ES" sz="1700" dirty="0"/>
              <a:t>consultar las </a:t>
            </a:r>
            <a:r>
              <a:rPr lang="es-ES" sz="1700" b="1" i="1" dirty="0"/>
              <a:t>fuentes adecuadas, los flujos y contenidos necesarios</a:t>
            </a:r>
            <a:r>
              <a:rPr lang="es-ES" sz="1700" dirty="0"/>
              <a:t> y la oportunidad para utilizarla. Por ello en la </a:t>
            </a:r>
            <a:r>
              <a:rPr lang="es-ES" sz="1700" b="1" i="1" dirty="0"/>
              <a:t>toma de decisiones, la creatividad debe ser un hábito</a:t>
            </a:r>
            <a:r>
              <a:rPr lang="es-ES" sz="1700" b="1" dirty="0"/>
              <a:t>, </a:t>
            </a:r>
            <a:r>
              <a:rPr lang="es-ES" sz="1700" dirty="0"/>
              <a:t>que se fomente y practique.</a:t>
            </a:r>
            <a:endParaRPr lang="es-ES" sz="1700" b="1" i="1" dirty="0"/>
          </a:p>
        </p:txBody>
      </p:sp>
      <p:graphicFrame>
        <p:nvGraphicFramePr>
          <p:cNvPr id="32848" name="Group 80"/>
          <p:cNvGraphicFramePr>
            <a:graphicFrameLocks noGrp="1"/>
          </p:cNvGraphicFramePr>
          <p:nvPr>
            <p:extLst>
              <p:ext uri="{D42A27DB-BD31-4B8C-83A1-F6EECF244321}">
                <p14:modId xmlns:p14="http://schemas.microsoft.com/office/powerpoint/2010/main" val="2740042939"/>
              </p:ext>
            </p:extLst>
          </p:nvPr>
        </p:nvGraphicFramePr>
        <p:xfrm>
          <a:off x="683568" y="980728"/>
          <a:ext cx="7704905" cy="4206438"/>
        </p:xfrm>
        <a:graphic>
          <a:graphicData uri="http://schemas.openxmlformats.org/drawingml/2006/table">
            <a:tbl>
              <a:tblPr/>
              <a:tblGrid>
                <a:gridCol w="501227"/>
                <a:gridCol w="1235582"/>
                <a:gridCol w="810955"/>
                <a:gridCol w="1052636"/>
                <a:gridCol w="246224"/>
                <a:gridCol w="545864"/>
                <a:gridCol w="220130"/>
                <a:gridCol w="1148022"/>
                <a:gridCol w="1036728"/>
                <a:gridCol w="907537"/>
              </a:tblGrid>
              <a:tr h="274374">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itchFamily="34" charset="0"/>
                        </a:rPr>
                        <a:t>MATRIZ DE IDENTIFICACIÓN DE INFORMACIÓN PARA DECIDIR</a:t>
                      </a:r>
                      <a:endParaRPr kumimoji="0" lang="es-ES" sz="1400" b="1" i="0" u="none" strike="noStrike" cap="none" normalizeH="0" baseline="0" dirty="0" smtClean="0">
                        <a:ln>
                          <a:noFill/>
                        </a:ln>
                        <a:solidFill>
                          <a:schemeClr val="tx1"/>
                        </a:solidFill>
                        <a:effectLst/>
                        <a:latin typeface="Arial Narrow" pitchFamily="34" charset="0"/>
                      </a:endParaRP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7437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FECHA REPORTE</a:t>
                      </a: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Narrow" pitchFamily="34" charset="0"/>
                      </a:endParaRP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PRIORIDAD</a:t>
                      </a:r>
                    </a:p>
                  </a:txBody>
                  <a:tcPr marT="45729" marB="45729"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Narrow" pitchFamily="34" charset="0"/>
                      </a:endParaRP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FECHA MÁXIMA DE SOLUCIÓN</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Narrow" pitchFamily="34" charset="0"/>
                      </a:endParaRP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r>
              <a:tr h="274374">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BREVE DESCRIPCIÓN DEL PROBLEMA O SITUACIÓN QUE REQUIERE LA DECISIÓN</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743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1.1</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LO QUE ES O EN QUE CONSISTE</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1.2</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LO QUE NO ES O EN QUE NO CONSISTE</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79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2.1</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EN DONDE ES</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2.2</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DONDE NO ES</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87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3.1</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CUANDO ES O FUE</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3.2</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CUANDO NO ES O NO FUE</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743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4.1</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QUIENES ESTÁN INVOLUCRADOS</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4.2</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QUIENES NO ESTÁN INVOLUCRADOS</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743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5.1</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A QUIENES Y QUE AFECTA</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5.2</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A QUIENES Y QUE NO AFECTA</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457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6.1</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QUE RECURSOS, EQUIPO, EVENTOS, ETC. ESTÁN INVOLUCRADOS.</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6.2</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QUE RECURSOS, EQUIPOS, EVENTOS, ETC. NO ESTÁN INVOLUCRADOS</a:t>
                      </a:r>
                    </a:p>
                  </a:txBody>
                  <a:tcPr marT="45729" marB="45729"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74374">
                <a:tc gridSpan="8">
                  <a:txBody>
                    <a:bodyPr/>
                    <a:lstStyle/>
                    <a:p>
                      <a:pPr marL="342900" marR="0" lvl="0" indent="-342900" algn="just" defTabSz="914400" rtl="0" eaLnBrk="1" fontAlgn="base" latinLnBrk="0" hangingPunct="1">
                        <a:lnSpc>
                          <a:spcPct val="100000"/>
                        </a:lnSpc>
                        <a:spcBef>
                          <a:spcPct val="20000"/>
                        </a:spcBef>
                        <a:spcAft>
                          <a:spcPct val="0"/>
                        </a:spcAft>
                        <a:buClrTx/>
                        <a:buSzTx/>
                        <a:buFont typeface="+mj-lt"/>
                        <a:buAutoNum type="alphaUcPeriod"/>
                        <a:tabLst/>
                      </a:pPr>
                      <a:r>
                        <a:rPr kumimoji="0" lang="es-ES" sz="1400" b="1" i="0" u="none" strike="noStrike" cap="none" normalizeH="0" baseline="0" dirty="0" smtClean="0">
                          <a:ln>
                            <a:noFill/>
                          </a:ln>
                          <a:solidFill>
                            <a:schemeClr val="tx1"/>
                          </a:solidFill>
                          <a:effectLst/>
                          <a:latin typeface="Arial Narrow" pitchFamily="34" charset="0"/>
                        </a:rPr>
                        <a:t> CUÁL (ES) (SON) LOS RIESGOS QUE SE CORREN DE NO TOMAR LA DECISIÓN.</a:t>
                      </a:r>
                    </a:p>
                  </a:txBody>
                  <a:tcPr marT="45729" marB="45729"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r>
              <a:tr h="287394">
                <a:tc gridSpan="8">
                  <a:txBody>
                    <a:bodyPr/>
                    <a:lstStyle/>
                    <a:p>
                      <a:pPr marL="342900" marR="0" lvl="0" indent="-342900" algn="just" defTabSz="914400" rtl="0" eaLnBrk="1" fontAlgn="base" latinLnBrk="0" hangingPunct="1">
                        <a:lnSpc>
                          <a:spcPct val="100000"/>
                        </a:lnSpc>
                        <a:spcBef>
                          <a:spcPct val="20000"/>
                        </a:spcBef>
                        <a:spcAft>
                          <a:spcPct val="0"/>
                        </a:spcAft>
                        <a:buClrTx/>
                        <a:buSzTx/>
                        <a:buFont typeface="+mj-lt"/>
                        <a:buAutoNum type="alphaUcPeriod" startAt="2"/>
                        <a:tabLst/>
                      </a:pPr>
                      <a:r>
                        <a:rPr kumimoji="0" lang="es-ES" sz="1400" b="1" i="0" u="none" strike="noStrike" cap="none" normalizeH="0" baseline="0" dirty="0" smtClean="0">
                          <a:ln>
                            <a:noFill/>
                          </a:ln>
                          <a:solidFill>
                            <a:schemeClr val="tx1"/>
                          </a:solidFill>
                          <a:effectLst/>
                          <a:latin typeface="Arial Narrow" pitchFamily="34" charset="0"/>
                        </a:rPr>
                        <a:t>CUÁL (ES) (SON) LOS RIESGOS QUE SE CORREN AL TOMAR LA DECISIÓN.</a:t>
                      </a:r>
                    </a:p>
                  </a:txBody>
                  <a:tcPr marT="45729" marB="45729"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s-MX"/>
                    </a:p>
                  </a:txBody>
                  <a:tcPr/>
                </a:tc>
              </a:tr>
            </a:tbl>
          </a:graphicData>
        </a:graphic>
      </p:graphicFrame>
    </p:spTree>
    <p:extLst>
      <p:ext uri="{BB962C8B-B14F-4D97-AF65-F5344CB8AC3E}">
        <p14:creationId xmlns:p14="http://schemas.microsoft.com/office/powerpoint/2010/main" val="370958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3 Marcador de número de diapositiva"/>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3CF7A57A-AB0A-489B-A58B-2E1BFA700D18}" type="slidenum">
              <a:rPr lang="es-MX" sz="1200">
                <a:solidFill>
                  <a:srgbClr val="898989"/>
                </a:solidFill>
                <a:latin typeface="+mn-lt"/>
              </a:rPr>
              <a:pPr eaLnBrk="1" hangingPunct="1"/>
              <a:t>14</a:t>
            </a:fld>
            <a:endParaRPr lang="es-MX" sz="1200" dirty="0">
              <a:solidFill>
                <a:srgbClr val="898989"/>
              </a:solidFill>
              <a:latin typeface="+mn-lt"/>
            </a:endParaRPr>
          </a:p>
        </p:txBody>
      </p:sp>
      <p:graphicFrame>
        <p:nvGraphicFramePr>
          <p:cNvPr id="34066" name="Group 274"/>
          <p:cNvGraphicFramePr>
            <a:graphicFrameLocks noGrp="1"/>
          </p:cNvGraphicFramePr>
          <p:nvPr>
            <p:extLst>
              <p:ext uri="{D42A27DB-BD31-4B8C-83A1-F6EECF244321}">
                <p14:modId xmlns:p14="http://schemas.microsoft.com/office/powerpoint/2010/main" val="1068867201"/>
              </p:ext>
            </p:extLst>
          </p:nvPr>
        </p:nvGraphicFramePr>
        <p:xfrm>
          <a:off x="611560" y="332656"/>
          <a:ext cx="7848600" cy="5730876"/>
        </p:xfrm>
        <a:graphic>
          <a:graphicData uri="http://schemas.openxmlformats.org/drawingml/2006/table">
            <a:tbl>
              <a:tblPr/>
              <a:tblGrid>
                <a:gridCol w="444500"/>
                <a:gridCol w="814388"/>
                <a:gridCol w="1555750"/>
                <a:gridCol w="887412"/>
                <a:gridCol w="187325"/>
                <a:gridCol w="330200"/>
                <a:gridCol w="446088"/>
                <a:gridCol w="1851025"/>
                <a:gridCol w="1331912"/>
              </a:tblGrid>
              <a:tr h="259080">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rPr>
                        <a:t>MATRIZ DE ANÁLISIS DE INFORMACIÓN PARA DECIDIR</a:t>
                      </a:r>
                      <a:endParaRPr kumimoji="0" lang="es-ES"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4000">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FECHA DE REPORTE</a:t>
                      </a:r>
                      <a:endParaRPr kumimoji="0" lang="es-ES"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endParaRPr lang="es-MX"/>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20 DE JUNIO DE 2013</a:t>
                      </a:r>
                      <a:endParaRPr kumimoji="0" lang="es-ES"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PRIORIDAD</a:t>
                      </a:r>
                      <a:endParaRPr kumimoji="0" lang="es-ES"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INMEDIATA</a:t>
                      </a:r>
                      <a:endParaRPr kumimoji="0" lang="es-ES"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FECHA MÁXIMA DE SOLUCIÓN</a:t>
                      </a:r>
                      <a:endParaRPr kumimoji="0" lang="es-ES"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30 DE JUNIO 2013</a:t>
                      </a:r>
                      <a:endParaRPr kumimoji="0" lang="es-ES"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40">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rPr>
                        <a:t>BREVE DESCRIPCIÓN DEL PROBLEMA O SITUACIÓN QUE REQUIERE UNA DECISIÓN</a:t>
                      </a:r>
                      <a:endParaRPr kumimoji="0" lang="es-ES" sz="10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02920">
                <a:tc gridSpan="9">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DURANTE LA ÚLTIMA QUINCENA DEL MES SE HA OBSERVADO Y SE HA REPORTADO POR LOS CLIENTES QUE LOS PAQUETES DE MENSAJERÍA QUE SE ENVÍAN AL NORTE DEL PAÍS ESTÁN LLEGANDO CON UN RETRASO EN PROMEDIO DE 20 HORAS Y ADEMÁS EL ÍNDICE DE ENTREGA EQUIVOCADO SE HA INCREMENTADO EN UN 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1.1</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LO QUE ES O EN QUE CONSISTE</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1.2</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LO QUE NO ES O EN QUE NO CONSISTE</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r>
              <a:tr h="242888">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ENTREGA DE PAQUETES RETRASADOS Y CON MAYOR ÍNDICE DE ERROR.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EL EMPAQUE Y EL MEDIO DE TRANSPORTACIÓN SON CORRECTOS Y EFICIENTES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2.1</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EN DONDE ES</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2.2</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DONDE NO ES</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r>
              <a:tr h="365760">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EN EL NORTE DEL PAÍS, CONCRETAMENTE EN LA REGIÓN DE NUEVO LEÓN, COAHUILA Y TAMAULIPAS.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EN EL RESTO DE LAS ZONAS Y REGIONES DE ENTREGA DEL PAÍS.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3.1</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CUANDO ES O FUE</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3.2</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CUANDO NO ES O NO FUE</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r>
              <a:tr h="242888">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DURANTE EL PERÍODO DEL 1º AL 15 DEL MES EN CURSO.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EL RESTO DEL AÑO.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4.1</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QUIENES ESTÁN INVOLUCRADOS</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4.2 </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QUIENES NO ESTÁN INVOLUCRADOS</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r>
              <a:tr h="365760">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LA LÍNEA CENTRAL DE RECEPCIÓN Y DESPACHO Y EL DEPARTAMENTO DE ENTREGA DE LA REGIÓN NORTE (NVO. LEÓN, COAH. Y TAMAULIPAS)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LAS DEMÁS LÍNEAS DE RECEPCIÓN Y DESPACHO, ASÍ COMO EL RESTO DE LOS DEPARTAMENTOS DE ENTREGA EN LA REPÚBLICA.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5.1</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A QUIENES Y QUE AFECTA</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Narrow" pitchFamily="34" charset="0"/>
                          <a:cs typeface="Times New Roman" pitchFamily="18" charset="0"/>
                        </a:rPr>
                        <a:t>5.2</a:t>
                      </a:r>
                      <a:endParaRPr kumimoji="0" lang="es-ES" sz="900" b="1"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A QUIENES Y QUE NO AFECTA</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r>
              <a:tr h="365760">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A LOS CLIENTES DE LOS ESTADOS DE NUEVO LEÓN, COAHUILA Y TAMAULIPAS, ESPECIALMENTE EN LA FRONTERA CON USA.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A LOS DEMÁS CLIENTES DE LA EMPRESA EN EL RESTO DEL PAÍS.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6.1</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QUE RECURSOS, EQUIPOS, EVENTOS ESTÁN INVOLUCRADOS</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6.2</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cs typeface="Times New Roman" pitchFamily="18" charset="0"/>
                        </a:rPr>
                        <a:t>QUE RECURSOS, EQUIPOS, EVENTOS, ETC. NO ESTÁN INVOLUCRADOS</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r>
              <a:tr h="365760">
                <a:tc grid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EL DEPARTAMENTO DE RECEPCIÓN ASIGNADO A LA REGIÓN NORTE, LOS MEDIOS DE TRANSPORTACIÓN Y EL SISTEMA DE ENTREGA RESPECTIVOS.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Narrow" pitchFamily="34" charset="0"/>
                        </a:rPr>
                        <a:t>LOS DEMÁS DEPARTAMENTOS, FUNCIONES Y ÁREAS DE LA EMPRESA.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r>
              <a:tr h="228600">
                <a:tc gridSpan="9">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7.- ¿CUALES SON LOS RIESGOS QUE SE CORREN DE NO TOMAR LA DECISION OPORTUNAMENTE?</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3840">
                <a:tc gridSpan="9">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Narrow" pitchFamily="34" charset="0"/>
                        </a:rPr>
                        <a:t>PERDER CLIENTES EN UNA ZONA MUY COMPETIDA, MALA IMAGEN DE SERVICIO Y  DEMANDAS POR INCUMPLIMIENTO Y PÉRDIDA DE VALORES.</a:t>
                      </a:r>
                      <a:endParaRPr kumimoji="0" lang="es-ES" sz="9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3840">
                <a:tc gridSpan="9">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rPr>
                        <a:t>8.- ¿CUÁLES SON LOS RIESGOS QUE SE CORREN AL TOMAR LA DECISIÓN?</a:t>
                      </a:r>
                      <a:endParaRPr kumimoji="0" lang="es-ES" sz="9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3840">
                <a:tc gridSpan="9">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Narrow" pitchFamily="34" charset="0"/>
                        </a:rPr>
                        <a:t>EL QUE SEA NECESARIO LLEVAR A CABO RECORTES DE PERSONAL QUE OBLIGUEN A REALIZAR AJUSTES NO PREVISTOS ORIGINALMENTE.</a:t>
                      </a:r>
                      <a:endParaRPr kumimoji="0" lang="es-ES" sz="9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2" name="1 CuadroTexto"/>
          <p:cNvSpPr txBox="1"/>
          <p:nvPr/>
        </p:nvSpPr>
        <p:spPr>
          <a:xfrm>
            <a:off x="323850" y="44624"/>
            <a:ext cx="1223814" cy="276999"/>
          </a:xfrm>
          <a:prstGeom prst="rect">
            <a:avLst/>
          </a:prstGeom>
          <a:noFill/>
        </p:spPr>
        <p:txBody>
          <a:bodyPr wrap="square" rtlCol="0">
            <a:spAutoFit/>
          </a:bodyPr>
          <a:lstStyle/>
          <a:p>
            <a:r>
              <a:rPr lang="es-MX" sz="1200" b="1" dirty="0" smtClean="0"/>
              <a:t>EJEMPLO:</a:t>
            </a:r>
            <a:endParaRPr lang="es-MX" sz="1200" b="1" dirty="0"/>
          </a:p>
        </p:txBody>
      </p:sp>
    </p:spTree>
    <p:extLst>
      <p:ext uri="{BB962C8B-B14F-4D97-AF65-F5344CB8AC3E}">
        <p14:creationId xmlns:p14="http://schemas.microsoft.com/office/powerpoint/2010/main" val="3227684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ChangeArrowheads="1"/>
          </p:cNvSpPr>
          <p:nvPr/>
        </p:nvSpPr>
        <p:spPr bwMode="auto">
          <a:xfrm>
            <a:off x="250825" y="476672"/>
            <a:ext cx="864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s-ES" sz="1800" b="1" dirty="0" smtClean="0"/>
              <a:t>PROCESO </a:t>
            </a:r>
            <a:r>
              <a:rPr lang="es-ES" sz="1800" b="1" dirty="0"/>
              <a:t>DE LA TOMA EFECTIVA DE DECISIONES:</a:t>
            </a:r>
          </a:p>
        </p:txBody>
      </p:sp>
      <p:sp>
        <p:nvSpPr>
          <p:cNvPr id="187396" name="Rectangle 4"/>
          <p:cNvSpPr>
            <a:spLocks noChangeArrowheads="1"/>
          </p:cNvSpPr>
          <p:nvPr/>
        </p:nvSpPr>
        <p:spPr bwMode="auto">
          <a:xfrm>
            <a:off x="1115690" y="1897713"/>
            <a:ext cx="4248398" cy="523220"/>
          </a:xfrm>
          <a:prstGeom prst="rect">
            <a:avLst/>
          </a:prstGeom>
          <a:solidFill>
            <a:schemeClr val="accent1">
              <a:lumMod val="50000"/>
            </a:schemeClr>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342900" indent="-342900" algn="just">
              <a:buFont typeface="+mj-lt"/>
              <a:buAutoNum type="alphaUcPeriod" startAt="2"/>
              <a:defRPr/>
            </a:pPr>
            <a:r>
              <a:rPr lang="es-ES" sz="1400" b="1" dirty="0" smtClean="0">
                <a:solidFill>
                  <a:srgbClr val="FFFF99"/>
                </a:solidFill>
              </a:rPr>
              <a:t>Definir </a:t>
            </a:r>
            <a:r>
              <a:rPr lang="es-ES" sz="1400" b="1" dirty="0">
                <a:solidFill>
                  <a:srgbClr val="FFFF99"/>
                </a:solidFill>
              </a:rPr>
              <a:t>claramente los objetivos que se desean alcanzar con la decisión por tomar.</a:t>
            </a:r>
            <a:endParaRPr lang="es-MX" sz="1400" b="1" dirty="0">
              <a:solidFill>
                <a:srgbClr val="FFFF99"/>
              </a:solidFill>
            </a:endParaRPr>
          </a:p>
        </p:txBody>
      </p:sp>
      <p:sp>
        <p:nvSpPr>
          <p:cNvPr id="187397" name="Rectangle 5"/>
          <p:cNvSpPr>
            <a:spLocks noChangeArrowheads="1"/>
          </p:cNvSpPr>
          <p:nvPr/>
        </p:nvSpPr>
        <p:spPr bwMode="auto">
          <a:xfrm>
            <a:off x="1907853" y="2780928"/>
            <a:ext cx="4248323" cy="468312"/>
          </a:xfrm>
          <a:prstGeom prst="rect">
            <a:avLst/>
          </a:prstGeom>
          <a:solidFill>
            <a:schemeClr val="accent1">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just">
              <a:buFont typeface="+mj-lt"/>
              <a:buAutoNum type="alphaUcPeriod" startAt="3"/>
              <a:defRPr/>
            </a:pPr>
            <a:r>
              <a:rPr lang="es-ES" sz="1400" b="1" dirty="0" smtClean="0">
                <a:solidFill>
                  <a:srgbClr val="FFFF99"/>
                </a:solidFill>
                <a:cs typeface="Times New Roman" pitchFamily="18" charset="0"/>
              </a:rPr>
              <a:t>Identificar </a:t>
            </a:r>
            <a:r>
              <a:rPr lang="es-ES" sz="1400" b="1" dirty="0">
                <a:solidFill>
                  <a:srgbClr val="FFFF99"/>
                </a:solidFill>
                <a:cs typeface="Times New Roman" pitchFamily="18" charset="0"/>
              </a:rPr>
              <a:t>y/o desarrollar alternativas de decisión, que den solución al </a:t>
            </a:r>
            <a:r>
              <a:rPr lang="es-ES" sz="1400" b="1" dirty="0" smtClean="0">
                <a:solidFill>
                  <a:srgbClr val="FFFF99"/>
                </a:solidFill>
                <a:cs typeface="Times New Roman" pitchFamily="18" charset="0"/>
              </a:rPr>
              <a:t>problema.</a:t>
            </a:r>
            <a:endParaRPr lang="es-ES" sz="1400" dirty="0">
              <a:solidFill>
                <a:srgbClr val="FFFF99"/>
              </a:solidFill>
            </a:endParaRPr>
          </a:p>
        </p:txBody>
      </p:sp>
      <p:sp>
        <p:nvSpPr>
          <p:cNvPr id="187402" name="Rectangle 10"/>
          <p:cNvSpPr>
            <a:spLocks noChangeArrowheads="1"/>
          </p:cNvSpPr>
          <p:nvPr/>
        </p:nvSpPr>
        <p:spPr bwMode="auto">
          <a:xfrm>
            <a:off x="2701603" y="3572198"/>
            <a:ext cx="4246661" cy="576262"/>
          </a:xfrm>
          <a:prstGeom prst="rect">
            <a:avLst/>
          </a:prstGeom>
          <a:solidFill>
            <a:schemeClr val="accent1">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just">
              <a:buFont typeface="+mj-lt"/>
              <a:buAutoNum type="alphaUcPeriod" startAt="4"/>
              <a:defRPr/>
            </a:pPr>
            <a:r>
              <a:rPr lang="es-ES" sz="1400" b="1" dirty="0" smtClean="0">
                <a:solidFill>
                  <a:srgbClr val="FFFF99"/>
                </a:solidFill>
                <a:cs typeface="Times New Roman" pitchFamily="18" charset="0"/>
              </a:rPr>
              <a:t>Seleccionar  </a:t>
            </a:r>
            <a:r>
              <a:rPr lang="es-ES" sz="1400" b="1" dirty="0">
                <a:solidFill>
                  <a:srgbClr val="FFFF99"/>
                </a:solidFill>
                <a:cs typeface="Times New Roman" pitchFamily="18" charset="0"/>
              </a:rPr>
              <a:t>dentro  de  las  alternativas  viables, aquella que sea la más apropiada.</a:t>
            </a:r>
            <a:endParaRPr lang="es-ES" sz="1400" dirty="0">
              <a:solidFill>
                <a:srgbClr val="FFFF99"/>
              </a:solidFill>
            </a:endParaRPr>
          </a:p>
        </p:txBody>
      </p:sp>
      <p:sp>
        <p:nvSpPr>
          <p:cNvPr id="187407" name="Rectangle 15"/>
          <p:cNvSpPr>
            <a:spLocks noChangeArrowheads="1"/>
          </p:cNvSpPr>
          <p:nvPr/>
        </p:nvSpPr>
        <p:spPr bwMode="auto">
          <a:xfrm>
            <a:off x="3565203" y="4509938"/>
            <a:ext cx="4247157" cy="503238"/>
          </a:xfrm>
          <a:prstGeom prst="rect">
            <a:avLst/>
          </a:prstGeom>
          <a:solidFill>
            <a:schemeClr val="accent1">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just">
              <a:buFont typeface="+mj-lt"/>
              <a:buAutoNum type="alphaUcPeriod" startAt="5"/>
              <a:defRPr/>
            </a:pPr>
            <a:r>
              <a:rPr lang="es-ES" sz="1400" b="1" dirty="0" smtClean="0">
                <a:solidFill>
                  <a:srgbClr val="FFFF99"/>
                </a:solidFill>
                <a:cs typeface="Times New Roman" pitchFamily="18" charset="0"/>
              </a:rPr>
              <a:t>Dar </a:t>
            </a:r>
            <a:r>
              <a:rPr lang="es-ES" sz="1400" b="1" dirty="0">
                <a:solidFill>
                  <a:srgbClr val="FFFF99"/>
                </a:solidFill>
                <a:cs typeface="Times New Roman" pitchFamily="18" charset="0"/>
              </a:rPr>
              <a:t>a conocer la decisión tomada, al formalizarla a los involucrados por ella.</a:t>
            </a:r>
            <a:endParaRPr lang="es-ES" sz="1400" dirty="0">
              <a:solidFill>
                <a:srgbClr val="FFFF99"/>
              </a:solidFill>
            </a:endParaRPr>
          </a:p>
        </p:txBody>
      </p:sp>
      <p:sp>
        <p:nvSpPr>
          <p:cNvPr id="187412" name="Rectangle 20"/>
          <p:cNvSpPr>
            <a:spLocks noChangeArrowheads="1"/>
          </p:cNvSpPr>
          <p:nvPr/>
        </p:nvSpPr>
        <p:spPr bwMode="auto">
          <a:xfrm>
            <a:off x="323528" y="1052736"/>
            <a:ext cx="4248472" cy="523220"/>
          </a:xfrm>
          <a:prstGeom prst="rect">
            <a:avLst/>
          </a:prstGeom>
          <a:solidFill>
            <a:schemeClr val="accent1">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just">
              <a:buFont typeface="+mj-lt"/>
              <a:buAutoNum type="alphaUcPeriod"/>
              <a:defRPr/>
            </a:pPr>
            <a:r>
              <a:rPr lang="es-ES" sz="1400" b="1" dirty="0" smtClean="0">
                <a:solidFill>
                  <a:srgbClr val="FFFF99"/>
                </a:solidFill>
              </a:rPr>
              <a:t>Comprender </a:t>
            </a:r>
            <a:r>
              <a:rPr lang="es-ES" sz="1400" b="1" dirty="0">
                <a:solidFill>
                  <a:srgbClr val="FFFF99"/>
                </a:solidFill>
              </a:rPr>
              <a:t>conceptualmente la situación o problemática que requiere la decisión.</a:t>
            </a:r>
            <a:endParaRPr lang="es-MX" sz="1400" b="1" dirty="0">
              <a:solidFill>
                <a:srgbClr val="FFFF99"/>
              </a:solidFill>
            </a:endParaRPr>
          </a:p>
        </p:txBody>
      </p:sp>
      <p:sp>
        <p:nvSpPr>
          <p:cNvPr id="187413" name="Rectangle 21"/>
          <p:cNvSpPr>
            <a:spLocks noChangeArrowheads="1"/>
          </p:cNvSpPr>
          <p:nvPr/>
        </p:nvSpPr>
        <p:spPr bwMode="auto">
          <a:xfrm>
            <a:off x="4357365" y="5373018"/>
            <a:ext cx="4462786" cy="576262"/>
          </a:xfrm>
          <a:prstGeom prst="rect">
            <a:avLst/>
          </a:prstGeom>
          <a:solidFill>
            <a:schemeClr val="accent1">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just">
              <a:buFont typeface="+mj-lt"/>
              <a:buAutoNum type="alphaUcPeriod" startAt="6"/>
              <a:defRPr/>
            </a:pPr>
            <a:r>
              <a:rPr lang="es-ES" sz="1400" b="1" dirty="0" smtClean="0">
                <a:solidFill>
                  <a:srgbClr val="FFFF99"/>
                </a:solidFill>
                <a:cs typeface="Times New Roman" pitchFamily="18" charset="0"/>
              </a:rPr>
              <a:t>Evaluar </a:t>
            </a:r>
            <a:r>
              <a:rPr lang="es-ES" sz="1400" b="1" dirty="0">
                <a:solidFill>
                  <a:srgbClr val="FFFF99"/>
                </a:solidFill>
                <a:cs typeface="Times New Roman" pitchFamily="18" charset="0"/>
              </a:rPr>
              <a:t>los logros obtenidos determinando la contribución con los fines de la organización.</a:t>
            </a:r>
            <a:endParaRPr lang="es-ES" sz="1400" dirty="0">
              <a:solidFill>
                <a:srgbClr val="FFFF99"/>
              </a:solidFill>
            </a:endParaRPr>
          </a:p>
        </p:txBody>
      </p:sp>
      <p:sp>
        <p:nvSpPr>
          <p:cNvPr id="26647" name="AutoShape 35"/>
          <p:cNvSpPr>
            <a:spLocks noChangeArrowheads="1"/>
          </p:cNvSpPr>
          <p:nvPr/>
        </p:nvSpPr>
        <p:spPr bwMode="auto">
          <a:xfrm rot="5400000">
            <a:off x="3709194" y="5300762"/>
            <a:ext cx="793750" cy="360362"/>
          </a:xfrm>
          <a:custGeom>
            <a:avLst/>
            <a:gdLst>
              <a:gd name="T0" fmla="*/ 763114888 w 21600"/>
              <a:gd name="T1" fmla="*/ 0 h 21600"/>
              <a:gd name="T2" fmla="*/ 454355729 w 21600"/>
              <a:gd name="T3" fmla="*/ 33434262 h 21600"/>
              <a:gd name="T4" fmla="*/ 0 w 21600"/>
              <a:gd name="T5" fmla="*/ 83311655 h 21600"/>
              <a:gd name="T6" fmla="*/ 459367011 w 21600"/>
              <a:gd name="T7" fmla="*/ 100302803 h 21600"/>
              <a:gd name="T8" fmla="*/ 918735418 w 21600"/>
              <a:gd name="T9" fmla="*/ 69654698 h 21600"/>
              <a:gd name="T10" fmla="*/ 1071873900 w 21600"/>
              <a:gd name="T11" fmla="*/ 33434262 h 21600"/>
              <a:gd name="T12" fmla="*/ 17694720 60000 65536"/>
              <a:gd name="T13" fmla="*/ 11796480 60000 65536"/>
              <a:gd name="T14" fmla="*/ 11796480 60000 65536"/>
              <a:gd name="T15" fmla="*/ 5898240 60000 65536"/>
              <a:gd name="T16" fmla="*/ 0 60000 65536"/>
              <a:gd name="T17" fmla="*/ 0 60000 65536"/>
              <a:gd name="T18" fmla="*/ 0 w 21600"/>
              <a:gd name="T19" fmla="*/ 1428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78" y="0"/>
                </a:moveTo>
                <a:lnTo>
                  <a:pt x="9156" y="7200"/>
                </a:lnTo>
                <a:lnTo>
                  <a:pt x="12242" y="7200"/>
                </a:lnTo>
                <a:lnTo>
                  <a:pt x="12242" y="14283"/>
                </a:lnTo>
                <a:lnTo>
                  <a:pt x="0" y="14283"/>
                </a:lnTo>
                <a:lnTo>
                  <a:pt x="0" y="21600"/>
                </a:lnTo>
                <a:lnTo>
                  <a:pt x="18514" y="21600"/>
                </a:lnTo>
                <a:lnTo>
                  <a:pt x="18514" y="7200"/>
                </a:lnTo>
                <a:lnTo>
                  <a:pt x="21600" y="7200"/>
                </a:lnTo>
                <a:lnTo>
                  <a:pt x="15378" y="0"/>
                </a:lnTo>
                <a:close/>
              </a:path>
            </a:pathLst>
          </a:custGeom>
          <a:solidFill>
            <a:srgbClr val="92D050"/>
          </a:solidFill>
          <a:ln w="9525">
            <a:solidFill>
              <a:schemeClr val="tx1"/>
            </a:solidFill>
            <a:miter lim="800000"/>
            <a:headEnd/>
            <a:tailEnd/>
          </a:ln>
        </p:spPr>
        <p:txBody>
          <a:bodyPr wrap="none" anchor="ctr"/>
          <a:lstStyle/>
          <a:p>
            <a:endParaRPr lang="es-MX"/>
          </a:p>
        </p:txBody>
      </p:sp>
      <p:sp>
        <p:nvSpPr>
          <p:cNvPr id="26648" name="AutoShape 36"/>
          <p:cNvSpPr>
            <a:spLocks noChangeArrowheads="1"/>
          </p:cNvSpPr>
          <p:nvPr/>
        </p:nvSpPr>
        <p:spPr bwMode="auto">
          <a:xfrm rot="5400000">
            <a:off x="2917032" y="4435574"/>
            <a:ext cx="793750" cy="360363"/>
          </a:xfrm>
          <a:custGeom>
            <a:avLst/>
            <a:gdLst>
              <a:gd name="T0" fmla="*/ 763114888 w 21600"/>
              <a:gd name="T1" fmla="*/ 0 h 21600"/>
              <a:gd name="T2" fmla="*/ 454355729 w 21600"/>
              <a:gd name="T3" fmla="*/ 33434086 h 21600"/>
              <a:gd name="T4" fmla="*/ 0 w 21600"/>
              <a:gd name="T5" fmla="*/ 83310906 h 21600"/>
              <a:gd name="T6" fmla="*/ 459367011 w 21600"/>
              <a:gd name="T7" fmla="*/ 100301975 h 21600"/>
              <a:gd name="T8" fmla="*/ 918735418 w 21600"/>
              <a:gd name="T9" fmla="*/ 69654037 h 21600"/>
              <a:gd name="T10" fmla="*/ 1071873900 w 21600"/>
              <a:gd name="T11" fmla="*/ 33434086 h 21600"/>
              <a:gd name="T12" fmla="*/ 17694720 60000 65536"/>
              <a:gd name="T13" fmla="*/ 11796480 60000 65536"/>
              <a:gd name="T14" fmla="*/ 11796480 60000 65536"/>
              <a:gd name="T15" fmla="*/ 5898240 60000 65536"/>
              <a:gd name="T16" fmla="*/ 0 60000 65536"/>
              <a:gd name="T17" fmla="*/ 0 60000 65536"/>
              <a:gd name="T18" fmla="*/ 0 w 21600"/>
              <a:gd name="T19" fmla="*/ 1428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78" y="0"/>
                </a:moveTo>
                <a:lnTo>
                  <a:pt x="9156" y="7200"/>
                </a:lnTo>
                <a:lnTo>
                  <a:pt x="12242" y="7200"/>
                </a:lnTo>
                <a:lnTo>
                  <a:pt x="12242" y="14283"/>
                </a:lnTo>
                <a:lnTo>
                  <a:pt x="0" y="14283"/>
                </a:lnTo>
                <a:lnTo>
                  <a:pt x="0" y="21600"/>
                </a:lnTo>
                <a:lnTo>
                  <a:pt x="18514" y="21600"/>
                </a:lnTo>
                <a:lnTo>
                  <a:pt x="18514" y="7200"/>
                </a:lnTo>
                <a:lnTo>
                  <a:pt x="21600" y="7200"/>
                </a:lnTo>
                <a:lnTo>
                  <a:pt x="15378" y="0"/>
                </a:lnTo>
                <a:close/>
              </a:path>
            </a:pathLst>
          </a:custGeom>
          <a:solidFill>
            <a:srgbClr val="92D050"/>
          </a:solidFill>
          <a:ln w="9525">
            <a:solidFill>
              <a:schemeClr val="tx1"/>
            </a:solidFill>
            <a:miter lim="800000"/>
            <a:headEnd/>
            <a:tailEnd/>
          </a:ln>
        </p:spPr>
        <p:txBody>
          <a:bodyPr wrap="none" anchor="ctr"/>
          <a:lstStyle/>
          <a:p>
            <a:endParaRPr lang="es-MX"/>
          </a:p>
        </p:txBody>
      </p:sp>
      <p:sp>
        <p:nvSpPr>
          <p:cNvPr id="26649" name="AutoShape 37"/>
          <p:cNvSpPr>
            <a:spLocks noChangeArrowheads="1"/>
          </p:cNvSpPr>
          <p:nvPr/>
        </p:nvSpPr>
        <p:spPr bwMode="auto">
          <a:xfrm rot="5400000">
            <a:off x="2053432" y="3502124"/>
            <a:ext cx="793750" cy="360363"/>
          </a:xfrm>
          <a:custGeom>
            <a:avLst/>
            <a:gdLst>
              <a:gd name="T0" fmla="*/ 763114888 w 21600"/>
              <a:gd name="T1" fmla="*/ 0 h 21600"/>
              <a:gd name="T2" fmla="*/ 454355729 w 21600"/>
              <a:gd name="T3" fmla="*/ 33434086 h 21600"/>
              <a:gd name="T4" fmla="*/ 0 w 21600"/>
              <a:gd name="T5" fmla="*/ 83310906 h 21600"/>
              <a:gd name="T6" fmla="*/ 459367011 w 21600"/>
              <a:gd name="T7" fmla="*/ 100301975 h 21600"/>
              <a:gd name="T8" fmla="*/ 918735418 w 21600"/>
              <a:gd name="T9" fmla="*/ 69654037 h 21600"/>
              <a:gd name="T10" fmla="*/ 1071873900 w 21600"/>
              <a:gd name="T11" fmla="*/ 33434086 h 21600"/>
              <a:gd name="T12" fmla="*/ 17694720 60000 65536"/>
              <a:gd name="T13" fmla="*/ 11796480 60000 65536"/>
              <a:gd name="T14" fmla="*/ 11796480 60000 65536"/>
              <a:gd name="T15" fmla="*/ 5898240 60000 65536"/>
              <a:gd name="T16" fmla="*/ 0 60000 65536"/>
              <a:gd name="T17" fmla="*/ 0 60000 65536"/>
              <a:gd name="T18" fmla="*/ 0 w 21600"/>
              <a:gd name="T19" fmla="*/ 1428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78" y="0"/>
                </a:moveTo>
                <a:lnTo>
                  <a:pt x="9156" y="7200"/>
                </a:lnTo>
                <a:lnTo>
                  <a:pt x="12242" y="7200"/>
                </a:lnTo>
                <a:lnTo>
                  <a:pt x="12242" y="14283"/>
                </a:lnTo>
                <a:lnTo>
                  <a:pt x="0" y="14283"/>
                </a:lnTo>
                <a:lnTo>
                  <a:pt x="0" y="21600"/>
                </a:lnTo>
                <a:lnTo>
                  <a:pt x="18514" y="21600"/>
                </a:lnTo>
                <a:lnTo>
                  <a:pt x="18514" y="7200"/>
                </a:lnTo>
                <a:lnTo>
                  <a:pt x="21600" y="7200"/>
                </a:lnTo>
                <a:lnTo>
                  <a:pt x="15378" y="0"/>
                </a:lnTo>
                <a:close/>
              </a:path>
            </a:pathLst>
          </a:custGeom>
          <a:solidFill>
            <a:srgbClr val="92D050"/>
          </a:solidFill>
          <a:ln w="9525">
            <a:solidFill>
              <a:schemeClr val="tx1"/>
            </a:solidFill>
            <a:miter lim="800000"/>
            <a:headEnd/>
            <a:tailEnd/>
          </a:ln>
        </p:spPr>
        <p:txBody>
          <a:bodyPr wrap="none" anchor="ctr"/>
          <a:lstStyle/>
          <a:p>
            <a:endParaRPr lang="es-MX"/>
          </a:p>
        </p:txBody>
      </p:sp>
      <p:sp>
        <p:nvSpPr>
          <p:cNvPr id="26650" name="AutoShape 38"/>
          <p:cNvSpPr>
            <a:spLocks noChangeArrowheads="1"/>
          </p:cNvSpPr>
          <p:nvPr/>
        </p:nvSpPr>
        <p:spPr bwMode="auto">
          <a:xfrm rot="5400000">
            <a:off x="1279525" y="2690119"/>
            <a:ext cx="757237" cy="360362"/>
          </a:xfrm>
          <a:custGeom>
            <a:avLst/>
            <a:gdLst>
              <a:gd name="T0" fmla="*/ 728749481 w 21600"/>
              <a:gd name="T1" fmla="*/ 0 h 21600"/>
              <a:gd name="T2" fmla="*/ 433894695 w 21600"/>
              <a:gd name="T3" fmla="*/ 33434262 h 21600"/>
              <a:gd name="T4" fmla="*/ 0 w 21600"/>
              <a:gd name="T5" fmla="*/ 83311655 h 21600"/>
              <a:gd name="T6" fmla="*/ 438680304 w 21600"/>
              <a:gd name="T7" fmla="*/ 100302803 h 21600"/>
              <a:gd name="T8" fmla="*/ 877361941 w 21600"/>
              <a:gd name="T9" fmla="*/ 69654698 h 21600"/>
              <a:gd name="T10" fmla="*/ 1023604127 w 21600"/>
              <a:gd name="T11" fmla="*/ 33434262 h 21600"/>
              <a:gd name="T12" fmla="*/ 17694720 60000 65536"/>
              <a:gd name="T13" fmla="*/ 11796480 60000 65536"/>
              <a:gd name="T14" fmla="*/ 11796480 60000 65536"/>
              <a:gd name="T15" fmla="*/ 5898240 60000 65536"/>
              <a:gd name="T16" fmla="*/ 0 60000 65536"/>
              <a:gd name="T17" fmla="*/ 0 60000 65536"/>
              <a:gd name="T18" fmla="*/ 0 w 21600"/>
              <a:gd name="T19" fmla="*/ 1428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78" y="0"/>
                </a:moveTo>
                <a:lnTo>
                  <a:pt x="9156" y="7200"/>
                </a:lnTo>
                <a:lnTo>
                  <a:pt x="12242" y="7200"/>
                </a:lnTo>
                <a:lnTo>
                  <a:pt x="12242" y="14283"/>
                </a:lnTo>
                <a:lnTo>
                  <a:pt x="0" y="14283"/>
                </a:lnTo>
                <a:lnTo>
                  <a:pt x="0" y="21600"/>
                </a:lnTo>
                <a:lnTo>
                  <a:pt x="18514" y="21600"/>
                </a:lnTo>
                <a:lnTo>
                  <a:pt x="18514" y="7200"/>
                </a:lnTo>
                <a:lnTo>
                  <a:pt x="21600" y="7200"/>
                </a:lnTo>
                <a:lnTo>
                  <a:pt x="15378" y="0"/>
                </a:lnTo>
                <a:close/>
              </a:path>
            </a:pathLst>
          </a:custGeom>
          <a:solidFill>
            <a:srgbClr val="92D050"/>
          </a:solidFill>
          <a:ln w="9525">
            <a:solidFill>
              <a:schemeClr val="tx1"/>
            </a:solidFill>
            <a:miter lim="800000"/>
            <a:headEnd/>
            <a:tailEnd/>
          </a:ln>
        </p:spPr>
        <p:txBody>
          <a:bodyPr wrap="none" anchor="ctr"/>
          <a:lstStyle/>
          <a:p>
            <a:endParaRPr lang="es-MX"/>
          </a:p>
        </p:txBody>
      </p:sp>
      <p:sp>
        <p:nvSpPr>
          <p:cNvPr id="26651" name="AutoShape 39"/>
          <p:cNvSpPr>
            <a:spLocks noChangeArrowheads="1"/>
          </p:cNvSpPr>
          <p:nvPr/>
        </p:nvSpPr>
        <p:spPr bwMode="auto">
          <a:xfrm rot="5400000">
            <a:off x="469107" y="1843186"/>
            <a:ext cx="793750" cy="360363"/>
          </a:xfrm>
          <a:custGeom>
            <a:avLst/>
            <a:gdLst>
              <a:gd name="T0" fmla="*/ 763114888 w 21600"/>
              <a:gd name="T1" fmla="*/ 0 h 21600"/>
              <a:gd name="T2" fmla="*/ 454355729 w 21600"/>
              <a:gd name="T3" fmla="*/ 33434086 h 21600"/>
              <a:gd name="T4" fmla="*/ 0 w 21600"/>
              <a:gd name="T5" fmla="*/ 83310906 h 21600"/>
              <a:gd name="T6" fmla="*/ 459367011 w 21600"/>
              <a:gd name="T7" fmla="*/ 100301975 h 21600"/>
              <a:gd name="T8" fmla="*/ 918735418 w 21600"/>
              <a:gd name="T9" fmla="*/ 69654037 h 21600"/>
              <a:gd name="T10" fmla="*/ 1071873900 w 21600"/>
              <a:gd name="T11" fmla="*/ 33434086 h 21600"/>
              <a:gd name="T12" fmla="*/ 17694720 60000 65536"/>
              <a:gd name="T13" fmla="*/ 11796480 60000 65536"/>
              <a:gd name="T14" fmla="*/ 11796480 60000 65536"/>
              <a:gd name="T15" fmla="*/ 5898240 60000 65536"/>
              <a:gd name="T16" fmla="*/ 0 60000 65536"/>
              <a:gd name="T17" fmla="*/ 0 60000 65536"/>
              <a:gd name="T18" fmla="*/ 0 w 21600"/>
              <a:gd name="T19" fmla="*/ 1428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378" y="0"/>
                </a:moveTo>
                <a:lnTo>
                  <a:pt x="9156" y="7200"/>
                </a:lnTo>
                <a:lnTo>
                  <a:pt x="12242" y="7200"/>
                </a:lnTo>
                <a:lnTo>
                  <a:pt x="12242" y="14283"/>
                </a:lnTo>
                <a:lnTo>
                  <a:pt x="0" y="14283"/>
                </a:lnTo>
                <a:lnTo>
                  <a:pt x="0" y="21600"/>
                </a:lnTo>
                <a:lnTo>
                  <a:pt x="18514" y="21600"/>
                </a:lnTo>
                <a:lnTo>
                  <a:pt x="18514" y="7200"/>
                </a:lnTo>
                <a:lnTo>
                  <a:pt x="21600" y="7200"/>
                </a:lnTo>
                <a:lnTo>
                  <a:pt x="15378" y="0"/>
                </a:lnTo>
                <a:close/>
              </a:path>
            </a:pathLst>
          </a:custGeom>
          <a:solidFill>
            <a:srgbClr val="92D050"/>
          </a:solidFill>
          <a:ln w="9525">
            <a:solidFill>
              <a:schemeClr val="tx1"/>
            </a:solidFill>
            <a:miter lim="800000"/>
            <a:headEnd/>
            <a:tailEnd/>
          </a:ln>
        </p:spPr>
        <p:txBody>
          <a:bodyPr wrap="none" anchor="ctr"/>
          <a:lstStyle/>
          <a:p>
            <a:endParaRPr lang="es-MX"/>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Tree>
    <p:extLst>
      <p:ext uri="{BB962C8B-B14F-4D97-AF65-F5344CB8AC3E}">
        <p14:creationId xmlns:p14="http://schemas.microsoft.com/office/powerpoint/2010/main" val="3664232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7412"/>
                                        </p:tgtEl>
                                        <p:attrNameLst>
                                          <p:attrName>style.visibility</p:attrName>
                                        </p:attrNameLst>
                                      </p:cBhvr>
                                      <p:to>
                                        <p:strVal val="visible"/>
                                      </p:to>
                                    </p:set>
                                    <p:anim calcmode="lin" valueType="num">
                                      <p:cBhvr additive="base">
                                        <p:cTn id="7" dur="100" fill="hold"/>
                                        <p:tgtEl>
                                          <p:spTgt spid="187412"/>
                                        </p:tgtEl>
                                        <p:attrNameLst>
                                          <p:attrName>ppt_x</p:attrName>
                                        </p:attrNameLst>
                                      </p:cBhvr>
                                      <p:tavLst>
                                        <p:tav tm="0">
                                          <p:val>
                                            <p:strVal val="0-#ppt_w/2"/>
                                          </p:val>
                                        </p:tav>
                                        <p:tav tm="100000">
                                          <p:val>
                                            <p:strVal val="#ppt_x"/>
                                          </p:val>
                                        </p:tav>
                                      </p:tavLst>
                                    </p:anim>
                                    <p:anim calcmode="lin" valueType="num">
                                      <p:cBhvr additive="base">
                                        <p:cTn id="8" dur="100" fill="hold"/>
                                        <p:tgtEl>
                                          <p:spTgt spid="187412"/>
                                        </p:tgtEl>
                                        <p:attrNameLst>
                                          <p:attrName>ppt_y</p:attrName>
                                        </p:attrNameLst>
                                      </p:cBhvr>
                                      <p:tavLst>
                                        <p:tav tm="0">
                                          <p:val>
                                            <p:strVal val="#ppt_y"/>
                                          </p:val>
                                        </p:tav>
                                        <p:tav tm="100000">
                                          <p:val>
                                            <p:strVal val="#ppt_y"/>
                                          </p:val>
                                        </p:tav>
                                      </p:tavLst>
                                    </p:anim>
                                  </p:childTnLst>
                                </p:cTn>
                              </p:par>
                            </p:childTnLst>
                          </p:cTn>
                        </p:par>
                        <p:par>
                          <p:cTn id="9" fill="hold">
                            <p:stCondLst>
                              <p:cond delay="100"/>
                            </p:stCondLst>
                            <p:childTnLst>
                              <p:par>
                                <p:cTn id="10" presetID="2" presetClass="entr" presetSubtype="8" fill="hold" grpId="0" nodeType="afterEffect">
                                  <p:stCondLst>
                                    <p:cond delay="0"/>
                                  </p:stCondLst>
                                  <p:childTnLst>
                                    <p:set>
                                      <p:cBhvr>
                                        <p:cTn id="11" dur="1" fill="hold">
                                          <p:stCondLst>
                                            <p:cond delay="0"/>
                                          </p:stCondLst>
                                        </p:cTn>
                                        <p:tgtEl>
                                          <p:spTgt spid="26651"/>
                                        </p:tgtEl>
                                        <p:attrNameLst>
                                          <p:attrName>style.visibility</p:attrName>
                                        </p:attrNameLst>
                                      </p:cBhvr>
                                      <p:to>
                                        <p:strVal val="visible"/>
                                      </p:to>
                                    </p:set>
                                    <p:anim calcmode="lin" valueType="num">
                                      <p:cBhvr additive="base">
                                        <p:cTn id="12" dur="100" fill="hold"/>
                                        <p:tgtEl>
                                          <p:spTgt spid="26651"/>
                                        </p:tgtEl>
                                        <p:attrNameLst>
                                          <p:attrName>ppt_x</p:attrName>
                                        </p:attrNameLst>
                                      </p:cBhvr>
                                      <p:tavLst>
                                        <p:tav tm="0">
                                          <p:val>
                                            <p:strVal val="0-#ppt_w/2"/>
                                          </p:val>
                                        </p:tav>
                                        <p:tav tm="100000">
                                          <p:val>
                                            <p:strVal val="#ppt_x"/>
                                          </p:val>
                                        </p:tav>
                                      </p:tavLst>
                                    </p:anim>
                                    <p:anim calcmode="lin" valueType="num">
                                      <p:cBhvr additive="base">
                                        <p:cTn id="13" dur="100" fill="hold"/>
                                        <p:tgtEl>
                                          <p:spTgt spid="26651"/>
                                        </p:tgtEl>
                                        <p:attrNameLst>
                                          <p:attrName>ppt_y</p:attrName>
                                        </p:attrNameLst>
                                      </p:cBhvr>
                                      <p:tavLst>
                                        <p:tav tm="0">
                                          <p:val>
                                            <p:strVal val="#ppt_y"/>
                                          </p:val>
                                        </p:tav>
                                        <p:tav tm="100000">
                                          <p:val>
                                            <p:strVal val="#ppt_y"/>
                                          </p:val>
                                        </p:tav>
                                      </p:tavLst>
                                    </p:anim>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187396"/>
                                        </p:tgtEl>
                                        <p:attrNameLst>
                                          <p:attrName>style.visibility</p:attrName>
                                        </p:attrNameLst>
                                      </p:cBhvr>
                                      <p:to>
                                        <p:strVal val="visible"/>
                                      </p:to>
                                    </p:set>
                                    <p:anim calcmode="lin" valueType="num">
                                      <p:cBhvr additive="base">
                                        <p:cTn id="17" dur="100" fill="hold"/>
                                        <p:tgtEl>
                                          <p:spTgt spid="187396"/>
                                        </p:tgtEl>
                                        <p:attrNameLst>
                                          <p:attrName>ppt_x</p:attrName>
                                        </p:attrNameLst>
                                      </p:cBhvr>
                                      <p:tavLst>
                                        <p:tav tm="0">
                                          <p:val>
                                            <p:strVal val="0-#ppt_w/2"/>
                                          </p:val>
                                        </p:tav>
                                        <p:tav tm="100000">
                                          <p:val>
                                            <p:strVal val="#ppt_x"/>
                                          </p:val>
                                        </p:tav>
                                      </p:tavLst>
                                    </p:anim>
                                    <p:anim calcmode="lin" valueType="num">
                                      <p:cBhvr additive="base">
                                        <p:cTn id="18" dur="100" fill="hold"/>
                                        <p:tgtEl>
                                          <p:spTgt spid="187396"/>
                                        </p:tgtEl>
                                        <p:attrNameLst>
                                          <p:attrName>ppt_y</p:attrName>
                                        </p:attrNameLst>
                                      </p:cBhvr>
                                      <p:tavLst>
                                        <p:tav tm="0">
                                          <p:val>
                                            <p:strVal val="#ppt_y"/>
                                          </p:val>
                                        </p:tav>
                                        <p:tav tm="100000">
                                          <p:val>
                                            <p:strVal val="#ppt_y"/>
                                          </p:val>
                                        </p:tav>
                                      </p:tavLst>
                                    </p:anim>
                                  </p:childTnLst>
                                </p:cTn>
                              </p:par>
                            </p:childTnLst>
                          </p:cTn>
                        </p:par>
                        <p:par>
                          <p:cTn id="19" fill="hold">
                            <p:stCondLst>
                              <p:cond delay="300"/>
                            </p:stCondLst>
                            <p:childTnLst>
                              <p:par>
                                <p:cTn id="20" presetID="2" presetClass="entr" presetSubtype="8" fill="hold" grpId="0" nodeType="afterEffect">
                                  <p:stCondLst>
                                    <p:cond delay="0"/>
                                  </p:stCondLst>
                                  <p:childTnLst>
                                    <p:set>
                                      <p:cBhvr>
                                        <p:cTn id="21" dur="1" fill="hold">
                                          <p:stCondLst>
                                            <p:cond delay="0"/>
                                          </p:stCondLst>
                                        </p:cTn>
                                        <p:tgtEl>
                                          <p:spTgt spid="187397"/>
                                        </p:tgtEl>
                                        <p:attrNameLst>
                                          <p:attrName>style.visibility</p:attrName>
                                        </p:attrNameLst>
                                      </p:cBhvr>
                                      <p:to>
                                        <p:strVal val="visible"/>
                                      </p:to>
                                    </p:set>
                                    <p:anim calcmode="lin" valueType="num">
                                      <p:cBhvr additive="base">
                                        <p:cTn id="22" dur="100" fill="hold"/>
                                        <p:tgtEl>
                                          <p:spTgt spid="187397"/>
                                        </p:tgtEl>
                                        <p:attrNameLst>
                                          <p:attrName>ppt_x</p:attrName>
                                        </p:attrNameLst>
                                      </p:cBhvr>
                                      <p:tavLst>
                                        <p:tav tm="0">
                                          <p:val>
                                            <p:strVal val="0-#ppt_w/2"/>
                                          </p:val>
                                        </p:tav>
                                        <p:tav tm="100000">
                                          <p:val>
                                            <p:strVal val="#ppt_x"/>
                                          </p:val>
                                        </p:tav>
                                      </p:tavLst>
                                    </p:anim>
                                    <p:anim calcmode="lin" valueType="num">
                                      <p:cBhvr additive="base">
                                        <p:cTn id="23" dur="100" fill="hold"/>
                                        <p:tgtEl>
                                          <p:spTgt spid="187397"/>
                                        </p:tgtEl>
                                        <p:attrNameLst>
                                          <p:attrName>ppt_y</p:attrName>
                                        </p:attrNameLst>
                                      </p:cBhvr>
                                      <p:tavLst>
                                        <p:tav tm="0">
                                          <p:val>
                                            <p:strVal val="#ppt_y"/>
                                          </p:val>
                                        </p:tav>
                                        <p:tav tm="100000">
                                          <p:val>
                                            <p:strVal val="#ppt_y"/>
                                          </p:val>
                                        </p:tav>
                                      </p:tavLst>
                                    </p:anim>
                                  </p:childTnLst>
                                </p:cTn>
                              </p:par>
                            </p:childTnLst>
                          </p:cTn>
                        </p:par>
                        <p:par>
                          <p:cTn id="24" fill="hold">
                            <p:stCondLst>
                              <p:cond delay="400"/>
                            </p:stCondLst>
                            <p:childTnLst>
                              <p:par>
                                <p:cTn id="25" presetID="2" presetClass="entr" presetSubtype="8" fill="hold" grpId="0" nodeType="afterEffect">
                                  <p:stCondLst>
                                    <p:cond delay="0"/>
                                  </p:stCondLst>
                                  <p:childTnLst>
                                    <p:set>
                                      <p:cBhvr>
                                        <p:cTn id="26" dur="1" fill="hold">
                                          <p:stCondLst>
                                            <p:cond delay="0"/>
                                          </p:stCondLst>
                                        </p:cTn>
                                        <p:tgtEl>
                                          <p:spTgt spid="26650"/>
                                        </p:tgtEl>
                                        <p:attrNameLst>
                                          <p:attrName>style.visibility</p:attrName>
                                        </p:attrNameLst>
                                      </p:cBhvr>
                                      <p:to>
                                        <p:strVal val="visible"/>
                                      </p:to>
                                    </p:set>
                                    <p:anim calcmode="lin" valueType="num">
                                      <p:cBhvr additive="base">
                                        <p:cTn id="27" dur="100" fill="hold"/>
                                        <p:tgtEl>
                                          <p:spTgt spid="26650"/>
                                        </p:tgtEl>
                                        <p:attrNameLst>
                                          <p:attrName>ppt_x</p:attrName>
                                        </p:attrNameLst>
                                      </p:cBhvr>
                                      <p:tavLst>
                                        <p:tav tm="0">
                                          <p:val>
                                            <p:strVal val="0-#ppt_w/2"/>
                                          </p:val>
                                        </p:tav>
                                        <p:tav tm="100000">
                                          <p:val>
                                            <p:strVal val="#ppt_x"/>
                                          </p:val>
                                        </p:tav>
                                      </p:tavLst>
                                    </p:anim>
                                    <p:anim calcmode="lin" valueType="num">
                                      <p:cBhvr additive="base">
                                        <p:cTn id="28" dur="100" fill="hold"/>
                                        <p:tgtEl>
                                          <p:spTgt spid="2665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187402"/>
                                        </p:tgtEl>
                                        <p:attrNameLst>
                                          <p:attrName>style.visibility</p:attrName>
                                        </p:attrNameLst>
                                      </p:cBhvr>
                                      <p:to>
                                        <p:strVal val="visible"/>
                                      </p:to>
                                    </p:set>
                                    <p:anim calcmode="lin" valueType="num">
                                      <p:cBhvr additive="base">
                                        <p:cTn id="32" dur="100" fill="hold"/>
                                        <p:tgtEl>
                                          <p:spTgt spid="187402"/>
                                        </p:tgtEl>
                                        <p:attrNameLst>
                                          <p:attrName>ppt_x</p:attrName>
                                        </p:attrNameLst>
                                      </p:cBhvr>
                                      <p:tavLst>
                                        <p:tav tm="0">
                                          <p:val>
                                            <p:strVal val="0-#ppt_w/2"/>
                                          </p:val>
                                        </p:tav>
                                        <p:tav tm="100000">
                                          <p:val>
                                            <p:strVal val="#ppt_x"/>
                                          </p:val>
                                        </p:tav>
                                      </p:tavLst>
                                    </p:anim>
                                    <p:anim calcmode="lin" valueType="num">
                                      <p:cBhvr additive="base">
                                        <p:cTn id="33" dur="100" fill="hold"/>
                                        <p:tgtEl>
                                          <p:spTgt spid="187402"/>
                                        </p:tgtEl>
                                        <p:attrNameLst>
                                          <p:attrName>ppt_y</p:attrName>
                                        </p:attrNameLst>
                                      </p:cBhvr>
                                      <p:tavLst>
                                        <p:tav tm="0">
                                          <p:val>
                                            <p:strVal val="#ppt_y"/>
                                          </p:val>
                                        </p:tav>
                                        <p:tav tm="100000">
                                          <p:val>
                                            <p:strVal val="#ppt_y"/>
                                          </p:val>
                                        </p:tav>
                                      </p:tavLst>
                                    </p:anim>
                                  </p:childTnLst>
                                </p:cTn>
                              </p:par>
                            </p:childTnLst>
                          </p:cTn>
                        </p:par>
                        <p:par>
                          <p:cTn id="34" fill="hold">
                            <p:stCondLst>
                              <p:cond delay="600"/>
                            </p:stCondLst>
                            <p:childTnLst>
                              <p:par>
                                <p:cTn id="35" presetID="2" presetClass="entr" presetSubtype="8" fill="hold" grpId="0" nodeType="afterEffect">
                                  <p:stCondLst>
                                    <p:cond delay="0"/>
                                  </p:stCondLst>
                                  <p:childTnLst>
                                    <p:set>
                                      <p:cBhvr>
                                        <p:cTn id="36" dur="1" fill="hold">
                                          <p:stCondLst>
                                            <p:cond delay="0"/>
                                          </p:stCondLst>
                                        </p:cTn>
                                        <p:tgtEl>
                                          <p:spTgt spid="26649"/>
                                        </p:tgtEl>
                                        <p:attrNameLst>
                                          <p:attrName>style.visibility</p:attrName>
                                        </p:attrNameLst>
                                      </p:cBhvr>
                                      <p:to>
                                        <p:strVal val="visible"/>
                                      </p:to>
                                    </p:set>
                                    <p:anim calcmode="lin" valueType="num">
                                      <p:cBhvr additive="base">
                                        <p:cTn id="37" dur="100" fill="hold"/>
                                        <p:tgtEl>
                                          <p:spTgt spid="26649"/>
                                        </p:tgtEl>
                                        <p:attrNameLst>
                                          <p:attrName>ppt_x</p:attrName>
                                        </p:attrNameLst>
                                      </p:cBhvr>
                                      <p:tavLst>
                                        <p:tav tm="0">
                                          <p:val>
                                            <p:strVal val="0-#ppt_w/2"/>
                                          </p:val>
                                        </p:tav>
                                        <p:tav tm="100000">
                                          <p:val>
                                            <p:strVal val="#ppt_x"/>
                                          </p:val>
                                        </p:tav>
                                      </p:tavLst>
                                    </p:anim>
                                    <p:anim calcmode="lin" valueType="num">
                                      <p:cBhvr additive="base">
                                        <p:cTn id="38" dur="100" fill="hold"/>
                                        <p:tgtEl>
                                          <p:spTgt spid="26649"/>
                                        </p:tgtEl>
                                        <p:attrNameLst>
                                          <p:attrName>ppt_y</p:attrName>
                                        </p:attrNameLst>
                                      </p:cBhvr>
                                      <p:tavLst>
                                        <p:tav tm="0">
                                          <p:val>
                                            <p:strVal val="#ppt_y"/>
                                          </p:val>
                                        </p:tav>
                                        <p:tav tm="100000">
                                          <p:val>
                                            <p:strVal val="#ppt_y"/>
                                          </p:val>
                                        </p:tav>
                                      </p:tavLst>
                                    </p:anim>
                                  </p:childTnLst>
                                </p:cTn>
                              </p:par>
                            </p:childTnLst>
                          </p:cTn>
                        </p:par>
                        <p:par>
                          <p:cTn id="39" fill="hold">
                            <p:stCondLst>
                              <p:cond delay="700"/>
                            </p:stCondLst>
                            <p:childTnLst>
                              <p:par>
                                <p:cTn id="40" presetID="2" presetClass="entr" presetSubtype="8" fill="hold" grpId="0" nodeType="afterEffect">
                                  <p:stCondLst>
                                    <p:cond delay="0"/>
                                  </p:stCondLst>
                                  <p:childTnLst>
                                    <p:set>
                                      <p:cBhvr>
                                        <p:cTn id="41" dur="1" fill="hold">
                                          <p:stCondLst>
                                            <p:cond delay="0"/>
                                          </p:stCondLst>
                                        </p:cTn>
                                        <p:tgtEl>
                                          <p:spTgt spid="187407"/>
                                        </p:tgtEl>
                                        <p:attrNameLst>
                                          <p:attrName>style.visibility</p:attrName>
                                        </p:attrNameLst>
                                      </p:cBhvr>
                                      <p:to>
                                        <p:strVal val="visible"/>
                                      </p:to>
                                    </p:set>
                                    <p:anim calcmode="lin" valueType="num">
                                      <p:cBhvr additive="base">
                                        <p:cTn id="42" dur="100" fill="hold"/>
                                        <p:tgtEl>
                                          <p:spTgt spid="187407"/>
                                        </p:tgtEl>
                                        <p:attrNameLst>
                                          <p:attrName>ppt_x</p:attrName>
                                        </p:attrNameLst>
                                      </p:cBhvr>
                                      <p:tavLst>
                                        <p:tav tm="0">
                                          <p:val>
                                            <p:strVal val="0-#ppt_w/2"/>
                                          </p:val>
                                        </p:tav>
                                        <p:tav tm="100000">
                                          <p:val>
                                            <p:strVal val="#ppt_x"/>
                                          </p:val>
                                        </p:tav>
                                      </p:tavLst>
                                    </p:anim>
                                    <p:anim calcmode="lin" valueType="num">
                                      <p:cBhvr additive="base">
                                        <p:cTn id="43" dur="100" fill="hold"/>
                                        <p:tgtEl>
                                          <p:spTgt spid="187407"/>
                                        </p:tgtEl>
                                        <p:attrNameLst>
                                          <p:attrName>ppt_y</p:attrName>
                                        </p:attrNameLst>
                                      </p:cBhvr>
                                      <p:tavLst>
                                        <p:tav tm="0">
                                          <p:val>
                                            <p:strVal val="#ppt_y"/>
                                          </p:val>
                                        </p:tav>
                                        <p:tav tm="100000">
                                          <p:val>
                                            <p:strVal val="#ppt_y"/>
                                          </p:val>
                                        </p:tav>
                                      </p:tavLst>
                                    </p:anim>
                                  </p:childTnLst>
                                </p:cTn>
                              </p:par>
                            </p:childTnLst>
                          </p:cTn>
                        </p:par>
                        <p:par>
                          <p:cTn id="44" fill="hold">
                            <p:stCondLst>
                              <p:cond delay="800"/>
                            </p:stCondLst>
                            <p:childTnLst>
                              <p:par>
                                <p:cTn id="45" presetID="2" presetClass="entr" presetSubtype="8" fill="hold" grpId="0" nodeType="afterEffect">
                                  <p:stCondLst>
                                    <p:cond delay="0"/>
                                  </p:stCondLst>
                                  <p:childTnLst>
                                    <p:set>
                                      <p:cBhvr>
                                        <p:cTn id="46" dur="1" fill="hold">
                                          <p:stCondLst>
                                            <p:cond delay="0"/>
                                          </p:stCondLst>
                                        </p:cTn>
                                        <p:tgtEl>
                                          <p:spTgt spid="26648"/>
                                        </p:tgtEl>
                                        <p:attrNameLst>
                                          <p:attrName>style.visibility</p:attrName>
                                        </p:attrNameLst>
                                      </p:cBhvr>
                                      <p:to>
                                        <p:strVal val="visible"/>
                                      </p:to>
                                    </p:set>
                                    <p:anim calcmode="lin" valueType="num">
                                      <p:cBhvr additive="base">
                                        <p:cTn id="47" dur="100" fill="hold"/>
                                        <p:tgtEl>
                                          <p:spTgt spid="26648"/>
                                        </p:tgtEl>
                                        <p:attrNameLst>
                                          <p:attrName>ppt_x</p:attrName>
                                        </p:attrNameLst>
                                      </p:cBhvr>
                                      <p:tavLst>
                                        <p:tav tm="0">
                                          <p:val>
                                            <p:strVal val="0-#ppt_w/2"/>
                                          </p:val>
                                        </p:tav>
                                        <p:tav tm="100000">
                                          <p:val>
                                            <p:strVal val="#ppt_x"/>
                                          </p:val>
                                        </p:tav>
                                      </p:tavLst>
                                    </p:anim>
                                    <p:anim calcmode="lin" valueType="num">
                                      <p:cBhvr additive="base">
                                        <p:cTn id="48" dur="100" fill="hold"/>
                                        <p:tgtEl>
                                          <p:spTgt spid="26648"/>
                                        </p:tgtEl>
                                        <p:attrNameLst>
                                          <p:attrName>ppt_y</p:attrName>
                                        </p:attrNameLst>
                                      </p:cBhvr>
                                      <p:tavLst>
                                        <p:tav tm="0">
                                          <p:val>
                                            <p:strVal val="#ppt_y"/>
                                          </p:val>
                                        </p:tav>
                                        <p:tav tm="100000">
                                          <p:val>
                                            <p:strVal val="#ppt_y"/>
                                          </p:val>
                                        </p:tav>
                                      </p:tavLst>
                                    </p:anim>
                                  </p:childTnLst>
                                </p:cTn>
                              </p:par>
                            </p:childTnLst>
                          </p:cTn>
                        </p:par>
                        <p:par>
                          <p:cTn id="49" fill="hold">
                            <p:stCondLst>
                              <p:cond delay="900"/>
                            </p:stCondLst>
                            <p:childTnLst>
                              <p:par>
                                <p:cTn id="50" presetID="2" presetClass="entr" presetSubtype="8" fill="hold" grpId="0" nodeType="afterEffect">
                                  <p:stCondLst>
                                    <p:cond delay="0"/>
                                  </p:stCondLst>
                                  <p:childTnLst>
                                    <p:set>
                                      <p:cBhvr>
                                        <p:cTn id="51" dur="1" fill="hold">
                                          <p:stCondLst>
                                            <p:cond delay="0"/>
                                          </p:stCondLst>
                                        </p:cTn>
                                        <p:tgtEl>
                                          <p:spTgt spid="187413"/>
                                        </p:tgtEl>
                                        <p:attrNameLst>
                                          <p:attrName>style.visibility</p:attrName>
                                        </p:attrNameLst>
                                      </p:cBhvr>
                                      <p:to>
                                        <p:strVal val="visible"/>
                                      </p:to>
                                    </p:set>
                                    <p:anim calcmode="lin" valueType="num">
                                      <p:cBhvr additive="base">
                                        <p:cTn id="52" dur="100" fill="hold"/>
                                        <p:tgtEl>
                                          <p:spTgt spid="187413"/>
                                        </p:tgtEl>
                                        <p:attrNameLst>
                                          <p:attrName>ppt_x</p:attrName>
                                        </p:attrNameLst>
                                      </p:cBhvr>
                                      <p:tavLst>
                                        <p:tav tm="0">
                                          <p:val>
                                            <p:strVal val="0-#ppt_w/2"/>
                                          </p:val>
                                        </p:tav>
                                        <p:tav tm="100000">
                                          <p:val>
                                            <p:strVal val="#ppt_x"/>
                                          </p:val>
                                        </p:tav>
                                      </p:tavLst>
                                    </p:anim>
                                    <p:anim calcmode="lin" valueType="num">
                                      <p:cBhvr additive="base">
                                        <p:cTn id="53" dur="100" fill="hold"/>
                                        <p:tgtEl>
                                          <p:spTgt spid="187413"/>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 presetClass="entr" presetSubtype="8" fill="hold" grpId="0" nodeType="afterEffect">
                                  <p:stCondLst>
                                    <p:cond delay="0"/>
                                  </p:stCondLst>
                                  <p:childTnLst>
                                    <p:set>
                                      <p:cBhvr>
                                        <p:cTn id="56" dur="1" fill="hold">
                                          <p:stCondLst>
                                            <p:cond delay="0"/>
                                          </p:stCondLst>
                                        </p:cTn>
                                        <p:tgtEl>
                                          <p:spTgt spid="26647"/>
                                        </p:tgtEl>
                                        <p:attrNameLst>
                                          <p:attrName>style.visibility</p:attrName>
                                        </p:attrNameLst>
                                      </p:cBhvr>
                                      <p:to>
                                        <p:strVal val="visible"/>
                                      </p:to>
                                    </p:set>
                                    <p:anim calcmode="lin" valueType="num">
                                      <p:cBhvr additive="base">
                                        <p:cTn id="57" dur="100" fill="hold"/>
                                        <p:tgtEl>
                                          <p:spTgt spid="26647"/>
                                        </p:tgtEl>
                                        <p:attrNameLst>
                                          <p:attrName>ppt_x</p:attrName>
                                        </p:attrNameLst>
                                      </p:cBhvr>
                                      <p:tavLst>
                                        <p:tav tm="0">
                                          <p:val>
                                            <p:strVal val="0-#ppt_w/2"/>
                                          </p:val>
                                        </p:tav>
                                        <p:tav tm="100000">
                                          <p:val>
                                            <p:strVal val="#ppt_x"/>
                                          </p:val>
                                        </p:tav>
                                      </p:tavLst>
                                    </p:anim>
                                    <p:anim calcmode="lin" valueType="num">
                                      <p:cBhvr additive="base">
                                        <p:cTn id="58" dur="100" fill="hold"/>
                                        <p:tgtEl>
                                          <p:spTgt spid="266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animBg="1"/>
      <p:bldP spid="187397" grpId="0" animBg="1"/>
      <p:bldP spid="187402" grpId="0" animBg="1"/>
      <p:bldP spid="187407" grpId="0" animBg="1"/>
      <p:bldP spid="187412" grpId="0" animBg="1"/>
      <p:bldP spid="187413" grpId="0" animBg="1"/>
      <p:bldP spid="26647" grpId="0" animBg="1"/>
      <p:bldP spid="26648" grpId="0" animBg="1"/>
      <p:bldP spid="26649" grpId="0" animBg="1"/>
      <p:bldP spid="26650" grpId="0" animBg="1"/>
      <p:bldP spid="266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50130" y="170057"/>
            <a:ext cx="8642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sz="2800" b="1" dirty="0">
                <a:cs typeface="Times New Roman" pitchFamily="18" charset="0"/>
              </a:rPr>
              <a:t>FACTORES A CONSIDERAR </a:t>
            </a:r>
            <a:endParaRPr lang="es-ES" sz="2800" b="1" dirty="0" smtClean="0">
              <a:cs typeface="Times New Roman" pitchFamily="18" charset="0"/>
            </a:endParaRPr>
          </a:p>
          <a:p>
            <a:pPr algn="ctr"/>
            <a:r>
              <a:rPr lang="es-ES" sz="2800" b="1" dirty="0" smtClean="0">
                <a:cs typeface="Times New Roman" pitchFamily="18" charset="0"/>
              </a:rPr>
              <a:t>EN </a:t>
            </a:r>
            <a:r>
              <a:rPr lang="es-ES" sz="2800" b="1" dirty="0">
                <a:cs typeface="Times New Roman" pitchFamily="18" charset="0"/>
              </a:rPr>
              <a:t>LA TOMA DE DECISIONES</a:t>
            </a:r>
            <a:endParaRPr lang="es-MX" sz="2800" dirty="0"/>
          </a:p>
        </p:txBody>
      </p:sp>
      <p:sp>
        <p:nvSpPr>
          <p:cNvPr id="3" name="2 CuadroTexto"/>
          <p:cNvSpPr txBox="1"/>
          <p:nvPr/>
        </p:nvSpPr>
        <p:spPr>
          <a:xfrm>
            <a:off x="971600" y="1424965"/>
            <a:ext cx="7200800" cy="452431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1698625" lvl="2" indent="-784225">
              <a:lnSpc>
                <a:spcPct val="150000"/>
              </a:lnSpc>
              <a:buFont typeface="Wingdings" pitchFamily="2" charset="2"/>
              <a:buChar char="q"/>
            </a:pPr>
            <a:r>
              <a:rPr lang="es-MX" sz="3200" b="1" dirty="0" smtClean="0"/>
              <a:t>El Riesgo</a:t>
            </a:r>
          </a:p>
          <a:p>
            <a:pPr marL="1698625" lvl="2" indent="-784225">
              <a:lnSpc>
                <a:spcPct val="150000"/>
              </a:lnSpc>
              <a:buFont typeface="Wingdings" pitchFamily="2" charset="2"/>
              <a:buChar char="q"/>
            </a:pPr>
            <a:r>
              <a:rPr lang="es-MX" sz="3200" b="1" dirty="0" smtClean="0"/>
              <a:t>Los Factores Humanos</a:t>
            </a:r>
          </a:p>
          <a:p>
            <a:pPr marL="1698625" lvl="2" indent="-784225">
              <a:lnSpc>
                <a:spcPct val="150000"/>
              </a:lnSpc>
              <a:buFont typeface="Wingdings" pitchFamily="2" charset="2"/>
              <a:buChar char="q"/>
            </a:pPr>
            <a:r>
              <a:rPr lang="es-MX" sz="3200" b="1" dirty="0" smtClean="0"/>
              <a:t>Los Factores Personales</a:t>
            </a:r>
          </a:p>
          <a:p>
            <a:pPr marL="1698625" lvl="2" indent="-784225">
              <a:lnSpc>
                <a:spcPct val="150000"/>
              </a:lnSpc>
              <a:buFont typeface="Wingdings" pitchFamily="2" charset="2"/>
              <a:buChar char="q"/>
            </a:pPr>
            <a:r>
              <a:rPr lang="es-MX" sz="3200" b="1" dirty="0" smtClean="0"/>
              <a:t>Costos</a:t>
            </a:r>
          </a:p>
          <a:p>
            <a:pPr marL="1698625" lvl="2" indent="-784225">
              <a:lnSpc>
                <a:spcPct val="150000"/>
              </a:lnSpc>
              <a:buFont typeface="Wingdings" pitchFamily="2" charset="2"/>
              <a:buChar char="q"/>
            </a:pPr>
            <a:r>
              <a:rPr lang="es-MX" sz="3200" b="1" dirty="0" smtClean="0"/>
              <a:t>Políticas Generales</a:t>
            </a:r>
          </a:p>
          <a:p>
            <a:pPr marL="1698625" lvl="2" indent="-784225">
              <a:lnSpc>
                <a:spcPct val="150000"/>
              </a:lnSpc>
              <a:buFont typeface="Wingdings" pitchFamily="2" charset="2"/>
              <a:buChar char="q"/>
            </a:pPr>
            <a:r>
              <a:rPr lang="es-MX" sz="3200" b="1" dirty="0" smtClean="0"/>
              <a:t>El Cambio</a:t>
            </a:r>
            <a:endParaRPr lang="es-MX" sz="3200" b="1" dirty="0"/>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Tree>
    <p:extLst>
      <p:ext uri="{BB962C8B-B14F-4D97-AF65-F5344CB8AC3E}">
        <p14:creationId xmlns:p14="http://schemas.microsoft.com/office/powerpoint/2010/main" val="342302861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250825" y="404664"/>
            <a:ext cx="21609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s-ES" sz="2400" b="1" u="sng" dirty="0" smtClean="0">
                <a:cs typeface="Times New Roman" pitchFamily="18" charset="0"/>
              </a:rPr>
              <a:t>EL RIESGO</a:t>
            </a:r>
            <a:endParaRPr lang="es-MX" sz="2400" u="sng" dirty="0"/>
          </a:p>
        </p:txBody>
      </p:sp>
      <p:sp>
        <p:nvSpPr>
          <p:cNvPr id="189443" name="Rectangle 3"/>
          <p:cNvSpPr>
            <a:spLocks noChangeArrowheads="1"/>
          </p:cNvSpPr>
          <p:nvPr/>
        </p:nvSpPr>
        <p:spPr bwMode="auto">
          <a:xfrm>
            <a:off x="250826" y="980728"/>
            <a:ext cx="8569324" cy="40011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p>
            <a:pPr marL="363538" indent="-363538" algn="just">
              <a:defRPr/>
            </a:pPr>
            <a:r>
              <a:rPr lang="es-ES" sz="2000" b="1" i="1" dirty="0" smtClean="0"/>
              <a:t>Es </a:t>
            </a:r>
            <a:r>
              <a:rPr lang="es-ES" sz="2000" b="1" i="1" dirty="0"/>
              <a:t>la posibilidad de que el resultado de una decisión sea negativa.</a:t>
            </a:r>
            <a:endParaRPr lang="es-MX" sz="2000" dirty="0"/>
          </a:p>
        </p:txBody>
      </p:sp>
      <p:sp>
        <p:nvSpPr>
          <p:cNvPr id="28678" name="Rectangle 4"/>
          <p:cNvSpPr>
            <a:spLocks noChangeArrowheads="1"/>
          </p:cNvSpPr>
          <p:nvPr/>
        </p:nvSpPr>
        <p:spPr bwMode="auto">
          <a:xfrm>
            <a:off x="250825" y="2996952"/>
            <a:ext cx="4105276" cy="1200329"/>
          </a:xfrm>
          <a:prstGeom prst="rect">
            <a:avLst/>
          </a:prstGeom>
          <a:ln>
            <a:noFill/>
          </a:ln>
          <a:extLst/>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eaLnBrk="0" hangingPunct="0"/>
            <a:r>
              <a:rPr lang="es-ES" dirty="0" smtClean="0">
                <a:cs typeface="Times New Roman" pitchFamily="18" charset="0"/>
              </a:rPr>
              <a:t>El </a:t>
            </a:r>
            <a:r>
              <a:rPr lang="es-ES" b="1" i="1" dirty="0">
                <a:cs typeface="Times New Roman" pitchFamily="18" charset="0"/>
              </a:rPr>
              <a:t>alto riesgo se asocia con los proyectos cuyo costo y beneficio</a:t>
            </a:r>
            <a:r>
              <a:rPr lang="es-ES" dirty="0">
                <a:cs typeface="Times New Roman" pitchFamily="18" charset="0"/>
              </a:rPr>
              <a:t> es difícil de </a:t>
            </a:r>
            <a:r>
              <a:rPr lang="es-ES" dirty="0" smtClean="0">
                <a:cs typeface="Times New Roman" pitchFamily="18" charset="0"/>
              </a:rPr>
              <a:t>determinar, por </a:t>
            </a:r>
            <a:r>
              <a:rPr lang="es-ES" dirty="0">
                <a:cs typeface="Times New Roman" pitchFamily="18" charset="0"/>
              </a:rPr>
              <a:t>lo tanto la probabilidad de éxito es menor.</a:t>
            </a:r>
            <a:endParaRPr lang="es-MX" dirty="0"/>
          </a:p>
        </p:txBody>
      </p:sp>
      <p:sp>
        <p:nvSpPr>
          <p:cNvPr id="2" name="1 Rectángulo"/>
          <p:cNvSpPr/>
          <p:nvPr/>
        </p:nvSpPr>
        <p:spPr>
          <a:xfrm>
            <a:off x="250825" y="1628800"/>
            <a:ext cx="4105276" cy="1200329"/>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eaLnBrk="0" hangingPunct="0"/>
            <a:r>
              <a:rPr lang="es-ES" b="1" i="1" dirty="0">
                <a:cs typeface="Times New Roman" pitchFamily="18" charset="0"/>
              </a:rPr>
              <a:t>El riesgo bajo generalmente se aplica a los proyectos cuyo costo </a:t>
            </a:r>
            <a:r>
              <a:rPr lang="es-ES" dirty="0">
                <a:cs typeface="Times New Roman" pitchFamily="18" charset="0"/>
              </a:rPr>
              <a:t>y beneficio es </a:t>
            </a:r>
            <a:r>
              <a:rPr lang="es-ES" b="1" i="1" dirty="0">
                <a:cs typeface="Times New Roman" pitchFamily="18" charset="0"/>
              </a:rPr>
              <a:t>fácil de determinar</a:t>
            </a:r>
            <a:r>
              <a:rPr lang="es-ES" dirty="0">
                <a:cs typeface="Times New Roman" pitchFamily="18" charset="0"/>
              </a:rPr>
              <a:t>, por lo que es más probable el éxito.</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14721"/>
            <a:ext cx="4536000" cy="157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5"/>
          <p:cNvSpPr txBox="1">
            <a:spLocks noChangeArrowheads="1"/>
          </p:cNvSpPr>
          <p:nvPr/>
        </p:nvSpPr>
        <p:spPr bwMode="auto">
          <a:xfrm>
            <a:off x="8100392" y="336684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_tradnl" sz="2400">
                <a:solidFill>
                  <a:srgbClr val="13C764"/>
                </a:solidFill>
              </a:rPr>
              <a:t>-</a:t>
            </a:r>
            <a:endParaRPr lang="es-MX" sz="2400">
              <a:solidFill>
                <a:srgbClr val="13C764"/>
              </a:solidFill>
            </a:endParaRPr>
          </a:p>
        </p:txBody>
      </p:sp>
      <p:sp>
        <p:nvSpPr>
          <p:cNvPr id="14" name="Text Box 7"/>
          <p:cNvSpPr txBox="1">
            <a:spLocks noChangeArrowheads="1"/>
          </p:cNvSpPr>
          <p:nvPr/>
        </p:nvSpPr>
        <p:spPr bwMode="auto">
          <a:xfrm>
            <a:off x="8364537" y="3212977"/>
            <a:ext cx="779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800" b="1">
                <a:solidFill>
                  <a:srgbClr val="13C764"/>
                </a:solidFill>
              </a:rPr>
              <a:t>Éxito</a:t>
            </a:r>
            <a:endParaRPr lang="es-MX" sz="1800" b="1">
              <a:solidFill>
                <a:srgbClr val="13C764"/>
              </a:solidFill>
            </a:endParaRPr>
          </a:p>
        </p:txBody>
      </p:sp>
      <p:sp>
        <p:nvSpPr>
          <p:cNvPr id="15" name="Text Box 3"/>
          <p:cNvSpPr txBox="1">
            <a:spLocks noChangeArrowheads="1"/>
          </p:cNvSpPr>
          <p:nvPr/>
        </p:nvSpPr>
        <p:spPr bwMode="auto">
          <a:xfrm>
            <a:off x="4499992" y="1916832"/>
            <a:ext cx="132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fontAlgn="base">
              <a:spcBef>
                <a:spcPct val="0"/>
              </a:spcBef>
              <a:spcAft>
                <a:spcPct val="0"/>
              </a:spcAft>
              <a:defRPr sz="1600">
                <a:solidFill>
                  <a:schemeClr val="tx1"/>
                </a:solidFill>
                <a:latin typeface="Arial" charset="0"/>
              </a:defRPr>
            </a:lvl6pPr>
            <a:lvl7pPr marL="2971800" indent="-228600" fontAlgn="base">
              <a:spcBef>
                <a:spcPct val="0"/>
              </a:spcBef>
              <a:spcAft>
                <a:spcPct val="0"/>
              </a:spcAft>
              <a:defRPr sz="1600">
                <a:solidFill>
                  <a:schemeClr val="tx1"/>
                </a:solidFill>
                <a:latin typeface="Arial" charset="0"/>
              </a:defRPr>
            </a:lvl7pPr>
            <a:lvl8pPr marL="3429000" indent="-228600" fontAlgn="base">
              <a:spcBef>
                <a:spcPct val="0"/>
              </a:spcBef>
              <a:spcAft>
                <a:spcPct val="0"/>
              </a:spcAft>
              <a:defRPr sz="1600">
                <a:solidFill>
                  <a:schemeClr val="tx1"/>
                </a:solidFill>
                <a:latin typeface="Arial" charset="0"/>
              </a:defRPr>
            </a:lvl8pPr>
            <a:lvl9pPr marL="3886200" indent="-228600" fontAlgn="base">
              <a:spcBef>
                <a:spcPct val="0"/>
              </a:spcBef>
              <a:spcAft>
                <a:spcPct val="0"/>
              </a:spcAft>
              <a:defRPr sz="1600">
                <a:solidFill>
                  <a:schemeClr val="tx1"/>
                </a:solidFill>
                <a:latin typeface="Arial" charset="0"/>
              </a:defRPr>
            </a:lvl9pPr>
          </a:lstStyle>
          <a:p>
            <a:pPr algn="ctr">
              <a:spcBef>
                <a:spcPct val="50000"/>
              </a:spcBef>
              <a:defRPr/>
            </a:pPr>
            <a:r>
              <a:rPr lang="es-ES_tradnl" sz="1800" b="1" dirty="0" smtClean="0">
                <a:solidFill>
                  <a:schemeClr val="accent2">
                    <a:lumMod val="75000"/>
                  </a:schemeClr>
                </a:solidFill>
              </a:rPr>
              <a:t>Fracaso</a:t>
            </a:r>
            <a:endParaRPr lang="es-MX" sz="1800" b="1" dirty="0" smtClean="0">
              <a:solidFill>
                <a:schemeClr val="accent2">
                  <a:lumMod val="75000"/>
                </a:schemeClr>
              </a:solidFill>
            </a:endParaRPr>
          </a:p>
        </p:txBody>
      </p:sp>
      <p:sp>
        <p:nvSpPr>
          <p:cNvPr id="16" name="Text Box 4"/>
          <p:cNvSpPr txBox="1">
            <a:spLocks noChangeArrowheads="1"/>
          </p:cNvSpPr>
          <p:nvPr/>
        </p:nvSpPr>
        <p:spPr bwMode="auto">
          <a:xfrm>
            <a:off x="4572000" y="2286720"/>
            <a:ext cx="38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fontAlgn="base">
              <a:spcBef>
                <a:spcPct val="0"/>
              </a:spcBef>
              <a:spcAft>
                <a:spcPct val="0"/>
              </a:spcAft>
              <a:defRPr sz="1600">
                <a:solidFill>
                  <a:schemeClr val="tx1"/>
                </a:solidFill>
                <a:latin typeface="Arial" charset="0"/>
              </a:defRPr>
            </a:lvl6pPr>
            <a:lvl7pPr marL="2971800" indent="-228600" fontAlgn="base">
              <a:spcBef>
                <a:spcPct val="0"/>
              </a:spcBef>
              <a:spcAft>
                <a:spcPct val="0"/>
              </a:spcAft>
              <a:defRPr sz="1600">
                <a:solidFill>
                  <a:schemeClr val="tx1"/>
                </a:solidFill>
                <a:latin typeface="Arial" charset="0"/>
              </a:defRPr>
            </a:lvl7pPr>
            <a:lvl8pPr marL="3429000" indent="-228600" fontAlgn="base">
              <a:spcBef>
                <a:spcPct val="0"/>
              </a:spcBef>
              <a:spcAft>
                <a:spcPct val="0"/>
              </a:spcAft>
              <a:defRPr sz="1600">
                <a:solidFill>
                  <a:schemeClr val="tx1"/>
                </a:solidFill>
                <a:latin typeface="Arial" charset="0"/>
              </a:defRPr>
            </a:lvl8pPr>
            <a:lvl9pPr marL="3886200" indent="-228600" fontAlgn="base">
              <a:spcBef>
                <a:spcPct val="0"/>
              </a:spcBef>
              <a:spcAft>
                <a:spcPct val="0"/>
              </a:spcAft>
              <a:defRPr sz="1600">
                <a:solidFill>
                  <a:schemeClr val="tx1"/>
                </a:solidFill>
                <a:latin typeface="Arial" charset="0"/>
              </a:defRPr>
            </a:lvl9pPr>
          </a:lstStyle>
          <a:p>
            <a:pPr>
              <a:spcBef>
                <a:spcPct val="50000"/>
              </a:spcBef>
              <a:defRPr/>
            </a:pPr>
            <a:r>
              <a:rPr lang="es-ES_tradnl" sz="2400" dirty="0" smtClean="0">
                <a:solidFill>
                  <a:schemeClr val="accent2">
                    <a:lumMod val="75000"/>
                  </a:schemeClr>
                </a:solidFill>
              </a:rPr>
              <a:t>+</a:t>
            </a:r>
            <a:endParaRPr lang="es-MX" sz="2400" dirty="0" smtClean="0">
              <a:solidFill>
                <a:schemeClr val="accent2">
                  <a:lumMod val="75000"/>
                </a:schemeClr>
              </a:solidFill>
            </a:endParaRPr>
          </a:p>
        </p:txBody>
      </p:sp>
      <p:sp>
        <p:nvSpPr>
          <p:cNvPr id="17" name="Text Box 6"/>
          <p:cNvSpPr txBox="1">
            <a:spLocks noChangeArrowheads="1"/>
          </p:cNvSpPr>
          <p:nvPr/>
        </p:nvSpPr>
        <p:spPr bwMode="auto">
          <a:xfrm>
            <a:off x="5292080" y="3078808"/>
            <a:ext cx="1012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_tradnl" sz="1800" b="1" dirty="0">
                <a:solidFill>
                  <a:srgbClr val="FFFF99"/>
                </a:solidFill>
              </a:rPr>
              <a:t>Riesgo</a:t>
            </a:r>
            <a:endParaRPr lang="es-MX" sz="1800" b="1" dirty="0">
              <a:solidFill>
                <a:srgbClr val="FFFF99"/>
              </a:solidFill>
            </a:endParaRPr>
          </a:p>
        </p:txBody>
      </p:sp>
      <p:sp>
        <p:nvSpPr>
          <p:cNvPr id="3" name="2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18" name="Rectangle 12"/>
          <p:cNvSpPr>
            <a:spLocks noChangeArrowheads="1"/>
          </p:cNvSpPr>
          <p:nvPr/>
        </p:nvSpPr>
        <p:spPr bwMode="auto">
          <a:xfrm>
            <a:off x="250825" y="4293096"/>
            <a:ext cx="7993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5105400" algn="l"/>
              </a:tabLst>
            </a:pPr>
            <a:r>
              <a:rPr lang="es-ES" sz="1800" dirty="0">
                <a:cs typeface="Times New Roman" pitchFamily="18" charset="0"/>
              </a:rPr>
              <a:t>Existen algunas pautas que sirven de apoyo para enfrentar el riesgo:</a:t>
            </a:r>
            <a:endParaRPr lang="es-MX" sz="1800" dirty="0"/>
          </a:p>
        </p:txBody>
      </p:sp>
      <p:graphicFrame>
        <p:nvGraphicFramePr>
          <p:cNvPr id="19" name="Group 24"/>
          <p:cNvGraphicFramePr>
            <a:graphicFrameLocks noGrp="1"/>
          </p:cNvGraphicFramePr>
          <p:nvPr>
            <p:extLst>
              <p:ext uri="{D42A27DB-BD31-4B8C-83A1-F6EECF244321}">
                <p14:modId xmlns:p14="http://schemas.microsoft.com/office/powerpoint/2010/main" val="1420637019"/>
              </p:ext>
            </p:extLst>
          </p:nvPr>
        </p:nvGraphicFramePr>
        <p:xfrm>
          <a:off x="250826" y="4752240"/>
          <a:ext cx="8569324" cy="1462976"/>
        </p:xfrm>
        <a:graphic>
          <a:graphicData uri="http://schemas.openxmlformats.org/drawingml/2006/table">
            <a:tbl>
              <a:tblPr>
                <a:tableStyleId>{08FB837D-C827-4EFA-A057-4D05807E0F7C}</a:tableStyleId>
              </a:tblPr>
              <a:tblGrid>
                <a:gridCol w="455564"/>
                <a:gridCol w="8113760"/>
              </a:tblGrid>
              <a:tr h="3117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105400" algn="l"/>
                        </a:tabLst>
                      </a:pPr>
                      <a:r>
                        <a:rPr kumimoji="0" lang="es-ES" sz="1800" u="none" strike="noStrike" cap="none" normalizeH="0" baseline="0" dirty="0" smtClean="0">
                          <a:ln>
                            <a:noFill/>
                          </a:ln>
                          <a:effectLst/>
                          <a:sym typeface="Wingdings 3" pitchFamily="18" charset="2"/>
                        </a:rPr>
                        <a:t></a:t>
                      </a:r>
                      <a:endParaRPr kumimoji="0" lang="es-ES" sz="1800" b="1" i="0" u="none" strike="noStrike" cap="none" normalizeH="0" baseline="0" dirty="0" smtClean="0">
                        <a:ln>
                          <a:noFill/>
                        </a:ln>
                        <a:solidFill>
                          <a:schemeClr val="tx1"/>
                        </a:solidFill>
                        <a:effectLst/>
                        <a:latin typeface="+mn-lt"/>
                        <a:cs typeface="Times New Roman" pitchFamily="18" charset="0"/>
                        <a:sym typeface="Wingdings 3" pitchFamily="18" charset="2"/>
                      </a:endParaRPr>
                    </a:p>
                  </a:txBody>
                  <a:tcPr marT="45712" marB="45712"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105400" algn="l"/>
                        </a:tabLst>
                      </a:pPr>
                      <a:r>
                        <a:rPr kumimoji="0" lang="es-ES" sz="1800" u="none" strike="noStrike" cap="none" normalizeH="0" baseline="0" dirty="0" smtClean="0">
                          <a:ln>
                            <a:noFill/>
                          </a:ln>
                          <a:effectLst/>
                        </a:rPr>
                        <a:t>Tener un objetivo definido cuando se asume riesgo.</a:t>
                      </a:r>
                      <a:endParaRPr kumimoji="0" lang="es-MX" sz="1800" b="1" i="0" u="none" strike="noStrike" cap="none" normalizeH="0" baseline="0" dirty="0" smtClean="0">
                        <a:ln>
                          <a:noFill/>
                        </a:ln>
                        <a:solidFill>
                          <a:schemeClr val="tx1"/>
                        </a:solidFill>
                        <a:effectLst/>
                        <a:latin typeface="+mn-lt"/>
                        <a:cs typeface="Times New Roman" pitchFamily="18" charset="0"/>
                      </a:endParaRPr>
                    </a:p>
                  </a:txBody>
                  <a:tcPr marT="45712" marB="45712" anchor="ctr" horzOverflow="overflow"/>
                </a:tc>
              </a:tr>
              <a:tr h="31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105400" algn="l"/>
                        </a:tabLst>
                      </a:pPr>
                      <a:r>
                        <a:rPr kumimoji="0" lang="es-ES" sz="1800" u="none" strike="noStrike" cap="none" normalizeH="0" baseline="0" dirty="0" smtClean="0">
                          <a:ln>
                            <a:noFill/>
                          </a:ln>
                          <a:effectLst/>
                          <a:sym typeface="Wingdings 3" pitchFamily="18" charset="2"/>
                        </a:rPr>
                        <a:t></a:t>
                      </a:r>
                      <a:endParaRPr kumimoji="0" lang="es-MX" sz="1800" b="1" i="0" u="none" strike="noStrike" cap="none" normalizeH="0" baseline="0" dirty="0" smtClean="0">
                        <a:ln>
                          <a:noFill/>
                        </a:ln>
                        <a:solidFill>
                          <a:schemeClr val="tx1"/>
                        </a:solidFill>
                        <a:effectLst/>
                        <a:latin typeface="+mn-lt"/>
                        <a:cs typeface="Times New Roman" pitchFamily="18" charset="0"/>
                        <a:sym typeface="Wingdings 3" pitchFamily="18" charset="2"/>
                      </a:endParaRPr>
                    </a:p>
                  </a:txBody>
                  <a:tcPr marT="45712" marB="45712"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105400" algn="l"/>
                        </a:tabLst>
                      </a:pPr>
                      <a:r>
                        <a:rPr kumimoji="0" lang="es-ES" sz="1800" u="none" strike="noStrike" cap="none" normalizeH="0" baseline="0" dirty="0" smtClean="0">
                          <a:ln>
                            <a:noFill/>
                          </a:ln>
                          <a:effectLst/>
                        </a:rPr>
                        <a:t>Aceptar el hecho de que siempre se tendrán problemas que implican riesgos.</a:t>
                      </a:r>
                      <a:endParaRPr kumimoji="0" lang="es-MX" sz="1800" b="1" i="0" u="none" strike="noStrike" cap="none" normalizeH="0" baseline="0" dirty="0" smtClean="0">
                        <a:ln>
                          <a:noFill/>
                        </a:ln>
                        <a:solidFill>
                          <a:schemeClr val="tx1"/>
                        </a:solidFill>
                        <a:effectLst/>
                        <a:latin typeface="+mn-lt"/>
                        <a:cs typeface="Times New Roman" pitchFamily="18" charset="0"/>
                      </a:endParaRPr>
                    </a:p>
                  </a:txBody>
                  <a:tcPr marT="45712" marB="45712" anchor="ctr" horzOverflow="overflow"/>
                </a:tc>
              </a:tr>
              <a:tr h="31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105400" algn="l"/>
                        </a:tabLst>
                      </a:pPr>
                      <a:r>
                        <a:rPr kumimoji="0" lang="es-ES" sz="1800" u="none" strike="noStrike" cap="none" normalizeH="0" baseline="0" dirty="0" smtClean="0">
                          <a:ln>
                            <a:noFill/>
                          </a:ln>
                          <a:effectLst/>
                          <a:sym typeface="Wingdings 3" pitchFamily="18" charset="2"/>
                        </a:rPr>
                        <a:t></a:t>
                      </a:r>
                      <a:endParaRPr kumimoji="0" lang="es-MX" sz="1800" b="1" i="0" u="none" strike="noStrike" cap="none" normalizeH="0" baseline="0" dirty="0" smtClean="0">
                        <a:ln>
                          <a:noFill/>
                        </a:ln>
                        <a:solidFill>
                          <a:schemeClr val="tx1"/>
                        </a:solidFill>
                        <a:effectLst/>
                        <a:latin typeface="+mn-lt"/>
                        <a:cs typeface="Times New Roman" pitchFamily="18" charset="0"/>
                        <a:sym typeface="Wingdings 3" pitchFamily="18" charset="2"/>
                      </a:endParaRPr>
                    </a:p>
                  </a:txBody>
                  <a:tcPr marT="45712" marB="45712"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105400" algn="l"/>
                        </a:tabLst>
                      </a:pPr>
                      <a:r>
                        <a:rPr kumimoji="0" lang="es-ES" sz="1800" u="none" strike="noStrike" cap="none" normalizeH="0" baseline="0" dirty="0" smtClean="0">
                          <a:ln>
                            <a:noFill/>
                          </a:ln>
                          <a:effectLst/>
                        </a:rPr>
                        <a:t>Atenerse a la realidad.</a:t>
                      </a:r>
                      <a:endParaRPr kumimoji="0" lang="es-MX" sz="1800" b="1" i="0" u="none" strike="noStrike" cap="none" normalizeH="0" baseline="0" dirty="0" smtClean="0">
                        <a:ln>
                          <a:noFill/>
                        </a:ln>
                        <a:solidFill>
                          <a:schemeClr val="tx1"/>
                        </a:solidFill>
                        <a:effectLst/>
                        <a:latin typeface="+mn-lt"/>
                        <a:cs typeface="Times New Roman" pitchFamily="18" charset="0"/>
                      </a:endParaRPr>
                    </a:p>
                  </a:txBody>
                  <a:tcPr marT="45712" marB="45712" anchor="ctr" horzOverflow="overflow"/>
                </a:tc>
              </a:tr>
              <a:tr h="31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105400" algn="l"/>
                        </a:tabLst>
                      </a:pPr>
                      <a:r>
                        <a:rPr kumimoji="0" lang="es-ES" sz="1800" u="none" strike="noStrike" cap="none" normalizeH="0" baseline="0" dirty="0" smtClean="0">
                          <a:ln>
                            <a:noFill/>
                          </a:ln>
                          <a:effectLst/>
                          <a:sym typeface="Wingdings 3" pitchFamily="18" charset="2"/>
                        </a:rPr>
                        <a:t></a:t>
                      </a:r>
                      <a:endParaRPr kumimoji="0" lang="es-MX" sz="1800" b="1" i="0" u="none" strike="noStrike" cap="none" normalizeH="0" baseline="0" dirty="0" smtClean="0">
                        <a:ln>
                          <a:noFill/>
                        </a:ln>
                        <a:solidFill>
                          <a:schemeClr val="tx1"/>
                        </a:solidFill>
                        <a:effectLst/>
                        <a:latin typeface="+mn-lt"/>
                        <a:cs typeface="Times New Roman" pitchFamily="18" charset="0"/>
                        <a:sym typeface="Wingdings 3" pitchFamily="18" charset="2"/>
                      </a:endParaRPr>
                    </a:p>
                  </a:txBody>
                  <a:tcPr marT="45712" marB="45712"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105400" algn="l"/>
                        </a:tabLst>
                      </a:pPr>
                      <a:r>
                        <a:rPr kumimoji="0" lang="es-ES" sz="1800" u="none" strike="noStrike" cap="none" normalizeH="0" baseline="0" dirty="0" smtClean="0">
                          <a:ln>
                            <a:noFill/>
                          </a:ln>
                          <a:effectLst/>
                        </a:rPr>
                        <a:t>Determinación del esfuerzo posible a realizar.</a:t>
                      </a:r>
                      <a:endParaRPr kumimoji="0" lang="es-MX" sz="1800" b="1" i="0" u="none" strike="noStrike" cap="none" normalizeH="0" baseline="0" dirty="0" smtClean="0">
                        <a:ln>
                          <a:noFill/>
                        </a:ln>
                        <a:solidFill>
                          <a:schemeClr val="tx1"/>
                        </a:solidFill>
                        <a:effectLst/>
                        <a:latin typeface="+mn-lt"/>
                        <a:cs typeface="Times New Roman" pitchFamily="18" charset="0"/>
                      </a:endParaRPr>
                    </a:p>
                  </a:txBody>
                  <a:tcPr marT="45712" marB="45712" anchor="ctr" horzOverflow="overflow"/>
                </a:tc>
              </a:tr>
            </a:tbl>
          </a:graphicData>
        </a:graphic>
      </p:graphicFrame>
    </p:spTree>
    <p:extLst>
      <p:ext uri="{BB962C8B-B14F-4D97-AF65-F5344CB8AC3E}">
        <p14:creationId xmlns:p14="http://schemas.microsoft.com/office/powerpoint/2010/main" val="351955052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395857" y="789534"/>
            <a:ext cx="352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s-ES" sz="2400" b="1" u="sng" dirty="0" smtClean="0">
                <a:cs typeface="Times New Roman" pitchFamily="18" charset="0"/>
              </a:rPr>
              <a:t>LOS FACTORES HUMANOS</a:t>
            </a:r>
            <a:endParaRPr lang="es-MX" sz="2400" b="1" u="sng" dirty="0">
              <a:cs typeface="Times New Roman" pitchFamily="18" charset="0"/>
            </a:endParaRPr>
          </a:p>
        </p:txBody>
      </p:sp>
      <p:sp>
        <p:nvSpPr>
          <p:cNvPr id="8" name="Rectangle 13"/>
          <p:cNvSpPr>
            <a:spLocks noChangeArrowheads="1"/>
          </p:cNvSpPr>
          <p:nvPr/>
        </p:nvSpPr>
        <p:spPr bwMode="auto">
          <a:xfrm>
            <a:off x="467544" y="1521549"/>
            <a:ext cx="4176464" cy="1695079"/>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105000"/>
              </a:lnSpc>
              <a:tabLst>
                <a:tab pos="5105400" algn="l"/>
              </a:tabLst>
              <a:defRPr/>
            </a:pPr>
            <a:r>
              <a:rPr lang="es-ES" sz="2000" dirty="0">
                <a:cs typeface="Times New Roman" pitchFamily="18" charset="0"/>
              </a:rPr>
              <a:t>El </a:t>
            </a:r>
            <a:r>
              <a:rPr lang="es-ES" sz="2000" b="1" i="1" dirty="0">
                <a:cs typeface="Times New Roman" pitchFamily="18" charset="0"/>
              </a:rPr>
              <a:t>elemento humano constituye un factor que afecta en todas las decisiones </a:t>
            </a:r>
            <a:r>
              <a:rPr lang="es-ES" sz="2000" dirty="0">
                <a:cs typeface="Times New Roman" pitchFamily="18" charset="0"/>
              </a:rPr>
              <a:t>que se tomen en la empresa o en el desempeño de la actividad profesional independiente.</a:t>
            </a:r>
            <a:endParaRPr lang="es-MX" sz="2000" dirty="0">
              <a:cs typeface="Times New Roman" pitchFamily="18" charset="0"/>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5" t="2735" r="3401" b="3005"/>
          <a:stretch/>
        </p:blipFill>
        <p:spPr bwMode="auto">
          <a:xfrm>
            <a:off x="5003800" y="1258784"/>
            <a:ext cx="3455988" cy="21375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Rectangle 2"/>
          <p:cNvSpPr>
            <a:spLocks noChangeArrowheads="1"/>
          </p:cNvSpPr>
          <p:nvPr/>
        </p:nvSpPr>
        <p:spPr bwMode="auto">
          <a:xfrm>
            <a:off x="395536" y="3645024"/>
            <a:ext cx="4032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s-ES" sz="2400" b="1" u="sng" dirty="0" smtClean="0">
                <a:cs typeface="Times New Roman" pitchFamily="18" charset="0"/>
              </a:rPr>
              <a:t>LOS FACTORES PERSONALES</a:t>
            </a:r>
            <a:endParaRPr lang="es-MX" sz="2400" b="1" u="sng" dirty="0">
              <a:cs typeface="Times New Roman" pitchFamily="18" charset="0"/>
            </a:endParaRPr>
          </a:p>
        </p:txBody>
      </p:sp>
      <p:sp>
        <p:nvSpPr>
          <p:cNvPr id="3" name="2 Rectángulo"/>
          <p:cNvSpPr/>
          <p:nvPr/>
        </p:nvSpPr>
        <p:spPr>
          <a:xfrm>
            <a:off x="436467" y="4365104"/>
            <a:ext cx="4206971" cy="1323439"/>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000" dirty="0"/>
              <a:t>El buen desempeño depende de la </a:t>
            </a:r>
            <a:r>
              <a:rPr lang="es-ES" sz="2000" b="1" i="1" dirty="0"/>
              <a:t>madurez emocional y mental de los individuos ya que les permitirá ser objetivos y racionales</a:t>
            </a:r>
            <a:r>
              <a:rPr lang="es-ES" sz="2000" dirty="0"/>
              <a:t>. </a:t>
            </a:r>
            <a:endParaRPr lang="es-ES" sz="2000" b="1"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717032"/>
            <a:ext cx="3455988" cy="2159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1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Tree>
    <p:extLst>
      <p:ext uri="{BB962C8B-B14F-4D97-AF65-F5344CB8AC3E}">
        <p14:creationId xmlns:p14="http://schemas.microsoft.com/office/powerpoint/2010/main" val="2857179893"/>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323851" y="764704"/>
            <a:ext cx="8496300" cy="1323439"/>
          </a:xfrm>
          <a:prstGeom prst="rect">
            <a:avLst/>
          </a:prstGeom>
          <a:ln>
            <a:no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a:tabLst>
                <a:tab pos="228600" algn="l"/>
                <a:tab pos="5105400" algn="l"/>
              </a:tabLst>
              <a:defRPr/>
            </a:pPr>
            <a:r>
              <a:rPr lang="es-ES" sz="2000" b="1" i="1" dirty="0"/>
              <a:t>En la medida en que una decisión tomada afecte sobre las utilidades o resultados económicos finales de la empresa, o de la actividad independiente del profesionista, el factor costo se convierte en el centro de la toma de decisiones.</a:t>
            </a:r>
          </a:p>
        </p:txBody>
      </p:sp>
      <p:sp>
        <p:nvSpPr>
          <p:cNvPr id="31756" name="Text Box 6"/>
          <p:cNvSpPr txBox="1">
            <a:spLocks noChangeArrowheads="1"/>
          </p:cNvSpPr>
          <p:nvPr/>
        </p:nvSpPr>
        <p:spPr bwMode="auto">
          <a:xfrm>
            <a:off x="2744669" y="2539082"/>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_tradnl" sz="2000" b="1" dirty="0">
                <a:solidFill>
                  <a:srgbClr val="FF0000"/>
                </a:solidFill>
              </a:rPr>
              <a:t>+</a:t>
            </a:r>
            <a:endParaRPr lang="es-MX" sz="2000" b="1" dirty="0">
              <a:solidFill>
                <a:srgbClr val="FF0000"/>
              </a:solidFill>
            </a:endParaRPr>
          </a:p>
        </p:txBody>
      </p:sp>
      <p:sp>
        <p:nvSpPr>
          <p:cNvPr id="49159" name="Text Box 7"/>
          <p:cNvSpPr txBox="1">
            <a:spLocks noChangeArrowheads="1"/>
          </p:cNvSpPr>
          <p:nvPr/>
        </p:nvSpPr>
        <p:spPr bwMode="auto">
          <a:xfrm>
            <a:off x="7108483" y="4411291"/>
            <a:ext cx="363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fontAlgn="base">
              <a:spcBef>
                <a:spcPct val="0"/>
              </a:spcBef>
              <a:spcAft>
                <a:spcPct val="0"/>
              </a:spcAft>
              <a:defRPr sz="1600">
                <a:solidFill>
                  <a:schemeClr val="tx1"/>
                </a:solidFill>
                <a:latin typeface="Arial" charset="0"/>
              </a:defRPr>
            </a:lvl6pPr>
            <a:lvl7pPr marL="2971800" indent="-228600" fontAlgn="base">
              <a:spcBef>
                <a:spcPct val="0"/>
              </a:spcBef>
              <a:spcAft>
                <a:spcPct val="0"/>
              </a:spcAft>
              <a:defRPr sz="1600">
                <a:solidFill>
                  <a:schemeClr val="tx1"/>
                </a:solidFill>
                <a:latin typeface="Arial" charset="0"/>
              </a:defRPr>
            </a:lvl7pPr>
            <a:lvl8pPr marL="3429000" indent="-228600" fontAlgn="base">
              <a:spcBef>
                <a:spcPct val="0"/>
              </a:spcBef>
              <a:spcAft>
                <a:spcPct val="0"/>
              </a:spcAft>
              <a:defRPr sz="1600">
                <a:solidFill>
                  <a:schemeClr val="tx1"/>
                </a:solidFill>
                <a:latin typeface="Arial" charset="0"/>
              </a:defRPr>
            </a:lvl8pPr>
            <a:lvl9pPr marL="3886200" indent="-228600" fontAlgn="base">
              <a:spcBef>
                <a:spcPct val="0"/>
              </a:spcBef>
              <a:spcAft>
                <a:spcPct val="0"/>
              </a:spcAft>
              <a:defRPr sz="1600">
                <a:solidFill>
                  <a:schemeClr val="tx1"/>
                </a:solidFill>
                <a:latin typeface="Arial" charset="0"/>
              </a:defRPr>
            </a:lvl9pPr>
          </a:lstStyle>
          <a:p>
            <a:pPr algn="ctr">
              <a:spcBef>
                <a:spcPct val="50000"/>
              </a:spcBef>
              <a:defRPr/>
            </a:pPr>
            <a:r>
              <a:rPr lang="es-ES_tradnl" sz="2000" b="1" dirty="0" smtClean="0">
                <a:solidFill>
                  <a:srgbClr val="3F3FFF"/>
                </a:solidFill>
              </a:rPr>
              <a:t>-</a:t>
            </a:r>
            <a:endParaRPr lang="es-MX" sz="2000" b="1" dirty="0" smtClean="0">
              <a:solidFill>
                <a:srgbClr val="3F3FFF"/>
              </a:solidFill>
            </a:endParaRPr>
          </a:p>
        </p:txBody>
      </p:sp>
      <p:sp>
        <p:nvSpPr>
          <p:cNvPr id="49161" name="Text Box 9"/>
          <p:cNvSpPr txBox="1">
            <a:spLocks noChangeArrowheads="1"/>
          </p:cNvSpPr>
          <p:nvPr/>
        </p:nvSpPr>
        <p:spPr bwMode="auto">
          <a:xfrm>
            <a:off x="6175380" y="4153421"/>
            <a:ext cx="2046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fontAlgn="base">
              <a:spcBef>
                <a:spcPct val="0"/>
              </a:spcBef>
              <a:spcAft>
                <a:spcPct val="0"/>
              </a:spcAft>
              <a:defRPr sz="1600">
                <a:solidFill>
                  <a:schemeClr val="tx1"/>
                </a:solidFill>
                <a:latin typeface="Arial" charset="0"/>
              </a:defRPr>
            </a:lvl6pPr>
            <a:lvl7pPr marL="2971800" indent="-228600" fontAlgn="base">
              <a:spcBef>
                <a:spcPct val="0"/>
              </a:spcBef>
              <a:spcAft>
                <a:spcPct val="0"/>
              </a:spcAft>
              <a:defRPr sz="1600">
                <a:solidFill>
                  <a:schemeClr val="tx1"/>
                </a:solidFill>
                <a:latin typeface="Arial" charset="0"/>
              </a:defRPr>
            </a:lvl7pPr>
            <a:lvl8pPr marL="3429000" indent="-228600" fontAlgn="base">
              <a:spcBef>
                <a:spcPct val="0"/>
              </a:spcBef>
              <a:spcAft>
                <a:spcPct val="0"/>
              </a:spcAft>
              <a:defRPr sz="1600">
                <a:solidFill>
                  <a:schemeClr val="tx1"/>
                </a:solidFill>
                <a:latin typeface="Arial" charset="0"/>
              </a:defRPr>
            </a:lvl8pPr>
            <a:lvl9pPr marL="3886200" indent="-228600" fontAlgn="base">
              <a:spcBef>
                <a:spcPct val="0"/>
              </a:spcBef>
              <a:spcAft>
                <a:spcPct val="0"/>
              </a:spcAft>
              <a:defRPr sz="1600">
                <a:solidFill>
                  <a:schemeClr val="tx1"/>
                </a:solidFill>
                <a:latin typeface="Arial" charset="0"/>
              </a:defRPr>
            </a:lvl9pPr>
          </a:lstStyle>
          <a:p>
            <a:pPr>
              <a:spcBef>
                <a:spcPct val="50000"/>
              </a:spcBef>
              <a:defRPr/>
            </a:pPr>
            <a:r>
              <a:rPr lang="es-ES_tradnl" sz="1800" b="1" dirty="0" smtClean="0">
                <a:solidFill>
                  <a:srgbClr val="3F3FFF"/>
                </a:solidFill>
              </a:rPr>
              <a:t>Mayor Beneficio</a:t>
            </a:r>
            <a:endParaRPr lang="es-MX" sz="1800" b="1" dirty="0" smtClean="0">
              <a:solidFill>
                <a:srgbClr val="3F3FFF"/>
              </a:solidFill>
            </a:endParaRPr>
          </a:p>
        </p:txBody>
      </p:sp>
      <p:sp>
        <p:nvSpPr>
          <p:cNvPr id="31760" name="Text Box 10"/>
          <p:cNvSpPr txBox="1">
            <a:spLocks noChangeArrowheads="1"/>
          </p:cNvSpPr>
          <p:nvPr/>
        </p:nvSpPr>
        <p:spPr bwMode="auto">
          <a:xfrm>
            <a:off x="2094160" y="2276872"/>
            <a:ext cx="204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_tradnl" sz="1800" b="1" dirty="0">
                <a:solidFill>
                  <a:srgbClr val="FF0000"/>
                </a:solidFill>
              </a:rPr>
              <a:t>Menor Beneficio</a:t>
            </a:r>
            <a:endParaRPr lang="es-MX" sz="1800" b="1" dirty="0">
              <a:solidFill>
                <a:srgbClr val="FF0000"/>
              </a:solidFill>
            </a:endParaRP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11760" y="2703364"/>
            <a:ext cx="4873804" cy="2341451"/>
          </a:xfrm>
          <a:prstGeom prst="rtTriangle">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8" name="Text Box 8"/>
          <p:cNvSpPr txBox="1">
            <a:spLocks noChangeArrowheads="1"/>
          </p:cNvSpPr>
          <p:nvPr/>
        </p:nvSpPr>
        <p:spPr bwMode="auto">
          <a:xfrm>
            <a:off x="3829180" y="4443018"/>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800" b="1" dirty="0" smtClean="0"/>
              <a:t>COSTO</a:t>
            </a:r>
            <a:endParaRPr lang="es-MX" sz="1800" b="1" dirty="0"/>
          </a:p>
        </p:txBody>
      </p:sp>
      <p:sp>
        <p:nvSpPr>
          <p:cNvPr id="2" name="1 Rectángulo"/>
          <p:cNvSpPr/>
          <p:nvPr/>
        </p:nvSpPr>
        <p:spPr>
          <a:xfrm>
            <a:off x="383700" y="188640"/>
            <a:ext cx="1812036" cy="461665"/>
          </a:xfrm>
          <a:prstGeom prst="rect">
            <a:avLst/>
          </a:prstGeom>
        </p:spPr>
        <p:txBody>
          <a:bodyPr wrap="none">
            <a:spAutoFit/>
          </a:bodyPr>
          <a:lstStyle/>
          <a:p>
            <a:pPr algn="ctr"/>
            <a:r>
              <a:rPr lang="es-ES" sz="2400" b="1" u="sng" dirty="0" smtClean="0"/>
              <a:t>LOS COSTOS </a:t>
            </a:r>
            <a:endParaRPr lang="es-ES" sz="2400" b="1" u="sng" dirty="0"/>
          </a:p>
        </p:txBody>
      </p:sp>
      <p:sp>
        <p:nvSpPr>
          <p:cNvPr id="3" name="2 Marcador de número de diapositiva"/>
          <p:cNvSpPr>
            <a:spLocks noGrp="1"/>
          </p:cNvSpPr>
          <p:nvPr>
            <p:ph type="sldNum" sz="quarter" idx="12"/>
          </p:nvPr>
        </p:nvSpPr>
        <p:spPr/>
        <p:txBody>
          <a:bodyPr/>
          <a:lstStyle/>
          <a:p>
            <a:fld id="{DCA6CE64-BD32-4DB1-981B-8FEFD6F6DB2F}" type="slidenum">
              <a:rPr lang="es-MX" smtClean="0"/>
              <a:t>19</a:t>
            </a:fld>
            <a:endParaRPr lang="es-MX"/>
          </a:p>
        </p:txBody>
      </p:sp>
      <p:sp>
        <p:nvSpPr>
          <p:cNvPr id="11" name="Rectangle 4"/>
          <p:cNvSpPr>
            <a:spLocks noChangeArrowheads="1"/>
          </p:cNvSpPr>
          <p:nvPr/>
        </p:nvSpPr>
        <p:spPr bwMode="auto">
          <a:xfrm>
            <a:off x="323851" y="5229200"/>
            <a:ext cx="8496300" cy="1015663"/>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a:tabLst>
                <a:tab pos="228600" algn="l"/>
                <a:tab pos="5105400" algn="l"/>
              </a:tabLst>
            </a:pPr>
            <a:r>
              <a:rPr lang="es-ES" sz="2000" dirty="0"/>
              <a:t>Al comparar </a:t>
            </a:r>
            <a:r>
              <a:rPr lang="es-ES" sz="2000" b="1" i="1" dirty="0"/>
              <a:t>costos se requiere identificar la diferencia entre los costos que se generarían si se tomara la decisión</a:t>
            </a:r>
            <a:r>
              <a:rPr lang="es-ES" sz="2000" dirty="0"/>
              <a:t> y los que se </a:t>
            </a:r>
            <a:r>
              <a:rPr lang="es-ES" sz="2000" b="1" i="1" dirty="0"/>
              <a:t>producirían de todos modos </a:t>
            </a:r>
            <a:r>
              <a:rPr lang="es-ES" sz="2000" b="1" i="1" dirty="0" smtClean="0"/>
              <a:t>aún </a:t>
            </a:r>
            <a:r>
              <a:rPr lang="es-ES" sz="2000" b="1" i="1" dirty="0"/>
              <a:t>si la alternativa no fuera elegida.</a:t>
            </a:r>
          </a:p>
        </p:txBody>
      </p:sp>
    </p:spTree>
    <p:extLst>
      <p:ext uri="{BB962C8B-B14F-4D97-AF65-F5344CB8AC3E}">
        <p14:creationId xmlns:p14="http://schemas.microsoft.com/office/powerpoint/2010/main" val="17376508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wipe(right)">
                                      <p:cBhvr>
                                        <p:cTn id="7" dur="750"/>
                                        <p:tgtEl>
                                          <p:spTgt spid="3175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760"/>
                                        </p:tgtEl>
                                        <p:attrNameLst>
                                          <p:attrName>style.visibility</p:attrName>
                                        </p:attrNameLst>
                                      </p:cBhvr>
                                      <p:to>
                                        <p:strVal val="visible"/>
                                      </p:to>
                                    </p:set>
                                    <p:animEffect transition="in" filter="wipe(right)">
                                      <p:cBhvr>
                                        <p:cTn id="10" dur="750"/>
                                        <p:tgtEl>
                                          <p:spTgt spid="3176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9161"/>
                                        </p:tgtEl>
                                        <p:attrNameLst>
                                          <p:attrName>style.visibility</p:attrName>
                                        </p:attrNameLst>
                                      </p:cBhvr>
                                      <p:to>
                                        <p:strVal val="visible"/>
                                      </p:to>
                                    </p:set>
                                    <p:animEffect transition="in" filter="wipe(right)">
                                      <p:cBhvr>
                                        <p:cTn id="13" dur="750"/>
                                        <p:tgtEl>
                                          <p:spTgt spid="4916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9159"/>
                                        </p:tgtEl>
                                        <p:attrNameLst>
                                          <p:attrName>style.visibility</p:attrName>
                                        </p:attrNameLst>
                                      </p:cBhvr>
                                      <p:to>
                                        <p:strVal val="visible"/>
                                      </p:to>
                                    </p:set>
                                    <p:animEffect transition="in" filter="wipe(right)">
                                      <p:cBhvr>
                                        <p:cTn id="16" dur="750"/>
                                        <p:tgtEl>
                                          <p:spTgt spid="4915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wipe(right)">
                                      <p:cBhvr>
                                        <p:cTn id="19" dur="750"/>
                                        <p:tgtEl>
                                          <p:spTgt spid="3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p:bldP spid="49159" grpId="0"/>
      <p:bldP spid="49161" grpId="0"/>
      <p:bldP spid="31760" grpId="0"/>
      <p:bldP spid="317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79134" y="4797152"/>
            <a:ext cx="7929562" cy="181585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CAPÍTULO 3.1</a:t>
            </a: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TOMA DE DECISIONES</a:t>
            </a:r>
          </a:p>
          <a:p>
            <a:pPr algn="ctr">
              <a:spcBef>
                <a:spcPct val="50000"/>
              </a:spcBef>
              <a:defRPr/>
            </a:pPr>
            <a:endPar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628800"/>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2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2</a:t>
            </a:fld>
            <a:endParaRPr lang="es-ES"/>
          </a:p>
        </p:txBody>
      </p:sp>
    </p:spTree>
    <p:extLst>
      <p:ext uri="{BB962C8B-B14F-4D97-AF65-F5344CB8AC3E}">
        <p14:creationId xmlns:p14="http://schemas.microsoft.com/office/powerpoint/2010/main" val="210430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13"/>
          <p:cNvSpPr txBox="1">
            <a:spLocks noChangeArrowheads="1"/>
          </p:cNvSpPr>
          <p:nvPr/>
        </p:nvSpPr>
        <p:spPr bwMode="auto">
          <a:xfrm>
            <a:off x="395859" y="735087"/>
            <a:ext cx="3456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s-ES_tradnl" sz="2400" b="1" u="sng" dirty="0" smtClean="0">
                <a:latin typeface="+mn-lt"/>
              </a:rPr>
              <a:t>POLÍTICAS GENERALES</a:t>
            </a:r>
            <a:endParaRPr lang="es-MX" sz="2400" u="sng" dirty="0">
              <a:latin typeface="+mn-lt"/>
            </a:endParaRPr>
          </a:p>
        </p:txBody>
      </p:sp>
      <p:sp>
        <p:nvSpPr>
          <p:cNvPr id="32773" name="Rectangle 15"/>
          <p:cNvSpPr>
            <a:spLocks noChangeArrowheads="1"/>
          </p:cNvSpPr>
          <p:nvPr/>
        </p:nvSpPr>
        <p:spPr bwMode="auto">
          <a:xfrm>
            <a:off x="467296" y="1365736"/>
            <a:ext cx="5113338" cy="1631216"/>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ct val="50000"/>
              </a:spcBef>
            </a:pPr>
            <a:r>
              <a:rPr lang="es-ES" sz="2000" dirty="0" smtClean="0"/>
              <a:t>La </a:t>
            </a:r>
            <a:r>
              <a:rPr lang="es-ES" sz="2000" b="1" i="1" dirty="0"/>
              <a:t>existencia de políticas facilita el trabajo </a:t>
            </a:r>
            <a:r>
              <a:rPr lang="es-ES" sz="2000" b="1" i="1" dirty="0" smtClean="0"/>
              <a:t>en la </a:t>
            </a:r>
            <a:r>
              <a:rPr lang="es-ES" sz="2000" b="1" i="1" dirty="0"/>
              <a:t>toma de decisiones</a:t>
            </a:r>
            <a:r>
              <a:rPr lang="es-ES" sz="2000" dirty="0"/>
              <a:t>, por lo que podrá </a:t>
            </a:r>
            <a:r>
              <a:rPr lang="es-ES" sz="2000" b="1" i="1" dirty="0"/>
              <a:t>delegar eficientemente la toma de decisiones</a:t>
            </a:r>
            <a:r>
              <a:rPr lang="es-ES" sz="2000" dirty="0"/>
              <a:t> si se cuentan con políticas firmes y bien definidas.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450" y="836712"/>
            <a:ext cx="3024186" cy="2487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3"/>
          <p:cNvSpPr>
            <a:spLocks noChangeArrowheads="1"/>
          </p:cNvSpPr>
          <p:nvPr/>
        </p:nvSpPr>
        <p:spPr bwMode="auto">
          <a:xfrm>
            <a:off x="395537" y="3284984"/>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b="1" u="sng" dirty="0" smtClean="0"/>
              <a:t>EL CAMBIO   </a:t>
            </a:r>
            <a:endParaRPr lang="es-ES" sz="2400" b="1" u="sng" dirty="0"/>
          </a:p>
        </p:txBody>
      </p:sp>
      <p:sp>
        <p:nvSpPr>
          <p:cNvPr id="9" name="Rectangle 24"/>
          <p:cNvSpPr>
            <a:spLocks noChangeArrowheads="1"/>
          </p:cNvSpPr>
          <p:nvPr/>
        </p:nvSpPr>
        <p:spPr bwMode="auto">
          <a:xfrm>
            <a:off x="456754" y="3789040"/>
            <a:ext cx="5123309" cy="1938992"/>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a:tabLst>
                <a:tab pos="114300" algn="l"/>
              </a:tabLst>
            </a:pPr>
            <a:r>
              <a:rPr lang="es-ES" sz="2000" dirty="0"/>
              <a:t>En ocasiones la </a:t>
            </a:r>
            <a:r>
              <a:rPr lang="es-ES" sz="2000" b="1" i="1" dirty="0"/>
              <a:t>toma de decisiones implica un cambio.</a:t>
            </a:r>
            <a:r>
              <a:rPr lang="es-ES" sz="2000" dirty="0"/>
              <a:t> Se debe considerar este factor para enfrentarse y adaptarse a él. </a:t>
            </a:r>
            <a:r>
              <a:rPr lang="es-ES" sz="2000" b="1" i="1" dirty="0"/>
              <a:t>El desarrollo y evolución de las organizaciones y las personas está sujeto permanentemente a procesos de cambios</a:t>
            </a:r>
            <a:r>
              <a:rPr lang="es-ES" sz="2000" dirty="0" smtClean="0"/>
              <a:t>.</a:t>
            </a:r>
            <a:endParaRPr lang="es-MX" sz="2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429000"/>
            <a:ext cx="3097212" cy="2410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Tree>
    <p:extLst>
      <p:ext uri="{BB962C8B-B14F-4D97-AF65-F5344CB8AC3E}">
        <p14:creationId xmlns:p14="http://schemas.microsoft.com/office/powerpoint/2010/main" val="764060235"/>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250825" y="355600"/>
            <a:ext cx="864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 b="1" dirty="0">
                <a:latin typeface="+mn-lt"/>
              </a:rPr>
              <a:t>AUTO </a:t>
            </a:r>
            <a:r>
              <a:rPr lang="es-ES" b="1" dirty="0" smtClean="0">
                <a:latin typeface="+mn-lt"/>
              </a:rPr>
              <a:t>EVALUACIÓN 3.1.1 .- </a:t>
            </a:r>
            <a:r>
              <a:rPr lang="es-ES" b="1" dirty="0">
                <a:latin typeface="+mn-lt"/>
              </a:rPr>
              <a:t>CAPACIDAD PARA DECIDIR</a:t>
            </a:r>
          </a:p>
        </p:txBody>
      </p:sp>
      <p:graphicFrame>
        <p:nvGraphicFramePr>
          <p:cNvPr id="34906" name="Group 90"/>
          <p:cNvGraphicFramePr>
            <a:graphicFrameLocks noGrp="1"/>
          </p:cNvGraphicFramePr>
          <p:nvPr>
            <p:extLst>
              <p:ext uri="{D42A27DB-BD31-4B8C-83A1-F6EECF244321}">
                <p14:modId xmlns:p14="http://schemas.microsoft.com/office/powerpoint/2010/main" val="1637349118"/>
              </p:ext>
            </p:extLst>
          </p:nvPr>
        </p:nvGraphicFramePr>
        <p:xfrm>
          <a:off x="395288" y="1268413"/>
          <a:ext cx="8353425" cy="4733924"/>
        </p:xfrm>
        <a:graphic>
          <a:graphicData uri="http://schemas.openxmlformats.org/drawingml/2006/table">
            <a:tbl>
              <a:tblPr/>
              <a:tblGrid>
                <a:gridCol w="538162"/>
                <a:gridCol w="5441950"/>
                <a:gridCol w="768350"/>
                <a:gridCol w="842963"/>
                <a:gridCol w="762000"/>
              </a:tblGrid>
              <a:tr h="39629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APTITUDES</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rPr>
                        <a:t>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rPr>
                        <a:t>NUNCA</a:t>
                      </a:r>
                      <a:endParaRPr kumimoji="0" lang="es-ES" sz="1000" b="1"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rPr>
                        <a:t>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rPr>
                        <a:t>A VECES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rPr>
                        <a:t>SIEMPRE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048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Tengo preferencia por tomar algunas decisiones y otras no.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Cuando tengo que tomar una decisión difícil o que no me agrada, lo pienso antes.</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Cuando tengo que tomar varias decisiones, establezco prioridades de las más importantes a las menos importantes.</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1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Cuando voy a decidir procuro contar con la mayor información posible.</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Cuando debo decidir establezco un tiempo límite para hacerlo y trato de cumplirlo.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Por cada decisión que debo tomar analizo los posibles riesgos de que no sea exitosa y preveo que hacer si esto sucede.</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Le doy mas importancia a contar con mayor información que a que ésta sea cierta y oportuna.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Si existe otra persona con la que debo tomar la decisión considero que debe predominar mi opinión, aunque esto signifique un conflicto.</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Cuando tomo una decisión que involucra a otras personas, les consulto antes de decidir.</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10.-</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cs typeface="Arial" pitchFamily="34" charset="0"/>
                        </a:rPr>
                        <a:t>Cuando decido les comunico inmediatamente la decisión a los involucrados explicándoselas y pidiéndoles su participación.</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6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cs typeface="Arial" pitchFamily="34" charset="0"/>
                        </a:rPr>
                        <a:t>TOTAL</a:t>
                      </a:r>
                      <a:endParaRPr kumimoji="0" lang="es-ES" sz="1100" b="1" i="0" u="none" strike="noStrike" cap="none" normalizeH="0" baseline="0" dirty="0" smtClean="0">
                        <a:ln>
                          <a:noFill/>
                        </a:ln>
                        <a:solidFill>
                          <a:schemeClr val="tx1"/>
                        </a:solidFill>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s-MX"/>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Narrow"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20563" name="Text Box 82"/>
          <p:cNvSpPr txBox="1">
            <a:spLocks noChangeArrowheads="1"/>
          </p:cNvSpPr>
          <p:nvPr/>
        </p:nvSpPr>
        <p:spPr bwMode="auto">
          <a:xfrm>
            <a:off x="358775" y="692696"/>
            <a:ext cx="8389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spcBef>
                <a:spcPct val="50000"/>
              </a:spcBef>
            </a:pPr>
            <a:r>
              <a:rPr lang="es-ES" sz="1400" dirty="0" smtClean="0">
                <a:latin typeface="+mn-lt"/>
                <a:cs typeface="Arial" pitchFamily="34" charset="0"/>
              </a:rPr>
              <a:t>Conteste de acuerdo a lo siguiente: si su respuesta es </a:t>
            </a:r>
            <a:r>
              <a:rPr lang="es-ES" sz="1400" b="1" dirty="0" smtClean="0">
                <a:latin typeface="+mn-lt"/>
                <a:cs typeface="Arial" pitchFamily="34" charset="0"/>
              </a:rPr>
              <a:t>“nunca” , marque 1</a:t>
            </a:r>
            <a:r>
              <a:rPr lang="es-ES" sz="1400" dirty="0" smtClean="0">
                <a:latin typeface="+mn-lt"/>
                <a:cs typeface="Arial" pitchFamily="34" charset="0"/>
              </a:rPr>
              <a:t>; si es </a:t>
            </a:r>
            <a:r>
              <a:rPr lang="es-ES" sz="1400" b="1" dirty="0" smtClean="0">
                <a:latin typeface="+mn-lt"/>
                <a:cs typeface="Arial" pitchFamily="34" charset="0"/>
              </a:rPr>
              <a:t>“a veces”, marque 2</a:t>
            </a:r>
            <a:r>
              <a:rPr lang="es-ES" sz="1400" dirty="0" smtClean="0">
                <a:latin typeface="+mn-lt"/>
                <a:cs typeface="Arial" pitchFamily="34" charset="0"/>
              </a:rPr>
              <a:t>; y si es </a:t>
            </a:r>
            <a:r>
              <a:rPr lang="es-ES" sz="1400" b="1" dirty="0" smtClean="0">
                <a:latin typeface="+mn-lt"/>
                <a:cs typeface="Arial" pitchFamily="34" charset="0"/>
              </a:rPr>
              <a:t>“siempre” marque 3</a:t>
            </a:r>
            <a:r>
              <a:rPr lang="es-ES" sz="1400" dirty="0" smtClean="0">
                <a:latin typeface="+mn-lt"/>
                <a:cs typeface="Arial" pitchFamily="34" charset="0"/>
              </a:rPr>
              <a:t>. Al final sume el total de puntuaciones y consulte la valoración que le corresponda.</a:t>
            </a:r>
            <a:endParaRPr lang="es-ES" sz="1400" dirty="0">
              <a:latin typeface="+mn-lt"/>
              <a:cs typeface="Arial" pitchFamily="34" charset="0"/>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spTree>
    <p:extLst>
      <p:ext uri="{BB962C8B-B14F-4D97-AF65-F5344CB8AC3E}">
        <p14:creationId xmlns:p14="http://schemas.microsoft.com/office/powerpoint/2010/main" val="1032984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44"/>
          <p:cNvSpPr>
            <a:spLocks noChangeArrowheads="1"/>
          </p:cNvSpPr>
          <p:nvPr/>
        </p:nvSpPr>
        <p:spPr bwMode="auto">
          <a:xfrm>
            <a:off x="323850" y="1167716"/>
            <a:ext cx="8496300" cy="1015663"/>
          </a:xfrm>
          <a:prstGeom prst="rect">
            <a:avLst/>
          </a:prstGeom>
          <a:noFill/>
          <a:ln>
            <a:noFill/>
          </a:ln>
          <a:effectLst/>
          <a:scene3d>
            <a:camera prst="orthographicFront">
              <a:rot lat="0" lon="0" rev="0"/>
            </a:camera>
            <a:lightRig rig="balanced" dir="t">
              <a:rot lat="0" lon="0" rev="8700000"/>
            </a:lightRig>
          </a:scene3d>
          <a:sp3d/>
        </p:spPr>
        <p:txBody>
          <a:bodyPr wrap="square">
            <a:spAutoFit/>
          </a:bodyPr>
          <a:lstStyle/>
          <a:p>
            <a:pPr algn="just">
              <a:defRPr/>
            </a:pPr>
            <a:r>
              <a:rPr lang="es-ES" sz="2000" dirty="0" smtClean="0"/>
              <a:t>La </a:t>
            </a:r>
            <a:r>
              <a:rPr lang="es-ES" sz="2000" dirty="0"/>
              <a:t>toma de decisiones es </a:t>
            </a:r>
            <a:r>
              <a:rPr lang="es-ES" sz="2000" b="1" i="1" dirty="0"/>
              <a:t>elegir entre las diversas alternativas a aquella que genere el mayor número de consecuencias deseadas y menor número de consecuencias no deseadas</a:t>
            </a:r>
            <a:r>
              <a:rPr lang="es-ES" sz="2000" dirty="0"/>
              <a:t>.</a:t>
            </a:r>
          </a:p>
        </p:txBody>
      </p:sp>
      <p:sp>
        <p:nvSpPr>
          <p:cNvPr id="39950" name="Rectangle 79"/>
          <p:cNvSpPr>
            <a:spLocks noChangeArrowheads="1"/>
          </p:cNvSpPr>
          <p:nvPr/>
        </p:nvSpPr>
        <p:spPr bwMode="auto">
          <a:xfrm>
            <a:off x="2059699" y="436602"/>
            <a:ext cx="5104589" cy="400110"/>
          </a:xfrm>
          <a:prstGeom prst="rect">
            <a:avLst/>
          </a:prstGeom>
          <a:solidFill>
            <a:schemeClr val="tx2">
              <a:lumMod val="40000"/>
              <a:lumOff val="60000"/>
            </a:schemeClr>
          </a:solidFill>
          <a:ln>
            <a:noFill/>
          </a:ln>
          <a:extLst/>
        </p:spPr>
        <p:txBody>
          <a:bodyPr wrap="square" anchor="ctr">
            <a:spAutoFit/>
          </a:bodyPr>
          <a:lstStyle/>
          <a:p>
            <a:pPr algn="ctr"/>
            <a:r>
              <a:rPr lang="es-MX" sz="2000"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Times New Roman" pitchFamily="18" charset="0"/>
              </a:rPr>
              <a:t>ELECCIÓN DE LAS ALTERNATIVAS DE DECISIÓN</a:t>
            </a:r>
            <a:endParaRPr lang="es-ES" sz="2000"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cs typeface="Times New Roman" pitchFamily="18" charset="0"/>
            </a:endParaRPr>
          </a:p>
        </p:txBody>
      </p:sp>
      <p:sp>
        <p:nvSpPr>
          <p:cNvPr id="2" name="1 Rectángulo"/>
          <p:cNvSpPr/>
          <p:nvPr/>
        </p:nvSpPr>
        <p:spPr>
          <a:xfrm>
            <a:off x="324172" y="2639814"/>
            <a:ext cx="8496300" cy="400110"/>
          </a:xfrm>
          <a:prstGeom prst="rect">
            <a:avLst/>
          </a:prstGeom>
        </p:spPr>
        <p:txBody>
          <a:bodyPr wrap="square">
            <a:spAutoFit/>
          </a:bodyPr>
          <a:lstStyle/>
          <a:p>
            <a:pPr marL="444500" indent="-444500" algn="just">
              <a:spcBef>
                <a:spcPct val="5000"/>
              </a:spcBef>
              <a:buSzPct val="115000"/>
              <a:defRPr/>
            </a:pPr>
            <a:r>
              <a:rPr lang="es-ES" sz="2000" b="1" i="1" dirty="0"/>
              <a:t>Para poder elegir la mejor alternativa el profesionista ejecutivo deberá de:</a:t>
            </a:r>
          </a:p>
        </p:txBody>
      </p:sp>
      <p:sp>
        <p:nvSpPr>
          <p:cNvPr id="3" name="2 Rectángulo"/>
          <p:cNvSpPr/>
          <p:nvPr/>
        </p:nvSpPr>
        <p:spPr>
          <a:xfrm>
            <a:off x="611768" y="3399964"/>
            <a:ext cx="4536296"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marL="712788" indent="-534988" algn="just">
              <a:spcBef>
                <a:spcPct val="5000"/>
              </a:spcBef>
              <a:buSzPct val="115000"/>
              <a:buFont typeface="Wingdings 3" pitchFamily="18" charset="2"/>
              <a:buChar char="Æ"/>
              <a:defRPr/>
            </a:pPr>
            <a:r>
              <a:rPr lang="es-ES" sz="2000" b="1" i="1" dirty="0"/>
              <a:t>Considerar las alternativas más prometedoras.</a:t>
            </a:r>
          </a:p>
        </p:txBody>
      </p:sp>
      <p:sp>
        <p:nvSpPr>
          <p:cNvPr id="4" name="3 Rectángulo"/>
          <p:cNvSpPr/>
          <p:nvPr/>
        </p:nvSpPr>
        <p:spPr>
          <a:xfrm>
            <a:off x="611324" y="4233282"/>
            <a:ext cx="4536504"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marL="712788" indent="-534988" algn="just">
              <a:spcBef>
                <a:spcPct val="5000"/>
              </a:spcBef>
              <a:buSzPct val="115000"/>
              <a:buFont typeface="Wingdings 3" pitchFamily="18" charset="2"/>
              <a:buChar char="Æ"/>
              <a:defRPr/>
            </a:pPr>
            <a:r>
              <a:rPr lang="es-ES" sz="2000" b="1" i="1" dirty="0"/>
              <a:t>Sus beneficios deben ser razonablemente confiables.</a:t>
            </a:r>
          </a:p>
        </p:txBody>
      </p:sp>
      <p:sp>
        <p:nvSpPr>
          <p:cNvPr id="5" name="4 Rectángulo"/>
          <p:cNvSpPr/>
          <p:nvPr/>
        </p:nvSpPr>
        <p:spPr>
          <a:xfrm>
            <a:off x="611324" y="5097378"/>
            <a:ext cx="4536504"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a:spAutoFit/>
          </a:bodyPr>
          <a:lstStyle/>
          <a:p>
            <a:pPr marL="712788" indent="-534988" algn="just">
              <a:spcBef>
                <a:spcPct val="5000"/>
              </a:spcBef>
              <a:buSzPct val="115000"/>
              <a:buFont typeface="Wingdings 3" pitchFamily="18" charset="2"/>
              <a:buChar char="Æ"/>
              <a:defRPr/>
            </a:pPr>
            <a:r>
              <a:rPr lang="es-ES" sz="2000" b="1" i="1" dirty="0"/>
              <a:t>Evaluar adecuadamente su desarrollo práctico.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287152"/>
            <a:ext cx="3249935" cy="243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Tree>
    <p:extLst>
      <p:ext uri="{BB962C8B-B14F-4D97-AF65-F5344CB8AC3E}">
        <p14:creationId xmlns:p14="http://schemas.microsoft.com/office/powerpoint/2010/main" val="4185876717"/>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3 Marcador de número de diapositiva"/>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DDF7792-E329-4BFB-BB26-8C2597B28B00}" type="slidenum">
              <a:rPr lang="es-MX" sz="1200">
                <a:solidFill>
                  <a:srgbClr val="898989"/>
                </a:solidFill>
                <a:latin typeface="+mn-lt"/>
              </a:rPr>
              <a:pPr eaLnBrk="1" hangingPunct="1"/>
              <a:t>23</a:t>
            </a:fld>
            <a:endParaRPr lang="es-MX" sz="1200">
              <a:solidFill>
                <a:srgbClr val="898989"/>
              </a:solidFill>
              <a:latin typeface="+mn-lt"/>
            </a:endParaRPr>
          </a:p>
        </p:txBody>
      </p:sp>
      <p:sp>
        <p:nvSpPr>
          <p:cNvPr id="40967" name="Rectangle 132"/>
          <p:cNvSpPr>
            <a:spLocks noChangeArrowheads="1"/>
          </p:cNvSpPr>
          <p:nvPr/>
        </p:nvSpPr>
        <p:spPr bwMode="auto">
          <a:xfrm>
            <a:off x="342547" y="3429000"/>
            <a:ext cx="5381581" cy="2195216"/>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marL="261938" indent="-174625" algn="just">
              <a:lnSpc>
                <a:spcPct val="115000"/>
              </a:lnSpc>
              <a:buClr>
                <a:schemeClr val="tx1"/>
              </a:buClr>
              <a:buSzPts val="1400"/>
              <a:buFont typeface="Arial" charset="0"/>
              <a:buChar char="•"/>
            </a:pPr>
            <a:r>
              <a:rPr lang="es-ES" sz="2000" b="1" i="1" dirty="0"/>
              <a:t>Clasificar las alternativas por orden de prioridad</a:t>
            </a:r>
            <a:r>
              <a:rPr lang="es-ES" sz="2000" dirty="0"/>
              <a:t>.</a:t>
            </a:r>
          </a:p>
          <a:p>
            <a:pPr marL="261938" indent="-174625" algn="just">
              <a:lnSpc>
                <a:spcPct val="115000"/>
              </a:lnSpc>
              <a:buClr>
                <a:schemeClr val="tx1"/>
              </a:buClr>
              <a:buSzPts val="1400"/>
              <a:buFont typeface="Arial" charset="0"/>
              <a:buChar char="•"/>
            </a:pPr>
            <a:r>
              <a:rPr lang="es-ES" sz="2000" b="1" i="1" dirty="0"/>
              <a:t>Estudiar cada alternativa para determinar si los resultados son satisfactorios o indeseables</a:t>
            </a:r>
            <a:r>
              <a:rPr lang="es-ES" sz="2000" dirty="0"/>
              <a:t>. </a:t>
            </a:r>
          </a:p>
          <a:p>
            <a:pPr marL="261938" indent="-174625" algn="just">
              <a:lnSpc>
                <a:spcPct val="115000"/>
              </a:lnSpc>
              <a:buClr>
                <a:schemeClr val="tx1"/>
              </a:buClr>
              <a:buSzPts val="1400"/>
              <a:buFont typeface="Arial" charset="0"/>
              <a:buChar char="•"/>
            </a:pPr>
            <a:r>
              <a:rPr lang="es-ES" sz="2000" b="1" i="1" dirty="0"/>
              <a:t>Evaluar y seleccionar la alternativa que ofrezca las mejores oportunidades</a:t>
            </a:r>
            <a:r>
              <a:rPr lang="es-ES" sz="2000" dirty="0"/>
              <a:t>.</a:t>
            </a:r>
          </a:p>
        </p:txBody>
      </p:sp>
      <p:sp>
        <p:nvSpPr>
          <p:cNvPr id="40969" name="Rectangle 134"/>
          <p:cNvSpPr>
            <a:spLocks noChangeArrowheads="1"/>
          </p:cNvSpPr>
          <p:nvPr/>
        </p:nvSpPr>
        <p:spPr bwMode="auto">
          <a:xfrm>
            <a:off x="323850" y="2555612"/>
            <a:ext cx="8424614" cy="400110"/>
          </a:xfrm>
          <a:prstGeom prst="rect">
            <a:avLst/>
          </a:prstGeom>
          <a:ln/>
          <a:extLst/>
        </p:spPr>
        <p:style>
          <a:lnRef idx="3">
            <a:schemeClr val="lt1"/>
          </a:lnRef>
          <a:fillRef idx="1">
            <a:schemeClr val="accent2"/>
          </a:fillRef>
          <a:effectRef idx="1">
            <a:schemeClr val="accent2"/>
          </a:effectRef>
          <a:fontRef idx="minor">
            <a:schemeClr val="lt1"/>
          </a:fontRef>
        </p:style>
        <p:txBody>
          <a:bodyPr wrap="square">
            <a:spAutoFit/>
          </a:bodyPr>
          <a:lstStyle/>
          <a:p>
            <a:pPr algn="ctr">
              <a:buClr>
                <a:schemeClr val="tx1"/>
              </a:buClr>
              <a:buSzPts val="1400"/>
              <a:buFont typeface="Arial" charset="0"/>
              <a:buNone/>
            </a:pPr>
            <a:r>
              <a:rPr lang="es-ES" sz="2000" dirty="0"/>
              <a:t>Una forma de aceptar o rechazar una alternativa consiste en:</a:t>
            </a:r>
          </a:p>
        </p:txBody>
      </p:sp>
      <p:pic>
        <p:nvPicPr>
          <p:cNvPr id="9220" name="Picture 4" descr="http://t1.gstatic.com/images?q=tbn:ANd9GcRUf9iG-m7K7SeNg3K-w4uNHk7Pxh02YMbvPqQuXq-XIk-p2rSA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68960"/>
            <a:ext cx="2880320" cy="28803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850" y="439680"/>
            <a:ext cx="8424614" cy="75251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10000"/>
              </a:lnSpc>
              <a:spcBef>
                <a:spcPct val="50000"/>
              </a:spcBef>
            </a:pPr>
            <a:r>
              <a:rPr lang="es-ES" sz="2000" dirty="0"/>
              <a:t>Todas las alternativas </a:t>
            </a:r>
            <a:r>
              <a:rPr lang="es-ES" sz="2000" b="1" i="1" dirty="0"/>
              <a:t>deben cumplir con un requisito básico</a:t>
            </a:r>
            <a:r>
              <a:rPr lang="es-ES" sz="2000" dirty="0"/>
              <a:t> que se define como:</a:t>
            </a:r>
          </a:p>
        </p:txBody>
      </p:sp>
      <p:sp>
        <p:nvSpPr>
          <p:cNvPr id="3" name="2 Rectángulo"/>
          <p:cNvSpPr/>
          <p:nvPr/>
        </p:nvSpPr>
        <p:spPr>
          <a:xfrm>
            <a:off x="323850" y="1375784"/>
            <a:ext cx="8424614" cy="7525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0000"/>
              </a:lnSpc>
              <a:spcBef>
                <a:spcPct val="50000"/>
              </a:spcBef>
            </a:pPr>
            <a:r>
              <a:rPr lang="es-ES" sz="2000" b="1" i="1" dirty="0"/>
              <a:t>Una condición que la decisión debe cumplir a fin de alcanzar el objetivo deseado.</a:t>
            </a:r>
          </a:p>
        </p:txBody>
      </p:sp>
    </p:spTree>
    <p:extLst>
      <p:ext uri="{BB962C8B-B14F-4D97-AF65-F5344CB8AC3E}">
        <p14:creationId xmlns:p14="http://schemas.microsoft.com/office/powerpoint/2010/main" val="1103642269"/>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3 Marcador de número de diapositiva"/>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C2EB619-CAA1-4F26-9475-B2AB09EA8DA8}" type="slidenum">
              <a:rPr lang="es-MX" sz="1200">
                <a:solidFill>
                  <a:srgbClr val="898989"/>
                </a:solidFill>
              </a:rPr>
              <a:pPr eaLnBrk="1" hangingPunct="1"/>
              <a:t>24</a:t>
            </a:fld>
            <a:endParaRPr lang="es-MX" sz="1200">
              <a:solidFill>
                <a:srgbClr val="898989"/>
              </a:solidFill>
            </a:endParaRPr>
          </a:p>
        </p:txBody>
      </p:sp>
      <p:sp>
        <p:nvSpPr>
          <p:cNvPr id="41988" name="Rectangle 2"/>
          <p:cNvSpPr>
            <a:spLocks noChangeArrowheads="1"/>
          </p:cNvSpPr>
          <p:nvPr/>
        </p:nvSpPr>
        <p:spPr bwMode="auto">
          <a:xfrm>
            <a:off x="323850" y="1702549"/>
            <a:ext cx="8496300"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lang="es-ES" dirty="0" smtClean="0"/>
              <a:t>Cada </a:t>
            </a:r>
            <a:r>
              <a:rPr lang="es-ES" b="1" i="1" dirty="0"/>
              <a:t>profesionista ejecutivo va almacenando en su experiencia un inventario de soluciones</a:t>
            </a:r>
            <a:r>
              <a:rPr lang="es-ES" dirty="0"/>
              <a:t> para los problemas </a:t>
            </a:r>
            <a:r>
              <a:rPr lang="es-ES" dirty="0" smtClean="0"/>
              <a:t>enfrentados.</a:t>
            </a:r>
            <a:endParaRPr lang="es-ES" dirty="0"/>
          </a:p>
        </p:txBody>
      </p:sp>
      <p:sp>
        <p:nvSpPr>
          <p:cNvPr id="41989" name="Rectangle 47"/>
          <p:cNvSpPr>
            <a:spLocks noChangeArrowheads="1"/>
          </p:cNvSpPr>
          <p:nvPr/>
        </p:nvSpPr>
        <p:spPr bwMode="auto">
          <a:xfrm>
            <a:off x="250825" y="260648"/>
            <a:ext cx="864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s-ES" sz="1800" b="1" dirty="0" smtClean="0"/>
              <a:t>EVALUACIÓN </a:t>
            </a:r>
            <a:r>
              <a:rPr lang="es-ES" sz="1800" b="1" dirty="0"/>
              <a:t>DE LAS ALTERNATIVAS DE DECISIÓN</a:t>
            </a:r>
          </a:p>
        </p:txBody>
      </p:sp>
      <p:sp>
        <p:nvSpPr>
          <p:cNvPr id="41991" name="Text Box 83"/>
          <p:cNvSpPr txBox="1">
            <a:spLocks noChangeArrowheads="1"/>
          </p:cNvSpPr>
          <p:nvPr/>
        </p:nvSpPr>
        <p:spPr bwMode="auto">
          <a:xfrm>
            <a:off x="349366" y="2650267"/>
            <a:ext cx="8470784" cy="1200329"/>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spcBef>
                <a:spcPct val="50000"/>
              </a:spcBef>
            </a:pPr>
            <a:r>
              <a:rPr lang="es-ES" sz="1800" dirty="0">
                <a:latin typeface="+mn-lt"/>
              </a:rPr>
              <a:t>Esta experiencia acumulada fundamenta el </a:t>
            </a:r>
            <a:r>
              <a:rPr lang="es-ES" sz="1800" b="1" i="1" dirty="0">
                <a:latin typeface="+mn-lt"/>
              </a:rPr>
              <a:t>árbol de </a:t>
            </a:r>
            <a:r>
              <a:rPr lang="es-ES" sz="1800" b="1" i="1" dirty="0" smtClean="0">
                <a:latin typeface="+mn-lt"/>
              </a:rPr>
              <a:t>decisiones</a:t>
            </a:r>
            <a:r>
              <a:rPr lang="es-ES" sz="1800" dirty="0" smtClean="0">
                <a:latin typeface="+mn-lt"/>
              </a:rPr>
              <a:t>: formado por </a:t>
            </a:r>
            <a:r>
              <a:rPr lang="es-ES" sz="1800" b="1" i="1" dirty="0" smtClean="0">
                <a:latin typeface="+mn-lt"/>
              </a:rPr>
              <a:t>alternativas conocidas para la decisión sometida a estudio y están presentados en forma gráfica, que permite apreciar todas las alternativas de un vistazo, y evaluar cada una en forma metódica y completa a fin de decidir lo más conveniente.</a:t>
            </a:r>
            <a:endParaRPr lang="es-ES" sz="1800" b="1" i="1" dirty="0">
              <a:latin typeface="+mn-lt"/>
            </a:endParaRPr>
          </a:p>
        </p:txBody>
      </p:sp>
      <p:pic>
        <p:nvPicPr>
          <p:cNvPr id="41992" name="Picture 119" descr="dec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4077072"/>
            <a:ext cx="6429375" cy="19288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49366" y="838453"/>
            <a:ext cx="847078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lang="es-ES" b="1" i="1" dirty="0" smtClean="0"/>
              <a:t>Implica </a:t>
            </a:r>
            <a:r>
              <a:rPr lang="es-ES" b="1" i="1" dirty="0"/>
              <a:t>razonar, ponderar las ventajas y las desventajas, y considerar las consecuencias.</a:t>
            </a:r>
            <a:endParaRPr lang="es-ES" dirty="0"/>
          </a:p>
        </p:txBody>
      </p:sp>
    </p:spTree>
    <p:extLst>
      <p:ext uri="{BB962C8B-B14F-4D97-AF65-F5344CB8AC3E}">
        <p14:creationId xmlns:p14="http://schemas.microsoft.com/office/powerpoint/2010/main" val="354804090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19"/>
          <p:cNvSpPr>
            <a:spLocks noChangeArrowheads="1"/>
          </p:cNvSpPr>
          <p:nvPr/>
        </p:nvSpPr>
        <p:spPr bwMode="auto">
          <a:xfrm>
            <a:off x="323850" y="2852936"/>
            <a:ext cx="8462963" cy="3393237"/>
          </a:xfrm>
          <a:prstGeom prst="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p>
            <a:pPr algn="just">
              <a:spcBef>
                <a:spcPct val="50000"/>
              </a:spcBef>
            </a:pPr>
            <a:r>
              <a:rPr lang="es-ES" sz="2000" b="1" i="1" dirty="0"/>
              <a:t>Las mejores alternativas de decisión son las que se fundamentan en aspectos objetivos, tales como:</a:t>
            </a:r>
          </a:p>
          <a:p>
            <a:pPr algn="just">
              <a:spcBef>
                <a:spcPct val="50000"/>
              </a:spcBef>
            </a:pPr>
            <a:endParaRPr lang="es-ES" sz="900" b="1" i="1" dirty="0"/>
          </a:p>
          <a:p>
            <a:pPr>
              <a:lnSpc>
                <a:spcPct val="105000"/>
              </a:lnSpc>
              <a:spcBef>
                <a:spcPct val="10000"/>
              </a:spcBef>
              <a:buSzPct val="115000"/>
              <a:buFont typeface="Wingdings 3" pitchFamily="18" charset="2"/>
              <a:buChar char="Æ"/>
            </a:pPr>
            <a:r>
              <a:rPr lang="es-ES" sz="2000" dirty="0"/>
              <a:t> ¿Es la </a:t>
            </a:r>
            <a:r>
              <a:rPr lang="es-ES" sz="2000" b="1" i="1" dirty="0"/>
              <a:t>decisión compatible</a:t>
            </a:r>
            <a:r>
              <a:rPr lang="es-ES" sz="2000" dirty="0"/>
              <a:t>?</a:t>
            </a:r>
          </a:p>
          <a:p>
            <a:pPr>
              <a:lnSpc>
                <a:spcPct val="105000"/>
              </a:lnSpc>
              <a:spcBef>
                <a:spcPct val="10000"/>
              </a:spcBef>
              <a:buSzPct val="115000"/>
              <a:buFont typeface="Wingdings 3" pitchFamily="18" charset="2"/>
              <a:buChar char="Æ"/>
            </a:pPr>
            <a:r>
              <a:rPr lang="es-ES" sz="2000" dirty="0"/>
              <a:t> ¿Ha </a:t>
            </a:r>
            <a:r>
              <a:rPr lang="es-ES" sz="2000" b="1" i="1" dirty="0"/>
              <a:t>participado en la decisión el personal afectado e interesado</a:t>
            </a:r>
            <a:r>
              <a:rPr lang="es-ES" sz="2000" dirty="0"/>
              <a:t>?</a:t>
            </a:r>
          </a:p>
          <a:p>
            <a:pPr>
              <a:lnSpc>
                <a:spcPct val="105000"/>
              </a:lnSpc>
              <a:spcBef>
                <a:spcPct val="10000"/>
              </a:spcBef>
              <a:buSzPct val="115000"/>
              <a:buFont typeface="Wingdings 3" pitchFamily="18" charset="2"/>
              <a:buChar char="Æ"/>
            </a:pPr>
            <a:r>
              <a:rPr lang="es-ES" sz="2000" dirty="0"/>
              <a:t> ¿Esta </a:t>
            </a:r>
            <a:r>
              <a:rPr lang="es-ES" sz="2000" b="1" i="1" dirty="0"/>
              <a:t>basada la decisión en datos históricos y en la experiencia</a:t>
            </a:r>
            <a:r>
              <a:rPr lang="es-ES" sz="2000" dirty="0"/>
              <a:t>? </a:t>
            </a:r>
          </a:p>
          <a:p>
            <a:pPr>
              <a:lnSpc>
                <a:spcPct val="105000"/>
              </a:lnSpc>
              <a:spcBef>
                <a:spcPct val="10000"/>
              </a:spcBef>
              <a:buSzPct val="115000"/>
              <a:buFont typeface="Wingdings 3" pitchFamily="18" charset="2"/>
              <a:buChar char="Æ"/>
            </a:pPr>
            <a:r>
              <a:rPr lang="es-ES" sz="2000" dirty="0"/>
              <a:t> ¿Se aparta de lo que se </a:t>
            </a:r>
            <a:r>
              <a:rPr lang="es-ES" sz="2000" b="1" i="1" dirty="0"/>
              <a:t>acostumbraba hacer en el pasado</a:t>
            </a:r>
            <a:r>
              <a:rPr lang="es-ES" sz="2000" dirty="0"/>
              <a:t>?</a:t>
            </a:r>
          </a:p>
          <a:p>
            <a:pPr>
              <a:lnSpc>
                <a:spcPct val="105000"/>
              </a:lnSpc>
              <a:spcBef>
                <a:spcPct val="10000"/>
              </a:spcBef>
              <a:buSzPct val="115000"/>
              <a:buFont typeface="Wingdings 3" pitchFamily="18" charset="2"/>
              <a:buChar char="Æ"/>
            </a:pPr>
            <a:r>
              <a:rPr lang="es-ES" sz="2000" dirty="0"/>
              <a:t> ¿Considera la decisión el </a:t>
            </a:r>
            <a:r>
              <a:rPr lang="es-ES" sz="2000" b="1" i="1" dirty="0"/>
              <a:t>riesgo implícito y lo tiene en cuenta</a:t>
            </a:r>
            <a:r>
              <a:rPr lang="es-ES" sz="2000" dirty="0"/>
              <a:t>?</a:t>
            </a:r>
          </a:p>
          <a:p>
            <a:pPr>
              <a:lnSpc>
                <a:spcPct val="105000"/>
              </a:lnSpc>
              <a:spcBef>
                <a:spcPct val="10000"/>
              </a:spcBef>
              <a:buSzPct val="115000"/>
              <a:buFont typeface="Wingdings 3" pitchFamily="18" charset="2"/>
              <a:buChar char="Æ"/>
            </a:pPr>
            <a:r>
              <a:rPr lang="es-ES" sz="2000" dirty="0"/>
              <a:t> ¿Ha considerado la </a:t>
            </a:r>
            <a:r>
              <a:rPr lang="es-ES" sz="2000" b="1" i="1" dirty="0"/>
              <a:t>programación de su decisión</a:t>
            </a:r>
            <a:r>
              <a:rPr lang="es-ES" sz="2000" dirty="0"/>
              <a:t>? ¿Es la </a:t>
            </a:r>
            <a:r>
              <a:rPr lang="es-ES" sz="2000" b="1" dirty="0"/>
              <a:t>óptima</a:t>
            </a:r>
            <a:r>
              <a:rPr lang="es-ES" sz="2000" dirty="0"/>
              <a:t>?</a:t>
            </a:r>
          </a:p>
          <a:p>
            <a:pPr>
              <a:lnSpc>
                <a:spcPct val="105000"/>
              </a:lnSpc>
              <a:spcBef>
                <a:spcPct val="10000"/>
              </a:spcBef>
              <a:buSzPct val="115000"/>
              <a:buFont typeface="Wingdings 3" pitchFamily="18" charset="2"/>
              <a:buChar char="Æ"/>
            </a:pPr>
            <a:r>
              <a:rPr lang="es-ES" sz="2000" dirty="0"/>
              <a:t> ¿Es la decisión </a:t>
            </a:r>
            <a:r>
              <a:rPr lang="es-ES" sz="2000" b="1" i="1" dirty="0"/>
              <a:t>clara y atinada</a:t>
            </a:r>
            <a:r>
              <a:rPr lang="es-ES" sz="2000" dirty="0"/>
              <a:t>? ¿Deja preguntas sin resolver?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60648"/>
            <a:ext cx="3134693" cy="24338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Rectángulo"/>
          <p:cNvSpPr/>
          <p:nvPr/>
        </p:nvSpPr>
        <p:spPr>
          <a:xfrm>
            <a:off x="395536" y="933688"/>
            <a:ext cx="4896544" cy="163121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spcBef>
                <a:spcPct val="50000"/>
              </a:spcBef>
            </a:pPr>
            <a:r>
              <a:rPr lang="es-ES" sz="2000" dirty="0" smtClean="0"/>
              <a:t>Las </a:t>
            </a:r>
            <a:r>
              <a:rPr lang="es-ES" sz="2000" dirty="0"/>
              <a:t>decisiones </a:t>
            </a:r>
            <a:r>
              <a:rPr lang="es-ES" sz="2000" b="1" i="1" dirty="0"/>
              <a:t>más importantes son las que se relacionan directamente con las personas</a:t>
            </a:r>
            <a:r>
              <a:rPr lang="es-ES" sz="2000" dirty="0"/>
              <a:t>, pues ellas constituyen una fuente y los medios del logro, del progreso y del crecimiento.</a:t>
            </a:r>
          </a:p>
        </p:txBody>
      </p:sp>
      <p:sp>
        <p:nvSpPr>
          <p:cNvPr id="4" name="3 Marcador de número de diapositiva"/>
          <p:cNvSpPr>
            <a:spLocks noGrp="1"/>
          </p:cNvSpPr>
          <p:nvPr>
            <p:ph type="sldNum" sz="quarter" idx="12"/>
          </p:nvPr>
        </p:nvSpPr>
        <p:spPr/>
        <p:txBody>
          <a:bodyPr/>
          <a:lstStyle/>
          <a:p>
            <a:fld id="{A0A880AF-D019-4B4E-A6D4-963A19B85DF1}" type="slidenum">
              <a:rPr lang="es-MX" smtClean="0"/>
              <a:t>25</a:t>
            </a:fld>
            <a:endParaRPr lang="es-MX"/>
          </a:p>
        </p:txBody>
      </p:sp>
    </p:spTree>
    <p:extLst>
      <p:ext uri="{BB962C8B-B14F-4D97-AF65-F5344CB8AC3E}">
        <p14:creationId xmlns:p14="http://schemas.microsoft.com/office/powerpoint/2010/main" val="566047881"/>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0"/>
          <p:cNvSpPr>
            <a:spLocks noChangeShapeType="1"/>
          </p:cNvSpPr>
          <p:nvPr/>
        </p:nvSpPr>
        <p:spPr bwMode="auto">
          <a:xfrm>
            <a:off x="2357438" y="3068985"/>
            <a:ext cx="20383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4035" name="Line 20"/>
          <p:cNvSpPr>
            <a:spLocks noChangeShapeType="1"/>
          </p:cNvSpPr>
          <p:nvPr/>
        </p:nvSpPr>
        <p:spPr bwMode="auto">
          <a:xfrm flipV="1">
            <a:off x="2714625" y="4436566"/>
            <a:ext cx="2073399" cy="56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4036" name="Line 20"/>
          <p:cNvSpPr>
            <a:spLocks noChangeShapeType="1"/>
          </p:cNvSpPr>
          <p:nvPr/>
        </p:nvSpPr>
        <p:spPr bwMode="auto">
          <a:xfrm>
            <a:off x="2714625" y="1772270"/>
            <a:ext cx="20383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4039" name="Line 20"/>
          <p:cNvSpPr>
            <a:spLocks noChangeShapeType="1"/>
          </p:cNvSpPr>
          <p:nvPr/>
        </p:nvSpPr>
        <p:spPr bwMode="auto">
          <a:xfrm>
            <a:off x="2676525" y="3068985"/>
            <a:ext cx="20383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4040" name="Text Box 2"/>
          <p:cNvSpPr txBox="1">
            <a:spLocks noChangeArrowheads="1"/>
          </p:cNvSpPr>
          <p:nvPr/>
        </p:nvSpPr>
        <p:spPr bwMode="auto">
          <a:xfrm>
            <a:off x="2915816" y="1557685"/>
            <a:ext cx="1500188" cy="400110"/>
          </a:xfrm>
          <a:prstGeom prst="rect">
            <a:avLst/>
          </a:prstGeom>
          <a:solidFill>
            <a:srgbClr val="FFFF99"/>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marL="261938" indent="-261938"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000" b="1" dirty="0">
                <a:latin typeface="Times New Roman" pitchFamily="18" charset="0"/>
              </a:rPr>
              <a:t>     I </a:t>
            </a:r>
            <a:r>
              <a:rPr lang="es-ES_tradnl" sz="1000" b="1" dirty="0" smtClean="0">
                <a:latin typeface="Times New Roman" pitchFamily="18" charset="0"/>
              </a:rPr>
              <a:t>   </a:t>
            </a:r>
            <a:r>
              <a:rPr lang="es-ES_tradnl" sz="1000" b="1" dirty="0"/>
              <a:t>REVISE EL  PRESUPUESTO</a:t>
            </a:r>
            <a:endParaRPr lang="es-MX" sz="1000" b="1" dirty="0"/>
          </a:p>
        </p:txBody>
      </p:sp>
      <p:sp>
        <p:nvSpPr>
          <p:cNvPr id="2" name="Text Box 4"/>
          <p:cNvSpPr txBox="1">
            <a:spLocks noChangeArrowheads="1"/>
          </p:cNvSpPr>
          <p:nvPr/>
        </p:nvSpPr>
        <p:spPr bwMode="auto">
          <a:xfrm>
            <a:off x="2974554" y="2780382"/>
            <a:ext cx="1441450" cy="587375"/>
          </a:xfrm>
          <a:prstGeom prst="rect">
            <a:avLst/>
          </a:prstGeom>
          <a:solidFill>
            <a:srgbClr val="99CC00"/>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es-ES_tradnl" sz="1050" b="1" dirty="0">
                <a:latin typeface="Times New Roman" pitchFamily="18" charset="0"/>
              </a:rPr>
              <a:t>II    </a:t>
            </a:r>
            <a:r>
              <a:rPr lang="es-ES_tradnl" sz="1050" b="1" dirty="0"/>
              <a:t>TRATE </a:t>
            </a:r>
            <a:r>
              <a:rPr lang="es-ES_tradnl" sz="1050" b="1" dirty="0" smtClean="0"/>
              <a:t>DE </a:t>
            </a:r>
            <a:r>
              <a:rPr lang="es-ES_tradnl" sz="1050" b="1" dirty="0"/>
              <a:t>CUMPLIR EL PRESUPUESTO</a:t>
            </a:r>
            <a:endParaRPr lang="es-MX" sz="1050" b="1" dirty="0"/>
          </a:p>
        </p:txBody>
      </p:sp>
      <p:sp>
        <p:nvSpPr>
          <p:cNvPr id="44042" name="Rectangle 11"/>
          <p:cNvSpPr>
            <a:spLocks noChangeArrowheads="1"/>
          </p:cNvSpPr>
          <p:nvPr/>
        </p:nvSpPr>
        <p:spPr bwMode="auto">
          <a:xfrm>
            <a:off x="4784725" y="1368772"/>
            <a:ext cx="36449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66700" indent="-266700" algn="just">
              <a:tabLst>
                <a:tab pos="273050" algn="l"/>
              </a:tabLst>
            </a:pPr>
            <a:r>
              <a:rPr lang="es-ES" sz="1100" b="1" dirty="0" smtClean="0">
                <a:latin typeface="Arial Narrow" pitchFamily="34" charset="0"/>
                <a:cs typeface="Times New Roman" pitchFamily="18" charset="0"/>
              </a:rPr>
              <a:t>I.1  DETENGA </a:t>
            </a:r>
            <a:r>
              <a:rPr lang="es-ES" sz="1100" b="1" dirty="0">
                <a:latin typeface="Arial Narrow" pitchFamily="34" charset="0"/>
                <a:cs typeface="Times New Roman" pitchFamily="18" charset="0"/>
              </a:rPr>
              <a:t>EL PROYECTO </a:t>
            </a:r>
            <a:r>
              <a:rPr lang="es-ES" sz="1100" b="1" dirty="0" smtClean="0">
                <a:latin typeface="Arial Narrow" pitchFamily="34" charset="0"/>
                <a:cs typeface="Times New Roman" pitchFamily="18" charset="0"/>
              </a:rPr>
              <a:t>HASTA QUE </a:t>
            </a:r>
            <a:r>
              <a:rPr lang="es-ES" sz="1100" b="1" dirty="0">
                <a:latin typeface="Arial Narrow" pitchFamily="34" charset="0"/>
                <a:cs typeface="Times New Roman" pitchFamily="18" charset="0"/>
              </a:rPr>
              <a:t>HAYA SIDO </a:t>
            </a:r>
            <a:r>
              <a:rPr lang="es-ES" sz="1100" b="1" dirty="0" smtClean="0">
                <a:latin typeface="Arial Narrow" pitchFamily="34" charset="0"/>
                <a:cs typeface="Times New Roman" pitchFamily="18" charset="0"/>
              </a:rPr>
              <a:t> APROBADA </a:t>
            </a:r>
            <a:r>
              <a:rPr lang="es-ES" sz="1100" b="1" dirty="0">
                <a:latin typeface="Arial Narrow" pitchFamily="34" charset="0"/>
                <a:cs typeface="Times New Roman" pitchFamily="18" charset="0"/>
              </a:rPr>
              <a:t>UNA AMPLIACIÓN DEL PRESUPUESTO.</a:t>
            </a:r>
          </a:p>
          <a:p>
            <a:pPr marL="266700" indent="-266700" algn="just">
              <a:tabLst>
                <a:tab pos="177800" algn="l"/>
              </a:tabLst>
            </a:pPr>
            <a:endParaRPr lang="es-MX" sz="1100" b="1" dirty="0">
              <a:latin typeface="Arial Narrow" pitchFamily="34" charset="0"/>
            </a:endParaRPr>
          </a:p>
          <a:p>
            <a:pPr marL="266700" indent="-266700" algn="just">
              <a:tabLst>
                <a:tab pos="266700" algn="l"/>
              </a:tabLst>
            </a:pPr>
            <a:r>
              <a:rPr lang="es-ES" sz="1100" b="1" dirty="0" smtClean="0">
                <a:latin typeface="Arial Narrow" pitchFamily="34" charset="0"/>
              </a:rPr>
              <a:t>I.2  CONTINÚE </a:t>
            </a:r>
            <a:r>
              <a:rPr lang="es-ES" sz="1100" b="1" dirty="0">
                <a:latin typeface="Arial Narrow" pitchFamily="34" charset="0"/>
              </a:rPr>
              <a:t>EL PROYECTO </a:t>
            </a:r>
            <a:r>
              <a:rPr lang="es-ES" sz="1100" b="1" dirty="0" smtClean="0">
                <a:latin typeface="Arial Narrow" pitchFamily="34" charset="0"/>
              </a:rPr>
              <a:t>MIENTRAS </a:t>
            </a:r>
            <a:r>
              <a:rPr lang="es-ES" sz="1100" b="1" dirty="0">
                <a:latin typeface="Arial Narrow" pitchFamily="34" charset="0"/>
              </a:rPr>
              <a:t>SE ESPERA LA </a:t>
            </a:r>
            <a:r>
              <a:rPr lang="es-ES" sz="1100" b="1" dirty="0" smtClean="0">
                <a:latin typeface="Arial Narrow" pitchFamily="34" charset="0"/>
              </a:rPr>
              <a:t> APROBACIÓN</a:t>
            </a:r>
            <a:r>
              <a:rPr lang="es-ES" sz="1100" b="1" dirty="0">
                <a:latin typeface="Arial Narrow" pitchFamily="34" charset="0"/>
              </a:rPr>
              <a:t>.</a:t>
            </a:r>
            <a:endParaRPr lang="es-MX" sz="1100" b="1" dirty="0">
              <a:latin typeface="Arial Narrow" pitchFamily="34" charset="0"/>
            </a:endParaRPr>
          </a:p>
        </p:txBody>
      </p:sp>
      <p:sp>
        <p:nvSpPr>
          <p:cNvPr id="44043" name="Rectangle 14"/>
          <p:cNvSpPr>
            <a:spLocks noChangeArrowheads="1"/>
          </p:cNvSpPr>
          <p:nvPr/>
        </p:nvSpPr>
        <p:spPr bwMode="auto">
          <a:xfrm>
            <a:off x="4784725" y="2637185"/>
            <a:ext cx="3644900" cy="9382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355600" indent="-355600" algn="just">
              <a:tabLst>
                <a:tab pos="266700" algn="l"/>
              </a:tabLst>
            </a:pPr>
            <a:r>
              <a:rPr lang="es-ES" sz="1100" b="1" dirty="0" smtClean="0">
                <a:latin typeface="Arial Narrow" pitchFamily="34" charset="0"/>
                <a:cs typeface="Times New Roman" pitchFamily="18" charset="0"/>
              </a:rPr>
              <a:t>II.1    </a:t>
            </a:r>
            <a:r>
              <a:rPr lang="es-ES" sz="1100" b="1" dirty="0">
                <a:latin typeface="Arial Narrow" pitchFamily="34" charset="0"/>
                <a:cs typeface="Times New Roman" pitchFamily="18" charset="0"/>
              </a:rPr>
              <a:t>MEJORE LA PRODUCTIVIDAD.</a:t>
            </a:r>
          </a:p>
          <a:p>
            <a:pPr marL="355600" indent="-355600" algn="just">
              <a:tabLst>
                <a:tab pos="266700" algn="l"/>
              </a:tabLst>
            </a:pPr>
            <a:endParaRPr lang="es-ES" sz="1100" b="1" dirty="0">
              <a:latin typeface="Arial Narrow" pitchFamily="34" charset="0"/>
              <a:cs typeface="Times New Roman" pitchFamily="18" charset="0"/>
            </a:endParaRPr>
          </a:p>
          <a:p>
            <a:pPr marL="355600" indent="-355600" algn="just">
              <a:tabLst>
                <a:tab pos="266700" algn="l"/>
              </a:tabLst>
            </a:pPr>
            <a:r>
              <a:rPr lang="es-ES" sz="1100" b="1" dirty="0" smtClean="0">
                <a:latin typeface="Arial Narrow" pitchFamily="34" charset="0"/>
                <a:cs typeface="Times New Roman" pitchFamily="18" charset="0"/>
              </a:rPr>
              <a:t>II.2    REDUZCA </a:t>
            </a:r>
            <a:r>
              <a:rPr lang="es-ES" sz="1100" b="1" dirty="0">
                <a:latin typeface="Arial Narrow" pitchFamily="34" charset="0"/>
                <a:cs typeface="Times New Roman" pitchFamily="18" charset="0"/>
              </a:rPr>
              <a:t>EL ALCANCE DEL  </a:t>
            </a:r>
            <a:r>
              <a:rPr lang="es-ES" sz="1100" b="1" dirty="0" smtClean="0">
                <a:latin typeface="Arial Narrow" pitchFamily="34" charset="0"/>
                <a:cs typeface="Times New Roman" pitchFamily="18" charset="0"/>
              </a:rPr>
              <a:t>PROYECTO</a:t>
            </a:r>
            <a:r>
              <a:rPr lang="es-ES" sz="1100" b="1" dirty="0">
                <a:latin typeface="Arial Narrow" pitchFamily="34" charset="0"/>
                <a:cs typeface="Times New Roman" pitchFamily="18" charset="0"/>
              </a:rPr>
              <a:t>.</a:t>
            </a:r>
          </a:p>
          <a:p>
            <a:pPr marL="355600" indent="-355600" algn="just">
              <a:tabLst>
                <a:tab pos="266700" algn="l"/>
              </a:tabLst>
            </a:pPr>
            <a:endParaRPr lang="es-ES" sz="1100" b="1" dirty="0">
              <a:latin typeface="Arial Narrow" pitchFamily="34" charset="0"/>
              <a:cs typeface="Times New Roman" pitchFamily="18" charset="0"/>
            </a:endParaRPr>
          </a:p>
          <a:p>
            <a:pPr marL="355600" indent="-355600" algn="just">
              <a:tabLst>
                <a:tab pos="266700" algn="l"/>
              </a:tabLst>
            </a:pPr>
            <a:r>
              <a:rPr lang="es-ES" sz="1100" b="1" dirty="0" smtClean="0">
                <a:latin typeface="Arial Narrow" pitchFamily="34" charset="0"/>
                <a:cs typeface="Times New Roman" pitchFamily="18" charset="0"/>
              </a:rPr>
              <a:t>II.3    USE  </a:t>
            </a:r>
            <a:r>
              <a:rPr lang="es-ES" sz="1100" b="1" dirty="0">
                <a:latin typeface="Arial Narrow" pitchFamily="34" charset="0"/>
                <a:cs typeface="Times New Roman" pitchFamily="18" charset="0"/>
              </a:rPr>
              <a:t>MATERIALES  MENOS COSTOSOS.</a:t>
            </a:r>
            <a:endParaRPr lang="es-MX" sz="1100" b="1" dirty="0">
              <a:latin typeface="Arial Narrow" pitchFamily="34" charset="0"/>
            </a:endParaRPr>
          </a:p>
        </p:txBody>
      </p:sp>
      <p:sp>
        <p:nvSpPr>
          <p:cNvPr id="44044" name="Rectangle 15"/>
          <p:cNvSpPr>
            <a:spLocks noChangeArrowheads="1"/>
          </p:cNvSpPr>
          <p:nvPr/>
        </p:nvSpPr>
        <p:spPr bwMode="auto">
          <a:xfrm>
            <a:off x="4786313" y="4088903"/>
            <a:ext cx="36433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55600" indent="-355600" algn="just"/>
            <a:r>
              <a:rPr lang="es-ES" sz="1100" b="1" dirty="0" smtClean="0">
                <a:latin typeface="Arial Narrow" pitchFamily="34" charset="0"/>
                <a:cs typeface="Times New Roman" pitchFamily="18" charset="0"/>
              </a:rPr>
              <a:t>III.1  SALVE </a:t>
            </a:r>
            <a:r>
              <a:rPr lang="es-ES" sz="1100" b="1" dirty="0">
                <a:latin typeface="Arial Narrow" pitchFamily="34" charset="0"/>
                <a:cs typeface="Times New Roman" pitchFamily="18" charset="0"/>
              </a:rPr>
              <a:t>CUANTO SEA POSIBLE DE </a:t>
            </a:r>
            <a:r>
              <a:rPr lang="es-ES" sz="1100" b="1" dirty="0" smtClean="0">
                <a:latin typeface="Arial Narrow" pitchFamily="34" charset="0"/>
                <a:cs typeface="Times New Roman" pitchFamily="18" charset="0"/>
              </a:rPr>
              <a:t>LO </a:t>
            </a:r>
            <a:r>
              <a:rPr lang="es-ES" sz="1100" b="1" dirty="0">
                <a:latin typeface="Arial Narrow" pitchFamily="34" charset="0"/>
                <a:cs typeface="Times New Roman" pitchFamily="18" charset="0"/>
              </a:rPr>
              <a:t>QUE HA HECHO.</a:t>
            </a:r>
          </a:p>
          <a:p>
            <a:pPr marL="355600" indent="-355600" algn="just"/>
            <a:endParaRPr lang="es-ES" sz="1100" b="1" dirty="0">
              <a:latin typeface="Arial Narrow" pitchFamily="34" charset="0"/>
              <a:cs typeface="Times New Roman" pitchFamily="18" charset="0"/>
            </a:endParaRPr>
          </a:p>
          <a:p>
            <a:pPr marL="266700" indent="-266700" algn="just"/>
            <a:r>
              <a:rPr lang="es-ES" sz="1100" b="1" dirty="0" smtClean="0">
                <a:latin typeface="Arial Narrow" pitchFamily="34" charset="0"/>
                <a:cs typeface="Times New Roman" pitchFamily="18" charset="0"/>
              </a:rPr>
              <a:t>III.2 </a:t>
            </a:r>
            <a:r>
              <a:rPr lang="es-ES" sz="1100" b="1" dirty="0">
                <a:latin typeface="Arial Narrow" pitchFamily="34" charset="0"/>
                <a:cs typeface="Times New Roman" pitchFamily="18" charset="0"/>
              </a:rPr>
              <a:t>DEJE EL PROYECTO COMO ESTÁ, </a:t>
            </a:r>
            <a:r>
              <a:rPr lang="es-ES" sz="1100" b="1" dirty="0" smtClean="0">
                <a:latin typeface="Arial Narrow" pitchFamily="34" charset="0"/>
                <a:cs typeface="Times New Roman" pitchFamily="18" charset="0"/>
              </a:rPr>
              <a:t>PARA POSIBLE  </a:t>
            </a:r>
            <a:r>
              <a:rPr lang="es-ES" sz="1100" b="1" dirty="0">
                <a:latin typeface="Arial Narrow" pitchFamily="34" charset="0"/>
                <a:cs typeface="Times New Roman" pitchFamily="18" charset="0"/>
              </a:rPr>
              <a:t>REANUDACIÓN </a:t>
            </a:r>
            <a:r>
              <a:rPr lang="es-ES" sz="1100" b="1" dirty="0" smtClean="0">
                <a:latin typeface="Arial Narrow" pitchFamily="34" charset="0"/>
                <a:cs typeface="Times New Roman" pitchFamily="18" charset="0"/>
              </a:rPr>
              <a:t>POSTERIOR.</a:t>
            </a:r>
            <a:endParaRPr lang="es-MX" sz="1100" b="1" dirty="0">
              <a:latin typeface="Arial Narrow" pitchFamily="34" charset="0"/>
            </a:endParaRPr>
          </a:p>
        </p:txBody>
      </p:sp>
      <p:sp>
        <p:nvSpPr>
          <p:cNvPr id="44045" name="Text Box 16"/>
          <p:cNvSpPr txBox="1">
            <a:spLocks noChangeArrowheads="1"/>
          </p:cNvSpPr>
          <p:nvPr/>
        </p:nvSpPr>
        <p:spPr bwMode="auto">
          <a:xfrm>
            <a:off x="566738" y="2708622"/>
            <a:ext cx="1862137" cy="635000"/>
          </a:xfrm>
          <a:prstGeom prst="rect">
            <a:avLst/>
          </a:prstGeom>
          <a:solidFill>
            <a:srgbClr val="33CCCC"/>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100" b="1" dirty="0"/>
              <a:t>EL PROYECTO COSTARÁ MAS DE LO PRESUPUESTADO</a:t>
            </a:r>
            <a:endParaRPr lang="es-MX" sz="1100" b="1" dirty="0"/>
          </a:p>
        </p:txBody>
      </p:sp>
      <p:sp>
        <p:nvSpPr>
          <p:cNvPr id="44046" name="Line 18"/>
          <p:cNvSpPr>
            <a:spLocks noChangeShapeType="1"/>
          </p:cNvSpPr>
          <p:nvPr/>
        </p:nvSpPr>
        <p:spPr bwMode="auto">
          <a:xfrm>
            <a:off x="2700338" y="1773585"/>
            <a:ext cx="0" cy="26638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4047" name="AutoShape 22"/>
          <p:cNvSpPr>
            <a:spLocks/>
          </p:cNvSpPr>
          <p:nvPr/>
        </p:nvSpPr>
        <p:spPr bwMode="auto">
          <a:xfrm>
            <a:off x="4732339" y="1268760"/>
            <a:ext cx="169862" cy="1152525"/>
          </a:xfrm>
          <a:prstGeom prst="leftBracket">
            <a:avLst>
              <a:gd name="adj" fmla="val 2827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ES" sz="1800">
              <a:solidFill>
                <a:schemeClr val="accent2"/>
              </a:solidFill>
            </a:endParaRPr>
          </a:p>
        </p:txBody>
      </p:sp>
      <p:sp>
        <p:nvSpPr>
          <p:cNvPr id="44048" name="AutoShape 23"/>
          <p:cNvSpPr>
            <a:spLocks/>
          </p:cNvSpPr>
          <p:nvPr/>
        </p:nvSpPr>
        <p:spPr bwMode="auto">
          <a:xfrm>
            <a:off x="4732339" y="2564160"/>
            <a:ext cx="169862" cy="1081087"/>
          </a:xfrm>
          <a:prstGeom prst="leftBracket">
            <a:avLst>
              <a:gd name="adj" fmla="val 26519"/>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9" name="AutoShape 24"/>
          <p:cNvSpPr>
            <a:spLocks/>
          </p:cNvSpPr>
          <p:nvPr/>
        </p:nvSpPr>
        <p:spPr bwMode="auto">
          <a:xfrm>
            <a:off x="4791075" y="3861147"/>
            <a:ext cx="111126" cy="1152525"/>
          </a:xfrm>
          <a:prstGeom prst="leftBracket">
            <a:avLst>
              <a:gd name="adj" fmla="val 3418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Text Box 3"/>
          <p:cNvSpPr txBox="1">
            <a:spLocks noChangeArrowheads="1"/>
          </p:cNvSpPr>
          <p:nvPr/>
        </p:nvSpPr>
        <p:spPr bwMode="auto">
          <a:xfrm>
            <a:off x="2928938" y="4224685"/>
            <a:ext cx="1500187" cy="434975"/>
          </a:xfrm>
          <a:prstGeom prst="rect">
            <a:avLst/>
          </a:prstGeom>
          <a:solidFill>
            <a:srgbClr val="FF0000"/>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es-ES_tradnl" sz="1050" b="1" dirty="0">
                <a:latin typeface="Times New Roman" pitchFamily="18" charset="0"/>
              </a:rPr>
              <a:t>III   </a:t>
            </a:r>
            <a:r>
              <a:rPr lang="es-ES_tradnl" sz="1050" b="1" dirty="0"/>
              <a:t>ANULE EL PRESUPUESTO</a:t>
            </a:r>
            <a:endParaRPr lang="es-MX" sz="1050" b="1" dirty="0"/>
          </a:p>
        </p:txBody>
      </p:sp>
      <p:sp>
        <p:nvSpPr>
          <p:cNvPr id="44051" name="Rectangle 26"/>
          <p:cNvSpPr>
            <a:spLocks noChangeArrowheads="1"/>
          </p:cNvSpPr>
          <p:nvPr/>
        </p:nvSpPr>
        <p:spPr bwMode="auto">
          <a:xfrm>
            <a:off x="284485" y="5157192"/>
            <a:ext cx="8535987" cy="107721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s-ES" dirty="0"/>
              <a:t>La cuestión principal es:</a:t>
            </a:r>
          </a:p>
          <a:p>
            <a:pPr algn="ctr">
              <a:spcBef>
                <a:spcPts val="600"/>
              </a:spcBef>
            </a:pPr>
            <a:r>
              <a:rPr lang="es-ES" b="1" i="1" dirty="0"/>
              <a:t>¿Cuál de estas alternativas de decisión es la más efectiva? </a:t>
            </a:r>
            <a:r>
              <a:rPr lang="es-ES" b="1" i="1" dirty="0" smtClean="0"/>
              <a:t>     </a:t>
            </a:r>
          </a:p>
          <a:p>
            <a:pPr algn="ctr">
              <a:spcBef>
                <a:spcPts val="600"/>
              </a:spcBef>
            </a:pPr>
            <a:r>
              <a:rPr lang="es-ES" b="1" i="1" dirty="0" smtClean="0"/>
              <a:t>¿</a:t>
            </a:r>
            <a:r>
              <a:rPr lang="es-ES" b="1" i="1" dirty="0"/>
              <a:t>Cuál es la que resuelve mejor el problema?</a:t>
            </a:r>
          </a:p>
        </p:txBody>
      </p:sp>
      <p:sp>
        <p:nvSpPr>
          <p:cNvPr id="44052" name="Rectangle 27"/>
          <p:cNvSpPr>
            <a:spLocks noChangeArrowheads="1"/>
          </p:cNvSpPr>
          <p:nvPr/>
        </p:nvSpPr>
        <p:spPr bwMode="auto">
          <a:xfrm>
            <a:off x="323850" y="260648"/>
            <a:ext cx="84978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 b="1" i="1" dirty="0"/>
              <a:t>Un </a:t>
            </a:r>
            <a:r>
              <a:rPr lang="es-ES" b="1" i="1" dirty="0">
                <a:solidFill>
                  <a:srgbClr val="0000CC"/>
                </a:solidFill>
              </a:rPr>
              <a:t>ejemplo</a:t>
            </a:r>
            <a:r>
              <a:rPr lang="es-ES" b="1" i="1" dirty="0"/>
              <a:t>, referente al costo de un proyecto de remodelación</a:t>
            </a:r>
            <a:r>
              <a:rPr lang="es-ES" dirty="0"/>
              <a:t> </a:t>
            </a:r>
            <a:r>
              <a:rPr lang="es-ES" b="1" i="1" dirty="0"/>
              <a:t>de instalaciones</a:t>
            </a:r>
            <a:r>
              <a:rPr lang="es-ES" dirty="0"/>
              <a:t> de una planta. En este caso el ejecutivo a </a:t>
            </a:r>
            <a:r>
              <a:rPr lang="es-ES" b="1" i="1" dirty="0"/>
              <a:t>cargo debe decidir que hacer después de descubrir que el proyecto costará más de lo presupuestado</a:t>
            </a:r>
            <a:r>
              <a:rPr lang="es-ES" dirty="0"/>
              <a:t>.</a:t>
            </a:r>
          </a:p>
        </p:txBody>
      </p:sp>
      <p:sp>
        <p:nvSpPr>
          <p:cNvPr id="5" name="4 Marcador de número de diapositiva"/>
          <p:cNvSpPr>
            <a:spLocks noGrp="1"/>
          </p:cNvSpPr>
          <p:nvPr>
            <p:ph type="sldNum" sz="quarter" idx="12"/>
          </p:nvPr>
        </p:nvSpPr>
        <p:spPr/>
        <p:txBody>
          <a:bodyPr/>
          <a:lstStyle/>
          <a:p>
            <a:fld id="{A0A880AF-D019-4B4E-A6D4-963A19B85DF1}" type="slidenum">
              <a:rPr lang="es-MX" smtClean="0"/>
              <a:t>26</a:t>
            </a:fld>
            <a:endParaRPr lang="es-MX"/>
          </a:p>
        </p:txBody>
      </p:sp>
    </p:spTree>
    <p:extLst>
      <p:ext uri="{BB962C8B-B14F-4D97-AF65-F5344CB8AC3E}">
        <p14:creationId xmlns:p14="http://schemas.microsoft.com/office/powerpoint/2010/main" val="17957395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05" name="Group 97"/>
          <p:cNvGraphicFramePr>
            <a:graphicFrameLocks noGrp="1"/>
          </p:cNvGraphicFramePr>
          <p:nvPr>
            <p:extLst>
              <p:ext uri="{D42A27DB-BD31-4B8C-83A1-F6EECF244321}">
                <p14:modId xmlns:p14="http://schemas.microsoft.com/office/powerpoint/2010/main" val="4186071004"/>
              </p:ext>
            </p:extLst>
          </p:nvPr>
        </p:nvGraphicFramePr>
        <p:xfrm>
          <a:off x="1517650" y="1700808"/>
          <a:ext cx="6078538" cy="3938288"/>
        </p:xfrm>
        <a:graphic>
          <a:graphicData uri="http://schemas.openxmlformats.org/drawingml/2006/table">
            <a:tbl>
              <a:tblPr/>
              <a:tblGrid>
                <a:gridCol w="523875"/>
                <a:gridCol w="4473575"/>
                <a:gridCol w="361950"/>
                <a:gridCol w="358775"/>
                <a:gridCol w="360363"/>
              </a:tblGrid>
              <a:tr h="280942">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cs typeface="Times New Roman" pitchFamily="18" charset="0"/>
                        </a:rPr>
                        <a:t>MATRIZ DE EVALUACIÓN DE ALTERNATIVAS DE DECISIÓN</a:t>
                      </a:r>
                      <a:endParaRPr kumimoji="0" lang="es-ES" sz="12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9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cs typeface="Times New Roman" pitchFamily="18" charset="0"/>
                        </a:rPr>
                        <a:t>ELEMENTOS DE ANÁLISIS</a:t>
                      </a:r>
                      <a:endParaRPr kumimoji="0" lang="es-ES" sz="12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9</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79DA5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6</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79DA5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3</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79DA52"/>
                    </a:solidFill>
                  </a:tcPr>
                </a:tc>
              </a:tr>
              <a:tr h="2603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1.0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RECURSOS MATERIALES Y FÍSICOS A EMPLEAR</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2.0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COSTOS INCURRIDOS Y DE EJECUCIÓN</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Times New Roman" pitchFamily="18" charset="0"/>
                        </a:rPr>
                        <a:t>3.0</a:t>
                      </a:r>
                      <a:endParaRPr kumimoji="0" lang="es-ES" sz="1100" b="1" i="0" u="none" strike="noStrike" cap="none" normalizeH="0" baseline="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INVERSIONES NECESARIAS EN EQUIPOS, INSTALACIONES, ETC.</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4.0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COMPRENSIÓN E IMPLEMENTACIÓN DE LA ALTERNATIVA</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5.0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REQUERIMIENTOS DE EJECUCIÓN Y SEGUIMIENTO DE LA ALTERNATIVA</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6.0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Times New Roman" pitchFamily="18" charset="0"/>
                        </a:rPr>
                        <a:t>NIVEL Y ALCANCE DE LOS RESULTADOS ESPERADOS</a:t>
                      </a: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7.0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EVALUACIÓN DE LOS RESULTADOS FINALES ESPERADOS</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8.0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Times New Roman" pitchFamily="18" charset="0"/>
                        </a:rPr>
                        <a:t>RIESGOS PREVISIBLES Y/O PROGRAMABLES</a:t>
                      </a: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9.0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Times New Roman" pitchFamily="18" charset="0"/>
                        </a:rPr>
                        <a:t>CONTROL DE DESVIACIONES Y AJUSTES SOBRE EJECUCIÓN</a:t>
                      </a: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10.0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NIVEL Y ESTRUCTURA DE LA IMAGEN DE LA ORGANIZACIÓN</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11.0</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Times New Roman" pitchFamily="18" charset="0"/>
                        </a:rPr>
                        <a:t>FACTOR (ES) CRÍTICO (S)</a:t>
                      </a: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59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SUBTOTALES</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59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Times New Roman" pitchFamily="18" charset="0"/>
                        </a:rPr>
                        <a:t>TOTAL GENERAL DE LA MATRIZ</a:t>
                      </a: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s-MX"/>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Narrow" pitchFamily="34" charset="0"/>
                      </a:endParaRPr>
                    </a:p>
                  </a:txBody>
                  <a:tcPr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bl>
          </a:graphicData>
        </a:graphic>
      </p:graphicFrame>
      <p:sp>
        <p:nvSpPr>
          <p:cNvPr id="45149" name="Rectangle 92"/>
          <p:cNvSpPr>
            <a:spLocks noChangeArrowheads="1"/>
          </p:cNvSpPr>
          <p:nvPr/>
        </p:nvSpPr>
        <p:spPr bwMode="auto">
          <a:xfrm>
            <a:off x="323850" y="260648"/>
            <a:ext cx="8496299"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lnSpc>
                <a:spcPct val="110000"/>
              </a:lnSpc>
            </a:pPr>
            <a:r>
              <a:rPr lang="es-ES" dirty="0"/>
              <a:t>Operar </a:t>
            </a:r>
            <a:r>
              <a:rPr lang="es-ES" b="1" i="1" dirty="0"/>
              <a:t>una matriz como se ejemplifica a continuación</a:t>
            </a:r>
            <a:r>
              <a:rPr lang="es-ES" b="1" dirty="0"/>
              <a:t>,</a:t>
            </a:r>
            <a:r>
              <a:rPr lang="es-ES" dirty="0"/>
              <a:t> </a:t>
            </a:r>
            <a:r>
              <a:rPr lang="es-ES" b="1" i="1" dirty="0"/>
              <a:t>le ayudará a elegir la mejor alternativa</a:t>
            </a:r>
            <a:r>
              <a:rPr lang="es-ES" dirty="0"/>
              <a:t>. En cada punto se debe hacer una descripción del elemento que se analiza. </a:t>
            </a:r>
          </a:p>
          <a:p>
            <a:pPr algn="just">
              <a:lnSpc>
                <a:spcPct val="110000"/>
              </a:lnSpc>
            </a:pPr>
            <a:endParaRPr lang="es-ES" sz="800" dirty="0"/>
          </a:p>
          <a:p>
            <a:pPr algn="just">
              <a:lnSpc>
                <a:spcPct val="110000"/>
              </a:lnSpc>
            </a:pPr>
            <a:r>
              <a:rPr lang="es-ES" dirty="0"/>
              <a:t>Se le califica con grados de </a:t>
            </a:r>
            <a:r>
              <a:rPr lang="es-ES" b="1" i="1" dirty="0"/>
              <a:t>9, 6 y 3 en negro </a:t>
            </a:r>
            <a:r>
              <a:rPr lang="es-ES" dirty="0"/>
              <a:t>de acuerdo </a:t>
            </a:r>
            <a:r>
              <a:rPr lang="es-ES" b="1" i="1" dirty="0"/>
              <a:t>al efecto positivo </a:t>
            </a:r>
            <a:r>
              <a:rPr lang="es-ES" dirty="0"/>
              <a:t>en la decisión, y con </a:t>
            </a:r>
            <a:r>
              <a:rPr lang="es-ES" b="1" i="1" dirty="0">
                <a:solidFill>
                  <a:srgbClr val="FF0000"/>
                </a:solidFill>
              </a:rPr>
              <a:t>9,6, y 3 en rojo </a:t>
            </a:r>
            <a:r>
              <a:rPr lang="es-ES" b="1" i="1" dirty="0"/>
              <a:t>si el efecto es </a:t>
            </a:r>
            <a:r>
              <a:rPr lang="es-ES" b="1" i="1" dirty="0">
                <a:solidFill>
                  <a:srgbClr val="FF0000"/>
                </a:solidFill>
              </a:rPr>
              <a:t>negativo</a:t>
            </a:r>
            <a:r>
              <a:rPr lang="es-ES" dirty="0">
                <a:solidFill>
                  <a:srgbClr val="FF0000"/>
                </a:solidFill>
              </a:rPr>
              <a:t>. </a:t>
            </a:r>
            <a:endParaRPr lang="es-MX" dirty="0">
              <a:solidFill>
                <a:srgbClr val="FF0000"/>
              </a:solidFill>
            </a:endParaRPr>
          </a:p>
        </p:txBody>
      </p:sp>
      <p:sp>
        <p:nvSpPr>
          <p:cNvPr id="45150" name="Rectangle 178"/>
          <p:cNvSpPr>
            <a:spLocks noChangeArrowheads="1"/>
          </p:cNvSpPr>
          <p:nvPr/>
        </p:nvSpPr>
        <p:spPr bwMode="auto">
          <a:xfrm>
            <a:off x="323850" y="5725120"/>
            <a:ext cx="8496299"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s-ES" dirty="0"/>
              <a:t>Mas que el valor que alcance cada alternativa de decisión, lo importante </a:t>
            </a:r>
            <a:r>
              <a:rPr lang="es-ES" b="1" i="1" dirty="0"/>
              <a:t>es la comparación entre los valores y contenido de las diferentes opciones.</a:t>
            </a:r>
            <a:endParaRPr lang="es-MX" b="1" i="1" dirty="0"/>
          </a:p>
        </p:txBody>
      </p:sp>
      <p:sp>
        <p:nvSpPr>
          <p:cNvPr id="3" name="2 Marcador de número de diapositiva"/>
          <p:cNvSpPr>
            <a:spLocks noGrp="1"/>
          </p:cNvSpPr>
          <p:nvPr>
            <p:ph type="sldNum" sz="quarter" idx="12"/>
          </p:nvPr>
        </p:nvSpPr>
        <p:spPr/>
        <p:txBody>
          <a:bodyPr/>
          <a:lstStyle/>
          <a:p>
            <a:fld id="{A0A880AF-D019-4B4E-A6D4-963A19B85DF1}" type="slidenum">
              <a:rPr lang="es-MX" smtClean="0"/>
              <a:t>27</a:t>
            </a:fld>
            <a:endParaRPr lang="es-MX"/>
          </a:p>
        </p:txBody>
      </p:sp>
    </p:spTree>
    <p:extLst>
      <p:ext uri="{BB962C8B-B14F-4D97-AF65-F5344CB8AC3E}">
        <p14:creationId xmlns:p14="http://schemas.microsoft.com/office/powerpoint/2010/main" val="1480042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9" name="Group 97"/>
          <p:cNvGraphicFramePr>
            <a:graphicFrameLocks noGrp="1"/>
          </p:cNvGraphicFramePr>
          <p:nvPr>
            <p:extLst>
              <p:ext uri="{D42A27DB-BD31-4B8C-83A1-F6EECF244321}">
                <p14:modId xmlns:p14="http://schemas.microsoft.com/office/powerpoint/2010/main" val="3218513925"/>
              </p:ext>
            </p:extLst>
          </p:nvPr>
        </p:nvGraphicFramePr>
        <p:xfrm>
          <a:off x="683269" y="1176189"/>
          <a:ext cx="7777163" cy="4541835"/>
        </p:xfrm>
        <a:graphic>
          <a:graphicData uri="http://schemas.openxmlformats.org/drawingml/2006/table">
            <a:tbl>
              <a:tblPr/>
              <a:tblGrid>
                <a:gridCol w="669925"/>
                <a:gridCol w="5448300"/>
                <a:gridCol w="552450"/>
                <a:gridCol w="554038"/>
                <a:gridCol w="552450"/>
              </a:tblGrid>
              <a:tr h="30482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MATRIZ DE EVALUACIÓN DE ALTERNATIVAS DE DECISIÓN</a:t>
                      </a:r>
                      <a:endParaRPr kumimoji="0" lang="es-ES" sz="1400" b="1"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0482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ELEMENTOS DE ANÁLISIS</a:t>
                      </a:r>
                      <a:endParaRPr kumimoji="0" lang="es-ES" sz="1400" b="1"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D74AC"/>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cs typeface="Times New Roman" pitchFamily="18" charset="0"/>
                        </a:rPr>
                        <a:t>9</a:t>
                      </a:r>
                      <a:endParaRPr kumimoji="0" lang="es-ES" sz="1200" b="1" i="0" u="none" strike="noStrike" cap="none" normalizeH="0" baseline="0" dirty="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cs typeface="Times New Roman" pitchFamily="18" charset="0"/>
                        </a:rPr>
                        <a:t>6</a:t>
                      </a:r>
                      <a:endParaRPr kumimoji="0" lang="es-ES" sz="1200" b="1"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cs typeface="Times New Roman" pitchFamily="18" charset="0"/>
                        </a:rPr>
                        <a:t>3</a:t>
                      </a:r>
                      <a:endParaRPr kumimoji="0" lang="es-ES" sz="1200" b="1"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1.0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rPr>
                        <a:t>INFRAESTRUCTURA SUFICIENTE EN EL SISTEMA HIDRONEUMÁTICO</a:t>
                      </a: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sym typeface="Wingdings" pitchFamily="2" charset="2"/>
                        </a:rPr>
                        <a:t></a:t>
                      </a: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2.0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COSTOS DE MANTENIMIENTO DE MAQUINARIA MÁS BAJO EN UN 50%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sym typeface="Wingdings" pitchFamily="2" charset="2"/>
                        </a:rPr>
                        <a:t></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3.0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cs typeface="Times New Roman" pitchFamily="18" charset="0"/>
                        </a:rPr>
                        <a:t>INVERSIÓN EN MAQUINARIA DE ÚLTIMA GENERACIÓN PARA INYECCIÓN</a:t>
                      </a: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FF0000"/>
                          </a:solidFill>
                          <a:effectLst/>
                          <a:latin typeface="Arial Narrow" pitchFamily="34" charset="0"/>
                          <a:sym typeface="Wingdings" pitchFamily="2" charset="2"/>
                        </a:rPr>
                        <a:t>()</a:t>
                      </a:r>
                      <a:endParaRPr kumimoji="0" lang="es-ES" sz="1200" b="1" i="0" u="none" strike="noStrike" cap="none" normalizeH="0" baseline="0" dirty="0" smtClean="0">
                        <a:ln>
                          <a:noFill/>
                        </a:ln>
                        <a:solidFill>
                          <a:srgbClr val="FF0000"/>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4.0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cs typeface="Times New Roman" pitchFamily="18" charset="0"/>
                        </a:rPr>
                        <a:t>EXPERIENCIA ADECUADA Y ACTUAL DEL DEPARTAMENTO DE MANTENIMIENTO</a:t>
                      </a: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rgbClr val="FF0000"/>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sym typeface="Wingdings" pitchFamily="2" charset="2"/>
                        </a:rPr>
                        <a:t></a:t>
                      </a: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5.0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EXPERIENCIA ADECUADA EN LA ELABORACIÓN Y SEGUIMIENTO DE PROGRAMAS DE TRABAJO</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sym typeface="Wingdings" pitchFamily="2" charset="2"/>
                        </a:rPr>
                        <a:t></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cs typeface="Times New Roman" pitchFamily="18" charset="0"/>
                        </a:rPr>
                        <a:t>6.0</a:t>
                      </a:r>
                      <a:endParaRPr kumimoji="0" lang="es-ES" sz="1200" b="0" i="0" u="none" strike="noStrike" cap="none" normalizeH="0" baseline="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cs typeface="Times New Roman" pitchFamily="18" charset="0"/>
                        </a:rPr>
                        <a:t>BENEFICIOS ECONÓMICOS MARGINALES EN EL NUEVO PROGRAMA DE TRABAJO</a:t>
                      </a: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sym typeface="Wingdings" pitchFamily="2" charset="2"/>
                        </a:rPr>
                        <a:t></a:t>
                      </a: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cs typeface="Times New Roman" pitchFamily="18" charset="0"/>
                        </a:rPr>
                        <a:t>7.0</a:t>
                      </a:r>
                      <a:endParaRPr kumimoji="0" lang="es-ES" sz="1200" b="0" i="0" u="none" strike="noStrike" cap="none" normalizeH="0" baseline="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rPr>
                        <a:t>REQUERIMIENTO DE NUEVO SOFTWARE DE SEGUIMIENTO DEL PROGRAMA</a:t>
                      </a: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Narrow" pitchFamily="34" charset="0"/>
                          <a:sym typeface="Wingdings" pitchFamily="2" charset="2"/>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smtClean="0">
                        <a:ln>
                          <a:noFill/>
                        </a:ln>
                        <a:solidFill>
                          <a:srgbClr val="777777"/>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8.0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POSIBILIDAD DE DESFASE DEL NUEVO SOFTWARE CON EL SEGUIMIENTO DEL  PROGRAMA</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smtClean="0">
                        <a:ln>
                          <a:noFill/>
                        </a:ln>
                        <a:solidFill>
                          <a:srgbClr val="FF0000"/>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rgbClr val="FF0000"/>
                          </a:solidFill>
                          <a:effectLst/>
                          <a:latin typeface="Arial Narrow" pitchFamily="34" charset="0"/>
                          <a:sym typeface="Wingdings" pitchFamily="2" charset="2"/>
                        </a:rPr>
                        <a:t>()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9.0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DETECCIÓN INMEDIATA DE DESVIACIONES Y AJUSTES SOBRE EJECUCIÓN.</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sym typeface="Wingdings" pitchFamily="2" charset="2"/>
                        </a:rPr>
                        <a:t></a:t>
                      </a: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10.0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cs typeface="Times New Roman" pitchFamily="18" charset="0"/>
                        </a:rPr>
                        <a:t>ESTRUCTURA DE ORGANIZACIÓN EN EL ÁREA DE PRODUCCIÓN ADECUADA</a:t>
                      </a: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sym typeface="Wingdings" pitchFamily="2" charset="2"/>
                        </a:rPr>
                        <a:t></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11.0</a:t>
                      </a: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D74A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cs typeface="Times New Roman" pitchFamily="18" charset="0"/>
                        </a:rPr>
                        <a:t>SISTEMA INTERNO DE INFORMACIÓN DEFICIENTE</a:t>
                      </a: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Narrow" pitchFamily="34" charset="0"/>
                      </a:endParaRP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FF0000"/>
                          </a:solidFill>
                          <a:effectLst/>
                          <a:latin typeface="Arial Narrow" pitchFamily="34" charset="0"/>
                          <a:sym typeface="Wingdings" pitchFamily="2" charset="2"/>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433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cs typeface="Times New Roman" pitchFamily="18" charset="0"/>
                        </a:rPr>
                        <a:t>SUBTOTALES</a:t>
                      </a:r>
                      <a:endParaRPr kumimoji="0" lang="es-ES" sz="1200" b="1"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D74AC"/>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18</a:t>
                      </a: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r>
              <a:tr h="27433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cs typeface="Times New Roman" pitchFamily="18" charset="0"/>
                        </a:rPr>
                        <a:t>TOTAL GENERAL DE LA MATRIZ</a:t>
                      </a:r>
                      <a:endParaRPr kumimoji="0" lang="es-ES" sz="1200" b="1"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D74AC"/>
                    </a:solidFill>
                  </a:tcPr>
                </a:tc>
                <a:tc hMerge="1">
                  <a:txBody>
                    <a:bodyPr/>
                    <a:lstStyle/>
                    <a:p>
                      <a:endParaRPr lang="es-MX"/>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24</a:t>
                      </a:r>
                    </a:p>
                  </a:txBody>
                  <a:tcPr marT="45723" marB="4572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s-MX"/>
                    </a:p>
                  </a:txBody>
                  <a:tcPr/>
                </a:tc>
                <a:tc hMerge="1">
                  <a:txBody>
                    <a:bodyPr/>
                    <a:lstStyle/>
                    <a:p>
                      <a:endParaRPr lang="es-MX"/>
                    </a:p>
                  </a:txBody>
                  <a:tcPr/>
                </a:tc>
              </a:tr>
            </a:tbl>
          </a:graphicData>
        </a:graphic>
      </p:graphicFrame>
      <p:graphicFrame>
        <p:nvGraphicFramePr>
          <p:cNvPr id="103635" name="Group 211"/>
          <p:cNvGraphicFramePr>
            <a:graphicFrameLocks noGrp="1"/>
          </p:cNvGraphicFramePr>
          <p:nvPr>
            <p:extLst>
              <p:ext uri="{D42A27DB-BD31-4B8C-83A1-F6EECF244321}">
                <p14:modId xmlns:p14="http://schemas.microsoft.com/office/powerpoint/2010/main" val="1980203377"/>
              </p:ext>
            </p:extLst>
          </p:nvPr>
        </p:nvGraphicFramePr>
        <p:xfrm>
          <a:off x="323850" y="404664"/>
          <a:ext cx="8496300" cy="628650"/>
        </p:xfrm>
        <a:graphic>
          <a:graphicData uri="http://schemas.openxmlformats.org/drawingml/2006/table">
            <a:tbl>
              <a:tblPr/>
              <a:tblGrid>
                <a:gridCol w="8496300"/>
              </a:tblGrid>
              <a:tr h="6286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600" b="1" i="1" u="none" strike="noStrike" cap="none" normalizeH="0" baseline="0" dirty="0" smtClean="0">
                          <a:ln>
                            <a:noFill/>
                          </a:ln>
                          <a:solidFill>
                            <a:schemeClr val="tx1"/>
                          </a:solidFill>
                          <a:effectLst/>
                          <a:latin typeface="Arial" charset="0"/>
                        </a:rPr>
                        <a:t>Ejemplo:…</a:t>
                      </a:r>
                      <a:r>
                        <a:rPr kumimoji="0" lang="es-ES" sz="1600" b="0" i="0" u="none" strike="noStrike" cap="none" normalizeH="0" baseline="0" dirty="0" smtClean="0">
                          <a:ln>
                            <a:noFill/>
                          </a:ln>
                          <a:solidFill>
                            <a:schemeClr val="tx1"/>
                          </a:solidFill>
                          <a:effectLst/>
                          <a:latin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Decisión de invertir en incorporar un nuevo programa de mantenimiento automatizado.</a:t>
                      </a:r>
                    </a:p>
                  </a:txBody>
                  <a:tcPr marL="91439" marR="91439" marT="45775" marB="45775" horzOverflow="overflow">
                    <a:lnL cap="flat">
                      <a:noFill/>
                    </a:lnL>
                    <a:lnR cap="flat">
                      <a:noFill/>
                    </a:lnR>
                    <a:lnT cap="flat">
                      <a:noFill/>
                    </a:lnT>
                    <a:lnB cap="flat">
                      <a:noFill/>
                    </a:lnB>
                    <a:lnTlToBr>
                      <a:noFill/>
                    </a:lnTlToBr>
                    <a:lnBlToTr>
                      <a:noFill/>
                    </a:lnBlToTr>
                    <a:noFill/>
                  </a:tcPr>
                </a:tc>
              </a:tr>
            </a:tbl>
          </a:graphicData>
        </a:graphic>
      </p:graphicFrame>
      <p:sp>
        <p:nvSpPr>
          <p:cNvPr id="3" name="2 Marcador de número de diapositiva"/>
          <p:cNvSpPr>
            <a:spLocks noGrp="1"/>
          </p:cNvSpPr>
          <p:nvPr>
            <p:ph type="sldNum" sz="quarter" idx="12"/>
          </p:nvPr>
        </p:nvSpPr>
        <p:spPr/>
        <p:txBody>
          <a:bodyPr/>
          <a:lstStyle/>
          <a:p>
            <a:fld id="{A0A880AF-D019-4B4E-A6D4-963A19B85DF1}" type="slidenum">
              <a:rPr lang="es-MX" smtClean="0"/>
              <a:t>28</a:t>
            </a:fld>
            <a:endParaRPr lang="es-MX"/>
          </a:p>
        </p:txBody>
      </p:sp>
    </p:spTree>
    <p:extLst>
      <p:ext uri="{BB962C8B-B14F-4D97-AF65-F5344CB8AC3E}">
        <p14:creationId xmlns:p14="http://schemas.microsoft.com/office/powerpoint/2010/main" val="1926637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ChangeArrowheads="1"/>
          </p:cNvSpPr>
          <p:nvPr/>
        </p:nvSpPr>
        <p:spPr bwMode="auto">
          <a:xfrm>
            <a:off x="323851" y="4958111"/>
            <a:ext cx="8497888" cy="991169"/>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110000"/>
              </a:lnSpc>
            </a:pPr>
            <a:r>
              <a:rPr lang="es-ES" sz="1800" dirty="0" smtClean="0"/>
              <a:t>En </a:t>
            </a:r>
            <a:r>
              <a:rPr lang="es-ES" sz="1800" dirty="0"/>
              <a:t>la toma de decisiones, es importante contar con la capacidad para llevar a la práctica las acciones planeadas, y con el </a:t>
            </a:r>
            <a:r>
              <a:rPr lang="es-ES" sz="1800" b="1" i="1" dirty="0"/>
              <a:t>juicio para detectar cuando se ha tomado una decisión inadecuada, o cuando es necesario corregir las acciones</a:t>
            </a:r>
            <a:r>
              <a:rPr lang="es-ES" sz="1800" dirty="0"/>
              <a:t> inicialmente definidas.</a:t>
            </a:r>
            <a:endParaRPr lang="es-ES" sz="1800" b="1" dirty="0"/>
          </a:p>
        </p:txBody>
      </p:sp>
      <p:sp>
        <p:nvSpPr>
          <p:cNvPr id="59399" name="Rectangle 111"/>
          <p:cNvSpPr>
            <a:spLocks noChangeArrowheads="1"/>
          </p:cNvSpPr>
          <p:nvPr/>
        </p:nvSpPr>
        <p:spPr bwMode="auto">
          <a:xfrm>
            <a:off x="323850" y="908720"/>
            <a:ext cx="8496300" cy="119062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1800" dirty="0"/>
              <a:t>Dentro de la función ejecutiva de la toma de decisiones, es importante contar con los </a:t>
            </a:r>
            <a:r>
              <a:rPr lang="es-ES" sz="1800" b="1" i="1" dirty="0"/>
              <a:t>parámetros que controlen de manera objetiva la efectividad</a:t>
            </a:r>
            <a:r>
              <a:rPr lang="es-ES" sz="1800" dirty="0"/>
              <a:t> de ellas, en términos de su </a:t>
            </a:r>
            <a:r>
              <a:rPr lang="es-ES" sz="1800" b="1" i="1" dirty="0"/>
              <a:t>contribución a un objetivo o de la resolución</a:t>
            </a:r>
            <a:r>
              <a:rPr lang="es-ES" sz="1800" dirty="0"/>
              <a:t> de una situación específica y definida.</a:t>
            </a:r>
          </a:p>
        </p:txBody>
      </p:sp>
      <p:sp>
        <p:nvSpPr>
          <p:cNvPr id="59400" name="Rectangle 112"/>
          <p:cNvSpPr>
            <a:spLocks noChangeArrowheads="1"/>
          </p:cNvSpPr>
          <p:nvPr/>
        </p:nvSpPr>
        <p:spPr bwMode="auto">
          <a:xfrm>
            <a:off x="395288" y="404664"/>
            <a:ext cx="8353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b="1" dirty="0" smtClean="0"/>
              <a:t>EVALUACIÓN DEL </a:t>
            </a:r>
            <a:r>
              <a:rPr lang="es-MX" sz="1800" b="1" dirty="0" smtClean="0"/>
              <a:t>RESULTADO </a:t>
            </a:r>
            <a:r>
              <a:rPr lang="es-MX" sz="1800" b="1" dirty="0"/>
              <a:t>DE </a:t>
            </a:r>
            <a:r>
              <a:rPr lang="es-MX" sz="1800" b="1" dirty="0" smtClean="0"/>
              <a:t>LA TOMA DE </a:t>
            </a:r>
            <a:r>
              <a:rPr lang="es-MX" sz="1800" b="1" dirty="0"/>
              <a:t>DECISIONES</a:t>
            </a:r>
            <a:endParaRPr lang="es-ES" sz="1800" b="1"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3"/>
            <a:ext cx="3816424" cy="25202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089"/>
          <a:stretch/>
        </p:blipFill>
        <p:spPr bwMode="auto">
          <a:xfrm>
            <a:off x="4860827" y="2315369"/>
            <a:ext cx="3455589" cy="24817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2 Marcador de número de diapositiva"/>
          <p:cNvSpPr>
            <a:spLocks noGrp="1"/>
          </p:cNvSpPr>
          <p:nvPr>
            <p:ph type="sldNum" sz="quarter" idx="12"/>
          </p:nvPr>
        </p:nvSpPr>
        <p:spPr/>
        <p:txBody>
          <a:bodyPr/>
          <a:lstStyle/>
          <a:p>
            <a:fld id="{A0A880AF-D019-4B4E-A6D4-963A19B85DF1}" type="slidenum">
              <a:rPr lang="es-MX" smtClean="0"/>
              <a:t>29</a:t>
            </a:fld>
            <a:endParaRPr lang="es-MX"/>
          </a:p>
        </p:txBody>
      </p:sp>
    </p:spTree>
    <p:extLst>
      <p:ext uri="{BB962C8B-B14F-4D97-AF65-F5344CB8AC3E}">
        <p14:creationId xmlns:p14="http://schemas.microsoft.com/office/powerpoint/2010/main" val="283246023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56071" y="908720"/>
            <a:ext cx="5472113" cy="369332"/>
          </a:xfrm>
          <a:prstGeom prst="rect">
            <a:avLst/>
          </a:prstGeom>
          <a:noFill/>
          <a:ln w="9525">
            <a:noFill/>
            <a:miter lim="800000"/>
            <a:headEnd/>
            <a:tailEnd/>
          </a:ln>
          <a:effectLst/>
        </p:spPr>
        <p:txBody>
          <a:bodyPr wrap="square" anchor="ctr">
            <a:spAutoFit/>
          </a:bodyPr>
          <a:lstStyle/>
          <a:p>
            <a:pPr>
              <a:defRPr/>
            </a:pPr>
            <a:r>
              <a:rPr lang="es-ES" dirty="0">
                <a:cs typeface="Times New Roman" pitchFamily="18" charset="0"/>
              </a:rPr>
              <a:t>Una</a:t>
            </a:r>
            <a:r>
              <a:rPr lang="es-ES" b="1" i="1" dirty="0">
                <a:effectLst>
                  <a:outerShdw blurRad="38100" dist="38100" dir="2700000" algn="tl">
                    <a:srgbClr val="FFFFFF"/>
                  </a:outerShdw>
                </a:effectLst>
                <a:cs typeface="Times New Roman" pitchFamily="18" charset="0"/>
              </a:rPr>
              <a:t> </a:t>
            </a:r>
            <a:r>
              <a:rPr lang="es-ES" b="1" i="1" dirty="0">
                <a:cs typeface="Times New Roman" pitchFamily="18" charset="0"/>
              </a:rPr>
              <a:t>decisión</a:t>
            </a:r>
            <a:r>
              <a:rPr lang="es-ES" b="1" i="1" dirty="0">
                <a:effectLst>
                  <a:outerShdw blurRad="38100" dist="38100" dir="2700000" algn="tl">
                    <a:srgbClr val="FFFFFF"/>
                  </a:outerShdw>
                </a:effectLst>
                <a:cs typeface="Times New Roman" pitchFamily="18" charset="0"/>
              </a:rPr>
              <a:t> </a:t>
            </a:r>
            <a:r>
              <a:rPr lang="es-ES" dirty="0">
                <a:cs typeface="Times New Roman" pitchFamily="18" charset="0"/>
              </a:rPr>
              <a:t>se puede entender como :</a:t>
            </a:r>
            <a:endParaRPr lang="es-MX" dirty="0"/>
          </a:p>
        </p:txBody>
      </p:sp>
      <p:sp>
        <p:nvSpPr>
          <p:cNvPr id="8198" name="Rectangle 83"/>
          <p:cNvSpPr>
            <a:spLocks noChangeArrowheads="1"/>
          </p:cNvSpPr>
          <p:nvPr/>
        </p:nvSpPr>
        <p:spPr bwMode="auto">
          <a:xfrm>
            <a:off x="644525" y="2636912"/>
            <a:ext cx="7743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E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Quién </a:t>
            </a:r>
            <a:r>
              <a:rPr lang="es-E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 el responsable de </a:t>
            </a:r>
            <a:r>
              <a:rPr lang="es-E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decidir?</a:t>
            </a: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200" name="Rectangle 95"/>
          <p:cNvSpPr>
            <a:spLocks noChangeArrowheads="1"/>
          </p:cNvSpPr>
          <p:nvPr/>
        </p:nvSpPr>
        <p:spPr bwMode="auto">
          <a:xfrm>
            <a:off x="250825" y="436602"/>
            <a:ext cx="8570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000" b="1" dirty="0" smtClean="0"/>
              <a:t>LAS </a:t>
            </a:r>
            <a:r>
              <a:rPr lang="es-ES" sz="2000" b="1" dirty="0"/>
              <a:t>DECISIONES</a:t>
            </a:r>
          </a:p>
        </p:txBody>
      </p:sp>
      <p:sp>
        <p:nvSpPr>
          <p:cNvPr id="10" name="2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3</a:t>
            </a:fld>
            <a:endParaRPr lang="es-ES"/>
          </a:p>
        </p:txBody>
      </p:sp>
      <p:sp>
        <p:nvSpPr>
          <p:cNvPr id="2" name="1 Rectángulo"/>
          <p:cNvSpPr/>
          <p:nvPr/>
        </p:nvSpPr>
        <p:spPr>
          <a:xfrm>
            <a:off x="755576" y="3573016"/>
            <a:ext cx="4824536" cy="1938992"/>
          </a:xfrm>
          <a:prstGeom prst="rect">
            <a:avLst/>
          </a:prstGeom>
          <a:solidFill>
            <a:srgbClr val="FFB28B"/>
          </a:solidFill>
        </p:spPr>
        <p:txBody>
          <a:bodyPr wrap="square">
            <a:spAutoFit/>
          </a:bodyPr>
          <a:lstStyle/>
          <a:p>
            <a:pPr algn="just">
              <a:defRPr/>
            </a:pPr>
            <a:r>
              <a:rPr lang="es-ES" sz="2000" b="1" i="1" dirty="0">
                <a:cs typeface="Times New Roman" pitchFamily="18" charset="0"/>
              </a:rPr>
              <a:t>Aquella persona que por su posición o conocimientos, es responsable de aportar las acciones que influyan significativamente en el funcionamiento y resultados de la organización o del ejercicio de una actividad profesional independiente.</a:t>
            </a:r>
            <a:endParaRPr lang="es-MX" sz="2000" dirty="0">
              <a:cs typeface="Times New Roman" pitchFamily="18" charset="0"/>
            </a:endParaRPr>
          </a:p>
        </p:txBody>
      </p:sp>
      <p:sp>
        <p:nvSpPr>
          <p:cNvPr id="3" name="2 Rectángulo redondeado"/>
          <p:cNvSpPr/>
          <p:nvPr/>
        </p:nvSpPr>
        <p:spPr bwMode="auto">
          <a:xfrm>
            <a:off x="755576" y="1412776"/>
            <a:ext cx="7632774" cy="783193"/>
          </a:xfrm>
          <a:prstGeom prst="roundRect">
            <a:avLst/>
          </a:prstGeom>
          <a:solidFill>
            <a:schemeClr val="accent6">
              <a:lumMod val="75000"/>
            </a:schemeClr>
          </a:solidFill>
          <a:ln>
            <a:noFill/>
          </a:ln>
          <a:extLst/>
        </p:spPr>
        <p:txBody>
          <a:bodyPr rtlCol="0" anchor="ctr">
            <a:spAutoFit/>
          </a:bodyPr>
          <a:lstStyle/>
          <a:p>
            <a:pPr algn="just">
              <a:defRPr/>
            </a:pPr>
            <a:r>
              <a:rPr lang="es-ES" sz="2000" b="1" i="1" dirty="0">
                <a:cs typeface="Times New Roman" pitchFamily="18" charset="0"/>
              </a:rPr>
              <a:t>La unidad de acción más simple. Es la base del actuar de personas y estructuras.</a:t>
            </a:r>
            <a:endParaRPr lang="es-MX" sz="2000" b="1" i="1" dirty="0">
              <a:cs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068960"/>
            <a:ext cx="2664296" cy="288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42107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47" name="Line 80"/>
          <p:cNvSpPr>
            <a:spLocks noChangeShapeType="1"/>
          </p:cNvSpPr>
          <p:nvPr/>
        </p:nvSpPr>
        <p:spPr bwMode="auto">
          <a:xfrm>
            <a:off x="2040714" y="4838254"/>
            <a:ext cx="0" cy="30480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0448" name="Line 81"/>
          <p:cNvSpPr>
            <a:spLocks noChangeShapeType="1"/>
          </p:cNvSpPr>
          <p:nvPr/>
        </p:nvSpPr>
        <p:spPr bwMode="auto">
          <a:xfrm>
            <a:off x="3671076" y="4838254"/>
            <a:ext cx="0" cy="30480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0449" name="Line 82"/>
          <p:cNvSpPr>
            <a:spLocks noChangeShapeType="1"/>
          </p:cNvSpPr>
          <p:nvPr/>
        </p:nvSpPr>
        <p:spPr bwMode="auto">
          <a:xfrm>
            <a:off x="5399864" y="4838254"/>
            <a:ext cx="0" cy="30480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0450" name="Line 83"/>
          <p:cNvSpPr>
            <a:spLocks noChangeShapeType="1"/>
          </p:cNvSpPr>
          <p:nvPr/>
        </p:nvSpPr>
        <p:spPr bwMode="auto">
          <a:xfrm>
            <a:off x="7164288" y="4835760"/>
            <a:ext cx="0" cy="30480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0420" name="Line 17"/>
          <p:cNvSpPr>
            <a:spLocks noChangeShapeType="1"/>
          </p:cNvSpPr>
          <p:nvPr/>
        </p:nvSpPr>
        <p:spPr bwMode="auto">
          <a:xfrm>
            <a:off x="1331913" y="2228850"/>
            <a:ext cx="1158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60422" name="Line 19"/>
          <p:cNvSpPr>
            <a:spLocks noChangeShapeType="1"/>
          </p:cNvSpPr>
          <p:nvPr/>
        </p:nvSpPr>
        <p:spPr bwMode="auto">
          <a:xfrm>
            <a:off x="1331913" y="2228850"/>
            <a:ext cx="0" cy="901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60423" name="Line 27"/>
          <p:cNvSpPr>
            <a:spLocks noChangeShapeType="1"/>
          </p:cNvSpPr>
          <p:nvPr/>
        </p:nvSpPr>
        <p:spPr bwMode="auto">
          <a:xfrm>
            <a:off x="7667625" y="2228850"/>
            <a:ext cx="0" cy="901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60424" name="Line 95"/>
          <p:cNvSpPr>
            <a:spLocks noChangeShapeType="1"/>
          </p:cNvSpPr>
          <p:nvPr/>
        </p:nvSpPr>
        <p:spPr bwMode="auto">
          <a:xfrm>
            <a:off x="2490788" y="2228850"/>
            <a:ext cx="2444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60426" name="Line 97"/>
          <p:cNvSpPr>
            <a:spLocks noChangeShapeType="1"/>
          </p:cNvSpPr>
          <p:nvPr/>
        </p:nvSpPr>
        <p:spPr bwMode="auto">
          <a:xfrm>
            <a:off x="2735263" y="2228850"/>
            <a:ext cx="13112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60428" name="Line 99"/>
          <p:cNvSpPr>
            <a:spLocks noChangeShapeType="1"/>
          </p:cNvSpPr>
          <p:nvPr/>
        </p:nvSpPr>
        <p:spPr bwMode="auto">
          <a:xfrm>
            <a:off x="4046538" y="2228850"/>
            <a:ext cx="2730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60430" name="Line 101"/>
          <p:cNvSpPr>
            <a:spLocks noChangeShapeType="1"/>
          </p:cNvSpPr>
          <p:nvPr/>
        </p:nvSpPr>
        <p:spPr bwMode="auto">
          <a:xfrm>
            <a:off x="4319588" y="2228850"/>
            <a:ext cx="1571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60432" name="Line 103"/>
          <p:cNvSpPr>
            <a:spLocks noChangeShapeType="1"/>
          </p:cNvSpPr>
          <p:nvPr/>
        </p:nvSpPr>
        <p:spPr bwMode="auto">
          <a:xfrm>
            <a:off x="5891213" y="2228850"/>
            <a:ext cx="2460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60434" name="Line 105"/>
          <p:cNvSpPr>
            <a:spLocks noChangeShapeType="1"/>
          </p:cNvSpPr>
          <p:nvPr/>
        </p:nvSpPr>
        <p:spPr bwMode="auto">
          <a:xfrm>
            <a:off x="6137275" y="2228850"/>
            <a:ext cx="15303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MX"/>
          </a:p>
        </p:txBody>
      </p:sp>
      <p:sp>
        <p:nvSpPr>
          <p:cNvPr id="59411" name="Rectangle 110"/>
          <p:cNvSpPr>
            <a:spLocks noChangeArrowheads="1"/>
          </p:cNvSpPr>
          <p:nvPr/>
        </p:nvSpPr>
        <p:spPr bwMode="auto">
          <a:xfrm>
            <a:off x="250825" y="1700808"/>
            <a:ext cx="864235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a:defRPr/>
            </a:pPr>
            <a:r>
              <a:rPr lang="es-ES" b="1" i="1" dirty="0" smtClean="0"/>
              <a:t>En </a:t>
            </a:r>
            <a:r>
              <a:rPr lang="es-ES" b="1" i="1" dirty="0"/>
              <a:t>el otro extremo pueden ser contraproducentes </a:t>
            </a:r>
            <a:r>
              <a:rPr lang="es-ES" dirty="0"/>
              <a:t>y </a:t>
            </a:r>
            <a:r>
              <a:rPr lang="es-ES" b="1" i="1" dirty="0"/>
              <a:t>afectar de manera negativa </a:t>
            </a:r>
            <a:r>
              <a:rPr lang="es-ES" dirty="0"/>
              <a:t>el funcionamiento de la organización</a:t>
            </a:r>
            <a:r>
              <a:rPr lang="es-ES" dirty="0" smtClean="0"/>
              <a:t>.</a:t>
            </a:r>
            <a:endParaRPr lang="es-MX" dirty="0"/>
          </a:p>
        </p:txBody>
      </p:sp>
      <p:sp>
        <p:nvSpPr>
          <p:cNvPr id="60437" name="Text Box 2"/>
          <p:cNvSpPr txBox="1">
            <a:spLocks noChangeArrowheads="1"/>
          </p:cNvSpPr>
          <p:nvPr/>
        </p:nvSpPr>
        <p:spPr bwMode="auto">
          <a:xfrm>
            <a:off x="3446024" y="3573016"/>
            <a:ext cx="2206625" cy="342900"/>
          </a:xfrm>
          <a:prstGeom prst="rect">
            <a:avLst/>
          </a:prstGeom>
          <a:solidFill>
            <a:srgbClr val="EF693F"/>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400" b="1" dirty="0">
                <a:latin typeface="Arial Narrow" pitchFamily="34" charset="0"/>
              </a:rPr>
              <a:t>PROBLEMA-SITUACIÓN</a:t>
            </a:r>
            <a:endParaRPr lang="es-MX" sz="1400" b="1" dirty="0">
              <a:latin typeface="Arial Narrow" pitchFamily="34" charset="0"/>
            </a:endParaRPr>
          </a:p>
        </p:txBody>
      </p:sp>
      <p:sp>
        <p:nvSpPr>
          <p:cNvPr id="60438" name="Text Box 3"/>
          <p:cNvSpPr txBox="1">
            <a:spLocks noChangeArrowheads="1"/>
          </p:cNvSpPr>
          <p:nvPr/>
        </p:nvSpPr>
        <p:spPr bwMode="auto">
          <a:xfrm>
            <a:off x="3667124" y="4246116"/>
            <a:ext cx="1730375" cy="342900"/>
          </a:xfrm>
          <a:prstGeom prst="rect">
            <a:avLst/>
          </a:prstGeom>
          <a:solidFill>
            <a:schemeClr val="accent5"/>
          </a:solidFill>
          <a:ln w="38100"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400" b="1" dirty="0">
                <a:latin typeface="Arial Narrow" pitchFamily="34" charset="0"/>
              </a:rPr>
              <a:t>DECISIONES</a:t>
            </a:r>
            <a:endParaRPr lang="es-MX" sz="1400" b="1" dirty="0">
              <a:latin typeface="Arial Narrow" pitchFamily="34" charset="0"/>
            </a:endParaRPr>
          </a:p>
        </p:txBody>
      </p:sp>
      <p:sp>
        <p:nvSpPr>
          <p:cNvPr id="60439" name="Rectangle 15"/>
          <p:cNvSpPr>
            <a:spLocks noChangeArrowheads="1"/>
          </p:cNvSpPr>
          <p:nvPr/>
        </p:nvSpPr>
        <p:spPr bwMode="auto">
          <a:xfrm>
            <a:off x="6361888" y="5092254"/>
            <a:ext cx="1584325" cy="95726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pPr>
            <a:r>
              <a:rPr lang="es-ES_tradnl" sz="1400" b="1" dirty="0">
                <a:solidFill>
                  <a:srgbClr val="FFFF00"/>
                </a:solidFill>
                <a:latin typeface="Arial Narrow" pitchFamily="34" charset="0"/>
              </a:rPr>
              <a:t>RESULTADOS INAPROPIADOS (NOCIVO)</a:t>
            </a:r>
          </a:p>
          <a:p>
            <a:pPr algn="ctr">
              <a:lnSpc>
                <a:spcPct val="90000"/>
              </a:lnSpc>
              <a:spcBef>
                <a:spcPct val="20000"/>
              </a:spcBef>
            </a:pPr>
            <a:r>
              <a:rPr lang="es-ES_tradnl" sz="1800" b="1" dirty="0">
                <a:solidFill>
                  <a:srgbClr val="FFFF00"/>
                </a:solidFill>
                <a:latin typeface="Arial Narrow" pitchFamily="34" charset="0"/>
              </a:rPr>
              <a:t>- -</a:t>
            </a:r>
            <a:endParaRPr lang="es-MX" sz="1800" b="1" dirty="0">
              <a:solidFill>
                <a:srgbClr val="FFFF00"/>
              </a:solidFill>
              <a:latin typeface="Arial Narrow" pitchFamily="34" charset="0"/>
            </a:endParaRPr>
          </a:p>
        </p:txBody>
      </p:sp>
      <p:sp>
        <p:nvSpPr>
          <p:cNvPr id="60440" name="Rectangle 14"/>
          <p:cNvSpPr>
            <a:spLocks noChangeArrowheads="1"/>
          </p:cNvSpPr>
          <p:nvPr/>
        </p:nvSpPr>
        <p:spPr bwMode="auto">
          <a:xfrm>
            <a:off x="5954713" y="5092254"/>
            <a:ext cx="25876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pPr>
            <a:endParaRPr lang="es-ES" sz="1400" b="1"/>
          </a:p>
        </p:txBody>
      </p:sp>
      <p:sp>
        <p:nvSpPr>
          <p:cNvPr id="60441" name="Rectangle 13"/>
          <p:cNvSpPr>
            <a:spLocks noChangeArrowheads="1"/>
          </p:cNvSpPr>
          <p:nvPr/>
        </p:nvSpPr>
        <p:spPr bwMode="auto">
          <a:xfrm>
            <a:off x="4563251" y="5092254"/>
            <a:ext cx="1643063" cy="957262"/>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90000"/>
              </a:lnSpc>
              <a:spcBef>
                <a:spcPct val="20000"/>
              </a:spcBef>
            </a:pPr>
            <a:r>
              <a:rPr lang="es-ES_tradnl" sz="1400" b="1" dirty="0">
                <a:latin typeface="Arial Narrow" pitchFamily="34" charset="0"/>
              </a:rPr>
              <a:t>RESULTADOS INAPROPIADOS  (INÚTIL)</a:t>
            </a:r>
          </a:p>
          <a:p>
            <a:pPr algn="ctr">
              <a:lnSpc>
                <a:spcPct val="90000"/>
              </a:lnSpc>
              <a:spcBef>
                <a:spcPct val="20000"/>
              </a:spcBef>
            </a:pPr>
            <a:r>
              <a:rPr lang="es-ES_tradnl" b="1" dirty="0">
                <a:latin typeface="Arial Narrow" pitchFamily="34" charset="0"/>
              </a:rPr>
              <a:t>-</a:t>
            </a:r>
            <a:endParaRPr lang="es-MX" b="1" dirty="0">
              <a:latin typeface="Arial Narrow" pitchFamily="34" charset="0"/>
            </a:endParaRPr>
          </a:p>
        </p:txBody>
      </p:sp>
      <p:sp>
        <p:nvSpPr>
          <p:cNvPr id="60442" name="Rectangle 12"/>
          <p:cNvSpPr>
            <a:spLocks noChangeArrowheads="1"/>
          </p:cNvSpPr>
          <p:nvPr/>
        </p:nvSpPr>
        <p:spPr bwMode="auto">
          <a:xfrm>
            <a:off x="4025900" y="5092254"/>
            <a:ext cx="2857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pPr>
            <a:endParaRPr lang="es-ES" sz="1400" b="1"/>
          </a:p>
        </p:txBody>
      </p:sp>
      <p:sp>
        <p:nvSpPr>
          <p:cNvPr id="60443" name="Rectangle 11"/>
          <p:cNvSpPr>
            <a:spLocks noChangeArrowheads="1"/>
          </p:cNvSpPr>
          <p:nvPr/>
        </p:nvSpPr>
        <p:spPr bwMode="auto">
          <a:xfrm>
            <a:off x="2907489" y="5092254"/>
            <a:ext cx="1555750" cy="957262"/>
          </a:xfrm>
          <a:prstGeom prst="rect">
            <a:avLst/>
          </a:prstGeom>
          <a:solidFill>
            <a:srgbClr val="13C76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90000"/>
              </a:lnSpc>
              <a:spcBef>
                <a:spcPct val="20000"/>
              </a:spcBef>
            </a:pPr>
            <a:r>
              <a:rPr lang="es-ES_tradnl" sz="1400" b="1" dirty="0">
                <a:latin typeface="Arial Narrow" pitchFamily="34" charset="0"/>
              </a:rPr>
              <a:t>RESULTADOS FAVORABLES (ACEPTABLE)</a:t>
            </a:r>
          </a:p>
          <a:p>
            <a:pPr algn="ctr">
              <a:lnSpc>
                <a:spcPct val="90000"/>
              </a:lnSpc>
              <a:spcBef>
                <a:spcPct val="20000"/>
              </a:spcBef>
            </a:pPr>
            <a:r>
              <a:rPr lang="es-ES_tradnl" sz="1400" b="1" dirty="0">
                <a:latin typeface="Arial Narrow" pitchFamily="34" charset="0"/>
              </a:rPr>
              <a:t>+</a:t>
            </a:r>
            <a:endParaRPr lang="es-MX" sz="1400" b="1" dirty="0">
              <a:latin typeface="Arial Narrow" pitchFamily="34" charset="0"/>
            </a:endParaRPr>
          </a:p>
        </p:txBody>
      </p:sp>
      <p:sp>
        <p:nvSpPr>
          <p:cNvPr id="60444" name="Rectangle 10"/>
          <p:cNvSpPr>
            <a:spLocks noChangeArrowheads="1"/>
          </p:cNvSpPr>
          <p:nvPr/>
        </p:nvSpPr>
        <p:spPr bwMode="auto">
          <a:xfrm>
            <a:off x="2398713" y="5092254"/>
            <a:ext cx="25717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pPr>
            <a:endParaRPr lang="es-ES" sz="1400"/>
          </a:p>
        </p:txBody>
      </p:sp>
      <p:sp>
        <p:nvSpPr>
          <p:cNvPr id="60445" name="Rectangle 9"/>
          <p:cNvSpPr>
            <a:spLocks noChangeArrowheads="1"/>
          </p:cNvSpPr>
          <p:nvPr/>
        </p:nvSpPr>
        <p:spPr bwMode="auto">
          <a:xfrm>
            <a:off x="1259632" y="5092254"/>
            <a:ext cx="1512887" cy="95726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90000"/>
              </a:lnSpc>
              <a:spcBef>
                <a:spcPct val="20000"/>
              </a:spcBef>
            </a:pPr>
            <a:r>
              <a:rPr lang="es-ES_tradnl" sz="1400" b="1" dirty="0">
                <a:latin typeface="Arial Narrow" pitchFamily="34" charset="0"/>
              </a:rPr>
              <a:t>RESULTADOS DESEADOS (ÓPTIMO)</a:t>
            </a:r>
          </a:p>
          <a:p>
            <a:pPr algn="ctr">
              <a:lnSpc>
                <a:spcPct val="90000"/>
              </a:lnSpc>
              <a:spcBef>
                <a:spcPct val="20000"/>
              </a:spcBef>
            </a:pPr>
            <a:r>
              <a:rPr lang="es-ES_tradnl" sz="1400" b="1" dirty="0">
                <a:latin typeface="Arial Narrow" pitchFamily="34" charset="0"/>
              </a:rPr>
              <a:t> ++</a:t>
            </a:r>
            <a:endParaRPr lang="es-MX" sz="1400" b="1" dirty="0">
              <a:latin typeface="Arial Narrow" pitchFamily="34" charset="0"/>
            </a:endParaRPr>
          </a:p>
        </p:txBody>
      </p:sp>
      <p:sp>
        <p:nvSpPr>
          <p:cNvPr id="60446" name="Line 79"/>
          <p:cNvSpPr>
            <a:spLocks noChangeShapeType="1"/>
          </p:cNvSpPr>
          <p:nvPr/>
        </p:nvSpPr>
        <p:spPr bwMode="auto">
          <a:xfrm>
            <a:off x="2040714" y="4838254"/>
            <a:ext cx="5113337" cy="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0451" name="Line 151"/>
          <p:cNvSpPr>
            <a:spLocks noChangeShapeType="1"/>
          </p:cNvSpPr>
          <p:nvPr/>
        </p:nvSpPr>
        <p:spPr bwMode="auto">
          <a:xfrm>
            <a:off x="4541838" y="3922266"/>
            <a:ext cx="0" cy="30480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0452" name="Line 152"/>
          <p:cNvSpPr>
            <a:spLocks noChangeShapeType="1"/>
          </p:cNvSpPr>
          <p:nvPr/>
        </p:nvSpPr>
        <p:spPr bwMode="auto">
          <a:xfrm>
            <a:off x="4541838" y="4609654"/>
            <a:ext cx="0" cy="22860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 name="1 Rectángulo"/>
          <p:cNvSpPr/>
          <p:nvPr/>
        </p:nvSpPr>
        <p:spPr>
          <a:xfrm>
            <a:off x="250824" y="332656"/>
            <a:ext cx="8569325"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ES" dirty="0"/>
              <a:t>El resultado </a:t>
            </a:r>
            <a:r>
              <a:rPr lang="es-ES" b="1" i="1" dirty="0"/>
              <a:t>de las decisiones es básicamente la efectividad de los resultados.</a:t>
            </a:r>
          </a:p>
        </p:txBody>
      </p:sp>
      <p:sp>
        <p:nvSpPr>
          <p:cNvPr id="3" name="2 Rectángulo"/>
          <p:cNvSpPr/>
          <p:nvPr/>
        </p:nvSpPr>
        <p:spPr>
          <a:xfrm>
            <a:off x="250824" y="908720"/>
            <a:ext cx="864165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defRPr/>
            </a:pPr>
            <a:r>
              <a:rPr lang="es-ES" dirty="0"/>
              <a:t>Los </a:t>
            </a:r>
            <a:r>
              <a:rPr lang="es-ES" b="1" i="1" dirty="0"/>
              <a:t>resultados de una decisión pueden ser los esperados</a:t>
            </a:r>
            <a:r>
              <a:rPr lang="es-ES" dirty="0"/>
              <a:t>, </a:t>
            </a:r>
            <a:r>
              <a:rPr lang="es-ES" b="1" i="1" dirty="0"/>
              <a:t>dando solución a</a:t>
            </a:r>
            <a:r>
              <a:rPr lang="es-ES" dirty="0"/>
              <a:t> </a:t>
            </a:r>
            <a:r>
              <a:rPr lang="es-ES" b="1" i="1" dirty="0"/>
              <a:t>la situación original o cumpliendo con los objetivos </a:t>
            </a:r>
            <a:r>
              <a:rPr lang="es-ES" b="1" i="1" dirty="0" smtClean="0"/>
              <a:t>fijados.</a:t>
            </a:r>
            <a:endParaRPr lang="es-ES" b="1" i="1"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
        <p:nvSpPr>
          <p:cNvPr id="5" name="4 Rectángulo"/>
          <p:cNvSpPr/>
          <p:nvPr/>
        </p:nvSpPr>
        <p:spPr>
          <a:xfrm>
            <a:off x="251519" y="2413338"/>
            <a:ext cx="864165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defRPr/>
            </a:pPr>
            <a:r>
              <a:rPr lang="es-ES" b="1" i="1" dirty="0"/>
              <a:t>Pueden haber resultados favorables que no son exactamente los esperados, pero dan una solución parcial</a:t>
            </a:r>
            <a:r>
              <a:rPr lang="es-ES" dirty="0"/>
              <a:t>. Así mismo, </a:t>
            </a:r>
            <a:r>
              <a:rPr lang="es-ES" b="1" i="1" dirty="0"/>
              <a:t>hay decisiones que producen resultados diferentes de los esperados</a:t>
            </a:r>
            <a:r>
              <a:rPr lang="es-ES" dirty="0"/>
              <a:t> </a:t>
            </a:r>
            <a:r>
              <a:rPr lang="es-ES" b="1" i="1" dirty="0"/>
              <a:t>o simplemente no los producen</a:t>
            </a:r>
            <a:r>
              <a:rPr lang="es-ES" dirty="0"/>
              <a:t>, y se convierten en </a:t>
            </a:r>
            <a:r>
              <a:rPr lang="es-ES" dirty="0" smtClean="0"/>
              <a:t>inútiles. </a:t>
            </a:r>
            <a:endParaRPr lang="es-ES" dirty="0"/>
          </a:p>
        </p:txBody>
      </p:sp>
    </p:spTree>
    <p:extLst>
      <p:ext uri="{BB962C8B-B14F-4D97-AF65-F5344CB8AC3E}">
        <p14:creationId xmlns:p14="http://schemas.microsoft.com/office/powerpoint/2010/main" val="22451083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846733" y="4003323"/>
            <a:ext cx="5389563" cy="2095501"/>
            <a:chOff x="1846733" y="4149080"/>
            <a:chExt cx="5389563" cy="2095501"/>
          </a:xfrm>
        </p:grpSpPr>
        <p:sp>
          <p:nvSpPr>
            <p:cNvPr id="61450" name="Rectangle 204"/>
            <p:cNvSpPr>
              <a:spLocks noChangeArrowheads="1"/>
            </p:cNvSpPr>
            <p:nvPr/>
          </p:nvSpPr>
          <p:spPr bwMode="auto">
            <a:xfrm>
              <a:off x="1846733" y="5334943"/>
              <a:ext cx="1401112" cy="909638"/>
            </a:xfrm>
            <a:prstGeom prst="rect">
              <a:avLst/>
            </a:prstGeom>
            <a:solidFill>
              <a:srgbClr val="79DA52"/>
            </a:solidFill>
            <a:ln w="9525">
              <a:solidFill>
                <a:schemeClr val="tx1"/>
              </a:solidFill>
              <a:miter lim="800000"/>
              <a:headEnd/>
              <a:tailEnd/>
            </a:ln>
          </p:spPr>
          <p:txBody>
            <a:bodyPr anchor="ctr"/>
            <a:lstStyle/>
            <a:p>
              <a:pPr algn="ctr">
                <a:spcBef>
                  <a:spcPct val="20000"/>
                </a:spcBef>
              </a:pPr>
              <a:r>
                <a:rPr lang="es-ES_tradnl" sz="1400" b="1"/>
                <a:t>Inadecuadas</a:t>
              </a:r>
              <a:endParaRPr lang="es-MX" sz="1400" b="1"/>
            </a:p>
          </p:txBody>
        </p:sp>
        <p:sp>
          <p:nvSpPr>
            <p:cNvPr id="61451" name="Rectangle 202"/>
            <p:cNvSpPr>
              <a:spLocks noChangeArrowheads="1"/>
            </p:cNvSpPr>
            <p:nvPr/>
          </p:nvSpPr>
          <p:spPr bwMode="auto">
            <a:xfrm>
              <a:off x="1846733" y="4472930"/>
              <a:ext cx="1401112" cy="862013"/>
            </a:xfrm>
            <a:prstGeom prst="rect">
              <a:avLst/>
            </a:prstGeom>
            <a:solidFill>
              <a:srgbClr val="79DA52"/>
            </a:solidFill>
            <a:ln w="9525">
              <a:solidFill>
                <a:schemeClr val="tx1"/>
              </a:solidFill>
              <a:miter lim="800000"/>
              <a:headEnd/>
              <a:tailEnd/>
            </a:ln>
          </p:spPr>
          <p:txBody>
            <a:bodyPr anchor="ctr"/>
            <a:lstStyle/>
            <a:p>
              <a:pPr algn="ctr">
                <a:spcBef>
                  <a:spcPct val="20000"/>
                </a:spcBef>
              </a:pPr>
              <a:r>
                <a:rPr lang="es-ES_tradnl" sz="1400" b="1" dirty="0"/>
                <a:t>Adecuadas</a:t>
              </a:r>
              <a:endParaRPr lang="es-MX" sz="1400" b="1" dirty="0"/>
            </a:p>
          </p:txBody>
        </p:sp>
        <p:sp>
          <p:nvSpPr>
            <p:cNvPr id="61452" name="Rectangle 200"/>
            <p:cNvSpPr>
              <a:spLocks noChangeArrowheads="1"/>
            </p:cNvSpPr>
            <p:nvPr/>
          </p:nvSpPr>
          <p:spPr bwMode="auto">
            <a:xfrm>
              <a:off x="1846733" y="4149080"/>
              <a:ext cx="1401112" cy="323850"/>
            </a:xfrm>
            <a:prstGeom prst="rect">
              <a:avLst/>
            </a:prstGeom>
            <a:solidFill>
              <a:srgbClr val="79DA52"/>
            </a:solidFill>
            <a:ln w="9525">
              <a:solidFill>
                <a:schemeClr val="tx1"/>
              </a:solidFill>
              <a:miter lim="800000"/>
              <a:headEnd/>
              <a:tailEnd/>
            </a:ln>
          </p:spPr>
          <p:txBody>
            <a:bodyPr/>
            <a:lstStyle/>
            <a:p>
              <a:pPr>
                <a:spcBef>
                  <a:spcPct val="20000"/>
                </a:spcBef>
              </a:pPr>
              <a:endParaRPr lang="es-ES" sz="1400"/>
            </a:p>
          </p:txBody>
        </p:sp>
        <p:sp>
          <p:nvSpPr>
            <p:cNvPr id="61453" name="Rectangle 191"/>
            <p:cNvSpPr>
              <a:spLocks noChangeArrowheads="1"/>
            </p:cNvSpPr>
            <p:nvPr/>
          </p:nvSpPr>
          <p:spPr bwMode="auto">
            <a:xfrm>
              <a:off x="5365235" y="4149080"/>
              <a:ext cx="1871061" cy="323850"/>
            </a:xfrm>
            <a:prstGeom prst="rect">
              <a:avLst/>
            </a:prstGeom>
            <a:solidFill>
              <a:srgbClr val="79DA52"/>
            </a:solidFill>
            <a:ln w="9525">
              <a:solidFill>
                <a:schemeClr val="tx1"/>
              </a:solidFill>
              <a:miter lim="800000"/>
              <a:headEnd/>
              <a:tailEnd/>
            </a:ln>
          </p:spPr>
          <p:txBody>
            <a:bodyPr/>
            <a:lstStyle/>
            <a:p>
              <a:pPr algn="ctr">
                <a:spcBef>
                  <a:spcPct val="20000"/>
                </a:spcBef>
              </a:pPr>
              <a:r>
                <a:rPr lang="es-ES_tradnl" sz="1400" b="1" dirty="0"/>
                <a:t>Inadecuadas</a:t>
              </a:r>
              <a:endParaRPr lang="es-MX" sz="1400" b="1" dirty="0"/>
            </a:p>
          </p:txBody>
        </p:sp>
        <p:sp>
          <p:nvSpPr>
            <p:cNvPr id="61454" name="Rectangle 189"/>
            <p:cNvSpPr>
              <a:spLocks noChangeArrowheads="1"/>
            </p:cNvSpPr>
            <p:nvPr/>
          </p:nvSpPr>
          <p:spPr bwMode="auto">
            <a:xfrm>
              <a:off x="3247845" y="4149080"/>
              <a:ext cx="2117391" cy="323850"/>
            </a:xfrm>
            <a:prstGeom prst="rect">
              <a:avLst/>
            </a:prstGeom>
            <a:solidFill>
              <a:srgbClr val="79DA52"/>
            </a:solidFill>
            <a:ln w="9525">
              <a:solidFill>
                <a:schemeClr val="tx1"/>
              </a:solidFill>
              <a:miter lim="800000"/>
              <a:headEnd/>
              <a:tailEnd/>
            </a:ln>
          </p:spPr>
          <p:txBody>
            <a:bodyPr/>
            <a:lstStyle/>
            <a:p>
              <a:pPr algn="ctr">
                <a:spcBef>
                  <a:spcPct val="20000"/>
                </a:spcBef>
              </a:pPr>
              <a:r>
                <a:rPr lang="es-ES_tradnl" sz="1400" b="1" dirty="0"/>
                <a:t>Adecuadas</a:t>
              </a:r>
              <a:endParaRPr lang="es-MX" sz="1400" b="1" dirty="0"/>
            </a:p>
          </p:txBody>
        </p:sp>
        <p:sp>
          <p:nvSpPr>
            <p:cNvPr id="61456" name="Rectangle 46"/>
            <p:cNvSpPr>
              <a:spLocks noChangeArrowheads="1"/>
            </p:cNvSpPr>
            <p:nvPr/>
          </p:nvSpPr>
          <p:spPr bwMode="auto">
            <a:xfrm>
              <a:off x="5365235" y="5334943"/>
              <a:ext cx="1871061" cy="303213"/>
            </a:xfrm>
            <a:prstGeom prst="rect">
              <a:avLst/>
            </a:prstGeom>
            <a:solidFill>
              <a:srgbClr val="99CCFF"/>
            </a:solidFill>
            <a:ln w="9525">
              <a:solidFill>
                <a:schemeClr val="tx1"/>
              </a:solidFill>
              <a:miter lim="800000"/>
              <a:headEnd/>
              <a:tailEnd/>
            </a:ln>
          </p:spPr>
          <p:txBody>
            <a:bodyPr/>
            <a:lstStyle/>
            <a:p>
              <a:pPr algn="ctr">
                <a:spcBef>
                  <a:spcPct val="20000"/>
                </a:spcBef>
              </a:pPr>
              <a:r>
                <a:rPr lang="es-ES_tradnl" sz="1400"/>
                <a:t>Resultados:</a:t>
              </a:r>
              <a:endParaRPr lang="es-MX" sz="1400"/>
            </a:p>
          </p:txBody>
        </p:sp>
        <p:sp>
          <p:nvSpPr>
            <p:cNvPr id="61457" name="Rectangle 44"/>
            <p:cNvSpPr>
              <a:spLocks noChangeArrowheads="1"/>
            </p:cNvSpPr>
            <p:nvPr/>
          </p:nvSpPr>
          <p:spPr bwMode="auto">
            <a:xfrm>
              <a:off x="3247845" y="5334943"/>
              <a:ext cx="2117391" cy="303213"/>
            </a:xfrm>
            <a:prstGeom prst="rect">
              <a:avLst/>
            </a:prstGeom>
            <a:solidFill>
              <a:srgbClr val="99CCFF"/>
            </a:solidFill>
            <a:ln w="9525">
              <a:solidFill>
                <a:schemeClr val="tx1"/>
              </a:solidFill>
              <a:miter lim="800000"/>
              <a:headEnd/>
              <a:tailEnd/>
            </a:ln>
          </p:spPr>
          <p:txBody>
            <a:bodyPr/>
            <a:lstStyle/>
            <a:p>
              <a:pPr algn="ctr">
                <a:spcBef>
                  <a:spcPct val="20000"/>
                </a:spcBef>
              </a:pPr>
              <a:r>
                <a:rPr lang="es-ES_tradnl" sz="1400" dirty="0"/>
                <a:t>Resultados:</a:t>
              </a:r>
              <a:endParaRPr lang="es-MX" sz="1400" dirty="0"/>
            </a:p>
          </p:txBody>
        </p:sp>
        <p:sp>
          <p:nvSpPr>
            <p:cNvPr id="61458" name="Rectangle 37"/>
            <p:cNvSpPr>
              <a:spLocks noChangeArrowheads="1"/>
            </p:cNvSpPr>
            <p:nvPr/>
          </p:nvSpPr>
          <p:spPr bwMode="auto">
            <a:xfrm>
              <a:off x="3247845" y="5638155"/>
              <a:ext cx="2117391" cy="606425"/>
            </a:xfrm>
            <a:prstGeom prst="rect">
              <a:avLst/>
            </a:prstGeom>
            <a:solidFill>
              <a:srgbClr val="99CCFF"/>
            </a:solidFill>
            <a:ln w="9525">
              <a:solidFill>
                <a:schemeClr val="tx1"/>
              </a:solidFill>
              <a:miter lim="800000"/>
              <a:headEnd/>
              <a:tailEnd/>
            </a:ln>
          </p:spPr>
          <p:txBody>
            <a:bodyPr anchor="ctr"/>
            <a:lstStyle/>
            <a:p>
              <a:pPr algn="ctr">
                <a:spcBef>
                  <a:spcPct val="20000"/>
                </a:spcBef>
                <a:buFontTx/>
                <a:buBlip>
                  <a:blip r:embed="rId3"/>
                </a:buBlip>
              </a:pPr>
              <a:r>
                <a:rPr lang="es-ES_tradnl" sz="1400" b="1" dirty="0" smtClean="0"/>
                <a:t>Aceptables</a:t>
              </a:r>
              <a:r>
                <a:rPr lang="es-ES_tradnl" sz="1400" b="1" dirty="0"/>
                <a:t>.</a:t>
              </a:r>
              <a:endParaRPr lang="es-MX" sz="1400" b="1" dirty="0"/>
            </a:p>
          </p:txBody>
        </p:sp>
        <p:sp>
          <p:nvSpPr>
            <p:cNvPr id="61459" name="Rectangle 35"/>
            <p:cNvSpPr>
              <a:spLocks noChangeArrowheads="1"/>
            </p:cNvSpPr>
            <p:nvPr/>
          </p:nvSpPr>
          <p:spPr bwMode="auto">
            <a:xfrm>
              <a:off x="3247845" y="4776143"/>
              <a:ext cx="2117391" cy="558800"/>
            </a:xfrm>
            <a:prstGeom prst="rect">
              <a:avLst/>
            </a:prstGeom>
            <a:solidFill>
              <a:srgbClr val="99CCFF"/>
            </a:solidFill>
            <a:ln w="9525">
              <a:solidFill>
                <a:schemeClr val="tx1"/>
              </a:solidFill>
              <a:miter lim="800000"/>
              <a:headEnd/>
              <a:tailEnd/>
            </a:ln>
          </p:spPr>
          <p:txBody>
            <a:bodyPr anchor="ctr"/>
            <a:lstStyle/>
            <a:p>
              <a:pPr algn="ctr">
                <a:spcBef>
                  <a:spcPct val="20000"/>
                </a:spcBef>
                <a:buFontTx/>
                <a:buBlip>
                  <a:blip r:embed="rId3"/>
                </a:buBlip>
              </a:pPr>
              <a:r>
                <a:rPr lang="es-ES_tradnl" sz="1400" b="1" dirty="0"/>
                <a:t> Óptimos.</a:t>
              </a:r>
              <a:endParaRPr lang="es-MX" sz="1400" b="1" dirty="0"/>
            </a:p>
          </p:txBody>
        </p:sp>
        <p:sp>
          <p:nvSpPr>
            <p:cNvPr id="61460" name="Rectangle 33"/>
            <p:cNvSpPr>
              <a:spLocks noChangeArrowheads="1"/>
            </p:cNvSpPr>
            <p:nvPr/>
          </p:nvSpPr>
          <p:spPr bwMode="auto">
            <a:xfrm>
              <a:off x="3247845" y="4472930"/>
              <a:ext cx="2117391" cy="303213"/>
            </a:xfrm>
            <a:prstGeom prst="rect">
              <a:avLst/>
            </a:prstGeom>
            <a:solidFill>
              <a:srgbClr val="99CCFF"/>
            </a:solidFill>
            <a:ln w="9525">
              <a:solidFill>
                <a:schemeClr val="tx1"/>
              </a:solidFill>
              <a:miter lim="800000"/>
              <a:headEnd/>
              <a:tailEnd/>
            </a:ln>
          </p:spPr>
          <p:txBody>
            <a:bodyPr/>
            <a:lstStyle/>
            <a:p>
              <a:pPr algn="ctr">
                <a:spcBef>
                  <a:spcPct val="20000"/>
                </a:spcBef>
              </a:pPr>
              <a:r>
                <a:rPr lang="es-ES_tradnl" sz="1400"/>
                <a:t>Resultados:</a:t>
              </a:r>
              <a:endParaRPr lang="es-MX" sz="1400"/>
            </a:p>
          </p:txBody>
        </p:sp>
        <p:sp>
          <p:nvSpPr>
            <p:cNvPr id="61461" name="Rectangle 21"/>
            <p:cNvSpPr>
              <a:spLocks noChangeArrowheads="1"/>
            </p:cNvSpPr>
            <p:nvPr/>
          </p:nvSpPr>
          <p:spPr bwMode="auto">
            <a:xfrm>
              <a:off x="5365235" y="5638155"/>
              <a:ext cx="1871061" cy="606425"/>
            </a:xfrm>
            <a:prstGeom prst="rect">
              <a:avLst/>
            </a:prstGeom>
            <a:solidFill>
              <a:srgbClr val="99CCFF"/>
            </a:solidFill>
            <a:ln w="9525">
              <a:noFill/>
              <a:miter lim="800000"/>
              <a:headEnd/>
              <a:tailEnd/>
            </a:ln>
          </p:spPr>
          <p:txBody>
            <a:bodyPr/>
            <a:lstStyle/>
            <a:p>
              <a:pPr lvl="1">
                <a:spcBef>
                  <a:spcPct val="20000"/>
                </a:spcBef>
                <a:buFontTx/>
                <a:buBlip>
                  <a:blip r:embed="rId4"/>
                </a:buBlip>
              </a:pPr>
              <a:r>
                <a:rPr lang="es-ES_tradnl" sz="1400" b="1" dirty="0"/>
                <a:t>Negativos</a:t>
              </a:r>
              <a:r>
                <a:rPr lang="es-ES_tradnl" sz="1400" b="1" dirty="0" smtClean="0"/>
                <a:t>.</a:t>
              </a:r>
            </a:p>
            <a:p>
              <a:pPr lvl="1">
                <a:spcBef>
                  <a:spcPct val="20000"/>
                </a:spcBef>
                <a:buFontTx/>
                <a:buBlip>
                  <a:blip r:embed="rId4"/>
                </a:buBlip>
              </a:pPr>
              <a:r>
                <a:rPr lang="es-ES_tradnl" sz="1400" b="1" dirty="0" smtClean="0"/>
                <a:t>Inútiles</a:t>
              </a:r>
              <a:endParaRPr lang="es-MX" sz="1400" b="1" dirty="0"/>
            </a:p>
          </p:txBody>
        </p:sp>
        <p:sp>
          <p:nvSpPr>
            <p:cNvPr id="61462" name="Rectangle 19"/>
            <p:cNvSpPr>
              <a:spLocks noChangeArrowheads="1"/>
            </p:cNvSpPr>
            <p:nvPr/>
          </p:nvSpPr>
          <p:spPr bwMode="auto">
            <a:xfrm>
              <a:off x="5365235" y="4776143"/>
              <a:ext cx="1871061" cy="558800"/>
            </a:xfrm>
            <a:prstGeom prst="rect">
              <a:avLst/>
            </a:prstGeom>
            <a:solidFill>
              <a:srgbClr val="99CCFF"/>
            </a:solidFill>
            <a:ln w="9525">
              <a:solidFill>
                <a:schemeClr val="tx1"/>
              </a:solidFill>
              <a:miter lim="800000"/>
              <a:headEnd/>
              <a:tailEnd/>
            </a:ln>
          </p:spPr>
          <p:txBody>
            <a:bodyPr/>
            <a:lstStyle/>
            <a:p>
              <a:pPr lvl="1">
                <a:spcBef>
                  <a:spcPct val="20000"/>
                </a:spcBef>
                <a:buFontTx/>
                <a:buBlip>
                  <a:blip r:embed="rId4"/>
                </a:buBlip>
              </a:pPr>
              <a:r>
                <a:rPr lang="es-ES_tradnl" sz="1400" b="1" dirty="0"/>
                <a:t> Inútiles.</a:t>
              </a:r>
            </a:p>
            <a:p>
              <a:pPr lvl="1">
                <a:spcBef>
                  <a:spcPct val="20000"/>
                </a:spcBef>
                <a:buFontTx/>
                <a:buBlip>
                  <a:blip r:embed="rId4"/>
                </a:buBlip>
              </a:pPr>
              <a:r>
                <a:rPr lang="es-ES_tradnl" sz="1400" b="1" dirty="0"/>
                <a:t> Negativos.</a:t>
              </a:r>
              <a:endParaRPr lang="es-MX" sz="1400" b="1" dirty="0"/>
            </a:p>
          </p:txBody>
        </p:sp>
        <p:sp>
          <p:nvSpPr>
            <p:cNvPr id="61463" name="Rectangle 17"/>
            <p:cNvSpPr>
              <a:spLocks noChangeArrowheads="1"/>
            </p:cNvSpPr>
            <p:nvPr/>
          </p:nvSpPr>
          <p:spPr bwMode="auto">
            <a:xfrm>
              <a:off x="5365235" y="4472930"/>
              <a:ext cx="1871061" cy="303213"/>
            </a:xfrm>
            <a:prstGeom prst="rect">
              <a:avLst/>
            </a:prstGeom>
            <a:solidFill>
              <a:srgbClr val="99CCFF"/>
            </a:solidFill>
            <a:ln w="9525">
              <a:solidFill>
                <a:schemeClr val="tx1"/>
              </a:solidFill>
              <a:miter lim="800000"/>
              <a:headEnd/>
              <a:tailEnd/>
            </a:ln>
          </p:spPr>
          <p:txBody>
            <a:bodyPr/>
            <a:lstStyle/>
            <a:p>
              <a:pPr algn="ctr">
                <a:spcBef>
                  <a:spcPct val="20000"/>
                </a:spcBef>
              </a:pPr>
              <a:r>
                <a:rPr lang="es-ES_tradnl" sz="1400"/>
                <a:t>Resultados:</a:t>
              </a:r>
              <a:endParaRPr lang="es-MX" sz="1400"/>
            </a:p>
          </p:txBody>
        </p:sp>
        <p:sp>
          <p:nvSpPr>
            <p:cNvPr id="61464" name="Line 29"/>
            <p:cNvSpPr>
              <a:spLocks noChangeShapeType="1"/>
            </p:cNvSpPr>
            <p:nvPr/>
          </p:nvSpPr>
          <p:spPr bwMode="auto">
            <a:xfrm>
              <a:off x="7236296" y="4149080"/>
              <a:ext cx="0" cy="209550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66" name="Line 22"/>
            <p:cNvSpPr>
              <a:spLocks noChangeShapeType="1"/>
            </p:cNvSpPr>
            <p:nvPr/>
          </p:nvSpPr>
          <p:spPr bwMode="auto">
            <a:xfrm>
              <a:off x="1846733" y="4149080"/>
              <a:ext cx="5389563" cy="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67" name="Line 154"/>
            <p:cNvSpPr>
              <a:spLocks noChangeShapeType="1"/>
            </p:cNvSpPr>
            <p:nvPr/>
          </p:nvSpPr>
          <p:spPr bwMode="auto">
            <a:xfrm>
              <a:off x="5365235" y="5638155"/>
              <a:ext cx="187106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68" name="Line 26"/>
            <p:cNvSpPr>
              <a:spLocks noChangeShapeType="1"/>
            </p:cNvSpPr>
            <p:nvPr/>
          </p:nvSpPr>
          <p:spPr bwMode="auto">
            <a:xfrm>
              <a:off x="1846733" y="6244580"/>
              <a:ext cx="5389563" cy="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69" name="Line 162"/>
            <p:cNvSpPr>
              <a:spLocks noChangeShapeType="1"/>
            </p:cNvSpPr>
            <p:nvPr/>
          </p:nvSpPr>
          <p:spPr bwMode="auto">
            <a:xfrm>
              <a:off x="3247845" y="4776143"/>
              <a:ext cx="39884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61470" name="Line 27"/>
            <p:cNvSpPr>
              <a:spLocks noChangeShapeType="1"/>
            </p:cNvSpPr>
            <p:nvPr/>
          </p:nvSpPr>
          <p:spPr bwMode="auto">
            <a:xfrm>
              <a:off x="1846733" y="4149080"/>
              <a:ext cx="0" cy="209550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71" name="Line 177"/>
            <p:cNvSpPr>
              <a:spLocks noChangeShapeType="1"/>
            </p:cNvSpPr>
            <p:nvPr/>
          </p:nvSpPr>
          <p:spPr bwMode="auto">
            <a:xfrm>
              <a:off x="3247845" y="5638155"/>
              <a:ext cx="2117391" cy="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s-MX" b="1" dirty="0"/>
            </a:p>
          </p:txBody>
        </p:sp>
        <p:sp>
          <p:nvSpPr>
            <p:cNvPr id="61472" name="Line 185"/>
            <p:cNvSpPr>
              <a:spLocks noChangeShapeType="1"/>
            </p:cNvSpPr>
            <p:nvPr/>
          </p:nvSpPr>
          <p:spPr bwMode="auto">
            <a:xfrm>
              <a:off x="3247845" y="5334943"/>
              <a:ext cx="39884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73" name="Line 194"/>
            <p:cNvSpPr>
              <a:spLocks noChangeShapeType="1"/>
            </p:cNvSpPr>
            <p:nvPr/>
          </p:nvSpPr>
          <p:spPr bwMode="auto">
            <a:xfrm>
              <a:off x="3247845" y="4149080"/>
              <a:ext cx="0" cy="209550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74" name="Line 195"/>
            <p:cNvSpPr>
              <a:spLocks noChangeShapeType="1"/>
            </p:cNvSpPr>
            <p:nvPr/>
          </p:nvSpPr>
          <p:spPr bwMode="auto">
            <a:xfrm>
              <a:off x="5365235" y="4149080"/>
              <a:ext cx="0" cy="209550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75" name="Line 219"/>
            <p:cNvSpPr>
              <a:spLocks noChangeShapeType="1"/>
            </p:cNvSpPr>
            <p:nvPr/>
          </p:nvSpPr>
          <p:spPr bwMode="auto">
            <a:xfrm>
              <a:off x="1846733" y="4472930"/>
              <a:ext cx="5389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1476" name="Line 220"/>
            <p:cNvSpPr>
              <a:spLocks noChangeShapeType="1"/>
            </p:cNvSpPr>
            <p:nvPr/>
          </p:nvSpPr>
          <p:spPr bwMode="auto">
            <a:xfrm>
              <a:off x="1846733" y="5334943"/>
              <a:ext cx="1401112" cy="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grpSp>
      <p:sp>
        <p:nvSpPr>
          <p:cNvPr id="61445" name="WordArt 222"/>
          <p:cNvSpPr>
            <a:spLocks noChangeArrowheads="1" noChangeShapeType="1" noTextEdit="1"/>
          </p:cNvSpPr>
          <p:nvPr/>
        </p:nvSpPr>
        <p:spPr bwMode="auto">
          <a:xfrm rot="16200000">
            <a:off x="1002705" y="4762570"/>
            <a:ext cx="939800"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MX" kern="10" dirty="0">
                <a:solidFill>
                  <a:srgbClr val="FF0000"/>
                </a:solidFill>
                <a:effectLst>
                  <a:outerShdw blurRad="50800" dist="38100" dir="5400000" algn="t" rotWithShape="0">
                    <a:prstClr val="black">
                      <a:alpha val="40000"/>
                    </a:prstClr>
                  </a:outerShdw>
                </a:effectLst>
                <a:latin typeface="Times New Roman"/>
                <a:cs typeface="Times New Roman"/>
              </a:rPr>
              <a:t>Acciones</a:t>
            </a:r>
          </a:p>
        </p:txBody>
      </p:sp>
      <p:sp>
        <p:nvSpPr>
          <p:cNvPr id="61446" name="WordArt 227"/>
          <p:cNvSpPr>
            <a:spLocks noChangeArrowheads="1" noChangeShapeType="1" noTextEdit="1"/>
          </p:cNvSpPr>
          <p:nvPr/>
        </p:nvSpPr>
        <p:spPr bwMode="auto">
          <a:xfrm>
            <a:off x="3707904" y="3571275"/>
            <a:ext cx="1408715" cy="363537"/>
          </a:xfrm>
          <a:prstGeom prst="rect">
            <a:avLst/>
          </a:prstGeom>
          <a:effectLst/>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MX" kern="10" dirty="0">
                <a:solidFill>
                  <a:srgbClr val="FF0000"/>
                </a:solidFill>
                <a:effectLst>
                  <a:outerShdw blurRad="50800" dist="38100" dir="5400000" algn="t" rotWithShape="0">
                    <a:prstClr val="black">
                      <a:alpha val="40000"/>
                    </a:prstClr>
                  </a:outerShdw>
                </a:effectLst>
                <a:latin typeface="Times New Roman"/>
                <a:cs typeface="Times New Roman"/>
              </a:rPr>
              <a:t>Decisiones</a:t>
            </a:r>
            <a:r>
              <a:rPr lang="es-MX" kern="10" dirty="0">
                <a:solidFill>
                  <a:srgbClr val="FF0000"/>
                </a:solidFill>
                <a:effectLst>
                  <a:outerShdw dist="45791" dir="2021404" algn="ctr" rotWithShape="0">
                    <a:srgbClr val="B2B2B2">
                      <a:alpha val="79999"/>
                    </a:srgbClr>
                  </a:outerShdw>
                </a:effectLst>
                <a:latin typeface="Times New Roman"/>
                <a:cs typeface="Times New Roman"/>
              </a:rPr>
              <a:t> </a:t>
            </a:r>
          </a:p>
        </p:txBody>
      </p:sp>
      <p:sp>
        <p:nvSpPr>
          <p:cNvPr id="61447" name="Rectangle 229"/>
          <p:cNvSpPr>
            <a:spLocks noChangeArrowheads="1"/>
          </p:cNvSpPr>
          <p:nvPr/>
        </p:nvSpPr>
        <p:spPr bwMode="auto">
          <a:xfrm>
            <a:off x="1491952" y="1556792"/>
            <a:ext cx="6248400" cy="861774"/>
          </a:xfrm>
          <a:prstGeom prst="rect">
            <a:avLst/>
          </a:prstGeom>
          <a:gradFill>
            <a:gsLst>
              <a:gs pos="0">
                <a:srgbClr val="FFFF99"/>
              </a:gs>
              <a:gs pos="50000">
                <a:srgbClr val="FFFF99">
                  <a:lumMod val="97000"/>
                  <a:alpha val="39000"/>
                </a:srgbClr>
              </a:gs>
              <a:gs pos="100000">
                <a:srgbClr val="FFFF99"/>
              </a:gs>
            </a:gsLst>
            <a:lin ang="5400000" scaled="0"/>
          </a:gradFill>
          <a:ln w="9525">
            <a:noFill/>
            <a:miter lim="800000"/>
            <a:headEnd/>
            <a:tailEnd/>
          </a:ln>
          <a:extLst/>
        </p:spPr>
        <p:txBody>
          <a:bodyPr wrap="square">
            <a:spAutoFit/>
          </a:bodyPr>
          <a:lstStyle/>
          <a:p>
            <a:pPr algn="just">
              <a:spcBef>
                <a:spcPct val="50000"/>
              </a:spcBef>
            </a:pPr>
            <a:r>
              <a:rPr lang="es-ES" sz="2000" b="1" dirty="0" smtClean="0">
                <a:solidFill>
                  <a:srgbClr val="3F3FFF"/>
                </a:solidFill>
                <a:effectLst>
                  <a:outerShdw blurRad="38100" dist="38100" dir="2700000" algn="tl">
                    <a:srgbClr val="000000">
                      <a:alpha val="43137"/>
                    </a:srgbClr>
                  </a:outerShdw>
                </a:effectLst>
              </a:rPr>
              <a:t>Decidir</a:t>
            </a:r>
            <a:r>
              <a:rPr lang="es-ES" sz="2000" b="1" dirty="0">
                <a:solidFill>
                  <a:srgbClr val="3F3FFF"/>
                </a:solidFill>
                <a:effectLst>
                  <a:outerShdw blurRad="38100" dist="38100" dir="2700000" algn="tl">
                    <a:srgbClr val="000000">
                      <a:alpha val="43137"/>
                    </a:srgbClr>
                  </a:outerShdw>
                </a:effectLst>
              </a:rPr>
              <a:t>: </a:t>
            </a:r>
            <a:r>
              <a:rPr lang="es-ES" sz="2000" b="1" dirty="0" smtClean="0">
                <a:solidFill>
                  <a:srgbClr val="3F3FFF"/>
                </a:solidFill>
                <a:effectLst>
                  <a:outerShdw blurRad="38100" dist="38100" dir="2700000" algn="tl">
                    <a:srgbClr val="000000">
                      <a:alpha val="43137"/>
                    </a:srgbClr>
                  </a:outerShdw>
                </a:effectLst>
              </a:rPr>
              <a:t> </a:t>
            </a:r>
            <a:r>
              <a:rPr lang="es-ES" sz="2000" b="1" i="1" dirty="0" smtClean="0"/>
              <a:t>Pronunciar </a:t>
            </a:r>
            <a:r>
              <a:rPr lang="es-ES" sz="2000" b="1" i="1" dirty="0"/>
              <a:t>un juicio sobre una cosa discutida</a:t>
            </a:r>
            <a:r>
              <a:rPr lang="es-ES" sz="2000" i="1" dirty="0"/>
              <a:t>. </a:t>
            </a:r>
          </a:p>
          <a:p>
            <a:pPr algn="just">
              <a:spcBef>
                <a:spcPct val="50000"/>
              </a:spcBef>
            </a:pPr>
            <a:r>
              <a:rPr lang="es-ES" sz="2000" b="1" dirty="0" smtClean="0">
                <a:solidFill>
                  <a:srgbClr val="3F3FFF"/>
                </a:solidFill>
                <a:effectLst>
                  <a:outerShdw blurRad="38100" dist="38100" dir="2700000" algn="tl">
                    <a:srgbClr val="000000">
                      <a:alpha val="43137"/>
                    </a:srgbClr>
                  </a:outerShdw>
                </a:effectLst>
              </a:rPr>
              <a:t>Actuar</a:t>
            </a:r>
            <a:r>
              <a:rPr lang="es-ES" sz="2000" dirty="0">
                <a:solidFill>
                  <a:srgbClr val="3F3FFF"/>
                </a:solidFill>
                <a:effectLst>
                  <a:outerShdw blurRad="38100" dist="38100" dir="2700000" algn="tl">
                    <a:srgbClr val="000000">
                      <a:alpha val="43137"/>
                    </a:srgbClr>
                  </a:outerShdw>
                </a:effectLst>
              </a:rPr>
              <a:t>: </a:t>
            </a:r>
            <a:r>
              <a:rPr lang="es-ES" sz="2000" dirty="0" smtClean="0">
                <a:solidFill>
                  <a:srgbClr val="3F3FFF"/>
                </a:solidFill>
                <a:effectLst>
                  <a:outerShdw blurRad="38100" dist="38100" dir="2700000" algn="tl">
                    <a:srgbClr val="000000">
                      <a:alpha val="43137"/>
                    </a:srgbClr>
                  </a:outerShdw>
                </a:effectLst>
              </a:rPr>
              <a:t> </a:t>
            </a:r>
            <a:r>
              <a:rPr lang="es-ES" sz="2000" b="1" i="1" dirty="0" smtClean="0"/>
              <a:t>Poner </a:t>
            </a:r>
            <a:r>
              <a:rPr lang="es-ES" sz="2000" b="1" i="1" dirty="0"/>
              <a:t>en acción; obrar</a:t>
            </a:r>
            <a:r>
              <a:rPr lang="es-ES" sz="2000" dirty="0"/>
              <a:t>.</a:t>
            </a:r>
          </a:p>
        </p:txBody>
      </p:sp>
      <p:sp>
        <p:nvSpPr>
          <p:cNvPr id="3" name="2 Rectángulo"/>
          <p:cNvSpPr/>
          <p:nvPr/>
        </p:nvSpPr>
        <p:spPr>
          <a:xfrm>
            <a:off x="250825" y="620688"/>
            <a:ext cx="8642349" cy="646331"/>
          </a:xfrm>
          <a:prstGeom prst="rect">
            <a:avLst/>
          </a:prstGeom>
        </p:spPr>
        <p:txBody>
          <a:bodyPr wrap="square">
            <a:spAutoFit/>
          </a:bodyPr>
          <a:lstStyle/>
          <a:p>
            <a:pPr algn="just">
              <a:spcBef>
                <a:spcPct val="50000"/>
              </a:spcBef>
            </a:pPr>
            <a:r>
              <a:rPr lang="es-ES" dirty="0"/>
              <a:t>El tomar una </a:t>
            </a:r>
            <a:r>
              <a:rPr lang="es-ES" b="1" i="1" dirty="0"/>
              <a:t>decisión sobre un asunto en especial, no significa que se haya hecho algo concreto para solucionar el problema.</a:t>
            </a:r>
            <a:endParaRPr lang="es-ES" dirty="0"/>
          </a:p>
        </p:txBody>
      </p:sp>
      <p:sp>
        <p:nvSpPr>
          <p:cNvPr id="4" name="3 Rectángulo"/>
          <p:cNvSpPr/>
          <p:nvPr/>
        </p:nvSpPr>
        <p:spPr>
          <a:xfrm>
            <a:off x="275976" y="2708920"/>
            <a:ext cx="8544495" cy="646331"/>
          </a:xfrm>
          <a:prstGeom prst="rect">
            <a:avLst/>
          </a:prstGeom>
        </p:spPr>
        <p:txBody>
          <a:bodyPr wrap="square">
            <a:spAutoFit/>
          </a:bodyPr>
          <a:lstStyle/>
          <a:p>
            <a:pPr algn="just">
              <a:spcBef>
                <a:spcPct val="50000"/>
              </a:spcBef>
            </a:pPr>
            <a:r>
              <a:rPr lang="es-ES" dirty="0"/>
              <a:t>Toda </a:t>
            </a:r>
            <a:r>
              <a:rPr lang="es-ES" b="1" i="1" dirty="0"/>
              <a:t>decisión debe ser apoyada por una acción o una serie organizada de ellas</a:t>
            </a:r>
            <a:r>
              <a:rPr lang="es-ES" dirty="0"/>
              <a:t>, que </a:t>
            </a:r>
            <a:r>
              <a:rPr lang="es-ES" dirty="0" smtClean="0"/>
              <a:t>arrojarán </a:t>
            </a:r>
            <a:r>
              <a:rPr lang="es-ES" dirty="0"/>
              <a:t>los resultados obtenidos de la decisión tomada.</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31</a:t>
            </a:fld>
            <a:endParaRPr lang="es-ES"/>
          </a:p>
        </p:txBody>
      </p:sp>
    </p:spTree>
    <p:extLst>
      <p:ext uri="{BB962C8B-B14F-4D97-AF65-F5344CB8AC3E}">
        <p14:creationId xmlns:p14="http://schemas.microsoft.com/office/powerpoint/2010/main" val="1786728121"/>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ChangeArrowheads="1"/>
          </p:cNvSpPr>
          <p:nvPr/>
        </p:nvSpPr>
        <p:spPr bwMode="auto">
          <a:xfrm>
            <a:off x="323850" y="188640"/>
            <a:ext cx="84963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77800" indent="-177800" algn="ctr"/>
            <a:r>
              <a:rPr lang="es-ES" sz="1700" b="1" dirty="0"/>
              <a:t> CONSIDERACIONES AL EJECUTAR UNA DECISIÓN</a:t>
            </a:r>
          </a:p>
          <a:p>
            <a:pPr marL="177800" indent="-177800" algn="ctr"/>
            <a:endParaRPr lang="es-MX" sz="1400" dirty="0"/>
          </a:p>
          <a:p>
            <a:pPr marL="177800" indent="-177800" algn="just"/>
            <a:r>
              <a:rPr lang="es-ES" sz="1700" dirty="0"/>
              <a:t>Para la </a:t>
            </a:r>
            <a:r>
              <a:rPr lang="es-ES" sz="1700" b="1" i="1" dirty="0"/>
              <a:t>eficiente ejecución</a:t>
            </a:r>
            <a:r>
              <a:rPr lang="es-ES" sz="1700" dirty="0"/>
              <a:t> de la decisión, es necesario que sea:</a:t>
            </a:r>
          </a:p>
          <a:p>
            <a:pPr marL="177800" indent="-177800" algn="just"/>
            <a:endParaRPr lang="es-MX" sz="1400" dirty="0"/>
          </a:p>
          <a:p>
            <a:pPr marL="177800" indent="-177800" algn="just">
              <a:buFontTx/>
              <a:buAutoNum type="arabicPeriod"/>
            </a:pPr>
            <a:r>
              <a:rPr lang="es-ES" sz="1700" dirty="0"/>
              <a:t> </a:t>
            </a:r>
            <a:r>
              <a:rPr lang="es-ES" sz="1700" b="1" i="1" dirty="0"/>
              <a:t>Compatible con las políticas y reglamentos internos </a:t>
            </a:r>
            <a:r>
              <a:rPr lang="es-ES" sz="1700" dirty="0"/>
              <a:t>de la empresa</a:t>
            </a:r>
            <a:r>
              <a:rPr lang="es-ES" sz="1700" dirty="0" smtClean="0"/>
              <a:t>.</a:t>
            </a:r>
          </a:p>
          <a:p>
            <a:pPr marL="177800" indent="-177800" algn="just">
              <a:buFontTx/>
              <a:buAutoNum type="arabicPeriod"/>
            </a:pPr>
            <a:r>
              <a:rPr lang="es-ES" sz="1700" dirty="0" smtClean="0"/>
              <a:t> </a:t>
            </a:r>
            <a:r>
              <a:rPr lang="es-ES" sz="1700" b="1" i="1" dirty="0"/>
              <a:t>Considerar la participación del personal involucrado y/o  afectado</a:t>
            </a:r>
            <a:r>
              <a:rPr lang="es-ES" sz="1700" dirty="0"/>
              <a:t>.</a:t>
            </a:r>
          </a:p>
          <a:p>
            <a:pPr marL="177800" indent="-177800" algn="just">
              <a:buFontTx/>
              <a:buAutoNum type="arabicPeriod"/>
            </a:pPr>
            <a:r>
              <a:rPr lang="es-ES" sz="1700" dirty="0"/>
              <a:t> </a:t>
            </a:r>
            <a:r>
              <a:rPr lang="es-ES" sz="1700" b="1" i="1" dirty="0"/>
              <a:t>Fundamentada en datos históricos y en la experiencia.</a:t>
            </a:r>
          </a:p>
          <a:p>
            <a:pPr marL="177800" indent="-177800" algn="just">
              <a:buFontTx/>
              <a:buAutoNum type="arabicPeriod"/>
            </a:pPr>
            <a:r>
              <a:rPr lang="es-ES" sz="1700" dirty="0"/>
              <a:t> Previsible con</a:t>
            </a:r>
            <a:r>
              <a:rPr lang="es-ES" sz="1700" b="1" i="1" dirty="0"/>
              <a:t> los riesgos y problemas implícitos en las acciones por desarrollar.</a:t>
            </a:r>
          </a:p>
          <a:p>
            <a:pPr marL="177800" indent="-177800" algn="just">
              <a:buFontTx/>
              <a:buAutoNum type="arabicPeriod"/>
            </a:pPr>
            <a:r>
              <a:rPr lang="es-ES" sz="1700" dirty="0"/>
              <a:t> </a:t>
            </a:r>
            <a:r>
              <a:rPr lang="es-ES" sz="1700" b="1" i="1" dirty="0"/>
              <a:t>Adecuada programación de los pasos involucrados.</a:t>
            </a:r>
          </a:p>
          <a:p>
            <a:pPr marL="177800" indent="-177800" algn="just">
              <a:buFontTx/>
              <a:buAutoNum type="arabicPeriod"/>
            </a:pPr>
            <a:r>
              <a:rPr lang="es-ES" sz="1700" dirty="0"/>
              <a:t> </a:t>
            </a:r>
            <a:r>
              <a:rPr lang="es-ES" sz="1700" b="1" i="1" dirty="0"/>
              <a:t>Clara, sin puntos inconclusos.</a:t>
            </a:r>
          </a:p>
        </p:txBody>
      </p:sp>
      <p:sp>
        <p:nvSpPr>
          <p:cNvPr id="62472" name="Rectangle 80"/>
          <p:cNvSpPr>
            <a:spLocks noChangeArrowheads="1"/>
          </p:cNvSpPr>
          <p:nvPr/>
        </p:nvSpPr>
        <p:spPr bwMode="auto">
          <a:xfrm>
            <a:off x="323851" y="3143250"/>
            <a:ext cx="84963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0000"/>
              </a:lnSpc>
            </a:pPr>
            <a:r>
              <a:rPr lang="es-ES" sz="1700" b="1" i="1" dirty="0"/>
              <a:t>Y en el caso de que no sea aceptada, ¿hay argumentos y acciones válidos para defender la decisión?</a:t>
            </a:r>
            <a:endParaRPr lang="es-MX" sz="1700" b="1" i="1" dirty="0"/>
          </a:p>
        </p:txBody>
      </p:sp>
      <p:pic>
        <p:nvPicPr>
          <p:cNvPr id="1026" name="Picture 2" descr="http://t3.gstatic.com/images?q=tbn:ANd9GcSFRqdlfv7BM8mSSMN6EqB_OvqviX4MbCvtxfmIhQHBievng5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298" y="3861346"/>
            <a:ext cx="3105670" cy="14398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861346"/>
            <a:ext cx="288032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23850" y="5580529"/>
            <a:ext cx="8496300" cy="58477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s-ES" sz="1600" b="1" i="1" dirty="0"/>
              <a:t>El análisis de las decisiones bajo las anteriores consideraciones, proporcionan al ejecutivo fundamentos para confirmar la validez, o reconsiderar sus decisiones.</a:t>
            </a:r>
          </a:p>
        </p:txBody>
      </p:sp>
      <p:sp>
        <p:nvSpPr>
          <p:cNvPr id="3" name="2 Marcador de número de diapositiva"/>
          <p:cNvSpPr>
            <a:spLocks noGrp="1"/>
          </p:cNvSpPr>
          <p:nvPr>
            <p:ph type="sldNum" sz="quarter" idx="12"/>
          </p:nvPr>
        </p:nvSpPr>
        <p:spPr/>
        <p:txBody>
          <a:bodyPr/>
          <a:lstStyle/>
          <a:p>
            <a:fld id="{132FADFE-3B8F-471C-ABF0-DBC7717ECBBC}" type="slidenum">
              <a:rPr lang="es-ES" smtClean="0"/>
              <a:pPr/>
              <a:t>32</a:t>
            </a:fld>
            <a:endParaRPr lang="es-ES"/>
          </a:p>
        </p:txBody>
      </p:sp>
    </p:spTree>
    <p:extLst>
      <p:ext uri="{BB962C8B-B14F-4D97-AF65-F5344CB8AC3E}">
        <p14:creationId xmlns:p14="http://schemas.microsoft.com/office/powerpoint/2010/main" val="1830804267"/>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ChangeArrowheads="1"/>
          </p:cNvSpPr>
          <p:nvPr/>
        </p:nvSpPr>
        <p:spPr bwMode="auto">
          <a:xfrm>
            <a:off x="323850" y="430213"/>
            <a:ext cx="8462963" cy="1784350"/>
          </a:xfrm>
          <a:prstGeom prst="rect">
            <a:avLst/>
          </a:prstGeom>
          <a:noFill/>
          <a:ln w="9525">
            <a:noFill/>
            <a:miter lim="800000"/>
            <a:headEnd/>
            <a:tailEnd/>
          </a:ln>
        </p:spPr>
        <p:txBody>
          <a:bodyPr wrap="square" anchor="ctr">
            <a:spAutoFit/>
          </a:bodyPr>
          <a:lstStyle/>
          <a:p>
            <a:pPr marL="342900" indent="-342900" algn="ctr">
              <a:tabLst>
                <a:tab pos="1127125" algn="l"/>
              </a:tabLst>
              <a:defRPr/>
            </a:pPr>
            <a:r>
              <a:rPr lang="es-ES" sz="1800" b="1" dirty="0">
                <a:cs typeface="Times New Roman" pitchFamily="18" charset="0"/>
              </a:rPr>
              <a:t>SEGUIMIENTO Y EVALUACIÓN DE LOS RESULTADOS</a:t>
            </a:r>
          </a:p>
          <a:p>
            <a:pPr marL="342900" indent="-342900">
              <a:tabLst>
                <a:tab pos="1127125" algn="l"/>
              </a:tabLst>
              <a:defRPr/>
            </a:pPr>
            <a:endParaRPr lang="es-MX" sz="1100" dirty="0"/>
          </a:p>
          <a:p>
            <a:pPr algn="just" eaLnBrk="0" hangingPunct="0">
              <a:tabLst>
                <a:tab pos="1127125" algn="l"/>
              </a:tabLst>
              <a:defRPr/>
            </a:pPr>
            <a:r>
              <a:rPr lang="es-ES" sz="1750" dirty="0">
                <a:cs typeface="Times New Roman" pitchFamily="18" charset="0"/>
              </a:rPr>
              <a:t>Durante su ejecución y después de haber sido </a:t>
            </a:r>
            <a:r>
              <a:rPr lang="es-ES" sz="1750" b="1" i="1" dirty="0">
                <a:cs typeface="Times New Roman" pitchFamily="18" charset="0"/>
              </a:rPr>
              <a:t>llevada a la práctica una decisión</a:t>
            </a:r>
            <a:r>
              <a:rPr lang="es-ES" sz="1750" dirty="0">
                <a:cs typeface="Times New Roman" pitchFamily="18" charset="0"/>
              </a:rPr>
              <a:t> es necesario darle un </a:t>
            </a:r>
            <a:r>
              <a:rPr lang="es-ES" sz="1750" b="1" i="1" dirty="0">
                <a:cs typeface="Times New Roman" pitchFamily="18" charset="0"/>
              </a:rPr>
              <a:t>seguimiento adecuado</a:t>
            </a:r>
            <a:r>
              <a:rPr lang="es-ES" sz="1750" dirty="0">
                <a:cs typeface="Times New Roman" pitchFamily="18" charset="0"/>
              </a:rPr>
              <a:t>, </a:t>
            </a:r>
            <a:r>
              <a:rPr lang="es-ES" sz="1750" dirty="0" smtClean="0">
                <a:cs typeface="Times New Roman" pitchFamily="18" charset="0"/>
              </a:rPr>
              <a:t>para </a:t>
            </a:r>
            <a:r>
              <a:rPr lang="es-ES" sz="1750" dirty="0">
                <a:cs typeface="Times New Roman" pitchFamily="18" charset="0"/>
              </a:rPr>
              <a:t>así:</a:t>
            </a:r>
          </a:p>
          <a:p>
            <a:pPr marL="342900" indent="-342900" eaLnBrk="0" hangingPunct="0">
              <a:tabLst>
                <a:tab pos="1127125" algn="l"/>
              </a:tabLst>
              <a:defRPr/>
            </a:pPr>
            <a:endParaRPr lang="es-MX" sz="1100" dirty="0"/>
          </a:p>
          <a:p>
            <a:pPr marL="342900" indent="-342900" eaLnBrk="0" hangingPunct="0">
              <a:buFont typeface="Wingdings 3" pitchFamily="18" charset="2"/>
              <a:buChar char=""/>
              <a:tabLst>
                <a:tab pos="1127125" algn="l"/>
              </a:tabLst>
              <a:defRPr/>
            </a:pPr>
            <a:r>
              <a:rPr lang="es-ES" sz="1750" b="1" i="1" dirty="0">
                <a:cs typeface="Times New Roman" pitchFamily="18" charset="0"/>
              </a:rPr>
              <a:t>Determinar la efectividad de la decisión.</a:t>
            </a:r>
          </a:p>
          <a:p>
            <a:pPr marL="342900" indent="-342900" eaLnBrk="0" hangingPunct="0">
              <a:buFont typeface="Wingdings 3" pitchFamily="18" charset="2"/>
              <a:buChar char=""/>
              <a:tabLst>
                <a:tab pos="1127125" algn="l"/>
              </a:tabLst>
              <a:defRPr/>
            </a:pPr>
            <a:r>
              <a:rPr lang="es-ES" sz="1750" b="1" i="1" dirty="0">
                <a:cs typeface="Times New Roman" pitchFamily="18" charset="0"/>
              </a:rPr>
              <a:t>Evaluar el desempeño del ejecutivo que decidió al respecto.</a:t>
            </a:r>
            <a:endParaRPr lang="es-MX" sz="1750" b="1" i="1" dirty="0"/>
          </a:p>
        </p:txBody>
      </p:sp>
      <p:sp>
        <p:nvSpPr>
          <p:cNvPr id="63494" name="Rectangle 18"/>
          <p:cNvSpPr>
            <a:spLocks noChangeArrowheads="1"/>
          </p:cNvSpPr>
          <p:nvPr/>
        </p:nvSpPr>
        <p:spPr bwMode="auto">
          <a:xfrm>
            <a:off x="323528" y="5229225"/>
            <a:ext cx="64087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s-ES" sz="1700"/>
              <a:t>Se debe tener siempre presente que:</a:t>
            </a:r>
          </a:p>
        </p:txBody>
      </p:sp>
      <p:sp>
        <p:nvSpPr>
          <p:cNvPr id="63495" name="Rectangle 31"/>
          <p:cNvSpPr>
            <a:spLocks noChangeArrowheads="1"/>
          </p:cNvSpPr>
          <p:nvPr/>
        </p:nvSpPr>
        <p:spPr bwMode="auto">
          <a:xfrm>
            <a:off x="323850" y="5589588"/>
            <a:ext cx="8496622" cy="62865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ES" sz="1700" b="1" i="1" dirty="0"/>
              <a:t>Todo aquel que toma decisiones está expuesto a equivocarse, lo importante es saber identificar las desviaciones y rectificar el rumbo, cuando sea necesario.</a:t>
            </a:r>
            <a:endParaRPr lang="es-MX" sz="1700" b="1" i="1" dirty="0"/>
          </a:p>
        </p:txBody>
      </p:sp>
      <p:sp>
        <p:nvSpPr>
          <p:cNvPr id="63498" name="AutoShape 77"/>
          <p:cNvSpPr>
            <a:spLocks noChangeArrowheads="1"/>
          </p:cNvSpPr>
          <p:nvPr/>
        </p:nvSpPr>
        <p:spPr bwMode="auto">
          <a:xfrm rot="5400000">
            <a:off x="6130056" y="2742802"/>
            <a:ext cx="1295400" cy="1781175"/>
          </a:xfrm>
          <a:prstGeom prst="curvedDownArrow">
            <a:avLst>
              <a:gd name="adj1" fmla="val 19051"/>
              <a:gd name="adj2" fmla="val 50000"/>
              <a:gd name="adj3" fmla="val 33337"/>
            </a:avLst>
          </a:prstGeom>
          <a:solidFill>
            <a:srgbClr val="FF0000"/>
          </a:solidFill>
          <a:ln w="9525">
            <a:solidFill>
              <a:schemeClr val="bg2"/>
            </a:solidFill>
            <a:miter lim="800000"/>
            <a:headEnd/>
            <a:tailEnd/>
          </a:ln>
        </p:spPr>
        <p:txBody>
          <a:bodyPr rot="10800000" vert="eaVert" wrap="none" anchor="ctr"/>
          <a:lstStyle/>
          <a:p>
            <a:endParaRPr lang="en-US"/>
          </a:p>
        </p:txBody>
      </p:sp>
      <p:sp>
        <p:nvSpPr>
          <p:cNvPr id="63499" name="AutoShape 78"/>
          <p:cNvSpPr>
            <a:spLocks noChangeArrowheads="1"/>
          </p:cNvSpPr>
          <p:nvPr/>
        </p:nvSpPr>
        <p:spPr bwMode="auto">
          <a:xfrm rot="16200000" flipH="1">
            <a:off x="1695093" y="2766256"/>
            <a:ext cx="1295400" cy="1734268"/>
          </a:xfrm>
          <a:prstGeom prst="curvedDownArrow">
            <a:avLst>
              <a:gd name="adj1" fmla="val 19051"/>
              <a:gd name="adj2" fmla="val 51755"/>
              <a:gd name="adj3" fmla="val 33334"/>
            </a:avLst>
          </a:prstGeom>
          <a:solidFill>
            <a:srgbClr val="FF0000"/>
          </a:solidFill>
          <a:ln w="9525">
            <a:solidFill>
              <a:schemeClr val="bg2"/>
            </a:solidFill>
            <a:miter lim="800000"/>
            <a:headEnd/>
            <a:tailEnd/>
          </a:ln>
        </p:spPr>
        <p:txBody>
          <a:bodyPr vert="eaVert" wrap="none" anchor="ct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645024"/>
            <a:ext cx="2520280" cy="1008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2708920"/>
            <a:ext cx="2520280" cy="100053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1 Marcador de número de diapositiva"/>
          <p:cNvSpPr>
            <a:spLocks noGrp="1"/>
          </p:cNvSpPr>
          <p:nvPr>
            <p:ph type="sldNum" sz="quarter" idx="12"/>
          </p:nvPr>
        </p:nvSpPr>
        <p:spPr/>
        <p:txBody>
          <a:bodyPr/>
          <a:lstStyle/>
          <a:p>
            <a:fld id="{132FADFE-3B8F-471C-ABF0-DBC7717ECBBC}" type="slidenum">
              <a:rPr lang="es-ES" smtClean="0"/>
              <a:pPr/>
              <a:t>33</a:t>
            </a:fld>
            <a:endParaRPr lang="es-ES"/>
          </a:p>
        </p:txBody>
      </p:sp>
    </p:spTree>
    <p:extLst>
      <p:ext uri="{BB962C8B-B14F-4D97-AF65-F5344CB8AC3E}">
        <p14:creationId xmlns:p14="http://schemas.microsoft.com/office/powerpoint/2010/main" val="10926592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wheel(1)">
                                      <p:cBhvr>
                                        <p:cTn id="7" dur="250"/>
                                        <p:tgtEl>
                                          <p:spTgt spid="63498"/>
                                        </p:tgtEl>
                                      </p:cBhvr>
                                    </p:animEffect>
                                  </p:childTnLst>
                                </p:cTn>
                              </p:par>
                            </p:childTnLst>
                          </p:cTn>
                        </p:par>
                        <p:par>
                          <p:cTn id="8" fill="hold">
                            <p:stCondLst>
                              <p:cond delay="250"/>
                            </p:stCondLst>
                            <p:childTnLst>
                              <p:par>
                                <p:cTn id="9" presetID="21" presetClass="entr" presetSubtype="1" fill="hold" grpId="0" nodeType="afterEffect">
                                  <p:stCondLst>
                                    <p:cond delay="0"/>
                                  </p:stCondLst>
                                  <p:childTnLst>
                                    <p:set>
                                      <p:cBhvr>
                                        <p:cTn id="10" dur="1" fill="hold">
                                          <p:stCondLst>
                                            <p:cond delay="0"/>
                                          </p:stCondLst>
                                        </p:cTn>
                                        <p:tgtEl>
                                          <p:spTgt spid="63499"/>
                                        </p:tgtEl>
                                        <p:attrNameLst>
                                          <p:attrName>style.visibility</p:attrName>
                                        </p:attrNameLst>
                                      </p:cBhvr>
                                      <p:to>
                                        <p:strVal val="visible"/>
                                      </p:to>
                                    </p:set>
                                    <p:animEffect transition="in" filter="wheel(1)">
                                      <p:cBhvr>
                                        <p:cTn id="11" dur="250"/>
                                        <p:tgtEl>
                                          <p:spTgt spid="63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animBg="1"/>
      <p:bldP spid="634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5"/>
          <p:cNvSpPr txBox="1">
            <a:spLocks noChangeArrowheads="1"/>
          </p:cNvSpPr>
          <p:nvPr/>
        </p:nvSpPr>
        <p:spPr bwMode="auto">
          <a:xfrm>
            <a:off x="1043608" y="4449306"/>
            <a:ext cx="18723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2000" b="1" dirty="0">
                <a:latin typeface="Arial Narrow" pitchFamily="34" charset="0"/>
              </a:rPr>
              <a:t>RESULTADOS REALES</a:t>
            </a:r>
            <a:endParaRPr lang="es-MX" sz="2000" b="1" dirty="0">
              <a:latin typeface="Arial Narrow" pitchFamily="34" charset="0"/>
            </a:endParaRPr>
          </a:p>
        </p:txBody>
      </p:sp>
      <p:sp>
        <p:nvSpPr>
          <p:cNvPr id="64517" name="Text Box 6"/>
          <p:cNvSpPr txBox="1">
            <a:spLocks noChangeArrowheads="1"/>
          </p:cNvSpPr>
          <p:nvPr/>
        </p:nvSpPr>
        <p:spPr bwMode="auto">
          <a:xfrm>
            <a:off x="3491880" y="2500313"/>
            <a:ext cx="576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2800" b="1"/>
              <a:t>&gt;</a:t>
            </a:r>
            <a:endParaRPr lang="es-MX" sz="2800" b="1"/>
          </a:p>
        </p:txBody>
      </p:sp>
      <p:sp>
        <p:nvSpPr>
          <p:cNvPr id="64518" name="Text Box 7"/>
          <p:cNvSpPr txBox="1">
            <a:spLocks noChangeArrowheads="1"/>
          </p:cNvSpPr>
          <p:nvPr/>
        </p:nvSpPr>
        <p:spPr bwMode="auto">
          <a:xfrm>
            <a:off x="3491880" y="3429000"/>
            <a:ext cx="576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2800" b="1" dirty="0"/>
              <a:t>=</a:t>
            </a:r>
            <a:endParaRPr lang="es-MX" sz="2800" b="1" dirty="0"/>
          </a:p>
        </p:txBody>
      </p:sp>
      <p:sp>
        <p:nvSpPr>
          <p:cNvPr id="64519" name="Text Box 8"/>
          <p:cNvSpPr txBox="1">
            <a:spLocks noChangeArrowheads="1"/>
          </p:cNvSpPr>
          <p:nvPr/>
        </p:nvSpPr>
        <p:spPr bwMode="auto">
          <a:xfrm>
            <a:off x="3491880" y="4365104"/>
            <a:ext cx="576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2800" b="1" dirty="0"/>
              <a:t>&lt;</a:t>
            </a:r>
            <a:endParaRPr lang="es-MX" sz="2800" b="1" dirty="0"/>
          </a:p>
        </p:txBody>
      </p:sp>
      <p:sp>
        <p:nvSpPr>
          <p:cNvPr id="64520" name="Text Box 9"/>
          <p:cNvSpPr txBox="1">
            <a:spLocks noChangeArrowheads="1"/>
          </p:cNvSpPr>
          <p:nvPr/>
        </p:nvSpPr>
        <p:spPr bwMode="auto">
          <a:xfrm>
            <a:off x="3929063" y="2476500"/>
            <a:ext cx="150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800" b="1" dirty="0">
                <a:latin typeface="Arial Narrow" pitchFamily="34" charset="0"/>
              </a:rPr>
              <a:t>RESULTADOS ESPERADOS</a:t>
            </a:r>
            <a:endParaRPr lang="es-MX" sz="1800" b="1" dirty="0">
              <a:latin typeface="Arial Narrow" pitchFamily="34" charset="0"/>
            </a:endParaRPr>
          </a:p>
        </p:txBody>
      </p:sp>
      <p:sp>
        <p:nvSpPr>
          <p:cNvPr id="64521" name="Text Box 10"/>
          <p:cNvSpPr txBox="1">
            <a:spLocks noChangeArrowheads="1"/>
          </p:cNvSpPr>
          <p:nvPr/>
        </p:nvSpPr>
        <p:spPr bwMode="auto">
          <a:xfrm>
            <a:off x="3929063" y="3429000"/>
            <a:ext cx="150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800" b="1" dirty="0">
                <a:latin typeface="Arial Narrow" pitchFamily="34" charset="0"/>
              </a:rPr>
              <a:t>RESULTADOS ESPERADOS</a:t>
            </a:r>
            <a:endParaRPr lang="es-MX" sz="1800" b="1" dirty="0">
              <a:latin typeface="Arial Narrow" pitchFamily="34" charset="0"/>
            </a:endParaRPr>
          </a:p>
        </p:txBody>
      </p:sp>
      <p:sp>
        <p:nvSpPr>
          <p:cNvPr id="64522" name="Text Box 11"/>
          <p:cNvSpPr txBox="1">
            <a:spLocks noChangeArrowheads="1"/>
          </p:cNvSpPr>
          <p:nvPr/>
        </p:nvSpPr>
        <p:spPr bwMode="auto">
          <a:xfrm>
            <a:off x="3929063" y="4365625"/>
            <a:ext cx="150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1800" b="1" dirty="0">
                <a:latin typeface="Arial Narrow" pitchFamily="34" charset="0"/>
              </a:rPr>
              <a:t>RESULTADOS ESPERADOS</a:t>
            </a:r>
            <a:endParaRPr lang="es-MX" sz="1800" b="1" dirty="0">
              <a:latin typeface="Arial Narrow" pitchFamily="34" charset="0"/>
            </a:endParaRPr>
          </a:p>
        </p:txBody>
      </p:sp>
      <p:sp>
        <p:nvSpPr>
          <p:cNvPr id="64523" name="Line 12"/>
          <p:cNvSpPr>
            <a:spLocks noChangeShapeType="1"/>
          </p:cNvSpPr>
          <p:nvPr/>
        </p:nvSpPr>
        <p:spPr bwMode="auto">
          <a:xfrm>
            <a:off x="3059832" y="2714625"/>
            <a:ext cx="503238" cy="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4524" name="Line 13"/>
          <p:cNvSpPr>
            <a:spLocks noChangeShapeType="1"/>
          </p:cNvSpPr>
          <p:nvPr/>
        </p:nvSpPr>
        <p:spPr bwMode="auto">
          <a:xfrm>
            <a:off x="3059832" y="3644900"/>
            <a:ext cx="503238" cy="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4525" name="Line 14"/>
          <p:cNvSpPr>
            <a:spLocks noChangeShapeType="1"/>
          </p:cNvSpPr>
          <p:nvPr/>
        </p:nvSpPr>
        <p:spPr bwMode="auto">
          <a:xfrm>
            <a:off x="3059832" y="4652963"/>
            <a:ext cx="503238" cy="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4526" name="Line 15"/>
          <p:cNvSpPr>
            <a:spLocks noChangeShapeType="1"/>
          </p:cNvSpPr>
          <p:nvPr/>
        </p:nvSpPr>
        <p:spPr bwMode="auto">
          <a:xfrm flipH="1">
            <a:off x="3059832" y="2714625"/>
            <a:ext cx="9525" cy="1938338"/>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4527" name="Line 19"/>
          <p:cNvSpPr>
            <a:spLocks noChangeShapeType="1"/>
          </p:cNvSpPr>
          <p:nvPr/>
        </p:nvSpPr>
        <p:spPr bwMode="auto">
          <a:xfrm flipH="1">
            <a:off x="5580931" y="2714625"/>
            <a:ext cx="503237" cy="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4528" name="Line 20"/>
          <p:cNvSpPr>
            <a:spLocks noChangeShapeType="1"/>
          </p:cNvSpPr>
          <p:nvPr/>
        </p:nvSpPr>
        <p:spPr bwMode="auto">
          <a:xfrm flipH="1">
            <a:off x="5580931" y="3644900"/>
            <a:ext cx="503237" cy="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4529" name="Line 21"/>
          <p:cNvSpPr>
            <a:spLocks noChangeShapeType="1"/>
          </p:cNvSpPr>
          <p:nvPr/>
        </p:nvSpPr>
        <p:spPr bwMode="auto">
          <a:xfrm flipH="1">
            <a:off x="5580931" y="4652963"/>
            <a:ext cx="503237" cy="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4530" name="Line 22"/>
          <p:cNvSpPr>
            <a:spLocks noChangeShapeType="1"/>
          </p:cNvSpPr>
          <p:nvPr/>
        </p:nvSpPr>
        <p:spPr bwMode="auto">
          <a:xfrm flipH="1">
            <a:off x="6084168" y="2708275"/>
            <a:ext cx="0" cy="1944688"/>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4531" name="Rectangle 26"/>
          <p:cNvSpPr>
            <a:spLocks noChangeArrowheads="1"/>
          </p:cNvSpPr>
          <p:nvPr/>
        </p:nvSpPr>
        <p:spPr bwMode="auto">
          <a:xfrm>
            <a:off x="5532710" y="5373812"/>
            <a:ext cx="1847602" cy="431452"/>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pPr>
            <a:r>
              <a:rPr lang="es-ES_tradnl" sz="2000" b="1" dirty="0">
                <a:solidFill>
                  <a:srgbClr val="FFFF00"/>
                </a:solidFill>
                <a:latin typeface="Arial Narrow" pitchFamily="34" charset="0"/>
              </a:rPr>
              <a:t>&lt; MENOR QUE</a:t>
            </a:r>
            <a:endParaRPr lang="es-MX" sz="2000" b="1" dirty="0">
              <a:solidFill>
                <a:srgbClr val="FFFF00"/>
              </a:solidFill>
              <a:latin typeface="Arial Narrow" pitchFamily="34" charset="0"/>
            </a:endParaRPr>
          </a:p>
        </p:txBody>
      </p:sp>
      <p:sp>
        <p:nvSpPr>
          <p:cNvPr id="64532" name="Rectangle 25"/>
          <p:cNvSpPr>
            <a:spLocks noChangeArrowheads="1"/>
          </p:cNvSpPr>
          <p:nvPr/>
        </p:nvSpPr>
        <p:spPr bwMode="auto">
          <a:xfrm>
            <a:off x="3627092" y="5373812"/>
            <a:ext cx="1905618" cy="431452"/>
          </a:xfrm>
          <a:prstGeom prst="rect">
            <a:avLst/>
          </a:prstGeom>
          <a:solidFill>
            <a:schemeClr val="accent5">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pPr>
            <a:r>
              <a:rPr lang="es-ES_tradnl" sz="2000" b="1" dirty="0">
                <a:latin typeface="Arial Narrow" pitchFamily="34" charset="0"/>
              </a:rPr>
              <a:t>= IGUAL QUE</a:t>
            </a:r>
            <a:endParaRPr lang="es-MX" sz="2000" b="1" dirty="0">
              <a:latin typeface="Arial Narrow" pitchFamily="34" charset="0"/>
            </a:endParaRPr>
          </a:p>
        </p:txBody>
      </p:sp>
      <p:sp>
        <p:nvSpPr>
          <p:cNvPr id="64533" name="Rectangle 24"/>
          <p:cNvSpPr>
            <a:spLocks noChangeArrowheads="1"/>
          </p:cNvSpPr>
          <p:nvPr/>
        </p:nvSpPr>
        <p:spPr bwMode="auto">
          <a:xfrm>
            <a:off x="1835696" y="5373812"/>
            <a:ext cx="1791395" cy="431452"/>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pPr>
            <a:r>
              <a:rPr lang="es-ES_tradnl" sz="2000" b="1" dirty="0">
                <a:latin typeface="Arial Narrow" pitchFamily="34" charset="0"/>
              </a:rPr>
              <a:t>&gt; MAYOR QUE</a:t>
            </a:r>
            <a:endParaRPr lang="es-MX" sz="2000" b="1" dirty="0">
              <a:latin typeface="Arial Narrow" pitchFamily="34" charset="0"/>
            </a:endParaRPr>
          </a:p>
        </p:txBody>
      </p:sp>
      <p:sp>
        <p:nvSpPr>
          <p:cNvPr id="64534" name="Line 27"/>
          <p:cNvSpPr>
            <a:spLocks noChangeShapeType="1"/>
          </p:cNvSpPr>
          <p:nvPr/>
        </p:nvSpPr>
        <p:spPr bwMode="auto">
          <a:xfrm flipV="1">
            <a:off x="2555875" y="5157788"/>
            <a:ext cx="4295775" cy="14287"/>
          </a:xfrm>
          <a:prstGeom prst="line">
            <a:avLst/>
          </a:prstGeom>
          <a:noFill/>
          <a:ln w="12700" cap="sq">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endParaRPr lang="es-MX"/>
          </a:p>
        </p:txBody>
      </p:sp>
      <p:sp>
        <p:nvSpPr>
          <p:cNvPr id="64540" name="Text Box 45"/>
          <p:cNvSpPr txBox="1">
            <a:spLocks noChangeArrowheads="1"/>
          </p:cNvSpPr>
          <p:nvPr/>
        </p:nvSpPr>
        <p:spPr bwMode="auto">
          <a:xfrm>
            <a:off x="6444059" y="1988840"/>
            <a:ext cx="18003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_tradnl" sz="2000" b="1" dirty="0">
                <a:latin typeface="Arial Narrow" pitchFamily="34" charset="0"/>
              </a:rPr>
              <a:t>DIAGNÓSTICO DE EFICIENCIA</a:t>
            </a:r>
            <a:endParaRPr lang="es-MX" sz="2000" b="1" dirty="0">
              <a:latin typeface="Arial Narrow" pitchFamily="34" charset="0"/>
            </a:endParaRPr>
          </a:p>
        </p:txBody>
      </p:sp>
      <p:pic>
        <p:nvPicPr>
          <p:cNvPr id="64541"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84" y="2259986"/>
            <a:ext cx="1871216" cy="210511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800" y="2701196"/>
            <a:ext cx="2068624" cy="2239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132FADFE-3B8F-471C-ABF0-DBC7717ECBBC}" type="slidenum">
              <a:rPr lang="es-ES" smtClean="0"/>
              <a:pPr/>
              <a:t>34</a:t>
            </a:fld>
            <a:endParaRPr lang="es-ES"/>
          </a:p>
        </p:txBody>
      </p:sp>
      <p:sp>
        <p:nvSpPr>
          <p:cNvPr id="3" name="2 Rectángulo"/>
          <p:cNvSpPr/>
          <p:nvPr/>
        </p:nvSpPr>
        <p:spPr>
          <a:xfrm>
            <a:off x="250824" y="992922"/>
            <a:ext cx="8641655"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sz="2000" dirty="0"/>
              <a:t>Al </a:t>
            </a:r>
            <a:r>
              <a:rPr lang="es-ES" sz="2000" b="1" i="1" dirty="0"/>
              <a:t>evaluar los resultados logrados contra los resultados esperados</a:t>
            </a:r>
            <a:r>
              <a:rPr lang="es-ES" sz="2000" dirty="0"/>
              <a:t>, se puede encontrar que aquellos pueden ser </a:t>
            </a:r>
            <a:r>
              <a:rPr lang="es-ES" sz="2000" b="1" i="1" dirty="0"/>
              <a:t>mayores, iguales o menores</a:t>
            </a:r>
            <a:r>
              <a:rPr lang="es-ES" sz="2000" dirty="0"/>
              <a:t> a los segundos.</a:t>
            </a:r>
          </a:p>
        </p:txBody>
      </p:sp>
    </p:spTree>
    <p:extLst>
      <p:ext uri="{BB962C8B-B14F-4D97-AF65-F5344CB8AC3E}">
        <p14:creationId xmlns:p14="http://schemas.microsoft.com/office/powerpoint/2010/main" val="1779559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ChangeArrowheads="1"/>
          </p:cNvSpPr>
          <p:nvPr/>
        </p:nvSpPr>
        <p:spPr bwMode="auto">
          <a:xfrm>
            <a:off x="3563888" y="1569422"/>
            <a:ext cx="5256262" cy="3077766"/>
          </a:xfrm>
          <a:prstGeom prst="rect">
            <a:avLst/>
          </a:prstGeom>
          <a:ln/>
          <a:extLst/>
        </p:spPr>
        <p:style>
          <a:lnRef idx="3">
            <a:schemeClr val="lt1"/>
          </a:lnRef>
          <a:fillRef idx="1">
            <a:schemeClr val="accent1"/>
          </a:fillRef>
          <a:effectRef idx="1">
            <a:schemeClr val="accent1"/>
          </a:effectRef>
          <a:fontRef idx="minor">
            <a:schemeClr val="lt1"/>
          </a:fontRef>
        </p:style>
        <p:txBody>
          <a:bodyPr wrap="square" anchor="ctr">
            <a:spAutoFit/>
          </a:bodyPr>
          <a:lstStyle/>
          <a:p>
            <a:pPr algn="just">
              <a:tabLst>
                <a:tab pos="2133600" algn="l"/>
              </a:tabLst>
            </a:pPr>
            <a:r>
              <a:rPr lang="es-ES" sz="2000" dirty="0">
                <a:cs typeface="Times New Roman" pitchFamily="18" charset="0"/>
              </a:rPr>
              <a:t>La implementación de las decisiones </a:t>
            </a:r>
            <a:r>
              <a:rPr lang="es-ES" sz="2000" b="1" i="1" dirty="0">
                <a:cs typeface="Times New Roman" pitchFamily="18" charset="0"/>
              </a:rPr>
              <a:t>no siempre produce los resultados </a:t>
            </a:r>
            <a:r>
              <a:rPr lang="es-ES" sz="2000" dirty="0">
                <a:cs typeface="Times New Roman" pitchFamily="18" charset="0"/>
              </a:rPr>
              <a:t>deseados, o </a:t>
            </a:r>
            <a:r>
              <a:rPr lang="es-ES" sz="2000" b="1" i="1" dirty="0">
                <a:cs typeface="Times New Roman" pitchFamily="18" charset="0"/>
              </a:rPr>
              <a:t>no se dan de inmediato y de la manera esperada, </a:t>
            </a:r>
            <a:r>
              <a:rPr lang="es-ES" sz="2000" b="1" i="1" dirty="0" smtClean="0">
                <a:cs typeface="Times New Roman" pitchFamily="18" charset="0"/>
              </a:rPr>
              <a:t>debido a</a:t>
            </a:r>
            <a:r>
              <a:rPr lang="es-ES" sz="2000" dirty="0" smtClean="0">
                <a:cs typeface="Times New Roman" pitchFamily="18" charset="0"/>
              </a:rPr>
              <a:t>:</a:t>
            </a:r>
            <a:endParaRPr lang="es-ES" sz="2000" dirty="0">
              <a:cs typeface="Times New Roman" pitchFamily="18" charset="0"/>
            </a:endParaRPr>
          </a:p>
          <a:p>
            <a:pPr algn="just" eaLnBrk="0" hangingPunct="0">
              <a:tabLst>
                <a:tab pos="2133600" algn="l"/>
              </a:tabLst>
            </a:pPr>
            <a:endParaRPr lang="es-MX" sz="1100" dirty="0" smtClean="0"/>
          </a:p>
          <a:p>
            <a:pPr algn="just" eaLnBrk="0" hangingPunct="0">
              <a:tabLst>
                <a:tab pos="2133600" algn="l"/>
              </a:tabLst>
            </a:pPr>
            <a:endParaRPr lang="es-MX" sz="1100" dirty="0" smtClean="0"/>
          </a:p>
          <a:p>
            <a:pPr algn="just" eaLnBrk="0" hangingPunct="0">
              <a:tabLst>
                <a:tab pos="2133600" algn="l"/>
              </a:tabLst>
            </a:pPr>
            <a:endParaRPr lang="es-MX" sz="1100" dirty="0"/>
          </a:p>
          <a:p>
            <a:pPr algn="just" eaLnBrk="0" hangingPunct="0">
              <a:lnSpc>
                <a:spcPct val="150000"/>
              </a:lnSpc>
              <a:buFont typeface="Wingdings" pitchFamily="2" charset="2"/>
              <a:buChar char=""/>
              <a:tabLst>
                <a:tab pos="2133600" algn="l"/>
              </a:tabLst>
            </a:pPr>
            <a:r>
              <a:rPr lang="es-ES" sz="2000" b="1" i="1" dirty="0">
                <a:cs typeface="Times New Roman" pitchFamily="18" charset="0"/>
              </a:rPr>
              <a:t> Condiciones o factores no ponderados.</a:t>
            </a:r>
            <a:endParaRPr lang="es-MX" sz="2000" dirty="0"/>
          </a:p>
          <a:p>
            <a:pPr algn="just" eaLnBrk="0" hangingPunct="0">
              <a:lnSpc>
                <a:spcPct val="150000"/>
              </a:lnSpc>
              <a:buFont typeface="Wingdings" pitchFamily="2" charset="2"/>
              <a:buChar char=""/>
              <a:tabLst>
                <a:tab pos="2133600" algn="l"/>
              </a:tabLst>
            </a:pPr>
            <a:r>
              <a:rPr lang="es-ES" sz="2000" b="1" i="1" dirty="0">
                <a:cs typeface="Times New Roman" pitchFamily="18" charset="0"/>
              </a:rPr>
              <a:t> Falta de colaboración o resistencia.</a:t>
            </a:r>
            <a:endParaRPr lang="es-MX" sz="2000" dirty="0"/>
          </a:p>
          <a:p>
            <a:pPr algn="just" eaLnBrk="0" hangingPunct="0">
              <a:lnSpc>
                <a:spcPct val="150000"/>
              </a:lnSpc>
              <a:buFont typeface="Wingdings" pitchFamily="2" charset="2"/>
              <a:buChar char=""/>
              <a:tabLst>
                <a:tab pos="2133600" algn="l"/>
              </a:tabLst>
            </a:pPr>
            <a:r>
              <a:rPr lang="es-ES" sz="2000" b="1" i="1" dirty="0">
                <a:cs typeface="Times New Roman" pitchFamily="18" charset="0"/>
              </a:rPr>
              <a:t> Cambios inesperados</a:t>
            </a:r>
            <a:r>
              <a:rPr lang="es-ES" sz="2000" dirty="0">
                <a:cs typeface="Times New Roman" pitchFamily="18" charset="0"/>
              </a:rPr>
              <a:t>.</a:t>
            </a:r>
            <a:endParaRPr lang="es-MX" sz="2000" dirty="0"/>
          </a:p>
          <a:p>
            <a:pPr algn="just" eaLnBrk="0" hangingPunct="0">
              <a:tabLst>
                <a:tab pos="2133600" algn="l"/>
              </a:tabLst>
            </a:pPr>
            <a:endParaRPr lang="es-ES" sz="1100" dirty="0">
              <a:cs typeface="Times New Roman"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2736304" cy="41764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132FADFE-3B8F-471C-ABF0-DBC7717ECBBC}" type="slidenum">
              <a:rPr lang="es-ES" smtClean="0"/>
              <a:pPr/>
              <a:t>35</a:t>
            </a:fld>
            <a:endParaRPr lang="es-ES"/>
          </a:p>
        </p:txBody>
      </p:sp>
    </p:spTree>
    <p:extLst>
      <p:ext uri="{BB962C8B-B14F-4D97-AF65-F5344CB8AC3E}">
        <p14:creationId xmlns:p14="http://schemas.microsoft.com/office/powerpoint/2010/main" val="118547605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ChangeArrowheads="1"/>
          </p:cNvSpPr>
          <p:nvPr/>
        </p:nvSpPr>
        <p:spPr bwMode="auto">
          <a:xfrm>
            <a:off x="323850" y="758751"/>
            <a:ext cx="8496300" cy="800219"/>
          </a:xfrm>
          <a:prstGeom prst="rect">
            <a:avLst/>
          </a:prstGeom>
          <a:noFill/>
          <a:ln>
            <a:noFill/>
          </a:ln>
          <a:effectLst/>
          <a:scene3d>
            <a:camera prst="orthographicFront">
              <a:rot lat="0" lon="0" rev="0"/>
            </a:camera>
            <a:lightRig rig="balanced" dir="t">
              <a:rot lat="0" lon="0" rev="8700000"/>
            </a:lightRig>
          </a:scene3d>
          <a:sp3d>
            <a:bevelT w="190500" h="38100"/>
          </a:sp3d>
          <a:extLst/>
        </p:spPr>
        <p:txBody>
          <a:bodyPr wrap="square" anchor="ctr">
            <a:spAutoFit/>
          </a:bodyPr>
          <a:lstStyle/>
          <a:p>
            <a:pPr algn="just" eaLnBrk="0" hangingPunct="0">
              <a:tabLst>
                <a:tab pos="2133600" algn="l"/>
              </a:tabLst>
            </a:pPr>
            <a:r>
              <a:rPr lang="es-ES" dirty="0" smtClean="0">
                <a:cs typeface="Times New Roman" pitchFamily="18" charset="0"/>
              </a:rPr>
              <a:t>Se </a:t>
            </a:r>
            <a:r>
              <a:rPr lang="es-ES" dirty="0">
                <a:cs typeface="Times New Roman" pitchFamily="18" charset="0"/>
              </a:rPr>
              <a:t>establecen </a:t>
            </a:r>
            <a:r>
              <a:rPr lang="es-ES" b="1" i="1" dirty="0">
                <a:cs typeface="Times New Roman" pitchFamily="18" charset="0"/>
              </a:rPr>
              <a:t>tres puntos de aplicación general en la evaluación</a:t>
            </a:r>
            <a:r>
              <a:rPr lang="es-ES" dirty="0">
                <a:cs typeface="Times New Roman" pitchFamily="18" charset="0"/>
              </a:rPr>
              <a:t> de los resultados obtenidos.</a:t>
            </a:r>
          </a:p>
          <a:p>
            <a:pPr algn="just" eaLnBrk="0" hangingPunct="0">
              <a:tabLst>
                <a:tab pos="2133600" algn="l"/>
              </a:tabLst>
            </a:pPr>
            <a:endParaRPr lang="es-MX" sz="1050" dirty="0"/>
          </a:p>
        </p:txBody>
      </p:sp>
      <p:sp>
        <p:nvSpPr>
          <p:cNvPr id="65547" name="Rectangle 13"/>
          <p:cNvSpPr>
            <a:spLocks noChangeArrowheads="1"/>
          </p:cNvSpPr>
          <p:nvPr/>
        </p:nvSpPr>
        <p:spPr bwMode="auto">
          <a:xfrm>
            <a:off x="323528" y="5321315"/>
            <a:ext cx="84969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tabLst>
                <a:tab pos="2133600" algn="l"/>
              </a:tabLst>
            </a:pPr>
            <a:r>
              <a:rPr lang="es-ES" dirty="0">
                <a:cs typeface="Times New Roman" pitchFamily="18" charset="0"/>
              </a:rPr>
              <a:t>E</a:t>
            </a:r>
            <a:r>
              <a:rPr lang="es-ES" dirty="0" smtClean="0">
                <a:cs typeface="Times New Roman" pitchFamily="18" charset="0"/>
              </a:rPr>
              <a:t>l </a:t>
            </a:r>
            <a:r>
              <a:rPr lang="es-ES" dirty="0">
                <a:cs typeface="Times New Roman" pitchFamily="18" charset="0"/>
              </a:rPr>
              <a:t>ejecutivo debe </a:t>
            </a:r>
            <a:r>
              <a:rPr lang="es-ES" b="1" i="1" dirty="0">
                <a:cs typeface="Times New Roman" pitchFamily="18" charset="0"/>
              </a:rPr>
              <a:t>desarrollar su capacidad de observación y análisis</a:t>
            </a:r>
            <a:r>
              <a:rPr lang="es-ES" dirty="0">
                <a:cs typeface="Times New Roman" pitchFamily="18" charset="0"/>
              </a:rPr>
              <a:t> para detectar, analizar y corregir posibles decisiones y anormalidades.</a:t>
            </a:r>
            <a:endParaRPr lang="es-ES" dirty="0"/>
          </a:p>
        </p:txBody>
      </p:sp>
      <p:sp>
        <p:nvSpPr>
          <p:cNvPr id="8" name="Rectangle 13"/>
          <p:cNvSpPr>
            <a:spLocks noChangeArrowheads="1"/>
          </p:cNvSpPr>
          <p:nvPr/>
        </p:nvSpPr>
        <p:spPr bwMode="auto">
          <a:xfrm>
            <a:off x="323528" y="4495691"/>
            <a:ext cx="8496944"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anchor="ctr">
            <a:spAutoFit/>
          </a:bodyPr>
          <a:lstStyle/>
          <a:p>
            <a:pPr lvl="0" algn="ctr">
              <a:tabLst>
                <a:tab pos="2133600" algn="l"/>
              </a:tabLst>
            </a:pPr>
            <a:r>
              <a:rPr lang="es-ES" b="1" i="1" dirty="0">
                <a:cs typeface="Times New Roman" pitchFamily="18" charset="0"/>
              </a:rPr>
              <a:t>Compare los resultados, antes y después de la implementación de la decisión en el área de interés.</a:t>
            </a:r>
            <a:endParaRPr lang="es-MX" dirty="0">
              <a:cs typeface="Times New Roman" pitchFamily="18" charset="0"/>
            </a:endParaRPr>
          </a:p>
        </p:txBody>
      </p:sp>
      <p:sp>
        <p:nvSpPr>
          <p:cNvPr id="2" name="1 Rectángulo"/>
          <p:cNvSpPr/>
          <p:nvPr/>
        </p:nvSpPr>
        <p:spPr>
          <a:xfrm>
            <a:off x="2627784" y="1973739"/>
            <a:ext cx="3960440" cy="203132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42900" indent="-342900" algn="just" eaLnBrk="0" hangingPunct="0">
              <a:buFont typeface="+mj-lt"/>
              <a:buAutoNum type="arabicPeriod"/>
              <a:tabLst>
                <a:tab pos="2133600" algn="l"/>
              </a:tabLst>
            </a:pPr>
            <a:r>
              <a:rPr lang="es-ES" b="1" i="1" dirty="0">
                <a:cs typeface="Times New Roman" pitchFamily="18" charset="0"/>
              </a:rPr>
              <a:t>Estimar lo que pasa al poner la decisión en practica. </a:t>
            </a:r>
            <a:endParaRPr lang="es-ES" b="1" i="1" dirty="0" smtClean="0">
              <a:cs typeface="Times New Roman" pitchFamily="18" charset="0"/>
            </a:endParaRPr>
          </a:p>
          <a:p>
            <a:pPr marL="342900" indent="-342900" algn="just" eaLnBrk="0" hangingPunct="0">
              <a:buFont typeface="+mj-lt"/>
              <a:buAutoNum type="arabicPeriod"/>
              <a:tabLst>
                <a:tab pos="2133600" algn="l"/>
              </a:tabLst>
            </a:pPr>
            <a:endParaRPr lang="es-ES" b="1" i="1" dirty="0">
              <a:cs typeface="Times New Roman" pitchFamily="18" charset="0"/>
            </a:endParaRPr>
          </a:p>
          <a:p>
            <a:pPr marL="342900" indent="-342900" algn="just" eaLnBrk="0" hangingPunct="0">
              <a:buFont typeface="+mj-lt"/>
              <a:buAutoNum type="arabicPeriod"/>
              <a:tabLst>
                <a:tab pos="2133600" algn="l"/>
              </a:tabLst>
            </a:pPr>
            <a:r>
              <a:rPr lang="es-ES" b="1" i="1" dirty="0">
                <a:cs typeface="Times New Roman" pitchFamily="18" charset="0"/>
              </a:rPr>
              <a:t>Juzgar si la decisión produjo los efectos o estado deseados.</a:t>
            </a:r>
            <a:r>
              <a:rPr lang="es-ES" dirty="0">
                <a:cs typeface="Times New Roman" pitchFamily="18" charset="0"/>
              </a:rPr>
              <a:t> </a:t>
            </a:r>
            <a:endParaRPr lang="es-ES" dirty="0" smtClean="0">
              <a:cs typeface="Times New Roman" pitchFamily="18" charset="0"/>
            </a:endParaRPr>
          </a:p>
          <a:p>
            <a:pPr marL="342900" indent="-342900" algn="just" eaLnBrk="0" hangingPunct="0">
              <a:buFont typeface="+mj-lt"/>
              <a:buAutoNum type="arabicPeriod"/>
              <a:tabLst>
                <a:tab pos="2133600" algn="l"/>
              </a:tabLst>
            </a:pPr>
            <a:endParaRPr lang="es-ES" dirty="0" smtClean="0">
              <a:cs typeface="Times New Roman" pitchFamily="18" charset="0"/>
            </a:endParaRPr>
          </a:p>
          <a:p>
            <a:pPr marL="342900" indent="-342900" algn="just" eaLnBrk="0" hangingPunct="0">
              <a:buFont typeface="+mj-lt"/>
              <a:buAutoNum type="arabicPeriod"/>
              <a:tabLst>
                <a:tab pos="2133600" algn="l"/>
              </a:tabLst>
            </a:pPr>
            <a:r>
              <a:rPr lang="es-ES" b="1" i="1" dirty="0" smtClean="0">
                <a:cs typeface="Times New Roman" pitchFamily="18" charset="0"/>
              </a:rPr>
              <a:t>Determinar </a:t>
            </a:r>
            <a:r>
              <a:rPr lang="es-ES" b="1" i="1" dirty="0">
                <a:cs typeface="Times New Roman" pitchFamily="18" charset="0"/>
              </a:rPr>
              <a:t>las medidas correctivas.</a:t>
            </a:r>
            <a:endParaRPr lang="es-MX"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74285"/>
            <a:ext cx="2231926"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397" y="1973739"/>
            <a:ext cx="2124075" cy="201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5 Marcador de número de diapositiva"/>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87DD79BC-570D-4147-B8B7-F292FFF6D275}" type="slidenum">
              <a:rPr lang="es-ES"/>
              <a:pPr>
                <a:defRPr/>
              </a:pPr>
              <a:t>36</a:t>
            </a:fld>
            <a:endParaRPr lang="es-ES"/>
          </a:p>
        </p:txBody>
      </p:sp>
    </p:spTree>
    <p:extLst>
      <p:ext uri="{BB962C8B-B14F-4D97-AF65-F5344CB8AC3E}">
        <p14:creationId xmlns:p14="http://schemas.microsoft.com/office/powerpoint/2010/main" val="3548941358"/>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79134" y="4797152"/>
            <a:ext cx="7929562" cy="181585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CAPÍTULO 3.2</a:t>
            </a: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Diseño estratégico</a:t>
            </a:r>
          </a:p>
          <a:p>
            <a:pPr algn="ctr">
              <a:spcBef>
                <a:spcPct val="50000"/>
              </a:spcBef>
              <a:defRPr/>
            </a:pPr>
            <a:endPar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628800"/>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2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37</a:t>
            </a:fld>
            <a:endParaRPr lang="es-ES"/>
          </a:p>
        </p:txBody>
      </p:sp>
    </p:spTree>
    <p:extLst>
      <p:ext uri="{BB962C8B-B14F-4D97-AF65-F5344CB8AC3E}">
        <p14:creationId xmlns:p14="http://schemas.microsoft.com/office/powerpoint/2010/main" val="403363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23851" y="1292567"/>
            <a:ext cx="8424613" cy="1200329"/>
          </a:xfrm>
          <a:prstGeom prst="rect">
            <a:avLst/>
          </a:prstGeom>
          <a:noFill/>
          <a:ln w="9525">
            <a:noFill/>
            <a:miter lim="800000"/>
            <a:headEnd/>
            <a:tailEnd/>
          </a:ln>
        </p:spPr>
        <p:txBody>
          <a:bodyPr wrap="square" lIns="126000" rIns="126000" anchor="ctr">
            <a:spAutoFit/>
          </a:bodyPr>
          <a:lstStyle/>
          <a:p>
            <a:pPr algn="just"/>
            <a:r>
              <a:rPr lang="es-ES" dirty="0"/>
              <a:t>Toda organización </a:t>
            </a:r>
            <a:r>
              <a:rPr lang="es-ES" dirty="0" smtClean="0"/>
              <a:t>debe </a:t>
            </a:r>
            <a:r>
              <a:rPr lang="es-ES" dirty="0"/>
              <a:t>diseñar </a:t>
            </a:r>
            <a:r>
              <a:rPr lang="es-ES" b="1" i="1" dirty="0"/>
              <a:t>planes estratégicos</a:t>
            </a:r>
            <a:r>
              <a:rPr lang="es-ES" dirty="0"/>
              <a:t> para el </a:t>
            </a:r>
            <a:r>
              <a:rPr lang="es-ES" b="1" i="1" dirty="0"/>
              <a:t>logro de sus objetivos y metas</a:t>
            </a:r>
            <a:r>
              <a:rPr lang="es-ES" dirty="0"/>
              <a:t> que pueden ser a </a:t>
            </a:r>
            <a:r>
              <a:rPr lang="es-ES" b="1" i="1" dirty="0"/>
              <a:t>corto, mediano y largo plazo</a:t>
            </a:r>
            <a:r>
              <a:rPr lang="es-ES" dirty="0" smtClean="0"/>
              <a:t>, </a:t>
            </a:r>
            <a:r>
              <a:rPr lang="es-ES" dirty="0"/>
              <a:t>así como </a:t>
            </a:r>
            <a:r>
              <a:rPr lang="es-ES" b="1" i="1" dirty="0"/>
              <a:t>para competir </a:t>
            </a:r>
            <a:r>
              <a:rPr lang="es-ES" dirty="0"/>
              <a:t>en forma satisfactoria, y para </a:t>
            </a:r>
            <a:r>
              <a:rPr lang="es-ES" b="1" i="1" dirty="0"/>
              <a:t>aprovechar las oportunidades o evitar las amenazas</a:t>
            </a:r>
            <a:r>
              <a:rPr lang="es-ES" dirty="0"/>
              <a:t> que el tiempo trae </a:t>
            </a:r>
            <a:r>
              <a:rPr lang="es-ES" dirty="0" smtClean="0"/>
              <a:t>consigo.</a:t>
            </a:r>
            <a:endParaRPr lang="es-ES" dirty="0"/>
          </a:p>
        </p:txBody>
      </p:sp>
      <p:sp>
        <p:nvSpPr>
          <p:cNvPr id="7173" name="Rectangle 11"/>
          <p:cNvSpPr>
            <a:spLocks noChangeArrowheads="1"/>
          </p:cNvSpPr>
          <p:nvPr/>
        </p:nvSpPr>
        <p:spPr bwMode="auto">
          <a:xfrm>
            <a:off x="323851" y="5239792"/>
            <a:ext cx="8496299" cy="92551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just"/>
            <a:r>
              <a:rPr lang="es-ES" dirty="0"/>
              <a:t>El único </a:t>
            </a:r>
            <a:r>
              <a:rPr lang="es-ES" b="1" i="1" dirty="0"/>
              <a:t>propósito de la planeación estratégica</a:t>
            </a:r>
            <a:r>
              <a:rPr lang="es-ES" dirty="0"/>
              <a:t> es el </a:t>
            </a:r>
            <a:r>
              <a:rPr lang="es-ES" b="1" i="1" dirty="0"/>
              <a:t>permitir que la </a:t>
            </a:r>
            <a:r>
              <a:rPr lang="es-ES" b="1" i="1" dirty="0" smtClean="0"/>
              <a:t>organización </a:t>
            </a:r>
            <a:r>
              <a:rPr lang="es-ES" b="1" i="1" dirty="0"/>
              <a:t>obtenga con la mayor eficiencia posible una ventaja sostenible sobre sus competidores</a:t>
            </a:r>
            <a:r>
              <a:rPr lang="es-ES" dirty="0"/>
              <a:t>. </a:t>
            </a:r>
          </a:p>
        </p:txBody>
      </p:sp>
      <p:sp>
        <p:nvSpPr>
          <p:cNvPr id="7174" name="Text Box 12"/>
          <p:cNvSpPr txBox="1">
            <a:spLocks noChangeArrowheads="1"/>
          </p:cNvSpPr>
          <p:nvPr/>
        </p:nvSpPr>
        <p:spPr bwMode="auto">
          <a:xfrm>
            <a:off x="3009749" y="404664"/>
            <a:ext cx="3051476" cy="369332"/>
          </a:xfrm>
          <a:prstGeom prst="rect">
            <a:avLst/>
          </a:prstGeom>
          <a:noFill/>
          <a:ln w="9525">
            <a:noFill/>
            <a:miter lim="800000"/>
            <a:headEnd/>
            <a:tailEnd/>
          </a:ln>
        </p:spPr>
        <p:txBody>
          <a:bodyPr wrap="square" anchor="ctr">
            <a:spAutoFit/>
          </a:bodyPr>
          <a:lstStyle>
            <a:defPPr>
              <a:defRPr lang="es-ES"/>
            </a:defPPr>
            <a:lvl1pPr algn="ctr">
              <a:defRPr b="1"/>
            </a:lvl1pPr>
          </a:lstStyle>
          <a:p>
            <a:r>
              <a:rPr lang="es-ES" dirty="0"/>
              <a:t>LA PLANEACIÓN ESTRATÉGICA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492896"/>
            <a:ext cx="525658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2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38</a:t>
            </a:fld>
            <a:endParaRPr lang="es-ES"/>
          </a:p>
        </p:txBody>
      </p:sp>
      <p:sp>
        <p:nvSpPr>
          <p:cNvPr id="7" name="Text Box 16"/>
          <p:cNvSpPr txBox="1">
            <a:spLocks noChangeArrowheads="1"/>
          </p:cNvSpPr>
          <p:nvPr/>
        </p:nvSpPr>
        <p:spPr bwMode="auto">
          <a:xfrm>
            <a:off x="323851" y="836712"/>
            <a:ext cx="8496300" cy="3693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just">
              <a:spcBef>
                <a:spcPct val="50000"/>
              </a:spcBef>
              <a:defRPr/>
            </a:pPr>
            <a:r>
              <a:rPr lang="es-ES" b="1" i="1" dirty="0"/>
              <a:t>Planear es anticipar el futuro, es decidir hoy lo que se hará mañana.</a:t>
            </a:r>
          </a:p>
        </p:txBody>
      </p:sp>
    </p:spTree>
    <p:extLst>
      <p:ext uri="{BB962C8B-B14F-4D97-AF65-F5344CB8AC3E}">
        <p14:creationId xmlns:p14="http://schemas.microsoft.com/office/powerpoint/2010/main" val="4152587277"/>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3 Marcador de número de diapositiva"/>
          <p:cNvSpPr>
            <a:spLocks noGrp="1"/>
          </p:cNvSpPr>
          <p:nvPr>
            <p:ph type="sldNum" sz="quarter" idx="12"/>
          </p:nvPr>
        </p:nvSpPr>
        <p:spPr>
          <a:xfrm>
            <a:off x="6553200" y="6356350"/>
            <a:ext cx="2133600" cy="365125"/>
          </a:xfrm>
        </p:spPr>
        <p:txBody>
          <a:bodyPr/>
          <a:lstStyle/>
          <a:p>
            <a:pPr>
              <a:defRPr/>
            </a:pPr>
            <a:fld id="{A94C0B56-855C-49F5-8249-ED83C47FA677}" type="slidenum">
              <a:rPr lang="es-ES"/>
              <a:pPr>
                <a:defRPr/>
              </a:pPr>
              <a:t>39</a:t>
            </a:fld>
            <a:endParaRPr lang="es-ES" dirty="0"/>
          </a:p>
        </p:txBody>
      </p:sp>
      <p:graphicFrame>
        <p:nvGraphicFramePr>
          <p:cNvPr id="342190" name="Group 174"/>
          <p:cNvGraphicFramePr>
            <a:graphicFrameLocks noGrp="1"/>
          </p:cNvGraphicFramePr>
          <p:nvPr>
            <p:extLst>
              <p:ext uri="{D42A27DB-BD31-4B8C-83A1-F6EECF244321}">
                <p14:modId xmlns:p14="http://schemas.microsoft.com/office/powerpoint/2010/main" val="3675215950"/>
              </p:ext>
            </p:extLst>
          </p:nvPr>
        </p:nvGraphicFramePr>
        <p:xfrm>
          <a:off x="539750" y="2708920"/>
          <a:ext cx="8064500" cy="1982788"/>
        </p:xfrm>
        <a:graphic>
          <a:graphicData uri="http://schemas.openxmlformats.org/drawingml/2006/table">
            <a:tbl>
              <a:tblPr>
                <a:effectLst/>
              </a:tblPr>
              <a:tblGrid>
                <a:gridCol w="1612900"/>
                <a:gridCol w="1612900"/>
                <a:gridCol w="1612900"/>
                <a:gridCol w="1612900"/>
                <a:gridCol w="1612900"/>
              </a:tblGrid>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itchFamily="34" charset="0"/>
                        </a:rPr>
                        <a:t>OPORTUNIDADES</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itchFamily="34" charset="0"/>
                        </a:rPr>
                        <a:t>RECURSOS</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A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itchFamily="34" charset="0"/>
                        </a:rPr>
                        <a:t>RIESGOS</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itchFamily="34" charset="0"/>
                        </a:rPr>
                        <a:t>DECISIONES</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itchFamily="34" charset="0"/>
                        </a:rPr>
                        <a:t>EVALUACIÓN</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98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6A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847725">
                <a:tc>
                  <a:txBody>
                    <a:bodyPr/>
                    <a:lstStyle/>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INTERNAS</a:t>
                      </a:r>
                    </a:p>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DEL MERCADO</a:t>
                      </a:r>
                    </a:p>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AMBIENTALES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HUMANOS</a:t>
                      </a:r>
                    </a:p>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TECNOLÓGICOS</a:t>
                      </a:r>
                    </a:p>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MATERIALES</a:t>
                      </a:r>
                    </a:p>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FINANCIEROS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6A5F"/>
                    </a:solidFill>
                  </a:tcPr>
                </a:tc>
                <a:tc>
                  <a:txBody>
                    <a:bodyPr/>
                    <a:lstStyle/>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PREVISIBLES</a:t>
                      </a:r>
                    </a:p>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NO PREVISIBLES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RESULTADOS A CORTO, MEDIO Y LARGO PLAZO</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ANÁLISIS</a:t>
                      </a:r>
                    </a:p>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AJUSTE</a:t>
                      </a:r>
                    </a:p>
                    <a:p>
                      <a:pPr marL="0" marR="0" lvl="0" indent="0" algn="l" defTabSz="914400" rtl="0" eaLnBrk="1" fontAlgn="base" latinLnBrk="0" hangingPunct="1">
                        <a:lnSpc>
                          <a:spcPct val="85000"/>
                        </a:lnSpc>
                        <a:spcBef>
                          <a:spcPct val="1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NUEVOS PLANES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marL="0" marR="0" lvl="0" indent="0" algn="ctr" defTabSz="914400" rtl="0" eaLnBrk="1" fontAlgn="base" latinLnBrk="0" hangingPunct="1">
                        <a:lnSpc>
                          <a:spcPct val="85000"/>
                        </a:lnSpc>
                        <a:spcBef>
                          <a:spcPct val="1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85000"/>
                        </a:lnSpc>
                        <a:spcBef>
                          <a:spcPct val="1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A5F"/>
                    </a:solidFill>
                  </a:tcPr>
                </a:tc>
                <a:tc>
                  <a:txBody>
                    <a:bodyPr/>
                    <a:lstStyle/>
                    <a:p>
                      <a:pPr marL="0" marR="0" lvl="0" indent="0" algn="l" defTabSz="914400" rtl="0" eaLnBrk="1" fontAlgn="base" latinLnBrk="0" hangingPunct="1">
                        <a:lnSpc>
                          <a:spcPct val="85000"/>
                        </a:lnSpc>
                        <a:spcBef>
                          <a:spcPct val="1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85000"/>
                        </a:lnSpc>
                        <a:spcBef>
                          <a:spcPct val="1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85000"/>
                        </a:lnSpc>
                        <a:spcBef>
                          <a:spcPct val="1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grpSp>
        <p:nvGrpSpPr>
          <p:cNvPr id="2" name="1 Grupo"/>
          <p:cNvGrpSpPr/>
          <p:nvPr/>
        </p:nvGrpSpPr>
        <p:grpSpPr>
          <a:xfrm>
            <a:off x="755651" y="3192238"/>
            <a:ext cx="7632700" cy="1368425"/>
            <a:chOff x="755650" y="3441700"/>
            <a:chExt cx="7632700" cy="1368425"/>
          </a:xfrm>
        </p:grpSpPr>
        <p:sp>
          <p:nvSpPr>
            <p:cNvPr id="8228" name="Line 116"/>
            <p:cNvSpPr>
              <a:spLocks noChangeShapeType="1"/>
            </p:cNvSpPr>
            <p:nvPr/>
          </p:nvSpPr>
          <p:spPr bwMode="auto">
            <a:xfrm flipH="1">
              <a:off x="7019925" y="4810125"/>
              <a:ext cx="1368425" cy="0"/>
            </a:xfrm>
            <a:prstGeom prst="line">
              <a:avLst/>
            </a:prstGeom>
            <a:noFill/>
            <a:ln w="34925">
              <a:solidFill>
                <a:schemeClr val="tx1"/>
              </a:solidFill>
              <a:round/>
              <a:headEnd/>
              <a:tailEnd type="stealth" w="med" len="med"/>
            </a:ln>
          </p:spPr>
          <p:txBody>
            <a:bodyPr/>
            <a:lstStyle/>
            <a:p>
              <a:endParaRPr lang="en-US" dirty="0"/>
            </a:p>
          </p:txBody>
        </p:sp>
        <p:sp>
          <p:nvSpPr>
            <p:cNvPr id="8229" name="Line 123"/>
            <p:cNvSpPr>
              <a:spLocks noChangeShapeType="1"/>
            </p:cNvSpPr>
            <p:nvPr/>
          </p:nvSpPr>
          <p:spPr bwMode="auto">
            <a:xfrm flipH="1">
              <a:off x="8388350" y="4522787"/>
              <a:ext cx="0" cy="287338"/>
            </a:xfrm>
            <a:prstGeom prst="line">
              <a:avLst/>
            </a:prstGeom>
            <a:noFill/>
            <a:ln w="34925">
              <a:solidFill>
                <a:schemeClr val="tx1"/>
              </a:solidFill>
              <a:round/>
              <a:headEnd/>
              <a:tailEnd type="stealth" w="med" len="med"/>
            </a:ln>
          </p:spPr>
          <p:txBody>
            <a:bodyPr/>
            <a:lstStyle/>
            <a:p>
              <a:endParaRPr lang="en-US" dirty="0"/>
            </a:p>
          </p:txBody>
        </p:sp>
        <p:sp>
          <p:nvSpPr>
            <p:cNvPr id="8230" name="Line 132"/>
            <p:cNvSpPr>
              <a:spLocks noChangeShapeType="1"/>
            </p:cNvSpPr>
            <p:nvPr/>
          </p:nvSpPr>
          <p:spPr bwMode="auto">
            <a:xfrm flipH="1">
              <a:off x="8388350" y="3441700"/>
              <a:ext cx="0" cy="287337"/>
            </a:xfrm>
            <a:prstGeom prst="line">
              <a:avLst/>
            </a:prstGeom>
            <a:noFill/>
            <a:ln w="34925">
              <a:solidFill>
                <a:schemeClr val="tx1"/>
              </a:solidFill>
              <a:round/>
              <a:headEnd/>
              <a:tailEnd type="stealth" w="med" len="med"/>
            </a:ln>
          </p:spPr>
          <p:txBody>
            <a:bodyPr/>
            <a:lstStyle/>
            <a:p>
              <a:endParaRPr lang="en-US" dirty="0"/>
            </a:p>
          </p:txBody>
        </p:sp>
        <p:sp>
          <p:nvSpPr>
            <p:cNvPr id="8231" name="Line 137"/>
            <p:cNvSpPr>
              <a:spLocks noChangeShapeType="1"/>
            </p:cNvSpPr>
            <p:nvPr/>
          </p:nvSpPr>
          <p:spPr bwMode="auto">
            <a:xfrm>
              <a:off x="5219700" y="4449762"/>
              <a:ext cx="0" cy="360363"/>
            </a:xfrm>
            <a:prstGeom prst="line">
              <a:avLst/>
            </a:prstGeom>
            <a:noFill/>
            <a:ln w="28575">
              <a:solidFill>
                <a:schemeClr val="tx1"/>
              </a:solidFill>
              <a:round/>
              <a:headEnd type="triangle" w="med" len="med"/>
              <a:tailEnd type="arrow" w="med" len="med"/>
            </a:ln>
          </p:spPr>
          <p:txBody>
            <a:bodyPr/>
            <a:lstStyle/>
            <a:p>
              <a:endParaRPr lang="en-US" dirty="0"/>
            </a:p>
          </p:txBody>
        </p:sp>
        <p:sp>
          <p:nvSpPr>
            <p:cNvPr id="8232" name="Line 141"/>
            <p:cNvSpPr>
              <a:spLocks noChangeShapeType="1"/>
            </p:cNvSpPr>
            <p:nvPr/>
          </p:nvSpPr>
          <p:spPr bwMode="auto">
            <a:xfrm flipH="1">
              <a:off x="5508625" y="4810125"/>
              <a:ext cx="1368425" cy="0"/>
            </a:xfrm>
            <a:prstGeom prst="line">
              <a:avLst/>
            </a:prstGeom>
            <a:noFill/>
            <a:ln w="34925">
              <a:solidFill>
                <a:schemeClr val="tx1"/>
              </a:solidFill>
              <a:round/>
              <a:headEnd/>
              <a:tailEnd type="stealth" w="med" len="med"/>
            </a:ln>
          </p:spPr>
          <p:txBody>
            <a:bodyPr/>
            <a:lstStyle/>
            <a:p>
              <a:endParaRPr lang="en-US" dirty="0"/>
            </a:p>
          </p:txBody>
        </p:sp>
        <p:sp>
          <p:nvSpPr>
            <p:cNvPr id="8233" name="Line 142"/>
            <p:cNvSpPr>
              <a:spLocks noChangeShapeType="1"/>
            </p:cNvSpPr>
            <p:nvPr/>
          </p:nvSpPr>
          <p:spPr bwMode="auto">
            <a:xfrm flipH="1">
              <a:off x="3851275" y="4810125"/>
              <a:ext cx="1368425" cy="0"/>
            </a:xfrm>
            <a:prstGeom prst="line">
              <a:avLst/>
            </a:prstGeom>
            <a:noFill/>
            <a:ln w="34925">
              <a:solidFill>
                <a:schemeClr val="tx1"/>
              </a:solidFill>
              <a:round/>
              <a:headEnd/>
              <a:tailEnd type="stealth" w="med" len="med"/>
            </a:ln>
          </p:spPr>
          <p:txBody>
            <a:bodyPr/>
            <a:lstStyle/>
            <a:p>
              <a:endParaRPr lang="en-US" dirty="0"/>
            </a:p>
          </p:txBody>
        </p:sp>
        <p:sp>
          <p:nvSpPr>
            <p:cNvPr id="8234" name="Line 143"/>
            <p:cNvSpPr>
              <a:spLocks noChangeShapeType="1"/>
            </p:cNvSpPr>
            <p:nvPr/>
          </p:nvSpPr>
          <p:spPr bwMode="auto">
            <a:xfrm flipH="1">
              <a:off x="2266950" y="4810125"/>
              <a:ext cx="1368425" cy="0"/>
            </a:xfrm>
            <a:prstGeom prst="line">
              <a:avLst/>
            </a:prstGeom>
            <a:noFill/>
            <a:ln w="34925">
              <a:solidFill>
                <a:schemeClr val="tx1"/>
              </a:solidFill>
              <a:round/>
              <a:headEnd/>
              <a:tailEnd type="stealth" w="med" len="med"/>
            </a:ln>
          </p:spPr>
          <p:txBody>
            <a:bodyPr/>
            <a:lstStyle/>
            <a:p>
              <a:endParaRPr lang="en-US" dirty="0"/>
            </a:p>
          </p:txBody>
        </p:sp>
        <p:sp>
          <p:nvSpPr>
            <p:cNvPr id="8235" name="Line 144"/>
            <p:cNvSpPr>
              <a:spLocks noChangeShapeType="1"/>
            </p:cNvSpPr>
            <p:nvPr/>
          </p:nvSpPr>
          <p:spPr bwMode="auto">
            <a:xfrm flipH="1">
              <a:off x="755650" y="4810125"/>
              <a:ext cx="1368425" cy="0"/>
            </a:xfrm>
            <a:prstGeom prst="line">
              <a:avLst/>
            </a:prstGeom>
            <a:noFill/>
            <a:ln w="34925">
              <a:solidFill>
                <a:schemeClr val="tx1"/>
              </a:solidFill>
              <a:round/>
              <a:headEnd/>
              <a:tailEnd type="stealth" w="med" len="med"/>
            </a:ln>
          </p:spPr>
          <p:txBody>
            <a:bodyPr/>
            <a:lstStyle/>
            <a:p>
              <a:endParaRPr lang="en-US" dirty="0"/>
            </a:p>
          </p:txBody>
        </p:sp>
        <p:sp>
          <p:nvSpPr>
            <p:cNvPr id="8236" name="Line 145"/>
            <p:cNvSpPr>
              <a:spLocks noChangeShapeType="1"/>
            </p:cNvSpPr>
            <p:nvPr/>
          </p:nvSpPr>
          <p:spPr bwMode="auto">
            <a:xfrm>
              <a:off x="6877050" y="4449762"/>
              <a:ext cx="0" cy="360363"/>
            </a:xfrm>
            <a:prstGeom prst="line">
              <a:avLst/>
            </a:prstGeom>
            <a:noFill/>
            <a:ln w="28575">
              <a:solidFill>
                <a:schemeClr val="tx1"/>
              </a:solidFill>
              <a:round/>
              <a:headEnd type="triangle" w="med" len="med"/>
              <a:tailEnd type="arrow" w="med" len="med"/>
            </a:ln>
          </p:spPr>
          <p:txBody>
            <a:bodyPr/>
            <a:lstStyle/>
            <a:p>
              <a:endParaRPr lang="en-US" dirty="0"/>
            </a:p>
          </p:txBody>
        </p:sp>
        <p:sp>
          <p:nvSpPr>
            <p:cNvPr id="8237" name="Line 146"/>
            <p:cNvSpPr>
              <a:spLocks noChangeShapeType="1"/>
            </p:cNvSpPr>
            <p:nvPr/>
          </p:nvSpPr>
          <p:spPr bwMode="auto">
            <a:xfrm>
              <a:off x="3635375" y="4449762"/>
              <a:ext cx="0" cy="360363"/>
            </a:xfrm>
            <a:prstGeom prst="line">
              <a:avLst/>
            </a:prstGeom>
            <a:noFill/>
            <a:ln w="28575">
              <a:solidFill>
                <a:schemeClr val="tx1"/>
              </a:solidFill>
              <a:round/>
              <a:headEnd type="triangle" w="med" len="med"/>
              <a:tailEnd type="arrow" w="med" len="med"/>
            </a:ln>
          </p:spPr>
          <p:txBody>
            <a:bodyPr/>
            <a:lstStyle/>
            <a:p>
              <a:endParaRPr lang="en-US" dirty="0"/>
            </a:p>
          </p:txBody>
        </p:sp>
        <p:sp>
          <p:nvSpPr>
            <p:cNvPr id="8238" name="Line 148"/>
            <p:cNvSpPr>
              <a:spLocks noChangeShapeType="1"/>
            </p:cNvSpPr>
            <p:nvPr/>
          </p:nvSpPr>
          <p:spPr bwMode="auto">
            <a:xfrm flipH="1" flipV="1">
              <a:off x="755650" y="4522787"/>
              <a:ext cx="0" cy="287338"/>
            </a:xfrm>
            <a:prstGeom prst="line">
              <a:avLst/>
            </a:prstGeom>
            <a:noFill/>
            <a:ln w="31750">
              <a:solidFill>
                <a:schemeClr val="tx1"/>
              </a:solidFill>
              <a:round/>
              <a:headEnd/>
              <a:tailEnd type="stealth" w="med" len="med"/>
            </a:ln>
          </p:spPr>
          <p:txBody>
            <a:bodyPr/>
            <a:lstStyle/>
            <a:p>
              <a:endParaRPr lang="en-US" dirty="0"/>
            </a:p>
          </p:txBody>
        </p:sp>
        <p:sp>
          <p:nvSpPr>
            <p:cNvPr id="8239" name="Line 149"/>
            <p:cNvSpPr>
              <a:spLocks noChangeShapeType="1"/>
            </p:cNvSpPr>
            <p:nvPr/>
          </p:nvSpPr>
          <p:spPr bwMode="auto">
            <a:xfrm flipH="1" flipV="1">
              <a:off x="755650" y="3441700"/>
              <a:ext cx="0" cy="287337"/>
            </a:xfrm>
            <a:prstGeom prst="line">
              <a:avLst/>
            </a:prstGeom>
            <a:noFill/>
            <a:ln w="31750">
              <a:solidFill>
                <a:schemeClr val="tx1"/>
              </a:solidFill>
              <a:round/>
              <a:headEnd/>
              <a:tailEnd type="stealth" w="med" len="med"/>
            </a:ln>
          </p:spPr>
          <p:txBody>
            <a:bodyPr/>
            <a:lstStyle/>
            <a:p>
              <a:endParaRPr lang="en-US" dirty="0"/>
            </a:p>
          </p:txBody>
        </p:sp>
        <p:sp>
          <p:nvSpPr>
            <p:cNvPr id="8240" name="Line 150"/>
            <p:cNvSpPr>
              <a:spLocks noChangeShapeType="1"/>
            </p:cNvSpPr>
            <p:nvPr/>
          </p:nvSpPr>
          <p:spPr bwMode="auto">
            <a:xfrm>
              <a:off x="776145" y="3441700"/>
              <a:ext cx="1368425" cy="0"/>
            </a:xfrm>
            <a:prstGeom prst="line">
              <a:avLst/>
            </a:prstGeom>
            <a:noFill/>
            <a:ln w="34925">
              <a:solidFill>
                <a:schemeClr val="tx1"/>
              </a:solidFill>
              <a:round/>
              <a:headEnd/>
              <a:tailEnd type="stealth" w="med" len="med"/>
            </a:ln>
          </p:spPr>
          <p:txBody>
            <a:bodyPr/>
            <a:lstStyle/>
            <a:p>
              <a:endParaRPr lang="en-US" dirty="0"/>
            </a:p>
          </p:txBody>
        </p:sp>
        <p:sp>
          <p:nvSpPr>
            <p:cNvPr id="8241" name="Line 152"/>
            <p:cNvSpPr>
              <a:spLocks noChangeShapeType="1"/>
            </p:cNvSpPr>
            <p:nvPr/>
          </p:nvSpPr>
          <p:spPr bwMode="auto">
            <a:xfrm>
              <a:off x="2409825" y="3441700"/>
              <a:ext cx="1225550" cy="0"/>
            </a:xfrm>
            <a:prstGeom prst="line">
              <a:avLst/>
            </a:prstGeom>
            <a:noFill/>
            <a:ln w="34925">
              <a:solidFill>
                <a:schemeClr val="tx1"/>
              </a:solidFill>
              <a:round/>
              <a:headEnd/>
              <a:tailEnd type="stealth" w="med" len="med"/>
            </a:ln>
          </p:spPr>
          <p:txBody>
            <a:bodyPr/>
            <a:lstStyle/>
            <a:p>
              <a:endParaRPr lang="en-US" dirty="0"/>
            </a:p>
          </p:txBody>
        </p:sp>
        <p:sp>
          <p:nvSpPr>
            <p:cNvPr id="8242" name="Line 153"/>
            <p:cNvSpPr>
              <a:spLocks noChangeShapeType="1"/>
            </p:cNvSpPr>
            <p:nvPr/>
          </p:nvSpPr>
          <p:spPr bwMode="auto">
            <a:xfrm>
              <a:off x="2339975" y="3441700"/>
              <a:ext cx="0" cy="287337"/>
            </a:xfrm>
            <a:prstGeom prst="line">
              <a:avLst/>
            </a:prstGeom>
            <a:noFill/>
            <a:ln w="28575">
              <a:solidFill>
                <a:schemeClr val="tx1"/>
              </a:solidFill>
              <a:round/>
              <a:headEnd type="triangle" w="med" len="med"/>
              <a:tailEnd type="arrow" w="med" len="med"/>
            </a:ln>
          </p:spPr>
          <p:txBody>
            <a:bodyPr/>
            <a:lstStyle/>
            <a:p>
              <a:endParaRPr lang="en-US" dirty="0"/>
            </a:p>
          </p:txBody>
        </p:sp>
        <p:sp>
          <p:nvSpPr>
            <p:cNvPr id="8243" name="Line 158"/>
            <p:cNvSpPr>
              <a:spLocks noChangeShapeType="1"/>
            </p:cNvSpPr>
            <p:nvPr/>
          </p:nvSpPr>
          <p:spPr bwMode="auto">
            <a:xfrm>
              <a:off x="3924300" y="3441700"/>
              <a:ext cx="1368425" cy="0"/>
            </a:xfrm>
            <a:prstGeom prst="line">
              <a:avLst/>
            </a:prstGeom>
            <a:noFill/>
            <a:ln w="34925">
              <a:solidFill>
                <a:schemeClr val="tx1"/>
              </a:solidFill>
              <a:round/>
              <a:headEnd/>
              <a:tailEnd type="stealth" w="med" len="med"/>
            </a:ln>
          </p:spPr>
          <p:txBody>
            <a:bodyPr/>
            <a:lstStyle/>
            <a:p>
              <a:endParaRPr lang="en-US" dirty="0"/>
            </a:p>
          </p:txBody>
        </p:sp>
        <p:sp>
          <p:nvSpPr>
            <p:cNvPr id="8244" name="Line 159"/>
            <p:cNvSpPr>
              <a:spLocks noChangeShapeType="1"/>
            </p:cNvSpPr>
            <p:nvPr/>
          </p:nvSpPr>
          <p:spPr bwMode="auto">
            <a:xfrm>
              <a:off x="5508625" y="3441700"/>
              <a:ext cx="1368425" cy="0"/>
            </a:xfrm>
            <a:prstGeom prst="line">
              <a:avLst/>
            </a:prstGeom>
            <a:noFill/>
            <a:ln w="34925">
              <a:solidFill>
                <a:schemeClr val="tx1"/>
              </a:solidFill>
              <a:round/>
              <a:headEnd/>
              <a:tailEnd type="stealth" w="med" len="med"/>
            </a:ln>
          </p:spPr>
          <p:txBody>
            <a:bodyPr/>
            <a:lstStyle/>
            <a:p>
              <a:endParaRPr lang="en-US" dirty="0"/>
            </a:p>
          </p:txBody>
        </p:sp>
        <p:sp>
          <p:nvSpPr>
            <p:cNvPr id="8245" name="Line 160"/>
            <p:cNvSpPr>
              <a:spLocks noChangeShapeType="1"/>
            </p:cNvSpPr>
            <p:nvPr/>
          </p:nvSpPr>
          <p:spPr bwMode="auto">
            <a:xfrm>
              <a:off x="7091363" y="3441700"/>
              <a:ext cx="1296987" cy="0"/>
            </a:xfrm>
            <a:prstGeom prst="line">
              <a:avLst/>
            </a:prstGeom>
            <a:noFill/>
            <a:ln w="34925">
              <a:solidFill>
                <a:schemeClr val="tx1"/>
              </a:solidFill>
              <a:round/>
              <a:headEnd/>
              <a:tailEnd type="stealth" w="med" len="med"/>
            </a:ln>
          </p:spPr>
          <p:txBody>
            <a:bodyPr/>
            <a:lstStyle/>
            <a:p>
              <a:endParaRPr lang="en-US" dirty="0"/>
            </a:p>
          </p:txBody>
        </p:sp>
        <p:sp>
          <p:nvSpPr>
            <p:cNvPr id="8246" name="Line 161"/>
            <p:cNvSpPr>
              <a:spLocks noChangeShapeType="1"/>
            </p:cNvSpPr>
            <p:nvPr/>
          </p:nvSpPr>
          <p:spPr bwMode="auto">
            <a:xfrm>
              <a:off x="5508625" y="3441700"/>
              <a:ext cx="0" cy="360362"/>
            </a:xfrm>
            <a:prstGeom prst="line">
              <a:avLst/>
            </a:prstGeom>
            <a:noFill/>
            <a:ln w="28575">
              <a:solidFill>
                <a:schemeClr val="tx1"/>
              </a:solidFill>
              <a:round/>
              <a:headEnd type="triangle" w="med" len="med"/>
              <a:tailEnd type="arrow" w="med" len="med"/>
            </a:ln>
          </p:spPr>
          <p:txBody>
            <a:bodyPr/>
            <a:lstStyle/>
            <a:p>
              <a:endParaRPr lang="en-US" dirty="0"/>
            </a:p>
          </p:txBody>
        </p:sp>
        <p:sp>
          <p:nvSpPr>
            <p:cNvPr id="8247" name="Line 162"/>
            <p:cNvSpPr>
              <a:spLocks noChangeShapeType="1"/>
            </p:cNvSpPr>
            <p:nvPr/>
          </p:nvSpPr>
          <p:spPr bwMode="auto">
            <a:xfrm>
              <a:off x="3924300" y="3441700"/>
              <a:ext cx="0" cy="360362"/>
            </a:xfrm>
            <a:prstGeom prst="line">
              <a:avLst/>
            </a:prstGeom>
            <a:noFill/>
            <a:ln w="28575">
              <a:solidFill>
                <a:schemeClr val="tx1"/>
              </a:solidFill>
              <a:round/>
              <a:headEnd type="triangle" w="med" len="med"/>
              <a:tailEnd type="arrow" w="med" len="med"/>
            </a:ln>
          </p:spPr>
          <p:txBody>
            <a:bodyPr/>
            <a:lstStyle/>
            <a:p>
              <a:endParaRPr lang="en-US" dirty="0"/>
            </a:p>
          </p:txBody>
        </p:sp>
      </p:grpSp>
      <p:sp>
        <p:nvSpPr>
          <p:cNvPr id="8249" name="Rectangle 176"/>
          <p:cNvSpPr>
            <a:spLocks noChangeArrowheads="1"/>
          </p:cNvSpPr>
          <p:nvPr/>
        </p:nvSpPr>
        <p:spPr bwMode="auto">
          <a:xfrm>
            <a:off x="323851" y="962798"/>
            <a:ext cx="8496300" cy="1200329"/>
          </a:xfrm>
          <a:prstGeom prst="rect">
            <a:avLst/>
          </a:prstGeom>
          <a:noFill/>
          <a:ln w="9525">
            <a:noFill/>
            <a:miter lim="800000"/>
            <a:headEnd/>
            <a:tailEnd/>
          </a:ln>
        </p:spPr>
        <p:txBody>
          <a:bodyPr wrap="square" anchor="ctr">
            <a:spAutoFit/>
          </a:bodyPr>
          <a:lstStyle/>
          <a:p>
            <a:pPr algn="just"/>
            <a:r>
              <a:rPr lang="es-ES" dirty="0" smtClean="0">
                <a:solidFill>
                  <a:srgbClr val="000000"/>
                </a:solidFill>
              </a:rPr>
              <a:t>La planeación estratégica consiste </a:t>
            </a:r>
            <a:r>
              <a:rPr lang="es-ES" dirty="0">
                <a:solidFill>
                  <a:srgbClr val="000000"/>
                </a:solidFill>
              </a:rPr>
              <a:t>en la </a:t>
            </a:r>
            <a:r>
              <a:rPr lang="es-ES" b="1" i="1" dirty="0">
                <a:solidFill>
                  <a:srgbClr val="000000"/>
                </a:solidFill>
              </a:rPr>
              <a:t>identificación sistemática de las oportunidades y peligros que surgen en el futuro</a:t>
            </a:r>
            <a:r>
              <a:rPr lang="es-ES" dirty="0">
                <a:solidFill>
                  <a:srgbClr val="000000"/>
                </a:solidFill>
              </a:rPr>
              <a:t>, los cuales combinados con otros datos importantes proporcionan la base para que una empresa </a:t>
            </a:r>
            <a:r>
              <a:rPr lang="es-ES" b="1" i="1" dirty="0">
                <a:solidFill>
                  <a:srgbClr val="000000"/>
                </a:solidFill>
              </a:rPr>
              <a:t>tome</a:t>
            </a:r>
            <a:r>
              <a:rPr lang="es-ES" dirty="0">
                <a:solidFill>
                  <a:srgbClr val="000000"/>
                </a:solidFill>
              </a:rPr>
              <a:t> </a:t>
            </a:r>
            <a:r>
              <a:rPr lang="es-ES" b="1" i="1" dirty="0">
                <a:solidFill>
                  <a:srgbClr val="000000"/>
                </a:solidFill>
              </a:rPr>
              <a:t>mejores decisiones</a:t>
            </a:r>
            <a:r>
              <a:rPr lang="es-ES" dirty="0">
                <a:solidFill>
                  <a:srgbClr val="000000"/>
                </a:solidFill>
              </a:rPr>
              <a:t> </a:t>
            </a:r>
            <a:r>
              <a:rPr lang="es-ES" b="1" i="1" dirty="0">
                <a:solidFill>
                  <a:srgbClr val="000000"/>
                </a:solidFill>
              </a:rPr>
              <a:t>en el presente</a:t>
            </a:r>
            <a:r>
              <a:rPr lang="es-ES" dirty="0">
                <a:solidFill>
                  <a:srgbClr val="000000"/>
                </a:solidFill>
              </a:rPr>
              <a:t> para explotar las oportunidades y evitar los peligros. </a:t>
            </a:r>
            <a:endParaRPr lang="es-ES" sz="1600" dirty="0"/>
          </a:p>
        </p:txBody>
      </p:sp>
      <p:sp>
        <p:nvSpPr>
          <p:cNvPr id="3" name="2 Rectángulo"/>
          <p:cNvSpPr/>
          <p:nvPr/>
        </p:nvSpPr>
        <p:spPr>
          <a:xfrm>
            <a:off x="323850" y="5301208"/>
            <a:ext cx="8496300" cy="369332"/>
          </a:xfrm>
          <a:prstGeom prst="rect">
            <a:avLst/>
          </a:prstGeom>
        </p:spPr>
        <p:txBody>
          <a:bodyPr wrap="square">
            <a:spAutoFit/>
          </a:bodyPr>
          <a:lstStyle/>
          <a:p>
            <a:pPr algn="just"/>
            <a:r>
              <a:rPr lang="es-ES" dirty="0">
                <a:solidFill>
                  <a:srgbClr val="000000"/>
                </a:solidFill>
              </a:rPr>
              <a:t>Planear significa </a:t>
            </a:r>
            <a:r>
              <a:rPr lang="es-ES" b="1" i="1" dirty="0">
                <a:solidFill>
                  <a:srgbClr val="000000"/>
                </a:solidFill>
              </a:rPr>
              <a:t>diseñar un futuro deseado e identificar las formas para lograrlo.</a:t>
            </a:r>
            <a:endParaRPr lang="es-ES" sz="1600" dirty="0"/>
          </a:p>
        </p:txBody>
      </p:sp>
    </p:spTree>
    <p:extLst>
      <p:ext uri="{BB962C8B-B14F-4D97-AF65-F5344CB8AC3E}">
        <p14:creationId xmlns:p14="http://schemas.microsoft.com/office/powerpoint/2010/main" val="9725149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42190"/>
                                        </p:tgtEl>
                                        <p:attrNameLst>
                                          <p:attrName>style.visibility</p:attrName>
                                        </p:attrNameLst>
                                      </p:cBhvr>
                                      <p:to>
                                        <p:strVal val="visible"/>
                                      </p:to>
                                    </p:set>
                                    <p:animEffect transition="in" filter="randombar(horizontal)">
                                      <p:cBhvr>
                                        <p:cTn id="11" dur="500"/>
                                        <p:tgtEl>
                                          <p:spTgt spid="342190"/>
                                        </p:tgtEl>
                                      </p:cBhvr>
                                    </p:animEffec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3568" y="1484784"/>
            <a:ext cx="1873250" cy="1079500"/>
          </a:xfrm>
          <a:prstGeom prst="rect">
            <a:avLst/>
          </a:prstGeom>
          <a:solidFill>
            <a:schemeClr val="accent2">
              <a:lumMod val="75000"/>
            </a:schemeClr>
          </a:solidFill>
          <a:ln w="222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 b="1" dirty="0"/>
              <a:t>INFORMACIÓN</a:t>
            </a:r>
          </a:p>
          <a:p>
            <a:pPr algn="ctr">
              <a:defRPr/>
            </a:pPr>
            <a:r>
              <a:rPr lang="es-ES" b="1" dirty="0"/>
              <a:t>Y RECURSOS</a:t>
            </a:r>
          </a:p>
        </p:txBody>
      </p:sp>
      <p:sp>
        <p:nvSpPr>
          <p:cNvPr id="23555" name="Rectangle 6"/>
          <p:cNvSpPr>
            <a:spLocks noChangeArrowheads="1"/>
          </p:cNvSpPr>
          <p:nvPr/>
        </p:nvSpPr>
        <p:spPr bwMode="auto">
          <a:xfrm>
            <a:off x="6516043" y="1484784"/>
            <a:ext cx="1873250" cy="1079500"/>
          </a:xfrm>
          <a:prstGeom prst="rect">
            <a:avLst/>
          </a:prstGeom>
          <a:solidFill>
            <a:schemeClr val="accent2">
              <a:lumMod val="75000"/>
            </a:schemeClr>
          </a:solidFill>
          <a:ln w="222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 b="1" dirty="0"/>
              <a:t>DECISIONES</a:t>
            </a:r>
          </a:p>
          <a:p>
            <a:pPr algn="ctr">
              <a:defRPr/>
            </a:pPr>
            <a:r>
              <a:rPr lang="es-ES" b="1" dirty="0"/>
              <a:t>(ACCIONES)</a:t>
            </a:r>
          </a:p>
        </p:txBody>
      </p:sp>
      <p:sp>
        <p:nvSpPr>
          <p:cNvPr id="23556" name="AutoShape 10"/>
          <p:cNvSpPr>
            <a:spLocks noChangeArrowheads="1"/>
          </p:cNvSpPr>
          <p:nvPr/>
        </p:nvSpPr>
        <p:spPr bwMode="auto">
          <a:xfrm>
            <a:off x="3636318" y="1268760"/>
            <a:ext cx="1871662" cy="1584325"/>
          </a:xfrm>
          <a:prstGeom prst="octagon">
            <a:avLst>
              <a:gd name="adj" fmla="val 29287"/>
            </a:avLst>
          </a:prstGeom>
          <a:solidFill>
            <a:schemeClr val="accent2">
              <a:lumMod val="75000"/>
            </a:schemeClr>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 b="1" dirty="0">
                <a:solidFill>
                  <a:srgbClr val="66FF66"/>
                </a:solidFill>
              </a:rPr>
              <a:t>PROCESO</a:t>
            </a:r>
          </a:p>
          <a:p>
            <a:pPr algn="ctr">
              <a:defRPr/>
            </a:pPr>
            <a:r>
              <a:rPr lang="es-ES" b="1" dirty="0">
                <a:solidFill>
                  <a:srgbClr val="66FF66"/>
                </a:solidFill>
              </a:rPr>
              <a:t>ADMINISTRATIVO</a:t>
            </a:r>
          </a:p>
          <a:p>
            <a:pPr algn="ctr">
              <a:defRPr/>
            </a:pPr>
            <a:r>
              <a:rPr lang="es-ES" b="1" dirty="0">
                <a:solidFill>
                  <a:srgbClr val="66FF66"/>
                </a:solidFill>
              </a:rPr>
              <a:t>DE </a:t>
            </a:r>
          </a:p>
          <a:p>
            <a:pPr algn="ctr">
              <a:defRPr/>
            </a:pPr>
            <a:r>
              <a:rPr lang="es-ES" b="1" dirty="0">
                <a:solidFill>
                  <a:srgbClr val="66FF66"/>
                </a:solidFill>
              </a:rPr>
              <a:t>CONVERSIÓN</a:t>
            </a:r>
          </a:p>
        </p:txBody>
      </p:sp>
      <p:sp>
        <p:nvSpPr>
          <p:cNvPr id="23557" name="Rectangle 11"/>
          <p:cNvSpPr>
            <a:spLocks noChangeArrowheads="1"/>
          </p:cNvSpPr>
          <p:nvPr/>
        </p:nvSpPr>
        <p:spPr bwMode="auto">
          <a:xfrm>
            <a:off x="6516043" y="4293716"/>
            <a:ext cx="1873250" cy="1079500"/>
          </a:xfrm>
          <a:prstGeom prst="rect">
            <a:avLst/>
          </a:prstGeom>
          <a:solidFill>
            <a:schemeClr val="accent2">
              <a:lumMod val="75000"/>
            </a:schemeClr>
          </a:solidFill>
          <a:ln w="222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 b="1" dirty="0">
                <a:solidFill>
                  <a:srgbClr val="FFFF99"/>
                </a:solidFill>
              </a:rPr>
              <a:t>RESULTADOS</a:t>
            </a:r>
          </a:p>
        </p:txBody>
      </p:sp>
      <p:sp>
        <p:nvSpPr>
          <p:cNvPr id="23558" name="Rectangle 12"/>
          <p:cNvSpPr>
            <a:spLocks noChangeArrowheads="1"/>
          </p:cNvSpPr>
          <p:nvPr/>
        </p:nvSpPr>
        <p:spPr bwMode="auto">
          <a:xfrm>
            <a:off x="683568" y="4293716"/>
            <a:ext cx="1873250" cy="1079500"/>
          </a:xfrm>
          <a:prstGeom prst="rect">
            <a:avLst/>
          </a:prstGeom>
          <a:solidFill>
            <a:schemeClr val="accent2">
              <a:lumMod val="75000"/>
            </a:schemeClr>
          </a:solidFill>
          <a:ln w="222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 b="1" dirty="0">
                <a:solidFill>
                  <a:srgbClr val="FFFF99"/>
                </a:solidFill>
              </a:rPr>
              <a:t>EXPERIENCIAS</a:t>
            </a:r>
          </a:p>
        </p:txBody>
      </p:sp>
      <p:sp>
        <p:nvSpPr>
          <p:cNvPr id="23559" name="AutoShape 13"/>
          <p:cNvSpPr>
            <a:spLocks noChangeArrowheads="1"/>
          </p:cNvSpPr>
          <p:nvPr/>
        </p:nvSpPr>
        <p:spPr bwMode="auto">
          <a:xfrm>
            <a:off x="2699693" y="1844824"/>
            <a:ext cx="865187" cy="503237"/>
          </a:xfrm>
          <a:prstGeom prst="rightArrow">
            <a:avLst>
              <a:gd name="adj1" fmla="val 50000"/>
              <a:gd name="adj2" fmla="val 42981"/>
            </a:avLst>
          </a:prstGeom>
          <a:solidFill>
            <a:schemeClr val="accent5"/>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23560" name="AutoShape 15"/>
          <p:cNvSpPr>
            <a:spLocks noChangeArrowheads="1"/>
          </p:cNvSpPr>
          <p:nvPr/>
        </p:nvSpPr>
        <p:spPr bwMode="auto">
          <a:xfrm>
            <a:off x="5652443" y="1772816"/>
            <a:ext cx="792162" cy="574675"/>
          </a:xfrm>
          <a:prstGeom prst="rightArrow">
            <a:avLst>
              <a:gd name="adj1" fmla="val 50000"/>
              <a:gd name="adj2" fmla="val 34461"/>
            </a:avLst>
          </a:prstGeom>
          <a:solidFill>
            <a:schemeClr val="accent5"/>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23561" name="AutoShape 16"/>
          <p:cNvSpPr>
            <a:spLocks noChangeArrowheads="1"/>
          </p:cNvSpPr>
          <p:nvPr/>
        </p:nvSpPr>
        <p:spPr bwMode="auto">
          <a:xfrm>
            <a:off x="5581005" y="4580930"/>
            <a:ext cx="792163" cy="576262"/>
          </a:xfrm>
          <a:prstGeom prst="leftArrow">
            <a:avLst>
              <a:gd name="adj1" fmla="val 50000"/>
              <a:gd name="adj2" fmla="val 34366"/>
            </a:avLst>
          </a:prstGeom>
          <a:solidFill>
            <a:schemeClr val="accent5">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23562" name="AutoShape 19"/>
          <p:cNvSpPr>
            <a:spLocks noChangeArrowheads="1"/>
          </p:cNvSpPr>
          <p:nvPr/>
        </p:nvSpPr>
        <p:spPr bwMode="auto">
          <a:xfrm>
            <a:off x="4572943" y="4580930"/>
            <a:ext cx="792162" cy="576262"/>
          </a:xfrm>
          <a:prstGeom prst="leftArrow">
            <a:avLst>
              <a:gd name="adj1" fmla="val 50000"/>
              <a:gd name="adj2" fmla="val 34366"/>
            </a:avLst>
          </a:prstGeom>
          <a:solidFill>
            <a:schemeClr val="accent5">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23563" name="AutoShape 20"/>
          <p:cNvSpPr>
            <a:spLocks noChangeArrowheads="1"/>
          </p:cNvSpPr>
          <p:nvPr/>
        </p:nvSpPr>
        <p:spPr bwMode="auto">
          <a:xfrm>
            <a:off x="3636318" y="4580930"/>
            <a:ext cx="792162" cy="576262"/>
          </a:xfrm>
          <a:prstGeom prst="leftArrow">
            <a:avLst>
              <a:gd name="adj1" fmla="val 50000"/>
              <a:gd name="adj2" fmla="val 34366"/>
            </a:avLst>
          </a:prstGeom>
          <a:solidFill>
            <a:schemeClr val="accent5">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23564" name="AutoShape 21"/>
          <p:cNvSpPr>
            <a:spLocks noChangeArrowheads="1"/>
          </p:cNvSpPr>
          <p:nvPr/>
        </p:nvSpPr>
        <p:spPr bwMode="auto">
          <a:xfrm>
            <a:off x="2699693" y="4580930"/>
            <a:ext cx="792162" cy="576262"/>
          </a:xfrm>
          <a:prstGeom prst="leftArrow">
            <a:avLst>
              <a:gd name="adj1" fmla="val 50000"/>
              <a:gd name="adj2" fmla="val 34366"/>
            </a:avLst>
          </a:prstGeom>
          <a:solidFill>
            <a:schemeClr val="accent5">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23565" name="AutoShape 22"/>
          <p:cNvSpPr>
            <a:spLocks noChangeArrowheads="1"/>
          </p:cNvSpPr>
          <p:nvPr/>
        </p:nvSpPr>
        <p:spPr bwMode="auto">
          <a:xfrm>
            <a:off x="1332855" y="2707456"/>
            <a:ext cx="647353" cy="1441624"/>
          </a:xfrm>
          <a:prstGeom prst="upArrow">
            <a:avLst>
              <a:gd name="adj1" fmla="val 50000"/>
              <a:gd name="adj2" fmla="val 49921"/>
            </a:avLst>
          </a:prstGeom>
          <a:solidFill>
            <a:srgbClr val="FFFF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23566" name="AutoShape 23"/>
          <p:cNvSpPr>
            <a:spLocks noChangeArrowheads="1"/>
          </p:cNvSpPr>
          <p:nvPr/>
        </p:nvSpPr>
        <p:spPr bwMode="auto">
          <a:xfrm>
            <a:off x="7165330" y="2707456"/>
            <a:ext cx="647700" cy="1441624"/>
          </a:xfrm>
          <a:prstGeom prst="downArrow">
            <a:avLst>
              <a:gd name="adj1" fmla="val 50000"/>
              <a:gd name="adj2" fmla="val 47304"/>
            </a:avLst>
          </a:prstGeom>
          <a:solidFill>
            <a:schemeClr val="accent5">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a:p>
        </p:txBody>
      </p:sp>
      <p:sp>
        <p:nvSpPr>
          <p:cNvPr id="23573" name="Rectangle 31"/>
          <p:cNvSpPr>
            <a:spLocks noChangeArrowheads="1"/>
          </p:cNvSpPr>
          <p:nvPr/>
        </p:nvSpPr>
        <p:spPr bwMode="auto">
          <a:xfrm>
            <a:off x="3133080" y="2924944"/>
            <a:ext cx="2881313" cy="647700"/>
          </a:xfrm>
          <a:prstGeom prst="rect">
            <a:avLst/>
          </a:prstGeom>
          <a:noFill/>
          <a:ln w="25400">
            <a:noFill/>
            <a:miter lim="800000"/>
            <a:headEnd/>
            <a:tailEnd/>
          </a:ln>
          <a:effectLst/>
          <a:scene3d>
            <a:camera prst="orthographicFront">
              <a:rot lat="0" lon="0" rev="0"/>
            </a:camera>
            <a:lightRig rig="balanced" dir="t">
              <a:rot lat="0" lon="0" rev="8700000"/>
            </a:lightRig>
          </a:scene3d>
          <a:sp3d/>
        </p:spPr>
        <p:txBody>
          <a:bodyPr wrap="none" anchor="ctr"/>
          <a:lstStyle/>
          <a:p>
            <a:pPr algn="ctr">
              <a:defRPr/>
            </a:pPr>
            <a:r>
              <a:rPr lang="es-ES" sz="1400" b="1" dirty="0">
                <a:solidFill>
                  <a:schemeClr val="accent1">
                    <a:lumMod val="75000"/>
                  </a:schemeClr>
                </a:solidFill>
              </a:rPr>
              <a:t>A TRAVES DE LA PLANEACIÓN,</a:t>
            </a:r>
          </a:p>
          <a:p>
            <a:pPr algn="ctr">
              <a:defRPr/>
            </a:pPr>
            <a:r>
              <a:rPr lang="es-ES" sz="1400" b="1" dirty="0">
                <a:solidFill>
                  <a:schemeClr val="accent1">
                    <a:lumMod val="75000"/>
                  </a:schemeClr>
                </a:solidFill>
              </a:rPr>
              <a:t>ORGANIZACIÓN, INTEGRACIÓN,</a:t>
            </a:r>
          </a:p>
          <a:p>
            <a:pPr algn="ctr">
              <a:defRPr/>
            </a:pPr>
            <a:r>
              <a:rPr lang="es-ES" sz="1400" b="1" dirty="0">
                <a:solidFill>
                  <a:schemeClr val="accent1">
                    <a:lumMod val="75000"/>
                  </a:schemeClr>
                </a:solidFill>
              </a:rPr>
              <a:t>DIRECCIÓN Y CONTROL</a:t>
            </a:r>
          </a:p>
        </p:txBody>
      </p:sp>
      <p:sp>
        <p:nvSpPr>
          <p:cNvPr id="2" name="1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4</a:t>
            </a:fld>
            <a:endParaRPr lang="es-ES"/>
          </a:p>
        </p:txBody>
      </p:sp>
    </p:spTree>
    <p:extLst>
      <p:ext uri="{BB962C8B-B14F-4D97-AF65-F5344CB8AC3E}">
        <p14:creationId xmlns:p14="http://schemas.microsoft.com/office/powerpoint/2010/main" val="2019771537"/>
      </p:ext>
    </p:extLst>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a:xfrm>
            <a:off x="6553200" y="6356350"/>
            <a:ext cx="2133600" cy="365125"/>
          </a:xfrm>
        </p:spPr>
        <p:txBody>
          <a:bodyPr/>
          <a:lstStyle/>
          <a:p>
            <a:pPr>
              <a:defRPr/>
            </a:pPr>
            <a:fld id="{214016F9-918F-4A1B-BEDB-E452C60B02D3}" type="slidenum">
              <a:rPr lang="es-ES"/>
              <a:pPr>
                <a:defRPr/>
              </a:pPr>
              <a:t>40</a:t>
            </a:fld>
            <a:endParaRPr lang="es-ES" dirty="0"/>
          </a:p>
        </p:txBody>
      </p:sp>
      <p:sp>
        <p:nvSpPr>
          <p:cNvPr id="9220" name="Rectangle 2"/>
          <p:cNvSpPr>
            <a:spLocks noChangeArrowheads="1"/>
          </p:cNvSpPr>
          <p:nvPr/>
        </p:nvSpPr>
        <p:spPr bwMode="auto">
          <a:xfrm>
            <a:off x="250825" y="620713"/>
            <a:ext cx="8642350" cy="396875"/>
          </a:xfrm>
          <a:prstGeom prst="rect">
            <a:avLst/>
          </a:prstGeom>
          <a:noFill/>
          <a:ln w="9525">
            <a:noFill/>
            <a:miter lim="800000"/>
            <a:headEnd/>
            <a:tailEnd/>
          </a:ln>
        </p:spPr>
        <p:txBody>
          <a:bodyPr anchor="ctr">
            <a:spAutoFit/>
          </a:bodyPr>
          <a:lstStyle/>
          <a:p>
            <a:pPr algn="ctr">
              <a:tabLst>
                <a:tab pos="228600" algn="l"/>
              </a:tabLst>
            </a:pPr>
            <a:r>
              <a:rPr lang="es-ES" sz="2000" b="1" dirty="0"/>
              <a:t>Las finalidades principales de la planeación estratégica son:</a:t>
            </a:r>
          </a:p>
        </p:txBody>
      </p:sp>
      <p:sp>
        <p:nvSpPr>
          <p:cNvPr id="9221" name="Rectangle 3"/>
          <p:cNvSpPr>
            <a:spLocks noChangeArrowheads="1"/>
          </p:cNvSpPr>
          <p:nvPr/>
        </p:nvSpPr>
        <p:spPr bwMode="auto">
          <a:xfrm>
            <a:off x="323851" y="4017838"/>
            <a:ext cx="5111750" cy="9233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marL="447675" indent="-447675" algn="just">
              <a:buSzPct val="105000"/>
              <a:buFont typeface="Wingdings" pitchFamily="2" charset="2"/>
              <a:buChar char="þ"/>
            </a:pPr>
            <a:r>
              <a:rPr lang="es-ES" dirty="0" smtClean="0">
                <a:sym typeface="Wingdings" pitchFamily="2" charset="2"/>
              </a:rPr>
              <a:t>Sustentar </a:t>
            </a:r>
            <a:r>
              <a:rPr lang="es-ES" dirty="0">
                <a:sym typeface="Wingdings" pitchFamily="2" charset="2"/>
              </a:rPr>
              <a:t>las bases y los criterios para </a:t>
            </a:r>
            <a:r>
              <a:rPr lang="es-ES" b="1" i="1" dirty="0">
                <a:sym typeface="Wingdings" pitchFamily="2" charset="2"/>
              </a:rPr>
              <a:t>medir el desempeño progresivo </a:t>
            </a:r>
            <a:r>
              <a:rPr lang="es-ES" dirty="0">
                <a:sym typeface="Wingdings" pitchFamily="2" charset="2"/>
              </a:rPr>
              <a:t>de la empresa, de sus unidades funcionales y de sus integrantes. </a:t>
            </a:r>
          </a:p>
        </p:txBody>
      </p:sp>
      <p:sp>
        <p:nvSpPr>
          <p:cNvPr id="2" name="1 Rectángulo"/>
          <p:cNvSpPr/>
          <p:nvPr/>
        </p:nvSpPr>
        <p:spPr>
          <a:xfrm>
            <a:off x="323850" y="1916832"/>
            <a:ext cx="511175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46088" indent="-446088" algn="just">
              <a:buSzPct val="105000"/>
              <a:buFont typeface="Wingdings" pitchFamily="2" charset="2"/>
              <a:buChar char="þ"/>
            </a:pPr>
            <a:r>
              <a:rPr lang="es-ES" dirty="0">
                <a:sym typeface="Wingdings" pitchFamily="2" charset="2"/>
              </a:rPr>
              <a:t>Estimular el </a:t>
            </a:r>
            <a:r>
              <a:rPr lang="es-ES" b="1" i="1" dirty="0">
                <a:sym typeface="Wingdings" pitchFamily="2" charset="2"/>
              </a:rPr>
              <a:t>desarrollo de objetivos y metas concretas</a:t>
            </a:r>
            <a:r>
              <a:rPr lang="es-ES" dirty="0">
                <a:sym typeface="Wingdings" pitchFamily="2" charset="2"/>
              </a:rPr>
              <a:t> de las organizaciones y sus integrantes. </a:t>
            </a:r>
          </a:p>
        </p:txBody>
      </p:sp>
      <p:sp>
        <p:nvSpPr>
          <p:cNvPr id="3" name="2 Rectángulo"/>
          <p:cNvSpPr/>
          <p:nvPr/>
        </p:nvSpPr>
        <p:spPr>
          <a:xfrm>
            <a:off x="323850" y="3194597"/>
            <a:ext cx="511175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46088" indent="-446088" algn="just">
              <a:buSzPct val="105000"/>
              <a:buFont typeface="Wingdings" pitchFamily="2" charset="2"/>
              <a:buChar char="þ"/>
            </a:pPr>
            <a:r>
              <a:rPr lang="es-ES" dirty="0"/>
              <a:t>Proporcionar una </a:t>
            </a:r>
            <a:r>
              <a:rPr lang="es-ES" b="1" i="1" dirty="0">
                <a:sym typeface="Wingdings" pitchFamily="2" charset="2"/>
              </a:rPr>
              <a:t>estructura en movimiento para la toma de decisiones.</a:t>
            </a:r>
            <a:r>
              <a:rPr lang="es-ES" dirty="0">
                <a:sym typeface="Wingdings" pitchFamily="2" charset="2"/>
              </a:rPr>
              <a:t> </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100" r="6124"/>
          <a:stretch/>
        </p:blipFill>
        <p:spPr bwMode="auto">
          <a:xfrm>
            <a:off x="5508105" y="1916832"/>
            <a:ext cx="338437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188635"/>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a:xfrm>
            <a:off x="6553200" y="6356350"/>
            <a:ext cx="2133600" cy="365125"/>
          </a:xfrm>
        </p:spPr>
        <p:txBody>
          <a:bodyPr/>
          <a:lstStyle/>
          <a:p>
            <a:pPr>
              <a:defRPr/>
            </a:pPr>
            <a:fld id="{60CE30A8-7C91-4792-813B-E443348BFE3D}" type="slidenum">
              <a:rPr lang="es-ES"/>
              <a:pPr>
                <a:defRPr/>
              </a:pPr>
              <a:t>41</a:t>
            </a:fld>
            <a:endParaRPr lang="es-ES" dirty="0"/>
          </a:p>
        </p:txBody>
      </p:sp>
      <p:sp>
        <p:nvSpPr>
          <p:cNvPr id="10244" name="Text Box 2"/>
          <p:cNvSpPr txBox="1">
            <a:spLocks noChangeArrowheads="1"/>
          </p:cNvSpPr>
          <p:nvPr/>
        </p:nvSpPr>
        <p:spPr bwMode="auto">
          <a:xfrm>
            <a:off x="304800" y="512763"/>
            <a:ext cx="8534400" cy="701675"/>
          </a:xfrm>
          <a:prstGeom prst="rect">
            <a:avLst/>
          </a:prstGeom>
          <a:noFill/>
          <a:ln w="9525">
            <a:noFill/>
            <a:miter lim="800000"/>
            <a:headEnd/>
            <a:tailEnd/>
          </a:ln>
        </p:spPr>
        <p:txBody>
          <a:bodyPr wrap="square">
            <a:spAutoFit/>
          </a:bodyPr>
          <a:lstStyle/>
          <a:p>
            <a:pPr algn="ctr">
              <a:spcBef>
                <a:spcPct val="50000"/>
              </a:spcBef>
            </a:pPr>
            <a:r>
              <a:rPr lang="es-ES" sz="2000" b="1" i="1" dirty="0"/>
              <a:t>Características de la Planeación Estratégica dentro de una organización:</a:t>
            </a:r>
          </a:p>
        </p:txBody>
      </p:sp>
      <p:grpSp>
        <p:nvGrpSpPr>
          <p:cNvPr id="23" name="22 Grupo"/>
          <p:cNvGrpSpPr/>
          <p:nvPr/>
        </p:nvGrpSpPr>
        <p:grpSpPr>
          <a:xfrm>
            <a:off x="899592" y="1268760"/>
            <a:ext cx="7272808" cy="4968552"/>
            <a:chOff x="539552" y="1189235"/>
            <a:chExt cx="7272808" cy="4968552"/>
          </a:xfrm>
        </p:grpSpPr>
        <p:grpSp>
          <p:nvGrpSpPr>
            <p:cNvPr id="7" name="6 Grupo"/>
            <p:cNvGrpSpPr/>
            <p:nvPr/>
          </p:nvGrpSpPr>
          <p:grpSpPr>
            <a:xfrm>
              <a:off x="539552" y="1189235"/>
              <a:ext cx="7272808" cy="4968552"/>
              <a:chOff x="1352625" y="2479948"/>
              <a:chExt cx="4267200" cy="3514726"/>
            </a:xfrm>
          </p:grpSpPr>
          <p:pic>
            <p:nvPicPr>
              <p:cNvPr id="10" name="Picture 6" descr="Image Det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625" y="2479948"/>
                <a:ext cx="4267200" cy="3514726"/>
              </a:xfrm>
              <a:prstGeom prst="rect">
                <a:avLst/>
              </a:prstGeom>
              <a:noFill/>
              <a:extLst>
                <a:ext uri="{909E8E84-426E-40DD-AFC4-6F175D3DCCD1}">
                  <a14:hiddenFill xmlns:a14="http://schemas.microsoft.com/office/drawing/2010/main">
                    <a:solidFill>
                      <a:srgbClr val="FFFFFF"/>
                    </a:solidFill>
                  </a14:hiddenFill>
                </a:ext>
              </a:extLst>
            </p:spPr>
          </p:pic>
          <p:sp>
            <p:nvSpPr>
              <p:cNvPr id="11" name="10 Elipse"/>
              <p:cNvSpPr/>
              <p:nvPr/>
            </p:nvSpPr>
            <p:spPr>
              <a:xfrm>
                <a:off x="2195736" y="2841832"/>
                <a:ext cx="792088" cy="792088"/>
              </a:xfrm>
              <a:prstGeom prst="ellipse">
                <a:avLst/>
              </a:prstGeom>
              <a:gradFill flip="none" rotWithShape="1">
                <a:gsLst>
                  <a:gs pos="0">
                    <a:srgbClr val="FD6A5F"/>
                  </a:gs>
                  <a:gs pos="93329">
                    <a:schemeClr val="accent3">
                      <a:lumMod val="20000"/>
                      <a:lumOff val="80000"/>
                    </a:schemeClr>
                  </a:gs>
                  <a:gs pos="52000">
                    <a:srgbClr val="FD6A5F"/>
                  </a:gs>
                  <a:gs pos="98000">
                    <a:schemeClr val="bg1"/>
                  </a:gs>
                  <a:gs pos="100000">
                    <a:schemeClr val="accent3">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Elipse"/>
              <p:cNvSpPr/>
              <p:nvPr/>
            </p:nvSpPr>
            <p:spPr>
              <a:xfrm>
                <a:off x="1763688" y="3645024"/>
                <a:ext cx="792088" cy="792088"/>
              </a:xfrm>
              <a:prstGeom prst="ellipse">
                <a:avLst/>
              </a:prstGeom>
              <a:gradFill flip="none" rotWithShape="1">
                <a:gsLst>
                  <a:gs pos="90000">
                    <a:srgbClr val="FA7F72"/>
                  </a:gs>
                  <a:gs pos="0">
                    <a:srgbClr val="BE1299"/>
                  </a:gs>
                  <a:gs pos="93329">
                    <a:srgbClr val="D60093"/>
                  </a:gs>
                  <a:gs pos="35000">
                    <a:srgbClr val="BE1299"/>
                  </a:gs>
                  <a:gs pos="98000">
                    <a:schemeClr val="bg1"/>
                  </a:gs>
                  <a:gs pos="100000">
                    <a:schemeClr val="accent3">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Elipse"/>
              <p:cNvSpPr/>
              <p:nvPr/>
            </p:nvSpPr>
            <p:spPr>
              <a:xfrm>
                <a:off x="1928317" y="4581128"/>
                <a:ext cx="792088" cy="792088"/>
              </a:xfrm>
              <a:prstGeom prst="ellipse">
                <a:avLst/>
              </a:prstGeom>
              <a:solidFill>
                <a:srgbClr val="ADF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Elipse"/>
              <p:cNvSpPr/>
              <p:nvPr/>
            </p:nvSpPr>
            <p:spPr>
              <a:xfrm>
                <a:off x="2616188" y="5128727"/>
                <a:ext cx="792088" cy="792088"/>
              </a:xfrm>
              <a:prstGeom prst="ellipse">
                <a:avLst/>
              </a:prstGeom>
              <a:gradFill flip="none" rotWithShape="1">
                <a:gsLst>
                  <a:gs pos="0">
                    <a:srgbClr val="8567F5"/>
                  </a:gs>
                  <a:gs pos="93329">
                    <a:schemeClr val="tx2">
                      <a:lumMod val="40000"/>
                      <a:lumOff val="60000"/>
                    </a:schemeClr>
                  </a:gs>
                  <a:gs pos="52000">
                    <a:schemeClr val="accent1">
                      <a:lumMod val="60000"/>
                      <a:lumOff val="40000"/>
                    </a:schemeClr>
                  </a:gs>
                  <a:gs pos="98000">
                    <a:schemeClr val="bg1"/>
                  </a:gs>
                  <a:gs pos="100000">
                    <a:schemeClr val="accent3">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Elipse"/>
              <p:cNvSpPr/>
              <p:nvPr/>
            </p:nvSpPr>
            <p:spPr>
              <a:xfrm>
                <a:off x="3641254" y="5202586"/>
                <a:ext cx="792088" cy="7920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Elipse"/>
              <p:cNvSpPr/>
              <p:nvPr/>
            </p:nvSpPr>
            <p:spPr>
              <a:xfrm>
                <a:off x="4272558" y="4581128"/>
                <a:ext cx="792088" cy="792088"/>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Elipse"/>
              <p:cNvSpPr/>
              <p:nvPr/>
            </p:nvSpPr>
            <p:spPr>
              <a:xfrm>
                <a:off x="3136057" y="2479948"/>
                <a:ext cx="792088" cy="792088"/>
              </a:xfrm>
              <a:prstGeom prst="ellipse">
                <a:avLst/>
              </a:prstGeom>
              <a:gradFill flip="none" rotWithShape="1">
                <a:gsLst>
                  <a:gs pos="0">
                    <a:srgbClr val="3333FF"/>
                  </a:gs>
                  <a:gs pos="93329">
                    <a:schemeClr val="accent3">
                      <a:lumMod val="20000"/>
                      <a:lumOff val="80000"/>
                    </a:schemeClr>
                  </a:gs>
                  <a:gs pos="52000">
                    <a:srgbClr val="0070C0"/>
                  </a:gs>
                  <a:gs pos="98000">
                    <a:schemeClr val="bg1"/>
                  </a:gs>
                  <a:gs pos="100000">
                    <a:schemeClr val="accent3">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Elipse"/>
              <p:cNvSpPr/>
              <p:nvPr/>
            </p:nvSpPr>
            <p:spPr>
              <a:xfrm>
                <a:off x="4037298" y="2823803"/>
                <a:ext cx="792088" cy="7920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Elipse"/>
              <p:cNvSpPr/>
              <p:nvPr/>
            </p:nvSpPr>
            <p:spPr>
              <a:xfrm>
                <a:off x="4489741" y="3645024"/>
                <a:ext cx="792088" cy="792088"/>
              </a:xfrm>
              <a:prstGeom prst="ellipse">
                <a:avLst/>
              </a:prstGeom>
              <a:gradFill flip="none" rotWithShape="1">
                <a:gsLst>
                  <a:gs pos="0">
                    <a:srgbClr val="8567F5"/>
                  </a:gs>
                  <a:gs pos="56000">
                    <a:srgbClr val="8567F5"/>
                  </a:gs>
                  <a:gs pos="34000">
                    <a:srgbClr val="8567F5"/>
                  </a:gs>
                  <a:gs pos="98000">
                    <a:schemeClr val="bg1"/>
                  </a:gs>
                  <a:gs pos="75000">
                    <a:srgbClr val="9966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1 Rectángulo"/>
            <p:cNvSpPr/>
            <p:nvPr/>
          </p:nvSpPr>
          <p:spPr>
            <a:xfrm>
              <a:off x="2010813" y="1916832"/>
              <a:ext cx="1315691" cy="701731"/>
            </a:xfrm>
            <a:prstGeom prst="rect">
              <a:avLst/>
            </a:prstGeom>
          </p:spPr>
          <p:txBody>
            <a:bodyPr wrap="square">
              <a:spAutoFit/>
            </a:bodyPr>
            <a:lstStyle/>
            <a:p>
              <a:pPr algn="ctr">
                <a:lnSpc>
                  <a:spcPct val="110000"/>
                </a:lnSpc>
                <a:spcBef>
                  <a:spcPct val="10000"/>
                </a:spcBef>
                <a:buSzPct val="135000"/>
              </a:pPr>
              <a:r>
                <a:rPr lang="es-ES" sz="1200" b="1" i="1" dirty="0" smtClean="0"/>
                <a:t>Propicia el </a:t>
              </a:r>
              <a:r>
                <a:rPr lang="es-ES" sz="1200" b="1" i="1" dirty="0"/>
                <a:t>desarrollo de la </a:t>
              </a:r>
              <a:r>
                <a:rPr lang="es-ES" sz="1200" b="1" i="1" dirty="0" smtClean="0"/>
                <a:t>organización</a:t>
              </a:r>
              <a:endParaRPr lang="es-ES" sz="1200" b="1" i="1" dirty="0"/>
            </a:p>
          </p:txBody>
        </p:sp>
        <p:sp>
          <p:nvSpPr>
            <p:cNvPr id="3" name="2 Rectángulo"/>
            <p:cNvSpPr/>
            <p:nvPr/>
          </p:nvSpPr>
          <p:spPr>
            <a:xfrm>
              <a:off x="1087760" y="2951517"/>
              <a:ext cx="1653187" cy="904863"/>
            </a:xfrm>
            <a:prstGeom prst="rect">
              <a:avLst/>
            </a:prstGeom>
          </p:spPr>
          <p:txBody>
            <a:bodyPr wrap="square">
              <a:spAutoFit/>
            </a:bodyPr>
            <a:lstStyle/>
            <a:p>
              <a:pPr lvl="0" algn="ctr">
                <a:lnSpc>
                  <a:spcPct val="110000"/>
                </a:lnSpc>
                <a:spcBef>
                  <a:spcPct val="10000"/>
                </a:spcBef>
                <a:buSzPct val="135000"/>
              </a:pPr>
              <a:r>
                <a:rPr lang="es-ES" sz="1200" b="1" i="1" dirty="0">
                  <a:solidFill>
                    <a:prstClr val="black"/>
                  </a:solidFill>
                  <a:sym typeface="Wingdings" pitchFamily="2" charset="2"/>
                </a:rPr>
                <a:t>P</a:t>
              </a:r>
              <a:r>
                <a:rPr lang="es-ES" sz="1200" b="1" i="1" dirty="0">
                  <a:solidFill>
                    <a:prstClr val="black"/>
                  </a:solidFill>
                </a:rPr>
                <a:t>repara a la organización para enfrentar </a:t>
              </a:r>
              <a:r>
                <a:rPr lang="es-ES" sz="1200" b="1" i="1" dirty="0" smtClean="0">
                  <a:solidFill>
                    <a:prstClr val="black"/>
                  </a:solidFill>
                </a:rPr>
                <a:t>contingencias</a:t>
              </a:r>
              <a:endParaRPr lang="es-ES" sz="1200" b="1" i="1" dirty="0">
                <a:solidFill>
                  <a:prstClr val="black"/>
                </a:solidFill>
              </a:endParaRPr>
            </a:p>
          </p:txBody>
        </p:sp>
        <p:sp>
          <p:nvSpPr>
            <p:cNvPr id="4" name="3 Rectángulo"/>
            <p:cNvSpPr/>
            <p:nvPr/>
          </p:nvSpPr>
          <p:spPr>
            <a:xfrm>
              <a:off x="1429251" y="4221088"/>
              <a:ext cx="1558573" cy="1107996"/>
            </a:xfrm>
            <a:prstGeom prst="rect">
              <a:avLst/>
            </a:prstGeom>
          </p:spPr>
          <p:txBody>
            <a:bodyPr wrap="square">
              <a:spAutoFit/>
            </a:bodyPr>
            <a:lstStyle/>
            <a:p>
              <a:pPr lvl="0" algn="ctr">
                <a:lnSpc>
                  <a:spcPct val="110000"/>
                </a:lnSpc>
                <a:spcBef>
                  <a:spcPct val="10000"/>
                </a:spcBef>
                <a:buSzPct val="135000"/>
              </a:pPr>
              <a:r>
                <a:rPr lang="es-ES" sz="1200" b="1" i="1" dirty="0">
                  <a:solidFill>
                    <a:prstClr val="black"/>
                  </a:solidFill>
                </a:rPr>
                <a:t>Mantiene una mentalidad futurista teniendo más visión del </a:t>
              </a:r>
              <a:r>
                <a:rPr lang="es-ES" sz="1200" b="1" i="1" dirty="0" smtClean="0">
                  <a:solidFill>
                    <a:prstClr val="black"/>
                  </a:solidFill>
                </a:rPr>
                <a:t>porvenir</a:t>
              </a:r>
              <a:endParaRPr lang="es-ES" sz="1200" b="1" i="1" dirty="0">
                <a:solidFill>
                  <a:prstClr val="black"/>
                </a:solidFill>
              </a:endParaRPr>
            </a:p>
          </p:txBody>
        </p:sp>
        <p:sp>
          <p:nvSpPr>
            <p:cNvPr id="5" name="4 Rectángulo"/>
            <p:cNvSpPr/>
            <p:nvPr/>
          </p:nvSpPr>
          <p:spPr>
            <a:xfrm>
              <a:off x="2534927" y="5145492"/>
              <a:ext cx="1677033" cy="904863"/>
            </a:xfrm>
            <a:prstGeom prst="rect">
              <a:avLst/>
            </a:prstGeom>
          </p:spPr>
          <p:txBody>
            <a:bodyPr wrap="square">
              <a:spAutoFit/>
            </a:bodyPr>
            <a:lstStyle/>
            <a:p>
              <a:pPr algn="ctr">
                <a:lnSpc>
                  <a:spcPct val="110000"/>
                </a:lnSpc>
                <a:spcBef>
                  <a:spcPct val="10000"/>
                </a:spcBef>
                <a:buSzPct val="135000"/>
              </a:pPr>
              <a:r>
                <a:rPr lang="es-ES" sz="1200" b="1" i="1" dirty="0"/>
                <a:t>Establece un sistema racional para la toma de </a:t>
              </a:r>
              <a:r>
                <a:rPr lang="es-ES" sz="1200" b="1" i="1" dirty="0" smtClean="0"/>
                <a:t>decisiones</a:t>
              </a:r>
              <a:endParaRPr lang="es-ES" sz="1200" b="1" i="1" dirty="0"/>
            </a:p>
          </p:txBody>
        </p:sp>
        <p:sp>
          <p:nvSpPr>
            <p:cNvPr id="6" name="5 Rectángulo"/>
            <p:cNvSpPr/>
            <p:nvPr/>
          </p:nvSpPr>
          <p:spPr>
            <a:xfrm>
              <a:off x="4440180" y="5252924"/>
              <a:ext cx="1349996" cy="904863"/>
            </a:xfrm>
            <a:prstGeom prst="rect">
              <a:avLst/>
            </a:prstGeom>
          </p:spPr>
          <p:txBody>
            <a:bodyPr wrap="square">
              <a:spAutoFit/>
            </a:bodyPr>
            <a:lstStyle/>
            <a:p>
              <a:pPr lvl="0" algn="ctr">
                <a:lnSpc>
                  <a:spcPct val="110000"/>
                </a:lnSpc>
                <a:spcBef>
                  <a:spcPct val="10000"/>
                </a:spcBef>
                <a:buSzPct val="135000"/>
              </a:pPr>
              <a:r>
                <a:rPr lang="es-ES" sz="1200" b="1" i="1" dirty="0">
                  <a:solidFill>
                    <a:prstClr val="black"/>
                  </a:solidFill>
                </a:rPr>
                <a:t>Reduce al mínimo los riesgos y la </a:t>
              </a:r>
              <a:r>
                <a:rPr lang="es-ES" sz="1200" b="1" i="1" dirty="0" smtClean="0">
                  <a:solidFill>
                    <a:prstClr val="black"/>
                  </a:solidFill>
                </a:rPr>
                <a:t>incertidumbre</a:t>
              </a:r>
              <a:endParaRPr lang="es-ES" sz="1200" b="1" i="1" dirty="0">
                <a:solidFill>
                  <a:prstClr val="black"/>
                </a:solidFill>
              </a:endParaRPr>
            </a:p>
          </p:txBody>
        </p:sp>
        <p:sp>
          <p:nvSpPr>
            <p:cNvPr id="9" name="8 Rectángulo"/>
            <p:cNvSpPr/>
            <p:nvPr/>
          </p:nvSpPr>
          <p:spPr>
            <a:xfrm>
              <a:off x="5516144" y="4365104"/>
              <a:ext cx="1349996" cy="701731"/>
            </a:xfrm>
            <a:prstGeom prst="rect">
              <a:avLst/>
            </a:prstGeom>
          </p:spPr>
          <p:txBody>
            <a:bodyPr wrap="square">
              <a:spAutoFit/>
            </a:bodyPr>
            <a:lstStyle/>
            <a:p>
              <a:pPr lvl="0" algn="ctr">
                <a:lnSpc>
                  <a:spcPct val="110000"/>
                </a:lnSpc>
                <a:spcBef>
                  <a:spcPct val="10000"/>
                </a:spcBef>
                <a:buSzPct val="135000"/>
              </a:pPr>
              <a:r>
                <a:rPr lang="es-ES" sz="1200" b="1" i="1" dirty="0">
                  <a:solidFill>
                    <a:prstClr val="black"/>
                  </a:solidFill>
                </a:rPr>
                <a:t>Aprovecha al máximo las </a:t>
              </a:r>
              <a:r>
                <a:rPr lang="es-ES" sz="1200" b="1" i="1" dirty="0" smtClean="0">
                  <a:solidFill>
                    <a:prstClr val="black"/>
                  </a:solidFill>
                </a:rPr>
                <a:t>oportunidades</a:t>
              </a:r>
              <a:endParaRPr lang="es-ES" sz="1200" b="1" i="1" dirty="0">
                <a:solidFill>
                  <a:prstClr val="black"/>
                </a:solidFill>
              </a:endParaRPr>
            </a:p>
          </p:txBody>
        </p:sp>
        <p:sp>
          <p:nvSpPr>
            <p:cNvPr id="20" name="19 Rectángulo"/>
            <p:cNvSpPr/>
            <p:nvPr/>
          </p:nvSpPr>
          <p:spPr>
            <a:xfrm>
              <a:off x="5940152" y="3146426"/>
              <a:ext cx="1257864" cy="498598"/>
            </a:xfrm>
            <a:prstGeom prst="rect">
              <a:avLst/>
            </a:prstGeom>
          </p:spPr>
          <p:txBody>
            <a:bodyPr wrap="square">
              <a:spAutoFit/>
            </a:bodyPr>
            <a:lstStyle/>
            <a:p>
              <a:pPr lvl="0" algn="ctr">
                <a:lnSpc>
                  <a:spcPct val="110000"/>
                </a:lnSpc>
                <a:spcBef>
                  <a:spcPct val="10000"/>
                </a:spcBef>
                <a:buSzPct val="135000"/>
              </a:pPr>
              <a:r>
                <a:rPr lang="es-ES" sz="1200" b="1" i="1" dirty="0">
                  <a:solidFill>
                    <a:prstClr val="black"/>
                  </a:solidFill>
                </a:rPr>
                <a:t>Elimina la </a:t>
              </a:r>
              <a:r>
                <a:rPr lang="es-ES" sz="1200" b="1" i="1" dirty="0" smtClean="0">
                  <a:solidFill>
                    <a:prstClr val="black"/>
                  </a:solidFill>
                </a:rPr>
                <a:t>improvisación</a:t>
              </a:r>
              <a:endParaRPr lang="es-ES" sz="1200" b="1" i="1" dirty="0">
                <a:solidFill>
                  <a:prstClr val="black"/>
                </a:solidFill>
              </a:endParaRPr>
            </a:p>
          </p:txBody>
        </p:sp>
        <p:sp>
          <p:nvSpPr>
            <p:cNvPr id="21" name="20 Rectángulo"/>
            <p:cNvSpPr/>
            <p:nvPr/>
          </p:nvSpPr>
          <p:spPr>
            <a:xfrm>
              <a:off x="5004048" y="1844824"/>
              <a:ext cx="1546051" cy="830997"/>
            </a:xfrm>
            <a:prstGeom prst="rect">
              <a:avLst/>
            </a:prstGeom>
          </p:spPr>
          <p:txBody>
            <a:bodyPr wrap="square">
              <a:spAutoFit/>
            </a:bodyPr>
            <a:lstStyle/>
            <a:p>
              <a:pPr algn="ctr"/>
              <a:r>
                <a:rPr lang="es-ES" sz="1200" b="1" i="1" dirty="0"/>
                <a:t>Proporciona los elementos para llevar a cabo el control</a:t>
              </a:r>
              <a:endParaRPr lang="es-MX" sz="1200" dirty="0"/>
            </a:p>
          </p:txBody>
        </p:sp>
        <p:sp>
          <p:nvSpPr>
            <p:cNvPr id="22" name="21 Rectángulo"/>
            <p:cNvSpPr/>
            <p:nvPr/>
          </p:nvSpPr>
          <p:spPr>
            <a:xfrm>
              <a:off x="3483236" y="1325700"/>
              <a:ext cx="1520812" cy="1015663"/>
            </a:xfrm>
            <a:prstGeom prst="rect">
              <a:avLst/>
            </a:prstGeom>
          </p:spPr>
          <p:txBody>
            <a:bodyPr wrap="square">
              <a:spAutoFit/>
            </a:bodyPr>
            <a:lstStyle/>
            <a:p>
              <a:pPr algn="ctr"/>
              <a:r>
                <a:rPr lang="es-ES" sz="1200" b="1" i="1" dirty="0"/>
                <a:t>Permite al ejecutivo evaluar alternativas antes de tomar una decisión</a:t>
              </a:r>
              <a:endParaRPr lang="es-MX" sz="1200" dirty="0"/>
            </a:p>
          </p:txBody>
        </p:sp>
      </p:grpSp>
    </p:spTree>
    <p:extLst>
      <p:ext uri="{BB962C8B-B14F-4D97-AF65-F5344CB8AC3E}">
        <p14:creationId xmlns:p14="http://schemas.microsoft.com/office/powerpoint/2010/main" val="887333802"/>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pPr>
              <a:defRPr/>
            </a:pPr>
            <a:fld id="{A4635F1B-802B-4B90-BD4A-6DF9398AF985}" type="slidenum">
              <a:rPr lang="es-ES"/>
              <a:pPr>
                <a:defRPr/>
              </a:pPr>
              <a:t>42</a:t>
            </a:fld>
            <a:endParaRPr lang="es-ES" dirty="0"/>
          </a:p>
        </p:txBody>
      </p:sp>
      <p:sp>
        <p:nvSpPr>
          <p:cNvPr id="11268" name="Rectangle 4"/>
          <p:cNvSpPr>
            <a:spLocks noChangeArrowheads="1"/>
          </p:cNvSpPr>
          <p:nvPr/>
        </p:nvSpPr>
        <p:spPr bwMode="auto">
          <a:xfrm>
            <a:off x="251519" y="397991"/>
            <a:ext cx="8569325" cy="400110"/>
          </a:xfrm>
          <a:prstGeom prst="rect">
            <a:avLst/>
          </a:prstGeom>
          <a:noFill/>
          <a:ln w="9525">
            <a:noFill/>
            <a:miter lim="800000"/>
            <a:headEnd/>
            <a:tailEnd/>
          </a:ln>
        </p:spPr>
        <p:txBody>
          <a:bodyPr>
            <a:spAutoFit/>
          </a:bodyPr>
          <a:lstStyle/>
          <a:p>
            <a:pPr algn="ctr"/>
            <a:r>
              <a:rPr lang="es-ES" sz="2000" b="1" dirty="0"/>
              <a:t>VENTAJAS Y BENEFICIOS DE LA PLANEACIÓN ESTRATÉGICA</a:t>
            </a:r>
          </a:p>
        </p:txBody>
      </p:sp>
      <p:sp>
        <p:nvSpPr>
          <p:cNvPr id="11269" name="Text Box 5"/>
          <p:cNvSpPr txBox="1">
            <a:spLocks noChangeArrowheads="1"/>
          </p:cNvSpPr>
          <p:nvPr/>
        </p:nvSpPr>
        <p:spPr bwMode="auto">
          <a:xfrm>
            <a:off x="2843213" y="1197280"/>
            <a:ext cx="5977259" cy="4752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174625" indent="-174625" algn="just">
              <a:spcBef>
                <a:spcPts val="600"/>
              </a:spcBef>
              <a:buFontTx/>
              <a:buChar char="•"/>
            </a:pPr>
            <a:r>
              <a:rPr lang="es-ES" b="1" i="1" dirty="0"/>
              <a:t>Complementa</a:t>
            </a:r>
            <a:r>
              <a:rPr lang="es-ES" dirty="0"/>
              <a:t> y sustenta la</a:t>
            </a:r>
            <a:r>
              <a:rPr lang="es-ES" b="1" i="1" dirty="0"/>
              <a:t> intuición </a:t>
            </a:r>
            <a:r>
              <a:rPr lang="es-ES" dirty="0"/>
              <a:t>de quienes deciden.</a:t>
            </a:r>
          </a:p>
          <a:p>
            <a:pPr marL="174625" indent="-174625" algn="just">
              <a:spcBef>
                <a:spcPts val="600"/>
              </a:spcBef>
              <a:buFontTx/>
              <a:buChar char="•"/>
            </a:pPr>
            <a:r>
              <a:rPr lang="es-ES" dirty="0"/>
              <a:t>Al anticipar el futuro, </a:t>
            </a:r>
            <a:r>
              <a:rPr lang="es-ES" b="1" i="1" dirty="0"/>
              <a:t>incorpora a los equipos de trabajo y a sus integrantes</a:t>
            </a:r>
            <a:r>
              <a:rPr lang="es-ES" dirty="0"/>
              <a:t> en las decisiones finales.</a:t>
            </a:r>
          </a:p>
          <a:p>
            <a:pPr marL="174625" indent="-174625" algn="just">
              <a:spcBef>
                <a:spcPts val="600"/>
              </a:spcBef>
              <a:buFontTx/>
              <a:buChar char="•"/>
            </a:pPr>
            <a:r>
              <a:rPr lang="es-ES" b="1" i="1" dirty="0"/>
              <a:t>Proporciona elementos de juicio e información nueva</a:t>
            </a:r>
            <a:r>
              <a:rPr lang="es-ES" dirty="0"/>
              <a:t>, que genera alternativas de decisión.</a:t>
            </a:r>
          </a:p>
          <a:p>
            <a:pPr marL="174625" indent="-174625" algn="just">
              <a:spcBef>
                <a:spcPts val="600"/>
              </a:spcBef>
              <a:buFontTx/>
              <a:buChar char="•"/>
            </a:pPr>
            <a:r>
              <a:rPr lang="es-ES" b="1" i="1" dirty="0"/>
              <a:t>Capacita</a:t>
            </a:r>
            <a:r>
              <a:rPr lang="es-ES" dirty="0"/>
              <a:t> a los que participan en las decisiones a futuro, al proporcionarle </a:t>
            </a:r>
            <a:r>
              <a:rPr lang="es-ES" b="1" i="1" dirty="0"/>
              <a:t>elementos de experiencia  y previsión.</a:t>
            </a:r>
          </a:p>
          <a:p>
            <a:pPr marL="174625" indent="-174625" algn="just">
              <a:spcBef>
                <a:spcPts val="600"/>
              </a:spcBef>
              <a:buFontTx/>
              <a:buChar char="•"/>
            </a:pPr>
            <a:r>
              <a:rPr lang="es-ES" b="1" i="1" dirty="0"/>
              <a:t>Genera y fomenta la creatividad e innovación</a:t>
            </a:r>
            <a:r>
              <a:rPr lang="es-ES" dirty="0"/>
              <a:t> de personas y equipos.</a:t>
            </a:r>
          </a:p>
          <a:p>
            <a:pPr marL="174625" indent="-174625" algn="just">
              <a:spcBef>
                <a:spcPts val="600"/>
              </a:spcBef>
              <a:buFontTx/>
              <a:buChar char="•"/>
            </a:pPr>
            <a:r>
              <a:rPr lang="es-ES" b="1" i="1" dirty="0"/>
              <a:t>Da continuidad a la experiencia obtenida.</a:t>
            </a:r>
          </a:p>
          <a:p>
            <a:pPr marL="174625" indent="-174625" algn="just">
              <a:spcBef>
                <a:spcPts val="600"/>
              </a:spcBef>
              <a:buFontTx/>
              <a:buChar char="•"/>
            </a:pPr>
            <a:r>
              <a:rPr lang="es-ES" dirty="0"/>
              <a:t>Constituye una </a:t>
            </a:r>
            <a:r>
              <a:rPr lang="es-ES" b="1" i="1" dirty="0"/>
              <a:t>guía de actuación</a:t>
            </a:r>
            <a:r>
              <a:rPr lang="es-ES" dirty="0"/>
              <a:t> de la organización y sus integrantes.</a:t>
            </a:r>
          </a:p>
          <a:p>
            <a:pPr marL="174625" indent="-174625" algn="just">
              <a:spcBef>
                <a:spcPts val="600"/>
              </a:spcBef>
              <a:buFontTx/>
              <a:buChar char="•"/>
            </a:pPr>
            <a:r>
              <a:rPr lang="es-ES" b="1" i="1" dirty="0"/>
              <a:t>Fundamenta la comunicación efectiva</a:t>
            </a:r>
            <a:r>
              <a:rPr lang="es-ES" dirty="0"/>
              <a:t> al </a:t>
            </a:r>
            <a:r>
              <a:rPr lang="es-ES" b="1" i="1" dirty="0"/>
              <a:t>orientar sus esfuerzos</a:t>
            </a:r>
            <a:r>
              <a:rPr lang="es-ES" dirty="0"/>
              <a:t> y </a:t>
            </a:r>
            <a:r>
              <a:rPr lang="es-ES" dirty="0" smtClean="0"/>
              <a:t>los </a:t>
            </a:r>
            <a:r>
              <a:rPr lang="es-ES" b="1" i="1" dirty="0" smtClean="0"/>
              <a:t>resultados </a:t>
            </a:r>
            <a:r>
              <a:rPr lang="es-ES" dirty="0" smtClean="0"/>
              <a:t>que </a:t>
            </a:r>
            <a:r>
              <a:rPr lang="es-ES" dirty="0"/>
              <a:t>deben conjuntamente alcanzar.</a:t>
            </a:r>
            <a:endParaRPr lang="es-ES" b="1" i="1" dirty="0"/>
          </a:p>
        </p:txBody>
      </p:sp>
      <p:pic>
        <p:nvPicPr>
          <p:cNvPr id="11" name="Picture 12" descr="http://ts1.mm.bing.net/images/thumbnail.aspx?q=4968719404370336&amp;id=1d67ac8cdf8c8a152d71c69d5d7863b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789040"/>
            <a:ext cx="2447926" cy="21602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2" name="Picture 20" descr="http://ts2.mm.bing.net/images/thumbnail.aspx?q=5003616016729533&amp;id=5cb3d19b1a7b454f13e889f4eb0647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3" y="1124744"/>
            <a:ext cx="2443162"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99863"/>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Llamada de nube"/>
          <p:cNvSpPr/>
          <p:nvPr/>
        </p:nvSpPr>
        <p:spPr bwMode="auto">
          <a:xfrm flipV="1">
            <a:off x="3491880" y="5373216"/>
            <a:ext cx="2304256" cy="936000"/>
          </a:xfrm>
          <a:prstGeom prst="cloudCallout">
            <a:avLst/>
          </a:prstGeom>
          <a:solidFill>
            <a:srgbClr val="FFFF66"/>
          </a:solidFill>
          <a:ln>
            <a:noFill/>
          </a:ln>
          <a:extLst/>
        </p:spPr>
        <p:txBody>
          <a:bodyPr rtlCol="0" anchor="ctr">
            <a:spAutoFit/>
          </a:bodyPr>
          <a:lstStyle/>
          <a:p>
            <a:pPr algn="ctr"/>
            <a:endParaRPr lang="es-MX" sz="2000" b="1" dirty="0" smtClean="0">
              <a:ln w="18000">
                <a:solidFill>
                  <a:schemeClr val="tx2">
                    <a:lumMod val="40000"/>
                    <a:lumOff val="6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5" name="14 Llamada de nube"/>
          <p:cNvSpPr/>
          <p:nvPr/>
        </p:nvSpPr>
        <p:spPr bwMode="auto">
          <a:xfrm>
            <a:off x="5868144" y="2132856"/>
            <a:ext cx="2160240" cy="864096"/>
          </a:xfrm>
          <a:prstGeom prst="cloudCallout">
            <a:avLst/>
          </a:prstGeom>
          <a:solidFill>
            <a:srgbClr val="FFFF66"/>
          </a:solidFill>
          <a:ln>
            <a:noFill/>
          </a:ln>
          <a:extLst/>
        </p:spPr>
        <p:txBody>
          <a:bodyPr rtlCol="0" anchor="ctr">
            <a:spAutoFit/>
          </a:bodyPr>
          <a:lstStyle/>
          <a:p>
            <a:pPr algn="ctr"/>
            <a:endParaRPr lang="es-MX" sz="2000" b="1" dirty="0" smtClean="0">
              <a:ln w="18000">
                <a:solidFill>
                  <a:schemeClr val="tx2">
                    <a:lumMod val="40000"/>
                    <a:lumOff val="6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8" name="3 Marcador de número de diapositiva"/>
          <p:cNvSpPr>
            <a:spLocks noGrp="1"/>
          </p:cNvSpPr>
          <p:nvPr>
            <p:ph type="sldNum" sz="quarter" idx="12"/>
          </p:nvPr>
        </p:nvSpPr>
        <p:spPr>
          <a:xfrm>
            <a:off x="6553200" y="6356350"/>
            <a:ext cx="2133600" cy="365125"/>
          </a:xfrm>
        </p:spPr>
        <p:txBody>
          <a:bodyPr/>
          <a:lstStyle/>
          <a:p>
            <a:pPr>
              <a:defRPr/>
            </a:pPr>
            <a:fld id="{39F58AA5-334C-48FF-8765-91ED4220FF82}" type="slidenum">
              <a:rPr lang="es-ES"/>
              <a:pPr>
                <a:defRPr/>
              </a:pPr>
              <a:t>43</a:t>
            </a:fld>
            <a:endParaRPr lang="es-ES"/>
          </a:p>
        </p:txBody>
      </p:sp>
      <p:sp>
        <p:nvSpPr>
          <p:cNvPr id="17413" name="Rectangle 7"/>
          <p:cNvSpPr>
            <a:spLocks noChangeArrowheads="1"/>
          </p:cNvSpPr>
          <p:nvPr/>
        </p:nvSpPr>
        <p:spPr bwMode="auto">
          <a:xfrm>
            <a:off x="2390226" y="332656"/>
            <a:ext cx="4290918" cy="369332"/>
          </a:xfrm>
          <a:prstGeom prst="rect">
            <a:avLst/>
          </a:prstGeom>
          <a:noFill/>
          <a:ln w="9525">
            <a:noFill/>
            <a:miter lim="800000"/>
            <a:headEnd/>
            <a:tailEnd/>
          </a:ln>
        </p:spPr>
        <p:txBody>
          <a:bodyPr wrap="none" anchor="ctr"/>
          <a:lstStyle/>
          <a:p>
            <a:pPr algn="ctr"/>
            <a:r>
              <a:rPr lang="es-ES_tradnl" b="1" dirty="0"/>
              <a:t>EL PROCESO DE PLANEACIÓN ESTRATÉGICA</a:t>
            </a:r>
            <a:endParaRPr lang="es-ES" b="1" dirty="0"/>
          </a:p>
        </p:txBody>
      </p:sp>
      <p:sp>
        <p:nvSpPr>
          <p:cNvPr id="2" name="1 Rectángulo"/>
          <p:cNvSpPr/>
          <p:nvPr/>
        </p:nvSpPr>
        <p:spPr>
          <a:xfrm>
            <a:off x="323850" y="764704"/>
            <a:ext cx="8424614" cy="1323439"/>
          </a:xfrm>
          <a:prstGeom prst="rect">
            <a:avLst/>
          </a:prstGeom>
        </p:spPr>
        <p:txBody>
          <a:bodyPr wrap="square">
            <a:spAutoFit/>
          </a:bodyPr>
          <a:lstStyle/>
          <a:p>
            <a:pPr lvl="0" algn="just"/>
            <a:r>
              <a:rPr lang="es-ES" sz="2000" dirty="0"/>
              <a:t>La planeación estratégica es un </a:t>
            </a:r>
            <a:r>
              <a:rPr lang="es-ES" sz="2000" b="1" i="1" dirty="0"/>
              <a:t>proceso </a:t>
            </a:r>
            <a:r>
              <a:rPr lang="es-ES" sz="2000" dirty="0"/>
              <a:t>que mantiene unido al equipo directivo </a:t>
            </a:r>
            <a:r>
              <a:rPr lang="es-ES" sz="2000" b="1" i="1" dirty="0"/>
              <a:t>para traducir</a:t>
            </a:r>
            <a:r>
              <a:rPr lang="es-ES" sz="2000" dirty="0"/>
              <a:t> la </a:t>
            </a:r>
            <a:r>
              <a:rPr lang="es-ES" sz="2000" b="1" i="1" dirty="0"/>
              <a:t>misión</a:t>
            </a:r>
            <a:r>
              <a:rPr lang="es-ES" sz="2000" dirty="0"/>
              <a:t>, </a:t>
            </a:r>
            <a:r>
              <a:rPr lang="es-ES" sz="2000" b="1" i="1" dirty="0"/>
              <a:t>visión </a:t>
            </a:r>
            <a:r>
              <a:rPr lang="es-ES" sz="2000" dirty="0"/>
              <a:t>y </a:t>
            </a:r>
            <a:r>
              <a:rPr lang="es-ES" sz="2000" b="1" i="1" dirty="0"/>
              <a:t>estrategia</a:t>
            </a:r>
            <a:r>
              <a:rPr lang="es-ES" sz="2000" dirty="0"/>
              <a:t> </a:t>
            </a:r>
            <a:r>
              <a:rPr lang="es-ES" sz="2000" b="1" i="1" dirty="0"/>
              <a:t>en resultados tangibles</a:t>
            </a:r>
            <a:r>
              <a:rPr lang="es-ES" sz="2000" dirty="0"/>
              <a:t>, </a:t>
            </a:r>
            <a:r>
              <a:rPr lang="es-ES" sz="2000" b="1" i="1" dirty="0"/>
              <a:t>reduce los conflictos, fomenta la participación y el compromiso</a:t>
            </a:r>
            <a:r>
              <a:rPr lang="es-ES" sz="2000" dirty="0"/>
              <a:t> a todos los niveles de la </a:t>
            </a:r>
            <a:r>
              <a:rPr lang="es-ES" sz="2000" dirty="0" smtClean="0"/>
              <a:t>organización. </a:t>
            </a:r>
            <a:endParaRPr lang="es-E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583160"/>
            <a:ext cx="4104456" cy="264604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Elipse"/>
          <p:cNvSpPr/>
          <p:nvPr/>
        </p:nvSpPr>
        <p:spPr bwMode="auto">
          <a:xfrm>
            <a:off x="6300192" y="2276872"/>
            <a:ext cx="1512168" cy="56263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algn="ctr"/>
            <a:r>
              <a:rPr lang="es-MX"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visión</a:t>
            </a:r>
          </a:p>
        </p:txBody>
      </p:sp>
      <p:sp>
        <p:nvSpPr>
          <p:cNvPr id="11" name="10 Elipse"/>
          <p:cNvSpPr/>
          <p:nvPr/>
        </p:nvSpPr>
        <p:spPr bwMode="auto">
          <a:xfrm>
            <a:off x="3491880" y="5530562"/>
            <a:ext cx="2304256" cy="56263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algn="ctr"/>
            <a:r>
              <a:rPr lang="es-MX"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estrategias</a:t>
            </a:r>
          </a:p>
        </p:txBody>
      </p:sp>
      <p:sp>
        <p:nvSpPr>
          <p:cNvPr id="13" name="12 Llamada de nube"/>
          <p:cNvSpPr/>
          <p:nvPr/>
        </p:nvSpPr>
        <p:spPr bwMode="auto">
          <a:xfrm flipH="1">
            <a:off x="467544" y="2333378"/>
            <a:ext cx="2232248" cy="936104"/>
          </a:xfrm>
          <a:prstGeom prst="cloudCallout">
            <a:avLst/>
          </a:prstGeom>
          <a:solidFill>
            <a:srgbClr val="FFFF66"/>
          </a:solidFill>
          <a:ln>
            <a:noFill/>
          </a:ln>
          <a:extLst/>
        </p:spPr>
        <p:txBody>
          <a:bodyPr rtlCol="0" anchor="ctr">
            <a:spAutoFit/>
          </a:bodyPr>
          <a:lstStyle/>
          <a:p>
            <a:pPr algn="ctr"/>
            <a:endParaRPr lang="es-MX" sz="2000" b="1" dirty="0" smtClean="0">
              <a:ln w="18000">
                <a:solidFill>
                  <a:schemeClr val="tx2">
                    <a:lumMod val="40000"/>
                    <a:lumOff val="6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3" name="2 Elipse"/>
          <p:cNvSpPr/>
          <p:nvPr/>
        </p:nvSpPr>
        <p:spPr bwMode="auto">
          <a:xfrm>
            <a:off x="827584" y="2492896"/>
            <a:ext cx="1512168" cy="56263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spAutoFit/>
          </a:bodyPr>
          <a:lstStyle/>
          <a:p>
            <a:pPr algn="ctr"/>
            <a:r>
              <a:rPr lang="es-MX"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misión</a:t>
            </a:r>
          </a:p>
        </p:txBody>
      </p:sp>
      <p:sp>
        <p:nvSpPr>
          <p:cNvPr id="12" name="11 CuadroTexto"/>
          <p:cNvSpPr txBox="1"/>
          <p:nvPr/>
        </p:nvSpPr>
        <p:spPr>
          <a:xfrm>
            <a:off x="251520" y="5775067"/>
            <a:ext cx="3384376" cy="246221"/>
          </a:xfrm>
          <a:prstGeom prst="rect">
            <a:avLst/>
          </a:prstGeom>
          <a:noFill/>
        </p:spPr>
        <p:txBody>
          <a:bodyPr wrap="square" rtlCol="0">
            <a:spAutoFit/>
          </a:bodyPr>
          <a:lstStyle/>
          <a:p>
            <a:r>
              <a:rPr lang="es-MX" sz="1000" dirty="0" smtClean="0"/>
              <a:t>Material de apoyo.-  Planeación estratégica</a:t>
            </a:r>
            <a:endParaRPr lang="es-MX" sz="1000" dirty="0"/>
          </a:p>
        </p:txBody>
      </p:sp>
      <p:sp>
        <p:nvSpPr>
          <p:cNvPr id="14" name="13 Rectángulo"/>
          <p:cNvSpPr/>
          <p:nvPr/>
        </p:nvSpPr>
        <p:spPr>
          <a:xfrm>
            <a:off x="251520" y="5949280"/>
            <a:ext cx="5166320" cy="246221"/>
          </a:xfrm>
          <a:prstGeom prst="rect">
            <a:avLst/>
          </a:prstGeom>
        </p:spPr>
        <p:txBody>
          <a:bodyPr wrap="square">
            <a:spAutoFit/>
          </a:bodyPr>
          <a:lstStyle/>
          <a:p>
            <a:r>
              <a:rPr lang="es-MX" sz="1000" dirty="0">
                <a:solidFill>
                  <a:srgbClr val="0000CC"/>
                </a:solidFill>
                <a:hlinkClick r:id="rId4"/>
              </a:rPr>
              <a:t>http://www.youtube.com/watch?v=_7NjqpnHnPI</a:t>
            </a:r>
            <a:endParaRPr lang="es-MX" sz="1000" dirty="0">
              <a:solidFill>
                <a:srgbClr val="0000CC"/>
              </a:solidFill>
            </a:endParaRPr>
          </a:p>
        </p:txBody>
      </p:sp>
    </p:spTree>
    <p:extLst>
      <p:ext uri="{BB962C8B-B14F-4D97-AF65-F5344CB8AC3E}">
        <p14:creationId xmlns:p14="http://schemas.microsoft.com/office/powerpoint/2010/main" val="3538943273"/>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 Marcador de número de diapositiva"/>
          <p:cNvSpPr>
            <a:spLocks noGrp="1"/>
          </p:cNvSpPr>
          <p:nvPr>
            <p:ph type="sldNum" sz="quarter" idx="12"/>
          </p:nvPr>
        </p:nvSpPr>
        <p:spPr>
          <a:xfrm>
            <a:off x="6553200" y="6356350"/>
            <a:ext cx="2133600" cy="365125"/>
          </a:xfrm>
        </p:spPr>
        <p:txBody>
          <a:bodyPr/>
          <a:lstStyle/>
          <a:p>
            <a:pPr>
              <a:defRPr/>
            </a:pPr>
            <a:fld id="{5B3426BF-B4B2-4F88-932F-6C1DA6442187}" type="slidenum">
              <a:rPr lang="es-ES"/>
              <a:pPr>
                <a:defRPr/>
              </a:pPr>
              <a:t>44</a:t>
            </a:fld>
            <a:endParaRPr lang="es-ES"/>
          </a:p>
        </p:txBody>
      </p:sp>
      <p:sp>
        <p:nvSpPr>
          <p:cNvPr id="206877" name="AutoShape 29"/>
          <p:cNvSpPr>
            <a:spLocks noChangeArrowheads="1"/>
          </p:cNvSpPr>
          <p:nvPr/>
        </p:nvSpPr>
        <p:spPr bwMode="auto">
          <a:xfrm>
            <a:off x="1549400" y="464989"/>
            <a:ext cx="4967288" cy="5111750"/>
          </a:xfrm>
          <a:prstGeom prst="triangle">
            <a:avLst>
              <a:gd name="adj" fmla="val 50000"/>
            </a:avLst>
          </a:prstGeom>
          <a:solidFill>
            <a:srgbClr val="FC524E"/>
          </a:solidFill>
          <a:ln w="28575">
            <a:miter lim="800000"/>
            <a:headEnd/>
            <a:tailEnd/>
          </a:ln>
          <a:effectLst/>
          <a:scene3d>
            <a:camera prst="legacyObliqueBottomLeft"/>
            <a:lightRig rig="legacyFlat3" dir="t"/>
          </a:scene3d>
          <a:sp3d extrusionH="430200" prstMaterial="legacyMatte">
            <a:bevelT w="13500" h="13500" prst="angle"/>
            <a:bevelB w="13500" h="13500" prst="angle"/>
            <a:extrusionClr>
              <a:srgbClr val="6996BB"/>
            </a:extrusionClr>
          </a:sp3d>
        </p:spPr>
        <p:txBody>
          <a:bodyPr wrap="none" anchor="ctr">
            <a:flatTx/>
          </a:bodyPr>
          <a:lstStyle/>
          <a:p>
            <a:pPr>
              <a:defRPr/>
            </a:pPr>
            <a:endParaRPr lang="en-US"/>
          </a:p>
        </p:txBody>
      </p:sp>
      <p:sp>
        <p:nvSpPr>
          <p:cNvPr id="18437" name="Text Box 3"/>
          <p:cNvSpPr txBox="1">
            <a:spLocks noChangeArrowheads="1"/>
          </p:cNvSpPr>
          <p:nvPr/>
        </p:nvSpPr>
        <p:spPr bwMode="auto">
          <a:xfrm>
            <a:off x="4427538" y="581799"/>
            <a:ext cx="935037" cy="274637"/>
          </a:xfrm>
          <a:prstGeom prst="rect">
            <a:avLst/>
          </a:prstGeom>
          <a:noFill/>
          <a:ln w="9525">
            <a:noFill/>
            <a:miter lim="800000"/>
            <a:headEnd/>
            <a:tailEnd/>
          </a:ln>
        </p:spPr>
        <p:txBody>
          <a:bodyPr>
            <a:spAutoFit/>
          </a:bodyPr>
          <a:lstStyle/>
          <a:p>
            <a:pPr>
              <a:spcBef>
                <a:spcPct val="50000"/>
              </a:spcBef>
            </a:pPr>
            <a:r>
              <a:rPr lang="es-ES" sz="1200" b="1"/>
              <a:t>METAS</a:t>
            </a:r>
          </a:p>
        </p:txBody>
      </p:sp>
      <p:sp>
        <p:nvSpPr>
          <p:cNvPr id="18438" name="Text Box 4"/>
          <p:cNvSpPr txBox="1">
            <a:spLocks noChangeArrowheads="1"/>
          </p:cNvSpPr>
          <p:nvPr/>
        </p:nvSpPr>
        <p:spPr bwMode="auto">
          <a:xfrm>
            <a:off x="4643438" y="1041252"/>
            <a:ext cx="1511300" cy="274637"/>
          </a:xfrm>
          <a:prstGeom prst="rect">
            <a:avLst/>
          </a:prstGeom>
          <a:noFill/>
          <a:ln w="9525">
            <a:noFill/>
            <a:miter lim="800000"/>
            <a:headEnd/>
            <a:tailEnd/>
          </a:ln>
        </p:spPr>
        <p:txBody>
          <a:bodyPr>
            <a:spAutoFit/>
          </a:bodyPr>
          <a:lstStyle/>
          <a:p>
            <a:pPr>
              <a:spcBef>
                <a:spcPct val="50000"/>
              </a:spcBef>
            </a:pPr>
            <a:r>
              <a:rPr lang="es-ES" sz="1200" b="1" dirty="0"/>
              <a:t>INDICADORES</a:t>
            </a:r>
          </a:p>
        </p:txBody>
      </p:sp>
      <p:sp>
        <p:nvSpPr>
          <p:cNvPr id="18439" name="Text Box 5"/>
          <p:cNvSpPr txBox="1">
            <a:spLocks noChangeArrowheads="1"/>
          </p:cNvSpPr>
          <p:nvPr/>
        </p:nvSpPr>
        <p:spPr bwMode="auto">
          <a:xfrm>
            <a:off x="4932363" y="1688952"/>
            <a:ext cx="1511300" cy="274637"/>
          </a:xfrm>
          <a:prstGeom prst="rect">
            <a:avLst/>
          </a:prstGeom>
          <a:noFill/>
          <a:ln w="9525">
            <a:noFill/>
            <a:miter lim="800000"/>
            <a:headEnd/>
            <a:tailEnd/>
          </a:ln>
        </p:spPr>
        <p:txBody>
          <a:bodyPr>
            <a:spAutoFit/>
          </a:bodyPr>
          <a:lstStyle/>
          <a:p>
            <a:pPr>
              <a:spcBef>
                <a:spcPct val="50000"/>
              </a:spcBef>
            </a:pPr>
            <a:r>
              <a:rPr lang="es-ES" sz="1200" b="1" dirty="0"/>
              <a:t>PROYECTOS</a:t>
            </a:r>
          </a:p>
        </p:txBody>
      </p:sp>
      <p:sp>
        <p:nvSpPr>
          <p:cNvPr id="18440" name="Text Box 6"/>
          <p:cNvSpPr txBox="1">
            <a:spLocks noChangeArrowheads="1"/>
          </p:cNvSpPr>
          <p:nvPr/>
        </p:nvSpPr>
        <p:spPr bwMode="auto">
          <a:xfrm>
            <a:off x="5219700" y="2408089"/>
            <a:ext cx="1871663" cy="461665"/>
          </a:xfrm>
          <a:prstGeom prst="rect">
            <a:avLst/>
          </a:prstGeom>
          <a:noFill/>
          <a:ln w="9525">
            <a:noFill/>
            <a:miter lim="800000"/>
            <a:headEnd/>
            <a:tailEnd/>
          </a:ln>
        </p:spPr>
        <p:txBody>
          <a:bodyPr>
            <a:spAutoFit/>
          </a:bodyPr>
          <a:lstStyle/>
          <a:p>
            <a:pPr>
              <a:spcBef>
                <a:spcPts val="0"/>
              </a:spcBef>
            </a:pPr>
            <a:r>
              <a:rPr lang="es-ES" sz="1200" b="1" dirty="0">
                <a:cs typeface="Arial" pitchFamily="34" charset="0"/>
              </a:rPr>
              <a:t>ESTRATEGIAS </a:t>
            </a:r>
          </a:p>
          <a:p>
            <a:pPr>
              <a:spcBef>
                <a:spcPts val="0"/>
              </a:spcBef>
            </a:pPr>
            <a:r>
              <a:rPr lang="es-ES" sz="1200" b="1" dirty="0">
                <a:cs typeface="Arial" pitchFamily="34" charset="0"/>
              </a:rPr>
              <a:t>CLAVE</a:t>
            </a:r>
          </a:p>
        </p:txBody>
      </p:sp>
      <p:sp>
        <p:nvSpPr>
          <p:cNvPr id="18441" name="Text Box 7"/>
          <p:cNvSpPr txBox="1">
            <a:spLocks noChangeArrowheads="1"/>
          </p:cNvSpPr>
          <p:nvPr/>
        </p:nvSpPr>
        <p:spPr bwMode="auto">
          <a:xfrm>
            <a:off x="5508625" y="3328839"/>
            <a:ext cx="2376488" cy="447675"/>
          </a:xfrm>
          <a:prstGeom prst="rect">
            <a:avLst/>
          </a:prstGeom>
          <a:noFill/>
          <a:ln w="9525">
            <a:noFill/>
            <a:miter lim="800000"/>
            <a:headEnd/>
            <a:tailEnd/>
          </a:ln>
        </p:spPr>
        <p:txBody>
          <a:bodyPr>
            <a:spAutoFit/>
          </a:bodyPr>
          <a:lstStyle/>
          <a:p>
            <a:pPr>
              <a:lnSpc>
                <a:spcPct val="80000"/>
              </a:lnSpc>
              <a:spcBef>
                <a:spcPct val="35000"/>
              </a:spcBef>
            </a:pPr>
            <a:r>
              <a:rPr lang="es-ES" sz="1200" b="1" dirty="0"/>
              <a:t>OBJETIVOS</a:t>
            </a:r>
          </a:p>
          <a:p>
            <a:pPr>
              <a:lnSpc>
                <a:spcPct val="80000"/>
              </a:lnSpc>
              <a:spcBef>
                <a:spcPct val="35000"/>
              </a:spcBef>
            </a:pPr>
            <a:r>
              <a:rPr lang="es-ES" sz="1200" b="1" dirty="0"/>
              <a:t> ESTRATÉGICOS</a:t>
            </a:r>
          </a:p>
        </p:txBody>
      </p:sp>
      <p:sp>
        <p:nvSpPr>
          <p:cNvPr id="18442" name="Text Box 8"/>
          <p:cNvSpPr txBox="1">
            <a:spLocks noChangeArrowheads="1"/>
          </p:cNvSpPr>
          <p:nvPr/>
        </p:nvSpPr>
        <p:spPr bwMode="auto">
          <a:xfrm>
            <a:off x="5867400" y="3946450"/>
            <a:ext cx="1295400" cy="274638"/>
          </a:xfrm>
          <a:prstGeom prst="rect">
            <a:avLst/>
          </a:prstGeom>
          <a:noFill/>
          <a:ln w="9525">
            <a:noFill/>
            <a:miter lim="800000"/>
            <a:headEnd/>
            <a:tailEnd/>
          </a:ln>
        </p:spPr>
        <p:txBody>
          <a:bodyPr>
            <a:spAutoFit/>
          </a:bodyPr>
          <a:lstStyle/>
          <a:p>
            <a:pPr>
              <a:spcBef>
                <a:spcPct val="50000"/>
              </a:spcBef>
            </a:pPr>
            <a:r>
              <a:rPr lang="es-ES" sz="1200" b="1" dirty="0"/>
              <a:t>VISIÓN</a:t>
            </a:r>
          </a:p>
        </p:txBody>
      </p:sp>
      <p:sp>
        <p:nvSpPr>
          <p:cNvPr id="18443" name="Text Box 9"/>
          <p:cNvSpPr txBox="1">
            <a:spLocks noChangeArrowheads="1"/>
          </p:cNvSpPr>
          <p:nvPr/>
        </p:nvSpPr>
        <p:spPr bwMode="auto">
          <a:xfrm>
            <a:off x="6443663" y="4581128"/>
            <a:ext cx="1295400" cy="274637"/>
          </a:xfrm>
          <a:prstGeom prst="rect">
            <a:avLst/>
          </a:prstGeom>
          <a:noFill/>
          <a:ln w="9525">
            <a:noFill/>
            <a:miter lim="800000"/>
            <a:headEnd/>
            <a:tailEnd/>
          </a:ln>
        </p:spPr>
        <p:txBody>
          <a:bodyPr>
            <a:spAutoFit/>
          </a:bodyPr>
          <a:lstStyle/>
          <a:p>
            <a:pPr>
              <a:spcBef>
                <a:spcPct val="50000"/>
              </a:spcBef>
            </a:pPr>
            <a:r>
              <a:rPr lang="es-ES" sz="1200" b="1" dirty="0"/>
              <a:t>MISIÓN</a:t>
            </a:r>
          </a:p>
        </p:txBody>
      </p:sp>
      <p:sp>
        <p:nvSpPr>
          <p:cNvPr id="18444" name="Text Box 10"/>
          <p:cNvSpPr txBox="1">
            <a:spLocks noChangeArrowheads="1"/>
          </p:cNvSpPr>
          <p:nvPr/>
        </p:nvSpPr>
        <p:spPr bwMode="auto">
          <a:xfrm>
            <a:off x="252189" y="4788760"/>
            <a:ext cx="2591619" cy="512448"/>
          </a:xfrm>
          <a:prstGeom prst="rect">
            <a:avLst/>
          </a:prstGeom>
          <a:noFill/>
          <a:ln w="9525">
            <a:noFill/>
            <a:miter lim="800000"/>
            <a:headEnd/>
            <a:tailEnd/>
          </a:ln>
        </p:spPr>
        <p:txBody>
          <a:bodyPr wrap="square">
            <a:spAutoFit/>
          </a:bodyPr>
          <a:lstStyle/>
          <a:p>
            <a:pPr>
              <a:lnSpc>
                <a:spcPct val="80000"/>
              </a:lnSpc>
              <a:spcBef>
                <a:spcPct val="35000"/>
              </a:spcBef>
            </a:pPr>
            <a:r>
              <a:rPr lang="es-ES" sz="1400" b="1" i="1" dirty="0"/>
              <a:t>¿Cuál es nuestra</a:t>
            </a:r>
          </a:p>
          <a:p>
            <a:pPr>
              <a:lnSpc>
                <a:spcPct val="80000"/>
              </a:lnSpc>
              <a:spcBef>
                <a:spcPct val="35000"/>
              </a:spcBef>
            </a:pPr>
            <a:r>
              <a:rPr lang="es-ES" sz="1400" b="1" i="1" dirty="0"/>
              <a:t> tarea?</a:t>
            </a:r>
          </a:p>
        </p:txBody>
      </p:sp>
      <p:sp>
        <p:nvSpPr>
          <p:cNvPr id="18445" name="Text Box 11"/>
          <p:cNvSpPr txBox="1">
            <a:spLocks noChangeArrowheads="1"/>
          </p:cNvSpPr>
          <p:nvPr/>
        </p:nvSpPr>
        <p:spPr bwMode="auto">
          <a:xfrm>
            <a:off x="215516" y="3956400"/>
            <a:ext cx="2412268" cy="264688"/>
          </a:xfrm>
          <a:prstGeom prst="rect">
            <a:avLst/>
          </a:prstGeom>
          <a:noFill/>
          <a:ln w="9525">
            <a:noFill/>
            <a:miter lim="800000"/>
            <a:headEnd/>
            <a:tailEnd/>
          </a:ln>
        </p:spPr>
        <p:txBody>
          <a:bodyPr wrap="square">
            <a:spAutoFit/>
          </a:bodyPr>
          <a:lstStyle/>
          <a:p>
            <a:pPr algn="just">
              <a:lnSpc>
                <a:spcPct val="80000"/>
              </a:lnSpc>
              <a:spcBef>
                <a:spcPct val="30000"/>
              </a:spcBef>
            </a:pPr>
            <a:r>
              <a:rPr lang="es-ES" sz="1400" b="1" i="1" dirty="0"/>
              <a:t>¿Lo que </a:t>
            </a:r>
            <a:r>
              <a:rPr lang="es-ES" sz="1400" b="1" i="1" dirty="0" smtClean="0"/>
              <a:t>queremos ser</a:t>
            </a:r>
            <a:r>
              <a:rPr lang="es-ES" sz="1400" b="1" i="1" dirty="0"/>
              <a:t>?</a:t>
            </a:r>
          </a:p>
        </p:txBody>
      </p:sp>
      <p:sp>
        <p:nvSpPr>
          <p:cNvPr id="18446" name="Text Box 12"/>
          <p:cNvSpPr txBox="1">
            <a:spLocks noChangeArrowheads="1"/>
          </p:cNvSpPr>
          <p:nvPr/>
        </p:nvSpPr>
        <p:spPr bwMode="auto">
          <a:xfrm>
            <a:off x="251521" y="3214539"/>
            <a:ext cx="2232917" cy="523220"/>
          </a:xfrm>
          <a:prstGeom prst="rect">
            <a:avLst/>
          </a:prstGeom>
          <a:noFill/>
          <a:ln w="9525">
            <a:noFill/>
            <a:miter lim="800000"/>
            <a:headEnd/>
            <a:tailEnd/>
          </a:ln>
        </p:spPr>
        <p:txBody>
          <a:bodyPr wrap="square">
            <a:spAutoFit/>
          </a:bodyPr>
          <a:lstStyle/>
          <a:p>
            <a:pPr>
              <a:spcBef>
                <a:spcPct val="50000"/>
              </a:spcBef>
            </a:pPr>
            <a:r>
              <a:rPr lang="es-ES" sz="1400" b="1" i="1" dirty="0"/>
              <a:t>¿Qué nos </a:t>
            </a:r>
            <a:r>
              <a:rPr lang="es-ES" sz="1400" b="1" i="1" dirty="0" smtClean="0"/>
              <a:t>proponemos lograr</a:t>
            </a:r>
            <a:r>
              <a:rPr lang="es-ES" sz="1400" b="1" i="1" dirty="0"/>
              <a:t>?</a:t>
            </a:r>
          </a:p>
        </p:txBody>
      </p:sp>
      <p:sp>
        <p:nvSpPr>
          <p:cNvPr id="18447" name="Text Box 13"/>
          <p:cNvSpPr txBox="1">
            <a:spLocks noChangeArrowheads="1"/>
          </p:cNvSpPr>
          <p:nvPr/>
        </p:nvSpPr>
        <p:spPr bwMode="auto">
          <a:xfrm>
            <a:off x="250825" y="2552552"/>
            <a:ext cx="2233613" cy="304800"/>
          </a:xfrm>
          <a:prstGeom prst="rect">
            <a:avLst/>
          </a:prstGeom>
          <a:noFill/>
          <a:ln w="9525">
            <a:noFill/>
            <a:miter lim="800000"/>
            <a:headEnd/>
            <a:tailEnd/>
          </a:ln>
        </p:spPr>
        <p:txBody>
          <a:bodyPr>
            <a:spAutoFit/>
          </a:bodyPr>
          <a:lstStyle/>
          <a:p>
            <a:pPr>
              <a:spcBef>
                <a:spcPct val="50000"/>
              </a:spcBef>
            </a:pPr>
            <a:r>
              <a:rPr lang="es-ES" sz="1400" b="1" i="1"/>
              <a:t>¿Cómo lo lograremos?</a:t>
            </a:r>
          </a:p>
        </p:txBody>
      </p:sp>
      <p:sp>
        <p:nvSpPr>
          <p:cNvPr id="18448" name="Text Box 14"/>
          <p:cNvSpPr txBox="1">
            <a:spLocks noChangeArrowheads="1"/>
          </p:cNvSpPr>
          <p:nvPr/>
        </p:nvSpPr>
        <p:spPr bwMode="auto">
          <a:xfrm>
            <a:off x="250825" y="1700808"/>
            <a:ext cx="2087563" cy="304800"/>
          </a:xfrm>
          <a:prstGeom prst="rect">
            <a:avLst/>
          </a:prstGeom>
          <a:noFill/>
          <a:ln w="9525">
            <a:noFill/>
            <a:miter lim="800000"/>
            <a:headEnd/>
            <a:tailEnd/>
          </a:ln>
        </p:spPr>
        <p:txBody>
          <a:bodyPr>
            <a:spAutoFit/>
          </a:bodyPr>
          <a:lstStyle/>
          <a:p>
            <a:pPr>
              <a:spcBef>
                <a:spcPct val="50000"/>
              </a:spcBef>
            </a:pPr>
            <a:r>
              <a:rPr lang="es-ES" sz="1400" b="1" i="1"/>
              <a:t>¿Qué hacemos?</a:t>
            </a:r>
          </a:p>
        </p:txBody>
      </p:sp>
      <p:sp>
        <p:nvSpPr>
          <p:cNvPr id="18449" name="Text Box 15"/>
          <p:cNvSpPr txBox="1">
            <a:spLocks noChangeArrowheads="1"/>
          </p:cNvSpPr>
          <p:nvPr/>
        </p:nvSpPr>
        <p:spPr bwMode="auto">
          <a:xfrm>
            <a:off x="250825" y="752327"/>
            <a:ext cx="2087563" cy="517525"/>
          </a:xfrm>
          <a:prstGeom prst="rect">
            <a:avLst/>
          </a:prstGeom>
          <a:noFill/>
          <a:ln w="9525">
            <a:noFill/>
            <a:miter lim="800000"/>
            <a:headEnd/>
            <a:tailEnd/>
          </a:ln>
        </p:spPr>
        <p:txBody>
          <a:bodyPr>
            <a:spAutoFit/>
          </a:bodyPr>
          <a:lstStyle/>
          <a:p>
            <a:pPr>
              <a:spcBef>
                <a:spcPct val="50000"/>
              </a:spcBef>
            </a:pPr>
            <a:r>
              <a:rPr lang="es-ES" sz="1400" b="1" i="1" dirty="0"/>
              <a:t>¿Cómo lo mediremos?</a:t>
            </a:r>
          </a:p>
        </p:txBody>
      </p:sp>
      <p:sp>
        <p:nvSpPr>
          <p:cNvPr id="18450" name="Line 16"/>
          <p:cNvSpPr>
            <a:spLocks noChangeShapeType="1"/>
          </p:cNvSpPr>
          <p:nvPr/>
        </p:nvSpPr>
        <p:spPr bwMode="auto">
          <a:xfrm>
            <a:off x="1187450" y="1473052"/>
            <a:ext cx="5256213" cy="0"/>
          </a:xfrm>
          <a:prstGeom prst="line">
            <a:avLst/>
          </a:prstGeom>
          <a:noFill/>
          <a:ln w="28575">
            <a:solidFill>
              <a:srgbClr val="4D4D4D"/>
            </a:solidFill>
            <a:round/>
            <a:headEnd/>
            <a:tailEnd/>
          </a:ln>
        </p:spPr>
        <p:txBody>
          <a:bodyPr/>
          <a:lstStyle/>
          <a:p>
            <a:endParaRPr lang="en-US"/>
          </a:p>
        </p:txBody>
      </p:sp>
      <p:sp>
        <p:nvSpPr>
          <p:cNvPr id="18451" name="Line 17"/>
          <p:cNvSpPr>
            <a:spLocks noChangeShapeType="1"/>
          </p:cNvSpPr>
          <p:nvPr/>
        </p:nvSpPr>
        <p:spPr bwMode="auto">
          <a:xfrm>
            <a:off x="1260475" y="4568677"/>
            <a:ext cx="5256213" cy="0"/>
          </a:xfrm>
          <a:prstGeom prst="line">
            <a:avLst/>
          </a:prstGeom>
          <a:noFill/>
          <a:ln w="28575">
            <a:solidFill>
              <a:srgbClr val="4D4D4D"/>
            </a:solidFill>
            <a:round/>
            <a:headEnd/>
            <a:tailEnd/>
          </a:ln>
        </p:spPr>
        <p:txBody>
          <a:bodyPr/>
          <a:lstStyle/>
          <a:p>
            <a:endParaRPr lang="en-US"/>
          </a:p>
        </p:txBody>
      </p:sp>
      <p:sp>
        <p:nvSpPr>
          <p:cNvPr id="18452" name="Line 18"/>
          <p:cNvSpPr>
            <a:spLocks noChangeShapeType="1"/>
          </p:cNvSpPr>
          <p:nvPr/>
        </p:nvSpPr>
        <p:spPr bwMode="auto">
          <a:xfrm>
            <a:off x="1260475" y="3200252"/>
            <a:ext cx="5256213" cy="0"/>
          </a:xfrm>
          <a:prstGeom prst="line">
            <a:avLst/>
          </a:prstGeom>
          <a:noFill/>
          <a:ln w="28575">
            <a:solidFill>
              <a:srgbClr val="4D4D4D"/>
            </a:solidFill>
            <a:round/>
            <a:headEnd/>
            <a:tailEnd/>
          </a:ln>
        </p:spPr>
        <p:txBody>
          <a:bodyPr/>
          <a:lstStyle/>
          <a:p>
            <a:endParaRPr lang="en-US"/>
          </a:p>
        </p:txBody>
      </p:sp>
      <p:sp>
        <p:nvSpPr>
          <p:cNvPr id="18453" name="Line 19"/>
          <p:cNvSpPr>
            <a:spLocks noChangeShapeType="1"/>
          </p:cNvSpPr>
          <p:nvPr/>
        </p:nvSpPr>
        <p:spPr bwMode="auto">
          <a:xfrm>
            <a:off x="1187450" y="2265214"/>
            <a:ext cx="5256213" cy="0"/>
          </a:xfrm>
          <a:prstGeom prst="line">
            <a:avLst/>
          </a:prstGeom>
          <a:noFill/>
          <a:ln w="28575">
            <a:solidFill>
              <a:srgbClr val="4D4D4D"/>
            </a:solidFill>
            <a:round/>
            <a:headEnd/>
            <a:tailEnd/>
          </a:ln>
        </p:spPr>
        <p:txBody>
          <a:bodyPr/>
          <a:lstStyle/>
          <a:p>
            <a:endParaRPr lang="en-US"/>
          </a:p>
        </p:txBody>
      </p:sp>
      <p:sp>
        <p:nvSpPr>
          <p:cNvPr id="18454" name="Rectangle 20"/>
          <p:cNvSpPr>
            <a:spLocks noChangeArrowheads="1"/>
          </p:cNvSpPr>
          <p:nvPr/>
        </p:nvSpPr>
        <p:spPr bwMode="auto">
          <a:xfrm>
            <a:off x="6516689" y="3914472"/>
            <a:ext cx="2303462" cy="738664"/>
          </a:xfrm>
          <a:prstGeom prst="rect">
            <a:avLst/>
          </a:prstGeom>
          <a:noFill/>
          <a:ln w="9525">
            <a:noFill/>
            <a:miter lim="800000"/>
            <a:headEnd/>
            <a:tailEnd/>
          </a:ln>
        </p:spPr>
        <p:txBody>
          <a:bodyPr wrap="square" anchor="ctr">
            <a:spAutoFit/>
          </a:bodyPr>
          <a:lstStyle/>
          <a:p>
            <a:pPr algn="just"/>
            <a:r>
              <a:rPr lang="es-ES" sz="1400" dirty="0">
                <a:latin typeface="Arial Narrow" pitchFamily="34" charset="0"/>
              </a:rPr>
              <a:t>Descripción de un escenario futuro altamente deseado de la empresa.</a:t>
            </a:r>
          </a:p>
        </p:txBody>
      </p:sp>
      <p:sp>
        <p:nvSpPr>
          <p:cNvPr id="18455" name="Rectangle 21"/>
          <p:cNvSpPr>
            <a:spLocks noChangeArrowheads="1"/>
          </p:cNvSpPr>
          <p:nvPr/>
        </p:nvSpPr>
        <p:spPr bwMode="auto">
          <a:xfrm>
            <a:off x="6516688" y="4797152"/>
            <a:ext cx="2376487" cy="954107"/>
          </a:xfrm>
          <a:prstGeom prst="rect">
            <a:avLst/>
          </a:prstGeom>
          <a:noFill/>
          <a:ln w="9525">
            <a:noFill/>
            <a:miter lim="800000"/>
            <a:headEnd/>
            <a:tailEnd/>
          </a:ln>
        </p:spPr>
        <p:txBody>
          <a:bodyPr anchor="ctr">
            <a:spAutoFit/>
          </a:bodyPr>
          <a:lstStyle/>
          <a:p>
            <a:pPr algn="just"/>
            <a:r>
              <a:rPr lang="es-ES" sz="1400" dirty="0">
                <a:latin typeface="Arial Narrow" pitchFamily="34" charset="0"/>
              </a:rPr>
              <a:t>Establece el objetivo general de la empresa, es la razón de existir de la misma, se refiere al beneficio que se pretende </a:t>
            </a:r>
            <a:r>
              <a:rPr lang="es-ES" sz="1400" dirty="0" smtClean="0">
                <a:latin typeface="Arial Narrow" pitchFamily="34" charset="0"/>
              </a:rPr>
              <a:t>dar. </a:t>
            </a:r>
            <a:endParaRPr lang="es-ES" sz="1400" dirty="0">
              <a:latin typeface="Arial Narrow" pitchFamily="34" charset="0"/>
            </a:endParaRPr>
          </a:p>
        </p:txBody>
      </p:sp>
      <p:sp>
        <p:nvSpPr>
          <p:cNvPr id="18456" name="Rectangle 22"/>
          <p:cNvSpPr>
            <a:spLocks noChangeArrowheads="1"/>
          </p:cNvSpPr>
          <p:nvPr/>
        </p:nvSpPr>
        <p:spPr bwMode="auto">
          <a:xfrm>
            <a:off x="6732240" y="3212976"/>
            <a:ext cx="1943100" cy="738664"/>
          </a:xfrm>
          <a:prstGeom prst="rect">
            <a:avLst/>
          </a:prstGeom>
          <a:noFill/>
          <a:ln w="9525">
            <a:noFill/>
            <a:miter lim="800000"/>
            <a:headEnd/>
            <a:tailEnd/>
          </a:ln>
        </p:spPr>
        <p:txBody>
          <a:bodyPr wrap="square" anchor="ctr">
            <a:spAutoFit/>
          </a:bodyPr>
          <a:lstStyle/>
          <a:p>
            <a:pPr algn="just"/>
            <a:r>
              <a:rPr lang="es-ES" sz="1400" dirty="0">
                <a:latin typeface="Arial Narrow" pitchFamily="34" charset="0"/>
              </a:rPr>
              <a:t>Los objetivos esenciales para </a:t>
            </a:r>
            <a:r>
              <a:rPr lang="es-ES" sz="1400" dirty="0" smtClean="0">
                <a:latin typeface="Arial Narrow" pitchFamily="34" charset="0"/>
              </a:rPr>
              <a:t>el </a:t>
            </a:r>
            <a:r>
              <a:rPr lang="es-ES" sz="1400" dirty="0">
                <a:latin typeface="Arial Narrow" pitchFamily="34" charset="0"/>
              </a:rPr>
              <a:t>cumplimiento de la misión.</a:t>
            </a:r>
          </a:p>
        </p:txBody>
      </p:sp>
      <p:sp>
        <p:nvSpPr>
          <p:cNvPr id="18457" name="Rectangle 23"/>
          <p:cNvSpPr>
            <a:spLocks noChangeArrowheads="1"/>
          </p:cNvSpPr>
          <p:nvPr/>
        </p:nvSpPr>
        <p:spPr bwMode="auto">
          <a:xfrm>
            <a:off x="6443663" y="2115433"/>
            <a:ext cx="2376487" cy="1169551"/>
          </a:xfrm>
          <a:prstGeom prst="rect">
            <a:avLst/>
          </a:prstGeom>
          <a:noFill/>
          <a:ln w="9525">
            <a:noFill/>
            <a:miter lim="800000"/>
            <a:headEnd/>
            <a:tailEnd/>
          </a:ln>
        </p:spPr>
        <p:txBody>
          <a:bodyPr wrap="square" anchor="ctr">
            <a:spAutoFit/>
          </a:bodyPr>
          <a:lstStyle/>
          <a:p>
            <a:pPr algn="just"/>
            <a:r>
              <a:rPr lang="es-ES" sz="1400" dirty="0">
                <a:latin typeface="Arial Narrow" pitchFamily="34" charset="0"/>
              </a:rPr>
              <a:t>La forma como se logrará el propósito especificado en los objetivos expresados en los programas como estrategias o líneas de acción</a:t>
            </a:r>
          </a:p>
        </p:txBody>
      </p:sp>
      <p:sp>
        <p:nvSpPr>
          <p:cNvPr id="18458" name="Rectangle 24"/>
          <p:cNvSpPr>
            <a:spLocks noChangeArrowheads="1"/>
          </p:cNvSpPr>
          <p:nvPr/>
        </p:nvSpPr>
        <p:spPr bwMode="auto">
          <a:xfrm>
            <a:off x="6011864" y="1609636"/>
            <a:ext cx="2808286" cy="523220"/>
          </a:xfrm>
          <a:prstGeom prst="rect">
            <a:avLst/>
          </a:prstGeom>
          <a:noFill/>
          <a:ln w="9525">
            <a:noFill/>
            <a:miter lim="800000"/>
            <a:headEnd/>
            <a:tailEnd/>
          </a:ln>
        </p:spPr>
        <p:txBody>
          <a:bodyPr wrap="square" anchor="ctr">
            <a:spAutoFit/>
          </a:bodyPr>
          <a:lstStyle/>
          <a:p>
            <a:pPr algn="just"/>
            <a:r>
              <a:rPr lang="es-ES" sz="1400" dirty="0">
                <a:latin typeface="Arial Narrow" pitchFamily="34" charset="0"/>
              </a:rPr>
              <a:t>Acciones específicas para implementar las </a:t>
            </a:r>
            <a:r>
              <a:rPr lang="es-ES" sz="1400" dirty="0" smtClean="0">
                <a:latin typeface="Arial Narrow" pitchFamily="34" charset="0"/>
              </a:rPr>
              <a:t>estrategias.</a:t>
            </a:r>
            <a:endParaRPr lang="es-ES" sz="1400" dirty="0">
              <a:latin typeface="Arial Narrow" pitchFamily="34" charset="0"/>
            </a:endParaRPr>
          </a:p>
        </p:txBody>
      </p:sp>
      <p:sp>
        <p:nvSpPr>
          <p:cNvPr id="18459" name="Rectangle 25"/>
          <p:cNvSpPr>
            <a:spLocks noChangeArrowheads="1"/>
          </p:cNvSpPr>
          <p:nvPr/>
        </p:nvSpPr>
        <p:spPr bwMode="auto">
          <a:xfrm>
            <a:off x="5867401" y="939980"/>
            <a:ext cx="2952750" cy="523220"/>
          </a:xfrm>
          <a:prstGeom prst="rect">
            <a:avLst/>
          </a:prstGeom>
          <a:noFill/>
          <a:ln w="9525">
            <a:noFill/>
            <a:miter lim="800000"/>
            <a:headEnd/>
            <a:tailEnd/>
          </a:ln>
        </p:spPr>
        <p:txBody>
          <a:bodyPr wrap="square" anchor="ctr">
            <a:spAutoFit/>
          </a:bodyPr>
          <a:lstStyle/>
          <a:p>
            <a:pPr algn="just"/>
            <a:r>
              <a:rPr lang="es-ES" sz="1400" dirty="0">
                <a:latin typeface="Arial Narrow" pitchFamily="34" charset="0"/>
              </a:rPr>
              <a:t>Parámetros para evaluar el logro de los objetivos estratégicos.</a:t>
            </a:r>
          </a:p>
        </p:txBody>
      </p:sp>
      <p:sp>
        <p:nvSpPr>
          <p:cNvPr id="18460" name="Rectangle 26"/>
          <p:cNvSpPr>
            <a:spLocks noChangeArrowheads="1"/>
          </p:cNvSpPr>
          <p:nvPr/>
        </p:nvSpPr>
        <p:spPr bwMode="auto">
          <a:xfrm>
            <a:off x="5435600" y="457508"/>
            <a:ext cx="3384550" cy="523220"/>
          </a:xfrm>
          <a:prstGeom prst="rect">
            <a:avLst/>
          </a:prstGeom>
          <a:noFill/>
          <a:ln w="9525">
            <a:noFill/>
            <a:miter lim="800000"/>
            <a:headEnd/>
            <a:tailEnd/>
          </a:ln>
        </p:spPr>
        <p:txBody>
          <a:bodyPr wrap="square" anchor="ctr">
            <a:spAutoFit/>
          </a:bodyPr>
          <a:lstStyle/>
          <a:p>
            <a:pPr algn="just"/>
            <a:r>
              <a:rPr lang="es-ES" sz="1400" dirty="0">
                <a:latin typeface="Arial Narrow" pitchFamily="34" charset="0"/>
              </a:rPr>
              <a:t>Especificación numérica de cuanto deseamos lograr.</a:t>
            </a:r>
          </a:p>
        </p:txBody>
      </p:sp>
      <p:sp>
        <p:nvSpPr>
          <p:cNvPr id="18461" name="Rectangle 27"/>
          <p:cNvSpPr>
            <a:spLocks noChangeArrowheads="1"/>
          </p:cNvSpPr>
          <p:nvPr/>
        </p:nvSpPr>
        <p:spPr bwMode="auto">
          <a:xfrm>
            <a:off x="0" y="196850"/>
            <a:ext cx="9142413" cy="320675"/>
          </a:xfrm>
          <a:prstGeom prst="rect">
            <a:avLst/>
          </a:prstGeom>
          <a:noFill/>
          <a:ln w="9525">
            <a:noFill/>
            <a:miter lim="800000"/>
            <a:headEnd/>
            <a:tailEnd/>
          </a:ln>
        </p:spPr>
        <p:txBody>
          <a:bodyPr anchor="ctr">
            <a:spAutoFit/>
          </a:bodyPr>
          <a:lstStyle/>
          <a:p>
            <a:pPr algn="ctr"/>
            <a:r>
              <a:rPr lang="es-ES" sz="1500" b="1" dirty="0"/>
              <a:t>EL PROCESO DE PLANEACIÓN ESTRATÉGICA RESPONDE A LAS SIGUIENTES PREGUNTAS: </a:t>
            </a:r>
          </a:p>
        </p:txBody>
      </p:sp>
      <p:sp>
        <p:nvSpPr>
          <p:cNvPr id="206878" name="Rectangle 30"/>
          <p:cNvSpPr>
            <a:spLocks noChangeArrowheads="1"/>
          </p:cNvSpPr>
          <p:nvPr/>
        </p:nvSpPr>
        <p:spPr bwMode="auto">
          <a:xfrm>
            <a:off x="1403350" y="5794227"/>
            <a:ext cx="5040313" cy="287337"/>
          </a:xfrm>
          <a:prstGeom prst="rect">
            <a:avLst/>
          </a:prstGeom>
          <a:solidFill>
            <a:srgbClr val="FC524E"/>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6996BB"/>
            </a:extrusionClr>
          </a:sp3d>
        </p:spPr>
        <p:txBody>
          <a:bodyPr wrap="none" anchor="ctr">
            <a:flatTx/>
          </a:bodyPr>
          <a:lstStyle/>
          <a:p>
            <a:pPr algn="ctr">
              <a:defRPr/>
            </a:pPr>
            <a:r>
              <a:rPr lang="es-ES" sz="1600" b="1" dirty="0">
                <a:solidFill>
                  <a:schemeClr val="bg1"/>
                </a:solidFill>
                <a:effectLst>
                  <a:outerShdw blurRad="38100" dist="38100" dir="2700000" algn="tl">
                    <a:srgbClr val="000000"/>
                  </a:outerShdw>
                </a:effectLst>
              </a:rPr>
              <a:t>PLANEACIÓN ESTRATÉGICA</a:t>
            </a:r>
          </a:p>
        </p:txBody>
      </p:sp>
    </p:spTree>
    <p:extLst>
      <p:ext uri="{BB962C8B-B14F-4D97-AF65-F5344CB8AC3E}">
        <p14:creationId xmlns:p14="http://schemas.microsoft.com/office/powerpoint/2010/main" val="33240986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461"/>
                                        </p:tgtEl>
                                        <p:attrNameLst>
                                          <p:attrName>style.visibility</p:attrName>
                                        </p:attrNameLst>
                                      </p:cBhvr>
                                      <p:to>
                                        <p:strVal val="visible"/>
                                      </p:to>
                                    </p:set>
                                    <p:anim calcmode="lin" valueType="num">
                                      <p:cBhvr>
                                        <p:cTn id="7" dur="500" fill="hold"/>
                                        <p:tgtEl>
                                          <p:spTgt spid="18461"/>
                                        </p:tgtEl>
                                        <p:attrNameLst>
                                          <p:attrName>ppt_w</p:attrName>
                                        </p:attrNameLst>
                                      </p:cBhvr>
                                      <p:tavLst>
                                        <p:tav tm="0">
                                          <p:val>
                                            <p:fltVal val="0"/>
                                          </p:val>
                                        </p:tav>
                                        <p:tav tm="100000">
                                          <p:val>
                                            <p:strVal val="#ppt_w"/>
                                          </p:val>
                                        </p:tav>
                                      </p:tavLst>
                                    </p:anim>
                                    <p:anim calcmode="lin" valueType="num">
                                      <p:cBhvr>
                                        <p:cTn id="8" dur="500" fill="hold"/>
                                        <p:tgtEl>
                                          <p:spTgt spid="18461"/>
                                        </p:tgtEl>
                                        <p:attrNameLst>
                                          <p:attrName>ppt_h</p:attrName>
                                        </p:attrNameLst>
                                      </p:cBhvr>
                                      <p:tavLst>
                                        <p:tav tm="0">
                                          <p:val>
                                            <p:fltVal val="0"/>
                                          </p:val>
                                        </p:tav>
                                        <p:tav tm="100000">
                                          <p:val>
                                            <p:strVal val="#ppt_h"/>
                                          </p:val>
                                        </p:tav>
                                      </p:tavLst>
                                    </p:anim>
                                    <p:anim calcmode="lin" valueType="num">
                                      <p:cBhvr>
                                        <p:cTn id="9" dur="500" fill="hold"/>
                                        <p:tgtEl>
                                          <p:spTgt spid="18461"/>
                                        </p:tgtEl>
                                        <p:attrNameLst>
                                          <p:attrName>style.rotation</p:attrName>
                                        </p:attrNameLst>
                                      </p:cBhvr>
                                      <p:tavLst>
                                        <p:tav tm="0">
                                          <p:val>
                                            <p:fltVal val="90"/>
                                          </p:val>
                                        </p:tav>
                                        <p:tav tm="100000">
                                          <p:val>
                                            <p:fltVal val="0"/>
                                          </p:val>
                                        </p:tav>
                                      </p:tavLst>
                                    </p:anim>
                                    <p:animEffect transition="in" filter="fade">
                                      <p:cBhvr>
                                        <p:cTn id="10" dur="500"/>
                                        <p:tgtEl>
                                          <p:spTgt spid="1846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06877"/>
                                        </p:tgtEl>
                                        <p:attrNameLst>
                                          <p:attrName>style.visibility</p:attrName>
                                        </p:attrNameLst>
                                      </p:cBhvr>
                                      <p:to>
                                        <p:strVal val="visible"/>
                                      </p:to>
                                    </p:set>
                                    <p:anim calcmode="lin" valueType="num">
                                      <p:cBhvr>
                                        <p:cTn id="13" dur="500" fill="hold"/>
                                        <p:tgtEl>
                                          <p:spTgt spid="206877"/>
                                        </p:tgtEl>
                                        <p:attrNameLst>
                                          <p:attrName>ppt_w</p:attrName>
                                        </p:attrNameLst>
                                      </p:cBhvr>
                                      <p:tavLst>
                                        <p:tav tm="0">
                                          <p:val>
                                            <p:fltVal val="0"/>
                                          </p:val>
                                        </p:tav>
                                        <p:tav tm="100000">
                                          <p:val>
                                            <p:strVal val="#ppt_w"/>
                                          </p:val>
                                        </p:tav>
                                      </p:tavLst>
                                    </p:anim>
                                    <p:anim calcmode="lin" valueType="num">
                                      <p:cBhvr>
                                        <p:cTn id="14" dur="500" fill="hold"/>
                                        <p:tgtEl>
                                          <p:spTgt spid="206877"/>
                                        </p:tgtEl>
                                        <p:attrNameLst>
                                          <p:attrName>ppt_h</p:attrName>
                                        </p:attrNameLst>
                                      </p:cBhvr>
                                      <p:tavLst>
                                        <p:tav tm="0">
                                          <p:val>
                                            <p:fltVal val="0"/>
                                          </p:val>
                                        </p:tav>
                                        <p:tav tm="100000">
                                          <p:val>
                                            <p:strVal val="#ppt_h"/>
                                          </p:val>
                                        </p:tav>
                                      </p:tavLst>
                                    </p:anim>
                                    <p:anim calcmode="lin" valueType="num">
                                      <p:cBhvr>
                                        <p:cTn id="15" dur="500" fill="hold"/>
                                        <p:tgtEl>
                                          <p:spTgt spid="206877"/>
                                        </p:tgtEl>
                                        <p:attrNameLst>
                                          <p:attrName>style.rotation</p:attrName>
                                        </p:attrNameLst>
                                      </p:cBhvr>
                                      <p:tavLst>
                                        <p:tav tm="0">
                                          <p:val>
                                            <p:fltVal val="90"/>
                                          </p:val>
                                        </p:tav>
                                        <p:tav tm="100000">
                                          <p:val>
                                            <p:fltVal val="0"/>
                                          </p:val>
                                        </p:tav>
                                      </p:tavLst>
                                    </p:anim>
                                    <p:animEffect transition="in" filter="fade">
                                      <p:cBhvr>
                                        <p:cTn id="16" dur="500"/>
                                        <p:tgtEl>
                                          <p:spTgt spid="20687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06878"/>
                                        </p:tgtEl>
                                        <p:attrNameLst>
                                          <p:attrName>style.visibility</p:attrName>
                                        </p:attrNameLst>
                                      </p:cBhvr>
                                      <p:to>
                                        <p:strVal val="visible"/>
                                      </p:to>
                                    </p:set>
                                    <p:anim calcmode="lin" valueType="num">
                                      <p:cBhvr>
                                        <p:cTn id="19" dur="500" fill="hold"/>
                                        <p:tgtEl>
                                          <p:spTgt spid="206878"/>
                                        </p:tgtEl>
                                        <p:attrNameLst>
                                          <p:attrName>ppt_w</p:attrName>
                                        </p:attrNameLst>
                                      </p:cBhvr>
                                      <p:tavLst>
                                        <p:tav tm="0">
                                          <p:val>
                                            <p:fltVal val="0"/>
                                          </p:val>
                                        </p:tav>
                                        <p:tav tm="100000">
                                          <p:val>
                                            <p:strVal val="#ppt_w"/>
                                          </p:val>
                                        </p:tav>
                                      </p:tavLst>
                                    </p:anim>
                                    <p:anim calcmode="lin" valueType="num">
                                      <p:cBhvr>
                                        <p:cTn id="20" dur="500" fill="hold"/>
                                        <p:tgtEl>
                                          <p:spTgt spid="206878"/>
                                        </p:tgtEl>
                                        <p:attrNameLst>
                                          <p:attrName>ppt_h</p:attrName>
                                        </p:attrNameLst>
                                      </p:cBhvr>
                                      <p:tavLst>
                                        <p:tav tm="0">
                                          <p:val>
                                            <p:fltVal val="0"/>
                                          </p:val>
                                        </p:tav>
                                        <p:tav tm="100000">
                                          <p:val>
                                            <p:strVal val="#ppt_h"/>
                                          </p:val>
                                        </p:tav>
                                      </p:tavLst>
                                    </p:anim>
                                    <p:anim calcmode="lin" valueType="num">
                                      <p:cBhvr>
                                        <p:cTn id="21" dur="500" fill="hold"/>
                                        <p:tgtEl>
                                          <p:spTgt spid="206878"/>
                                        </p:tgtEl>
                                        <p:attrNameLst>
                                          <p:attrName>style.rotation</p:attrName>
                                        </p:attrNameLst>
                                      </p:cBhvr>
                                      <p:tavLst>
                                        <p:tav tm="0">
                                          <p:val>
                                            <p:fltVal val="90"/>
                                          </p:val>
                                        </p:tav>
                                        <p:tav tm="100000">
                                          <p:val>
                                            <p:fltVal val="0"/>
                                          </p:val>
                                        </p:tav>
                                      </p:tavLst>
                                    </p:anim>
                                    <p:animEffect transition="in" filter="fade">
                                      <p:cBhvr>
                                        <p:cTn id="22" dur="500"/>
                                        <p:tgtEl>
                                          <p:spTgt spid="206878"/>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18443"/>
                                        </p:tgtEl>
                                        <p:attrNameLst>
                                          <p:attrName>style.visibility</p:attrName>
                                        </p:attrNameLst>
                                      </p:cBhvr>
                                      <p:to>
                                        <p:strVal val="visible"/>
                                      </p:to>
                                    </p:set>
                                    <p:animEffect transition="in" filter="fade">
                                      <p:cBhvr>
                                        <p:cTn id="26" dur="500"/>
                                        <p:tgtEl>
                                          <p:spTgt spid="18443"/>
                                        </p:tgtEl>
                                      </p:cBhvr>
                                    </p:animEffect>
                                    <p:anim calcmode="lin" valueType="num">
                                      <p:cBhvr>
                                        <p:cTn id="27" dur="500" fill="hold"/>
                                        <p:tgtEl>
                                          <p:spTgt spid="18443"/>
                                        </p:tgtEl>
                                        <p:attrNameLst>
                                          <p:attrName>ppt_x</p:attrName>
                                        </p:attrNameLst>
                                      </p:cBhvr>
                                      <p:tavLst>
                                        <p:tav tm="0">
                                          <p:val>
                                            <p:strVal val="#ppt_x"/>
                                          </p:val>
                                        </p:tav>
                                        <p:tav tm="100000">
                                          <p:val>
                                            <p:strVal val="#ppt_x"/>
                                          </p:val>
                                        </p:tav>
                                      </p:tavLst>
                                    </p:anim>
                                    <p:anim calcmode="lin" valueType="num">
                                      <p:cBhvr>
                                        <p:cTn id="28" dur="500" fill="hold"/>
                                        <p:tgtEl>
                                          <p:spTgt spid="1844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455"/>
                                        </p:tgtEl>
                                        <p:attrNameLst>
                                          <p:attrName>style.visibility</p:attrName>
                                        </p:attrNameLst>
                                      </p:cBhvr>
                                      <p:to>
                                        <p:strVal val="visible"/>
                                      </p:to>
                                    </p:set>
                                    <p:animEffect transition="in" filter="fade">
                                      <p:cBhvr>
                                        <p:cTn id="31" dur="500"/>
                                        <p:tgtEl>
                                          <p:spTgt spid="18455"/>
                                        </p:tgtEl>
                                      </p:cBhvr>
                                    </p:animEffect>
                                    <p:anim calcmode="lin" valueType="num">
                                      <p:cBhvr>
                                        <p:cTn id="32" dur="500" fill="hold"/>
                                        <p:tgtEl>
                                          <p:spTgt spid="18455"/>
                                        </p:tgtEl>
                                        <p:attrNameLst>
                                          <p:attrName>ppt_x</p:attrName>
                                        </p:attrNameLst>
                                      </p:cBhvr>
                                      <p:tavLst>
                                        <p:tav tm="0">
                                          <p:val>
                                            <p:strVal val="#ppt_x"/>
                                          </p:val>
                                        </p:tav>
                                        <p:tav tm="100000">
                                          <p:val>
                                            <p:strVal val="#ppt_x"/>
                                          </p:val>
                                        </p:tav>
                                      </p:tavLst>
                                    </p:anim>
                                    <p:anim calcmode="lin" valueType="num">
                                      <p:cBhvr>
                                        <p:cTn id="33" dur="500" fill="hold"/>
                                        <p:tgtEl>
                                          <p:spTgt spid="1845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451"/>
                                        </p:tgtEl>
                                        <p:attrNameLst>
                                          <p:attrName>style.visibility</p:attrName>
                                        </p:attrNameLst>
                                      </p:cBhvr>
                                      <p:to>
                                        <p:strVal val="visible"/>
                                      </p:to>
                                    </p:set>
                                    <p:animEffect transition="in" filter="fade">
                                      <p:cBhvr>
                                        <p:cTn id="36" dur="500"/>
                                        <p:tgtEl>
                                          <p:spTgt spid="18451"/>
                                        </p:tgtEl>
                                      </p:cBhvr>
                                    </p:animEffect>
                                    <p:anim calcmode="lin" valueType="num">
                                      <p:cBhvr>
                                        <p:cTn id="37" dur="500" fill="hold"/>
                                        <p:tgtEl>
                                          <p:spTgt spid="18451"/>
                                        </p:tgtEl>
                                        <p:attrNameLst>
                                          <p:attrName>ppt_x</p:attrName>
                                        </p:attrNameLst>
                                      </p:cBhvr>
                                      <p:tavLst>
                                        <p:tav tm="0">
                                          <p:val>
                                            <p:strVal val="#ppt_x"/>
                                          </p:val>
                                        </p:tav>
                                        <p:tav tm="100000">
                                          <p:val>
                                            <p:strVal val="#ppt_x"/>
                                          </p:val>
                                        </p:tav>
                                      </p:tavLst>
                                    </p:anim>
                                    <p:anim calcmode="lin" valueType="num">
                                      <p:cBhvr>
                                        <p:cTn id="38" dur="500" fill="hold"/>
                                        <p:tgtEl>
                                          <p:spTgt spid="1845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444"/>
                                        </p:tgtEl>
                                        <p:attrNameLst>
                                          <p:attrName>style.visibility</p:attrName>
                                        </p:attrNameLst>
                                      </p:cBhvr>
                                      <p:to>
                                        <p:strVal val="visible"/>
                                      </p:to>
                                    </p:set>
                                    <p:animEffect transition="in" filter="fade">
                                      <p:cBhvr>
                                        <p:cTn id="41" dur="500"/>
                                        <p:tgtEl>
                                          <p:spTgt spid="18444"/>
                                        </p:tgtEl>
                                      </p:cBhvr>
                                    </p:animEffect>
                                    <p:anim calcmode="lin" valueType="num">
                                      <p:cBhvr>
                                        <p:cTn id="42" dur="500" fill="hold"/>
                                        <p:tgtEl>
                                          <p:spTgt spid="18444"/>
                                        </p:tgtEl>
                                        <p:attrNameLst>
                                          <p:attrName>ppt_x</p:attrName>
                                        </p:attrNameLst>
                                      </p:cBhvr>
                                      <p:tavLst>
                                        <p:tav tm="0">
                                          <p:val>
                                            <p:strVal val="#ppt_x"/>
                                          </p:val>
                                        </p:tav>
                                        <p:tav tm="100000">
                                          <p:val>
                                            <p:strVal val="#ppt_x"/>
                                          </p:val>
                                        </p:tav>
                                      </p:tavLst>
                                    </p:anim>
                                    <p:anim calcmode="lin" valueType="num">
                                      <p:cBhvr>
                                        <p:cTn id="43" dur="500" fill="hold"/>
                                        <p:tgtEl>
                                          <p:spTgt spid="18444"/>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18445"/>
                                        </p:tgtEl>
                                        <p:attrNameLst>
                                          <p:attrName>style.visibility</p:attrName>
                                        </p:attrNameLst>
                                      </p:cBhvr>
                                      <p:to>
                                        <p:strVal val="visible"/>
                                      </p:to>
                                    </p:set>
                                    <p:animEffect transition="in" filter="fade">
                                      <p:cBhvr>
                                        <p:cTn id="47" dur="500"/>
                                        <p:tgtEl>
                                          <p:spTgt spid="18445"/>
                                        </p:tgtEl>
                                      </p:cBhvr>
                                    </p:animEffect>
                                    <p:anim calcmode="lin" valueType="num">
                                      <p:cBhvr>
                                        <p:cTn id="48" dur="500" fill="hold"/>
                                        <p:tgtEl>
                                          <p:spTgt spid="18445"/>
                                        </p:tgtEl>
                                        <p:attrNameLst>
                                          <p:attrName>ppt_x</p:attrName>
                                        </p:attrNameLst>
                                      </p:cBhvr>
                                      <p:tavLst>
                                        <p:tav tm="0">
                                          <p:val>
                                            <p:strVal val="#ppt_x"/>
                                          </p:val>
                                        </p:tav>
                                        <p:tav tm="100000">
                                          <p:val>
                                            <p:strVal val="#ppt_x"/>
                                          </p:val>
                                        </p:tav>
                                      </p:tavLst>
                                    </p:anim>
                                    <p:anim calcmode="lin" valueType="num">
                                      <p:cBhvr>
                                        <p:cTn id="49" dur="500" fill="hold"/>
                                        <p:tgtEl>
                                          <p:spTgt spid="1844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442"/>
                                        </p:tgtEl>
                                        <p:attrNameLst>
                                          <p:attrName>style.visibility</p:attrName>
                                        </p:attrNameLst>
                                      </p:cBhvr>
                                      <p:to>
                                        <p:strVal val="visible"/>
                                      </p:to>
                                    </p:set>
                                    <p:animEffect transition="in" filter="fade">
                                      <p:cBhvr>
                                        <p:cTn id="52" dur="500"/>
                                        <p:tgtEl>
                                          <p:spTgt spid="18442"/>
                                        </p:tgtEl>
                                      </p:cBhvr>
                                    </p:animEffect>
                                    <p:anim calcmode="lin" valueType="num">
                                      <p:cBhvr>
                                        <p:cTn id="53" dur="500" fill="hold"/>
                                        <p:tgtEl>
                                          <p:spTgt spid="18442"/>
                                        </p:tgtEl>
                                        <p:attrNameLst>
                                          <p:attrName>ppt_x</p:attrName>
                                        </p:attrNameLst>
                                      </p:cBhvr>
                                      <p:tavLst>
                                        <p:tav tm="0">
                                          <p:val>
                                            <p:strVal val="#ppt_x"/>
                                          </p:val>
                                        </p:tav>
                                        <p:tav tm="100000">
                                          <p:val>
                                            <p:strVal val="#ppt_x"/>
                                          </p:val>
                                        </p:tav>
                                      </p:tavLst>
                                    </p:anim>
                                    <p:anim calcmode="lin" valueType="num">
                                      <p:cBhvr>
                                        <p:cTn id="54" dur="500" fill="hold"/>
                                        <p:tgtEl>
                                          <p:spTgt spid="1844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454"/>
                                        </p:tgtEl>
                                        <p:attrNameLst>
                                          <p:attrName>style.visibility</p:attrName>
                                        </p:attrNameLst>
                                      </p:cBhvr>
                                      <p:to>
                                        <p:strVal val="visible"/>
                                      </p:to>
                                    </p:set>
                                    <p:animEffect transition="in" filter="fade">
                                      <p:cBhvr>
                                        <p:cTn id="57" dur="500"/>
                                        <p:tgtEl>
                                          <p:spTgt spid="18454"/>
                                        </p:tgtEl>
                                      </p:cBhvr>
                                    </p:animEffect>
                                    <p:anim calcmode="lin" valueType="num">
                                      <p:cBhvr>
                                        <p:cTn id="58" dur="500" fill="hold"/>
                                        <p:tgtEl>
                                          <p:spTgt spid="18454"/>
                                        </p:tgtEl>
                                        <p:attrNameLst>
                                          <p:attrName>ppt_x</p:attrName>
                                        </p:attrNameLst>
                                      </p:cBhvr>
                                      <p:tavLst>
                                        <p:tav tm="0">
                                          <p:val>
                                            <p:strVal val="#ppt_x"/>
                                          </p:val>
                                        </p:tav>
                                        <p:tav tm="100000">
                                          <p:val>
                                            <p:strVal val="#ppt_x"/>
                                          </p:val>
                                        </p:tav>
                                      </p:tavLst>
                                    </p:anim>
                                    <p:anim calcmode="lin" valueType="num">
                                      <p:cBhvr>
                                        <p:cTn id="59" dur="500" fill="hold"/>
                                        <p:tgtEl>
                                          <p:spTgt spid="18454"/>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18446"/>
                                        </p:tgtEl>
                                        <p:attrNameLst>
                                          <p:attrName>style.visibility</p:attrName>
                                        </p:attrNameLst>
                                      </p:cBhvr>
                                      <p:to>
                                        <p:strVal val="visible"/>
                                      </p:to>
                                    </p:set>
                                    <p:animEffect transition="in" filter="fade">
                                      <p:cBhvr>
                                        <p:cTn id="63" dur="500"/>
                                        <p:tgtEl>
                                          <p:spTgt spid="18446"/>
                                        </p:tgtEl>
                                      </p:cBhvr>
                                    </p:animEffect>
                                    <p:anim calcmode="lin" valueType="num">
                                      <p:cBhvr>
                                        <p:cTn id="64" dur="500" fill="hold"/>
                                        <p:tgtEl>
                                          <p:spTgt spid="18446"/>
                                        </p:tgtEl>
                                        <p:attrNameLst>
                                          <p:attrName>ppt_x</p:attrName>
                                        </p:attrNameLst>
                                      </p:cBhvr>
                                      <p:tavLst>
                                        <p:tav tm="0">
                                          <p:val>
                                            <p:strVal val="#ppt_x"/>
                                          </p:val>
                                        </p:tav>
                                        <p:tav tm="100000">
                                          <p:val>
                                            <p:strVal val="#ppt_x"/>
                                          </p:val>
                                        </p:tav>
                                      </p:tavLst>
                                    </p:anim>
                                    <p:anim calcmode="lin" valueType="num">
                                      <p:cBhvr>
                                        <p:cTn id="65" dur="500" fill="hold"/>
                                        <p:tgtEl>
                                          <p:spTgt spid="1844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441"/>
                                        </p:tgtEl>
                                        <p:attrNameLst>
                                          <p:attrName>style.visibility</p:attrName>
                                        </p:attrNameLst>
                                      </p:cBhvr>
                                      <p:to>
                                        <p:strVal val="visible"/>
                                      </p:to>
                                    </p:set>
                                    <p:animEffect transition="in" filter="fade">
                                      <p:cBhvr>
                                        <p:cTn id="68" dur="500"/>
                                        <p:tgtEl>
                                          <p:spTgt spid="18441"/>
                                        </p:tgtEl>
                                      </p:cBhvr>
                                    </p:animEffect>
                                    <p:anim calcmode="lin" valueType="num">
                                      <p:cBhvr>
                                        <p:cTn id="69" dur="500" fill="hold"/>
                                        <p:tgtEl>
                                          <p:spTgt spid="18441"/>
                                        </p:tgtEl>
                                        <p:attrNameLst>
                                          <p:attrName>ppt_x</p:attrName>
                                        </p:attrNameLst>
                                      </p:cBhvr>
                                      <p:tavLst>
                                        <p:tav tm="0">
                                          <p:val>
                                            <p:strVal val="#ppt_x"/>
                                          </p:val>
                                        </p:tav>
                                        <p:tav tm="100000">
                                          <p:val>
                                            <p:strVal val="#ppt_x"/>
                                          </p:val>
                                        </p:tav>
                                      </p:tavLst>
                                    </p:anim>
                                    <p:anim calcmode="lin" valueType="num">
                                      <p:cBhvr>
                                        <p:cTn id="70" dur="500" fill="hold"/>
                                        <p:tgtEl>
                                          <p:spTgt spid="1844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456"/>
                                        </p:tgtEl>
                                        <p:attrNameLst>
                                          <p:attrName>style.visibility</p:attrName>
                                        </p:attrNameLst>
                                      </p:cBhvr>
                                      <p:to>
                                        <p:strVal val="visible"/>
                                      </p:to>
                                    </p:set>
                                    <p:animEffect transition="in" filter="fade">
                                      <p:cBhvr>
                                        <p:cTn id="73" dur="500"/>
                                        <p:tgtEl>
                                          <p:spTgt spid="18456"/>
                                        </p:tgtEl>
                                      </p:cBhvr>
                                    </p:animEffect>
                                    <p:anim calcmode="lin" valueType="num">
                                      <p:cBhvr>
                                        <p:cTn id="74" dur="500" fill="hold"/>
                                        <p:tgtEl>
                                          <p:spTgt spid="18456"/>
                                        </p:tgtEl>
                                        <p:attrNameLst>
                                          <p:attrName>ppt_x</p:attrName>
                                        </p:attrNameLst>
                                      </p:cBhvr>
                                      <p:tavLst>
                                        <p:tav tm="0">
                                          <p:val>
                                            <p:strVal val="#ppt_x"/>
                                          </p:val>
                                        </p:tav>
                                        <p:tav tm="100000">
                                          <p:val>
                                            <p:strVal val="#ppt_x"/>
                                          </p:val>
                                        </p:tav>
                                      </p:tavLst>
                                    </p:anim>
                                    <p:anim calcmode="lin" valueType="num">
                                      <p:cBhvr>
                                        <p:cTn id="75" dur="500" fill="hold"/>
                                        <p:tgtEl>
                                          <p:spTgt spid="1845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452"/>
                                        </p:tgtEl>
                                        <p:attrNameLst>
                                          <p:attrName>style.visibility</p:attrName>
                                        </p:attrNameLst>
                                      </p:cBhvr>
                                      <p:to>
                                        <p:strVal val="visible"/>
                                      </p:to>
                                    </p:set>
                                    <p:animEffect transition="in" filter="fade">
                                      <p:cBhvr>
                                        <p:cTn id="78" dur="500"/>
                                        <p:tgtEl>
                                          <p:spTgt spid="18452"/>
                                        </p:tgtEl>
                                      </p:cBhvr>
                                    </p:animEffect>
                                    <p:anim calcmode="lin" valueType="num">
                                      <p:cBhvr>
                                        <p:cTn id="79" dur="500" fill="hold"/>
                                        <p:tgtEl>
                                          <p:spTgt spid="18452"/>
                                        </p:tgtEl>
                                        <p:attrNameLst>
                                          <p:attrName>ppt_x</p:attrName>
                                        </p:attrNameLst>
                                      </p:cBhvr>
                                      <p:tavLst>
                                        <p:tav tm="0">
                                          <p:val>
                                            <p:strVal val="#ppt_x"/>
                                          </p:val>
                                        </p:tav>
                                        <p:tav tm="100000">
                                          <p:val>
                                            <p:strVal val="#ppt_x"/>
                                          </p:val>
                                        </p:tav>
                                      </p:tavLst>
                                    </p:anim>
                                    <p:anim calcmode="lin" valueType="num">
                                      <p:cBhvr>
                                        <p:cTn id="80" dur="500" fill="hold"/>
                                        <p:tgtEl>
                                          <p:spTgt spid="18452"/>
                                        </p:tgtEl>
                                        <p:attrNameLst>
                                          <p:attrName>ppt_y</p:attrName>
                                        </p:attrNameLst>
                                      </p:cBhvr>
                                      <p:tavLst>
                                        <p:tav tm="0">
                                          <p:val>
                                            <p:strVal val="#ppt_y+.1"/>
                                          </p:val>
                                        </p:tav>
                                        <p:tav tm="100000">
                                          <p:val>
                                            <p:strVal val="#ppt_y"/>
                                          </p:val>
                                        </p:tav>
                                      </p:tavLst>
                                    </p:anim>
                                  </p:childTnLst>
                                </p:cTn>
                              </p:par>
                            </p:childTnLst>
                          </p:cTn>
                        </p:par>
                        <p:par>
                          <p:cTn id="81" fill="hold">
                            <p:stCondLst>
                              <p:cond delay="2000"/>
                            </p:stCondLst>
                            <p:childTnLst>
                              <p:par>
                                <p:cTn id="82" presetID="42" presetClass="entr" presetSubtype="0" fill="hold" grpId="0" nodeType="afterEffect">
                                  <p:stCondLst>
                                    <p:cond delay="0"/>
                                  </p:stCondLst>
                                  <p:childTnLst>
                                    <p:set>
                                      <p:cBhvr>
                                        <p:cTn id="83" dur="1" fill="hold">
                                          <p:stCondLst>
                                            <p:cond delay="0"/>
                                          </p:stCondLst>
                                        </p:cTn>
                                        <p:tgtEl>
                                          <p:spTgt spid="18447"/>
                                        </p:tgtEl>
                                        <p:attrNameLst>
                                          <p:attrName>style.visibility</p:attrName>
                                        </p:attrNameLst>
                                      </p:cBhvr>
                                      <p:to>
                                        <p:strVal val="visible"/>
                                      </p:to>
                                    </p:set>
                                    <p:animEffect transition="in" filter="fade">
                                      <p:cBhvr>
                                        <p:cTn id="84" dur="500"/>
                                        <p:tgtEl>
                                          <p:spTgt spid="18447"/>
                                        </p:tgtEl>
                                      </p:cBhvr>
                                    </p:animEffect>
                                    <p:anim calcmode="lin" valueType="num">
                                      <p:cBhvr>
                                        <p:cTn id="85" dur="500" fill="hold"/>
                                        <p:tgtEl>
                                          <p:spTgt spid="18447"/>
                                        </p:tgtEl>
                                        <p:attrNameLst>
                                          <p:attrName>ppt_x</p:attrName>
                                        </p:attrNameLst>
                                      </p:cBhvr>
                                      <p:tavLst>
                                        <p:tav tm="0">
                                          <p:val>
                                            <p:strVal val="#ppt_x"/>
                                          </p:val>
                                        </p:tav>
                                        <p:tav tm="100000">
                                          <p:val>
                                            <p:strVal val="#ppt_x"/>
                                          </p:val>
                                        </p:tav>
                                      </p:tavLst>
                                    </p:anim>
                                    <p:anim calcmode="lin" valueType="num">
                                      <p:cBhvr>
                                        <p:cTn id="86" dur="500" fill="hold"/>
                                        <p:tgtEl>
                                          <p:spTgt spid="1844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8453"/>
                                        </p:tgtEl>
                                        <p:attrNameLst>
                                          <p:attrName>style.visibility</p:attrName>
                                        </p:attrNameLst>
                                      </p:cBhvr>
                                      <p:to>
                                        <p:strVal val="visible"/>
                                      </p:to>
                                    </p:set>
                                    <p:animEffect transition="in" filter="fade">
                                      <p:cBhvr>
                                        <p:cTn id="89" dur="500"/>
                                        <p:tgtEl>
                                          <p:spTgt spid="18453"/>
                                        </p:tgtEl>
                                      </p:cBhvr>
                                    </p:animEffect>
                                    <p:anim calcmode="lin" valueType="num">
                                      <p:cBhvr>
                                        <p:cTn id="90" dur="500" fill="hold"/>
                                        <p:tgtEl>
                                          <p:spTgt spid="18453"/>
                                        </p:tgtEl>
                                        <p:attrNameLst>
                                          <p:attrName>ppt_x</p:attrName>
                                        </p:attrNameLst>
                                      </p:cBhvr>
                                      <p:tavLst>
                                        <p:tav tm="0">
                                          <p:val>
                                            <p:strVal val="#ppt_x"/>
                                          </p:val>
                                        </p:tav>
                                        <p:tav tm="100000">
                                          <p:val>
                                            <p:strVal val="#ppt_x"/>
                                          </p:val>
                                        </p:tav>
                                      </p:tavLst>
                                    </p:anim>
                                    <p:anim calcmode="lin" valueType="num">
                                      <p:cBhvr>
                                        <p:cTn id="91" dur="500" fill="hold"/>
                                        <p:tgtEl>
                                          <p:spTgt spid="1845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8440"/>
                                        </p:tgtEl>
                                        <p:attrNameLst>
                                          <p:attrName>style.visibility</p:attrName>
                                        </p:attrNameLst>
                                      </p:cBhvr>
                                      <p:to>
                                        <p:strVal val="visible"/>
                                      </p:to>
                                    </p:set>
                                    <p:animEffect transition="in" filter="fade">
                                      <p:cBhvr>
                                        <p:cTn id="94" dur="500"/>
                                        <p:tgtEl>
                                          <p:spTgt spid="18440"/>
                                        </p:tgtEl>
                                      </p:cBhvr>
                                    </p:animEffect>
                                    <p:anim calcmode="lin" valueType="num">
                                      <p:cBhvr>
                                        <p:cTn id="95" dur="500" fill="hold"/>
                                        <p:tgtEl>
                                          <p:spTgt spid="18440"/>
                                        </p:tgtEl>
                                        <p:attrNameLst>
                                          <p:attrName>ppt_x</p:attrName>
                                        </p:attrNameLst>
                                      </p:cBhvr>
                                      <p:tavLst>
                                        <p:tav tm="0">
                                          <p:val>
                                            <p:strVal val="#ppt_x"/>
                                          </p:val>
                                        </p:tav>
                                        <p:tav tm="100000">
                                          <p:val>
                                            <p:strVal val="#ppt_x"/>
                                          </p:val>
                                        </p:tav>
                                      </p:tavLst>
                                    </p:anim>
                                    <p:anim calcmode="lin" valueType="num">
                                      <p:cBhvr>
                                        <p:cTn id="96" dur="500" fill="hold"/>
                                        <p:tgtEl>
                                          <p:spTgt spid="1844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8457"/>
                                        </p:tgtEl>
                                        <p:attrNameLst>
                                          <p:attrName>style.visibility</p:attrName>
                                        </p:attrNameLst>
                                      </p:cBhvr>
                                      <p:to>
                                        <p:strVal val="visible"/>
                                      </p:to>
                                    </p:set>
                                    <p:animEffect transition="in" filter="fade">
                                      <p:cBhvr>
                                        <p:cTn id="99" dur="500"/>
                                        <p:tgtEl>
                                          <p:spTgt spid="18457"/>
                                        </p:tgtEl>
                                      </p:cBhvr>
                                    </p:animEffect>
                                    <p:anim calcmode="lin" valueType="num">
                                      <p:cBhvr>
                                        <p:cTn id="100" dur="500" fill="hold"/>
                                        <p:tgtEl>
                                          <p:spTgt spid="18457"/>
                                        </p:tgtEl>
                                        <p:attrNameLst>
                                          <p:attrName>ppt_x</p:attrName>
                                        </p:attrNameLst>
                                      </p:cBhvr>
                                      <p:tavLst>
                                        <p:tav tm="0">
                                          <p:val>
                                            <p:strVal val="#ppt_x"/>
                                          </p:val>
                                        </p:tav>
                                        <p:tav tm="100000">
                                          <p:val>
                                            <p:strVal val="#ppt_x"/>
                                          </p:val>
                                        </p:tav>
                                      </p:tavLst>
                                    </p:anim>
                                    <p:anim calcmode="lin" valueType="num">
                                      <p:cBhvr>
                                        <p:cTn id="101" dur="500" fill="hold"/>
                                        <p:tgtEl>
                                          <p:spTgt spid="18457"/>
                                        </p:tgtEl>
                                        <p:attrNameLst>
                                          <p:attrName>ppt_y</p:attrName>
                                        </p:attrNameLst>
                                      </p:cBhvr>
                                      <p:tavLst>
                                        <p:tav tm="0">
                                          <p:val>
                                            <p:strVal val="#ppt_y+.1"/>
                                          </p:val>
                                        </p:tav>
                                        <p:tav tm="100000">
                                          <p:val>
                                            <p:strVal val="#ppt_y"/>
                                          </p:val>
                                        </p:tav>
                                      </p:tavLst>
                                    </p:anim>
                                  </p:childTnLst>
                                </p:cTn>
                              </p:par>
                            </p:childTnLst>
                          </p:cTn>
                        </p:par>
                        <p:par>
                          <p:cTn id="102" fill="hold">
                            <p:stCondLst>
                              <p:cond delay="2500"/>
                            </p:stCondLst>
                            <p:childTnLst>
                              <p:par>
                                <p:cTn id="103" presetID="42" presetClass="entr" presetSubtype="0" fill="hold" grpId="0" nodeType="afterEffect">
                                  <p:stCondLst>
                                    <p:cond delay="0"/>
                                  </p:stCondLst>
                                  <p:childTnLst>
                                    <p:set>
                                      <p:cBhvr>
                                        <p:cTn id="104" dur="1" fill="hold">
                                          <p:stCondLst>
                                            <p:cond delay="0"/>
                                          </p:stCondLst>
                                        </p:cTn>
                                        <p:tgtEl>
                                          <p:spTgt spid="18448"/>
                                        </p:tgtEl>
                                        <p:attrNameLst>
                                          <p:attrName>style.visibility</p:attrName>
                                        </p:attrNameLst>
                                      </p:cBhvr>
                                      <p:to>
                                        <p:strVal val="visible"/>
                                      </p:to>
                                    </p:set>
                                    <p:animEffect transition="in" filter="fade">
                                      <p:cBhvr>
                                        <p:cTn id="105" dur="500"/>
                                        <p:tgtEl>
                                          <p:spTgt spid="18448"/>
                                        </p:tgtEl>
                                      </p:cBhvr>
                                    </p:animEffect>
                                    <p:anim calcmode="lin" valueType="num">
                                      <p:cBhvr>
                                        <p:cTn id="106" dur="500" fill="hold"/>
                                        <p:tgtEl>
                                          <p:spTgt spid="18448"/>
                                        </p:tgtEl>
                                        <p:attrNameLst>
                                          <p:attrName>ppt_x</p:attrName>
                                        </p:attrNameLst>
                                      </p:cBhvr>
                                      <p:tavLst>
                                        <p:tav tm="0">
                                          <p:val>
                                            <p:strVal val="#ppt_x"/>
                                          </p:val>
                                        </p:tav>
                                        <p:tav tm="100000">
                                          <p:val>
                                            <p:strVal val="#ppt_x"/>
                                          </p:val>
                                        </p:tav>
                                      </p:tavLst>
                                    </p:anim>
                                    <p:anim calcmode="lin" valueType="num">
                                      <p:cBhvr>
                                        <p:cTn id="107" dur="500" fill="hold"/>
                                        <p:tgtEl>
                                          <p:spTgt spid="1844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8450"/>
                                        </p:tgtEl>
                                        <p:attrNameLst>
                                          <p:attrName>style.visibility</p:attrName>
                                        </p:attrNameLst>
                                      </p:cBhvr>
                                      <p:to>
                                        <p:strVal val="visible"/>
                                      </p:to>
                                    </p:set>
                                    <p:animEffect transition="in" filter="fade">
                                      <p:cBhvr>
                                        <p:cTn id="110" dur="500"/>
                                        <p:tgtEl>
                                          <p:spTgt spid="18450"/>
                                        </p:tgtEl>
                                      </p:cBhvr>
                                    </p:animEffect>
                                    <p:anim calcmode="lin" valueType="num">
                                      <p:cBhvr>
                                        <p:cTn id="111" dur="500" fill="hold"/>
                                        <p:tgtEl>
                                          <p:spTgt spid="18450"/>
                                        </p:tgtEl>
                                        <p:attrNameLst>
                                          <p:attrName>ppt_x</p:attrName>
                                        </p:attrNameLst>
                                      </p:cBhvr>
                                      <p:tavLst>
                                        <p:tav tm="0">
                                          <p:val>
                                            <p:strVal val="#ppt_x"/>
                                          </p:val>
                                        </p:tav>
                                        <p:tav tm="100000">
                                          <p:val>
                                            <p:strVal val="#ppt_x"/>
                                          </p:val>
                                        </p:tav>
                                      </p:tavLst>
                                    </p:anim>
                                    <p:anim calcmode="lin" valueType="num">
                                      <p:cBhvr>
                                        <p:cTn id="112" dur="500" fill="hold"/>
                                        <p:tgtEl>
                                          <p:spTgt spid="1845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8439"/>
                                        </p:tgtEl>
                                        <p:attrNameLst>
                                          <p:attrName>style.visibility</p:attrName>
                                        </p:attrNameLst>
                                      </p:cBhvr>
                                      <p:to>
                                        <p:strVal val="visible"/>
                                      </p:to>
                                    </p:set>
                                    <p:animEffect transition="in" filter="fade">
                                      <p:cBhvr>
                                        <p:cTn id="115" dur="500"/>
                                        <p:tgtEl>
                                          <p:spTgt spid="18439"/>
                                        </p:tgtEl>
                                      </p:cBhvr>
                                    </p:animEffect>
                                    <p:anim calcmode="lin" valueType="num">
                                      <p:cBhvr>
                                        <p:cTn id="116" dur="500" fill="hold"/>
                                        <p:tgtEl>
                                          <p:spTgt spid="18439"/>
                                        </p:tgtEl>
                                        <p:attrNameLst>
                                          <p:attrName>ppt_x</p:attrName>
                                        </p:attrNameLst>
                                      </p:cBhvr>
                                      <p:tavLst>
                                        <p:tav tm="0">
                                          <p:val>
                                            <p:strVal val="#ppt_x"/>
                                          </p:val>
                                        </p:tav>
                                        <p:tav tm="100000">
                                          <p:val>
                                            <p:strVal val="#ppt_x"/>
                                          </p:val>
                                        </p:tav>
                                      </p:tavLst>
                                    </p:anim>
                                    <p:anim calcmode="lin" valueType="num">
                                      <p:cBhvr>
                                        <p:cTn id="117" dur="500" fill="hold"/>
                                        <p:tgtEl>
                                          <p:spTgt spid="18439"/>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8458"/>
                                        </p:tgtEl>
                                        <p:attrNameLst>
                                          <p:attrName>style.visibility</p:attrName>
                                        </p:attrNameLst>
                                      </p:cBhvr>
                                      <p:to>
                                        <p:strVal val="visible"/>
                                      </p:to>
                                    </p:set>
                                    <p:animEffect transition="in" filter="fade">
                                      <p:cBhvr>
                                        <p:cTn id="120" dur="500"/>
                                        <p:tgtEl>
                                          <p:spTgt spid="18458"/>
                                        </p:tgtEl>
                                      </p:cBhvr>
                                    </p:animEffect>
                                    <p:anim calcmode="lin" valueType="num">
                                      <p:cBhvr>
                                        <p:cTn id="121" dur="500" fill="hold"/>
                                        <p:tgtEl>
                                          <p:spTgt spid="18458"/>
                                        </p:tgtEl>
                                        <p:attrNameLst>
                                          <p:attrName>ppt_x</p:attrName>
                                        </p:attrNameLst>
                                      </p:cBhvr>
                                      <p:tavLst>
                                        <p:tav tm="0">
                                          <p:val>
                                            <p:strVal val="#ppt_x"/>
                                          </p:val>
                                        </p:tav>
                                        <p:tav tm="100000">
                                          <p:val>
                                            <p:strVal val="#ppt_x"/>
                                          </p:val>
                                        </p:tav>
                                      </p:tavLst>
                                    </p:anim>
                                    <p:anim calcmode="lin" valueType="num">
                                      <p:cBhvr>
                                        <p:cTn id="122" dur="500" fill="hold"/>
                                        <p:tgtEl>
                                          <p:spTgt spid="18458"/>
                                        </p:tgtEl>
                                        <p:attrNameLst>
                                          <p:attrName>ppt_y</p:attrName>
                                        </p:attrNameLst>
                                      </p:cBhvr>
                                      <p:tavLst>
                                        <p:tav tm="0">
                                          <p:val>
                                            <p:strVal val="#ppt_y+.1"/>
                                          </p:val>
                                        </p:tav>
                                        <p:tav tm="100000">
                                          <p:val>
                                            <p:strVal val="#ppt_y"/>
                                          </p:val>
                                        </p:tav>
                                      </p:tavLst>
                                    </p:anim>
                                  </p:childTnLst>
                                </p:cTn>
                              </p:par>
                            </p:childTnLst>
                          </p:cTn>
                        </p:par>
                        <p:par>
                          <p:cTn id="123" fill="hold">
                            <p:stCondLst>
                              <p:cond delay="3000"/>
                            </p:stCondLst>
                            <p:childTnLst>
                              <p:par>
                                <p:cTn id="124" presetID="42" presetClass="entr" presetSubtype="0" fill="hold" grpId="0" nodeType="afterEffect">
                                  <p:stCondLst>
                                    <p:cond delay="0"/>
                                  </p:stCondLst>
                                  <p:childTnLst>
                                    <p:set>
                                      <p:cBhvr>
                                        <p:cTn id="125" dur="1" fill="hold">
                                          <p:stCondLst>
                                            <p:cond delay="0"/>
                                          </p:stCondLst>
                                        </p:cTn>
                                        <p:tgtEl>
                                          <p:spTgt spid="18438"/>
                                        </p:tgtEl>
                                        <p:attrNameLst>
                                          <p:attrName>style.visibility</p:attrName>
                                        </p:attrNameLst>
                                      </p:cBhvr>
                                      <p:to>
                                        <p:strVal val="visible"/>
                                      </p:to>
                                    </p:set>
                                    <p:animEffect transition="in" filter="fade">
                                      <p:cBhvr>
                                        <p:cTn id="126" dur="500"/>
                                        <p:tgtEl>
                                          <p:spTgt spid="18438"/>
                                        </p:tgtEl>
                                      </p:cBhvr>
                                    </p:animEffect>
                                    <p:anim calcmode="lin" valueType="num">
                                      <p:cBhvr>
                                        <p:cTn id="127" dur="500" fill="hold"/>
                                        <p:tgtEl>
                                          <p:spTgt spid="18438"/>
                                        </p:tgtEl>
                                        <p:attrNameLst>
                                          <p:attrName>ppt_x</p:attrName>
                                        </p:attrNameLst>
                                      </p:cBhvr>
                                      <p:tavLst>
                                        <p:tav tm="0">
                                          <p:val>
                                            <p:strVal val="#ppt_x"/>
                                          </p:val>
                                        </p:tav>
                                        <p:tav tm="100000">
                                          <p:val>
                                            <p:strVal val="#ppt_x"/>
                                          </p:val>
                                        </p:tav>
                                      </p:tavLst>
                                    </p:anim>
                                    <p:anim calcmode="lin" valueType="num">
                                      <p:cBhvr>
                                        <p:cTn id="128" dur="500" fill="hold"/>
                                        <p:tgtEl>
                                          <p:spTgt spid="1843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8459"/>
                                        </p:tgtEl>
                                        <p:attrNameLst>
                                          <p:attrName>style.visibility</p:attrName>
                                        </p:attrNameLst>
                                      </p:cBhvr>
                                      <p:to>
                                        <p:strVal val="visible"/>
                                      </p:to>
                                    </p:set>
                                    <p:animEffect transition="in" filter="fade">
                                      <p:cBhvr>
                                        <p:cTn id="131" dur="500"/>
                                        <p:tgtEl>
                                          <p:spTgt spid="18459"/>
                                        </p:tgtEl>
                                      </p:cBhvr>
                                    </p:animEffect>
                                    <p:anim calcmode="lin" valueType="num">
                                      <p:cBhvr>
                                        <p:cTn id="132" dur="500" fill="hold"/>
                                        <p:tgtEl>
                                          <p:spTgt spid="18459"/>
                                        </p:tgtEl>
                                        <p:attrNameLst>
                                          <p:attrName>ppt_x</p:attrName>
                                        </p:attrNameLst>
                                      </p:cBhvr>
                                      <p:tavLst>
                                        <p:tav tm="0">
                                          <p:val>
                                            <p:strVal val="#ppt_x"/>
                                          </p:val>
                                        </p:tav>
                                        <p:tav tm="100000">
                                          <p:val>
                                            <p:strVal val="#ppt_x"/>
                                          </p:val>
                                        </p:tav>
                                      </p:tavLst>
                                    </p:anim>
                                    <p:anim calcmode="lin" valueType="num">
                                      <p:cBhvr>
                                        <p:cTn id="133" dur="500" fill="hold"/>
                                        <p:tgtEl>
                                          <p:spTgt spid="1845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8460"/>
                                        </p:tgtEl>
                                        <p:attrNameLst>
                                          <p:attrName>style.visibility</p:attrName>
                                        </p:attrNameLst>
                                      </p:cBhvr>
                                      <p:to>
                                        <p:strVal val="visible"/>
                                      </p:to>
                                    </p:set>
                                    <p:animEffect transition="in" filter="fade">
                                      <p:cBhvr>
                                        <p:cTn id="136" dur="500"/>
                                        <p:tgtEl>
                                          <p:spTgt spid="18460"/>
                                        </p:tgtEl>
                                      </p:cBhvr>
                                    </p:animEffect>
                                    <p:anim calcmode="lin" valueType="num">
                                      <p:cBhvr>
                                        <p:cTn id="137" dur="500" fill="hold"/>
                                        <p:tgtEl>
                                          <p:spTgt spid="18460"/>
                                        </p:tgtEl>
                                        <p:attrNameLst>
                                          <p:attrName>ppt_x</p:attrName>
                                        </p:attrNameLst>
                                      </p:cBhvr>
                                      <p:tavLst>
                                        <p:tav tm="0">
                                          <p:val>
                                            <p:strVal val="#ppt_x"/>
                                          </p:val>
                                        </p:tav>
                                        <p:tav tm="100000">
                                          <p:val>
                                            <p:strVal val="#ppt_x"/>
                                          </p:val>
                                        </p:tav>
                                      </p:tavLst>
                                    </p:anim>
                                    <p:anim calcmode="lin" valueType="num">
                                      <p:cBhvr>
                                        <p:cTn id="138" dur="500" fill="hold"/>
                                        <p:tgtEl>
                                          <p:spTgt spid="18460"/>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8437"/>
                                        </p:tgtEl>
                                        <p:attrNameLst>
                                          <p:attrName>style.visibility</p:attrName>
                                        </p:attrNameLst>
                                      </p:cBhvr>
                                      <p:to>
                                        <p:strVal val="visible"/>
                                      </p:to>
                                    </p:set>
                                    <p:animEffect transition="in" filter="fade">
                                      <p:cBhvr>
                                        <p:cTn id="141" dur="500"/>
                                        <p:tgtEl>
                                          <p:spTgt spid="18437"/>
                                        </p:tgtEl>
                                      </p:cBhvr>
                                    </p:animEffect>
                                    <p:anim calcmode="lin" valueType="num">
                                      <p:cBhvr>
                                        <p:cTn id="142" dur="500" fill="hold"/>
                                        <p:tgtEl>
                                          <p:spTgt spid="18437"/>
                                        </p:tgtEl>
                                        <p:attrNameLst>
                                          <p:attrName>ppt_x</p:attrName>
                                        </p:attrNameLst>
                                      </p:cBhvr>
                                      <p:tavLst>
                                        <p:tav tm="0">
                                          <p:val>
                                            <p:strVal val="#ppt_x"/>
                                          </p:val>
                                        </p:tav>
                                        <p:tav tm="100000">
                                          <p:val>
                                            <p:strVal val="#ppt_x"/>
                                          </p:val>
                                        </p:tav>
                                      </p:tavLst>
                                    </p:anim>
                                    <p:anim calcmode="lin" valueType="num">
                                      <p:cBhvr>
                                        <p:cTn id="143" dur="500" fill="hold"/>
                                        <p:tgtEl>
                                          <p:spTgt spid="18437"/>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8449"/>
                                        </p:tgtEl>
                                        <p:attrNameLst>
                                          <p:attrName>style.visibility</p:attrName>
                                        </p:attrNameLst>
                                      </p:cBhvr>
                                      <p:to>
                                        <p:strVal val="visible"/>
                                      </p:to>
                                    </p:set>
                                    <p:animEffect transition="in" filter="fade">
                                      <p:cBhvr>
                                        <p:cTn id="146" dur="500"/>
                                        <p:tgtEl>
                                          <p:spTgt spid="18449"/>
                                        </p:tgtEl>
                                      </p:cBhvr>
                                    </p:animEffect>
                                    <p:anim calcmode="lin" valueType="num">
                                      <p:cBhvr>
                                        <p:cTn id="147" dur="500" fill="hold"/>
                                        <p:tgtEl>
                                          <p:spTgt spid="18449"/>
                                        </p:tgtEl>
                                        <p:attrNameLst>
                                          <p:attrName>ppt_x</p:attrName>
                                        </p:attrNameLst>
                                      </p:cBhvr>
                                      <p:tavLst>
                                        <p:tav tm="0">
                                          <p:val>
                                            <p:strVal val="#ppt_x"/>
                                          </p:val>
                                        </p:tav>
                                        <p:tav tm="100000">
                                          <p:val>
                                            <p:strVal val="#ppt_x"/>
                                          </p:val>
                                        </p:tav>
                                      </p:tavLst>
                                    </p:anim>
                                    <p:anim calcmode="lin" valueType="num">
                                      <p:cBhvr>
                                        <p:cTn id="148" dur="500" fill="hold"/>
                                        <p:tgtEl>
                                          <p:spTgt spid="184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77" grpId="0" animBg="1"/>
      <p:bldP spid="18437" grpId="0"/>
      <p:bldP spid="18438" grpId="0"/>
      <p:bldP spid="18439" grpId="0"/>
      <p:bldP spid="18440" grpId="0"/>
      <p:bldP spid="18441" grpId="0"/>
      <p:bldP spid="18442" grpId="0"/>
      <p:bldP spid="18443" grpId="0"/>
      <p:bldP spid="18444" grpId="0"/>
      <p:bldP spid="18445" grpId="0"/>
      <p:bldP spid="18446" grpId="0"/>
      <p:bldP spid="18447" grpId="0"/>
      <p:bldP spid="18448" grpId="0"/>
      <p:bldP spid="18449" grpId="0"/>
      <p:bldP spid="18450" grpId="0" animBg="1"/>
      <p:bldP spid="18451" grpId="0" animBg="1"/>
      <p:bldP spid="18452" grpId="0" animBg="1"/>
      <p:bldP spid="18453" grpId="0" animBg="1"/>
      <p:bldP spid="18454" grpId="0"/>
      <p:bldP spid="18455" grpId="0"/>
      <p:bldP spid="18456" grpId="0"/>
      <p:bldP spid="18457" grpId="0"/>
      <p:bldP spid="18458" grpId="0"/>
      <p:bldP spid="18459" grpId="0"/>
      <p:bldP spid="18460" grpId="0"/>
      <p:bldP spid="18461" grpId="0"/>
      <p:bldP spid="20687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Marcador de número de diapositiva"/>
          <p:cNvSpPr>
            <a:spLocks noGrp="1"/>
          </p:cNvSpPr>
          <p:nvPr>
            <p:ph type="sldNum" sz="quarter" idx="12"/>
          </p:nvPr>
        </p:nvSpPr>
        <p:spPr/>
        <p:txBody>
          <a:bodyPr/>
          <a:lstStyle/>
          <a:p>
            <a:pPr>
              <a:defRPr/>
            </a:pPr>
            <a:fld id="{F6A8C678-79CC-42C0-9AAD-3C1D32005238}" type="slidenum">
              <a:rPr lang="es-ES"/>
              <a:pPr>
                <a:defRPr/>
              </a:pPr>
              <a:t>45</a:t>
            </a:fld>
            <a:endParaRPr lang="es-ES"/>
          </a:p>
        </p:txBody>
      </p:sp>
      <p:sp>
        <p:nvSpPr>
          <p:cNvPr id="19460" name="Rectangle 2"/>
          <p:cNvSpPr>
            <a:spLocks noChangeArrowheads="1"/>
          </p:cNvSpPr>
          <p:nvPr/>
        </p:nvSpPr>
        <p:spPr bwMode="auto">
          <a:xfrm>
            <a:off x="250825" y="332656"/>
            <a:ext cx="8569325" cy="1368000"/>
          </a:xfrm>
          <a:prstGeom prst="rect">
            <a:avLst/>
          </a:prstGeom>
          <a:noFill/>
          <a:ln w="9525">
            <a:noFill/>
            <a:miter lim="800000"/>
            <a:headEnd/>
            <a:tailEnd/>
          </a:ln>
        </p:spPr>
        <p:txBody>
          <a:bodyPr wrap="square" anchor="ctr">
            <a:spAutoFit/>
          </a:bodyPr>
          <a:lstStyle/>
          <a:p>
            <a:pPr algn="just">
              <a:tabLst>
                <a:tab pos="228600" algn="l"/>
              </a:tabLst>
            </a:pPr>
            <a:r>
              <a:rPr lang="es-ES" dirty="0"/>
              <a:t>La </a:t>
            </a:r>
            <a:r>
              <a:rPr lang="es-ES" b="1" i="1" dirty="0"/>
              <a:t>planeación estratégica es un proceso continuo y constante</a:t>
            </a:r>
            <a:r>
              <a:rPr lang="es-ES" dirty="0"/>
              <a:t> de la que depende el avance y desarrollo de las organizaciones y los profesionistas independientes.</a:t>
            </a:r>
          </a:p>
          <a:p>
            <a:pPr algn="just">
              <a:tabLst>
                <a:tab pos="228600" algn="l"/>
              </a:tabLst>
            </a:pPr>
            <a:endParaRPr lang="es-ES" sz="900" dirty="0"/>
          </a:p>
          <a:p>
            <a:pPr algn="just">
              <a:tabLst>
                <a:tab pos="228600" algn="l"/>
              </a:tabLst>
            </a:pPr>
            <a:r>
              <a:rPr lang="es-ES" dirty="0"/>
              <a:t>Se debe llevar a cabo en función de </a:t>
            </a:r>
            <a:r>
              <a:rPr lang="es-ES" b="1" i="1" dirty="0"/>
              <a:t>tres plazos o periodos</a:t>
            </a:r>
            <a:r>
              <a:rPr lang="es-ES" dirty="0"/>
              <a:t>, que a su vez son </a:t>
            </a:r>
            <a:r>
              <a:rPr lang="es-ES" b="1" i="1" dirty="0"/>
              <a:t>niveles de visión</a:t>
            </a:r>
            <a:r>
              <a:rPr lang="es-ES" dirty="0"/>
              <a:t>. </a:t>
            </a:r>
          </a:p>
        </p:txBody>
      </p:sp>
      <p:sp>
        <p:nvSpPr>
          <p:cNvPr id="19461" name="Text Box 7"/>
          <p:cNvSpPr txBox="1">
            <a:spLocks noChangeArrowheads="1"/>
          </p:cNvSpPr>
          <p:nvPr/>
        </p:nvSpPr>
        <p:spPr bwMode="auto">
          <a:xfrm>
            <a:off x="250825" y="5013176"/>
            <a:ext cx="8569325" cy="915987"/>
          </a:xfrm>
          <a:prstGeom prst="rect">
            <a:avLst/>
          </a:prstGeom>
          <a:noFill/>
          <a:ln w="9525">
            <a:noFill/>
            <a:miter lim="800000"/>
            <a:headEnd/>
            <a:tailEnd/>
          </a:ln>
        </p:spPr>
        <p:txBody>
          <a:bodyPr wrap="square">
            <a:spAutoFit/>
          </a:bodyPr>
          <a:lstStyle/>
          <a:p>
            <a:pPr algn="just"/>
            <a:r>
              <a:rPr lang="es-ES_tradnl" dirty="0"/>
              <a:t>Los </a:t>
            </a:r>
            <a:r>
              <a:rPr lang="es-ES_tradnl" b="1" i="1" dirty="0"/>
              <a:t>pasos de la planeación</a:t>
            </a:r>
            <a:r>
              <a:rPr lang="es-ES_tradnl" dirty="0"/>
              <a:t> se establecen en </a:t>
            </a:r>
            <a:r>
              <a:rPr lang="es-ES_tradnl" b="1" i="1" dirty="0"/>
              <a:t>función de la información veraz y actualizada acerca del desarrollo y operación</a:t>
            </a:r>
            <a:r>
              <a:rPr lang="es-ES_tradnl" dirty="0"/>
              <a:t> con que cuentan las personas y las organizaciones. </a:t>
            </a:r>
            <a:endParaRPr lang="es-MX" dirty="0"/>
          </a:p>
        </p:txBody>
      </p:sp>
      <p:sp>
        <p:nvSpPr>
          <p:cNvPr id="245781" name="Text Box 21"/>
          <p:cNvSpPr txBox="1">
            <a:spLocks noChangeArrowheads="1"/>
          </p:cNvSpPr>
          <p:nvPr/>
        </p:nvSpPr>
        <p:spPr bwMode="auto">
          <a:xfrm>
            <a:off x="1042988" y="3153395"/>
            <a:ext cx="1654175" cy="1440000"/>
          </a:xfrm>
          <a:prstGeom prst="rect">
            <a:avLst/>
          </a:prstGeom>
          <a:solidFill>
            <a:srgbClr val="CCFF99"/>
          </a:solidFill>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lgn="ctr">
              <a:defRPr/>
            </a:pPr>
            <a:r>
              <a:rPr lang="es-ES_tradnl" sz="1600" u="sng" dirty="0">
                <a:effectLst>
                  <a:outerShdw blurRad="38100" dist="38100" dir="2700000" algn="tl">
                    <a:srgbClr val="FFFFFF"/>
                  </a:outerShdw>
                </a:effectLst>
                <a:latin typeface="Arial Unicode MS" pitchFamily="34" charset="-128"/>
              </a:rPr>
              <a:t>Corto</a:t>
            </a:r>
          </a:p>
          <a:p>
            <a:pPr algn="ctr">
              <a:defRPr/>
            </a:pPr>
            <a:r>
              <a:rPr lang="es-ES_tradnl" sz="1600" u="sng" dirty="0">
                <a:effectLst>
                  <a:outerShdw blurRad="38100" dist="38100" dir="2700000" algn="tl">
                    <a:srgbClr val="FFFFFF"/>
                  </a:outerShdw>
                </a:effectLst>
                <a:latin typeface="Arial Unicode MS" pitchFamily="34" charset="-128"/>
              </a:rPr>
              <a:t>Plazo</a:t>
            </a:r>
          </a:p>
          <a:p>
            <a:pPr algn="ctr">
              <a:defRPr/>
            </a:pPr>
            <a:endParaRPr lang="es-ES_tradnl" sz="800" dirty="0">
              <a:latin typeface="Arial Unicode MS" pitchFamily="34" charset="-128"/>
            </a:endParaRPr>
          </a:p>
          <a:p>
            <a:pPr algn="ctr">
              <a:defRPr/>
            </a:pPr>
            <a:r>
              <a:rPr lang="es-ES_tradnl" sz="1600" dirty="0">
                <a:latin typeface="Arial Unicode MS" pitchFamily="34" charset="-128"/>
              </a:rPr>
              <a:t>Hasta 24 meses</a:t>
            </a:r>
          </a:p>
          <a:p>
            <a:pPr algn="ctr">
              <a:defRPr/>
            </a:pPr>
            <a:r>
              <a:rPr lang="es-ES_tradnl" sz="1600" b="1" dirty="0">
                <a:latin typeface="Arial Unicode MS" pitchFamily="34" charset="-128"/>
              </a:rPr>
              <a:t>Es descriptiva</a:t>
            </a:r>
            <a:endParaRPr lang="es-MX" sz="1600" b="1" dirty="0">
              <a:latin typeface="Arial Unicode MS" pitchFamily="34" charset="-128"/>
            </a:endParaRPr>
          </a:p>
        </p:txBody>
      </p:sp>
      <p:sp>
        <p:nvSpPr>
          <p:cNvPr id="245782" name="Text Box 22"/>
          <p:cNvSpPr txBox="1">
            <a:spLocks noChangeArrowheads="1"/>
          </p:cNvSpPr>
          <p:nvPr/>
        </p:nvSpPr>
        <p:spPr bwMode="auto">
          <a:xfrm>
            <a:off x="3619500" y="3153394"/>
            <a:ext cx="1656000" cy="1440000"/>
          </a:xfrm>
          <a:prstGeom prst="rect">
            <a:avLst/>
          </a:prstGeom>
          <a:solidFill>
            <a:schemeClr val="accent6">
              <a:lumMod val="60000"/>
              <a:lumOff val="40000"/>
            </a:schemeClr>
          </a:solidFill>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algn="ctr">
              <a:defRPr/>
            </a:pPr>
            <a:r>
              <a:rPr lang="es-ES_tradnl" sz="1600" u="sng" dirty="0">
                <a:effectLst>
                  <a:outerShdw blurRad="38100" dist="38100" dir="2700000" algn="tl">
                    <a:srgbClr val="FFFFFF"/>
                  </a:outerShdw>
                </a:effectLst>
                <a:latin typeface="Arial Unicode MS" pitchFamily="34" charset="-128"/>
              </a:rPr>
              <a:t>Mediano</a:t>
            </a:r>
          </a:p>
          <a:p>
            <a:pPr algn="ctr">
              <a:defRPr/>
            </a:pPr>
            <a:r>
              <a:rPr lang="es-ES_tradnl" sz="1600" u="sng" dirty="0">
                <a:effectLst>
                  <a:outerShdw blurRad="38100" dist="38100" dir="2700000" algn="tl">
                    <a:srgbClr val="FFFFFF"/>
                  </a:outerShdw>
                </a:effectLst>
                <a:latin typeface="Arial Unicode MS" pitchFamily="34" charset="-128"/>
              </a:rPr>
              <a:t>Plazo</a:t>
            </a:r>
          </a:p>
          <a:p>
            <a:pPr algn="ctr">
              <a:defRPr/>
            </a:pPr>
            <a:endParaRPr lang="es-ES_tradnl" sz="800" dirty="0">
              <a:latin typeface="Arial Unicode MS" pitchFamily="34" charset="-128"/>
            </a:endParaRPr>
          </a:p>
          <a:p>
            <a:pPr algn="ctr">
              <a:defRPr/>
            </a:pPr>
            <a:r>
              <a:rPr lang="es-ES_tradnl" sz="1600" dirty="0">
                <a:latin typeface="Arial Unicode MS" pitchFamily="34" charset="-128"/>
              </a:rPr>
              <a:t>De 24 hasta 48</a:t>
            </a:r>
          </a:p>
          <a:p>
            <a:pPr algn="ctr">
              <a:defRPr/>
            </a:pPr>
            <a:r>
              <a:rPr lang="es-ES_tradnl" sz="1600" dirty="0">
                <a:latin typeface="Arial Unicode MS" pitchFamily="34" charset="-128"/>
              </a:rPr>
              <a:t>ó 72 meses</a:t>
            </a:r>
          </a:p>
          <a:p>
            <a:pPr algn="ctr">
              <a:defRPr/>
            </a:pPr>
            <a:r>
              <a:rPr lang="es-ES_tradnl" sz="1600" b="1" dirty="0">
                <a:latin typeface="Arial Unicode MS" pitchFamily="34" charset="-128"/>
              </a:rPr>
              <a:t>Es sintética </a:t>
            </a:r>
            <a:endParaRPr lang="es-MX" sz="1600" b="1" dirty="0">
              <a:latin typeface="Arial Unicode MS" pitchFamily="34" charset="-128"/>
            </a:endParaRPr>
          </a:p>
        </p:txBody>
      </p:sp>
      <p:sp>
        <p:nvSpPr>
          <p:cNvPr id="245783" name="Text Box 23"/>
          <p:cNvSpPr txBox="1">
            <a:spLocks noChangeArrowheads="1"/>
          </p:cNvSpPr>
          <p:nvPr/>
        </p:nvSpPr>
        <p:spPr bwMode="auto">
          <a:xfrm>
            <a:off x="6038232" y="3153395"/>
            <a:ext cx="1656000" cy="1440000"/>
          </a:xfrm>
          <a:prstGeom prst="rect">
            <a:avLst/>
          </a:prstGeom>
          <a:solidFill>
            <a:srgbClr val="3399FF"/>
          </a:solidFill>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s-ES_tradnl" sz="1600" u="sng" dirty="0">
                <a:effectLst>
                  <a:outerShdw blurRad="38100" dist="38100" dir="2700000" algn="tl">
                    <a:srgbClr val="FFFFFF"/>
                  </a:outerShdw>
                </a:effectLst>
                <a:latin typeface="Arial Unicode MS" pitchFamily="34" charset="-128"/>
              </a:rPr>
              <a:t>Largo</a:t>
            </a:r>
          </a:p>
          <a:p>
            <a:pPr algn="ctr">
              <a:defRPr/>
            </a:pPr>
            <a:r>
              <a:rPr lang="es-ES_tradnl" sz="1600" u="sng" dirty="0">
                <a:effectLst>
                  <a:outerShdw blurRad="38100" dist="38100" dir="2700000" algn="tl">
                    <a:srgbClr val="FFFFFF"/>
                  </a:outerShdw>
                </a:effectLst>
                <a:latin typeface="Arial Unicode MS" pitchFamily="34" charset="-128"/>
              </a:rPr>
              <a:t> Plazo</a:t>
            </a:r>
          </a:p>
          <a:p>
            <a:pPr algn="ctr">
              <a:defRPr/>
            </a:pPr>
            <a:endParaRPr lang="es-ES_tradnl" sz="800" dirty="0">
              <a:latin typeface="Arial Unicode MS" pitchFamily="34" charset="-128"/>
            </a:endParaRPr>
          </a:p>
          <a:p>
            <a:pPr algn="ctr">
              <a:defRPr/>
            </a:pPr>
            <a:r>
              <a:rPr lang="es-ES_tradnl" sz="1600" dirty="0">
                <a:latin typeface="Arial Unicode MS" pitchFamily="34" charset="-128"/>
              </a:rPr>
              <a:t>De 72 meses</a:t>
            </a:r>
          </a:p>
          <a:p>
            <a:pPr algn="ctr">
              <a:defRPr/>
            </a:pPr>
            <a:r>
              <a:rPr lang="es-ES_tradnl" sz="1600" dirty="0">
                <a:latin typeface="Arial Unicode MS" pitchFamily="34" charset="-128"/>
              </a:rPr>
              <a:t>Hasta 120 o </a:t>
            </a:r>
            <a:r>
              <a:rPr lang="es-ES_tradnl" sz="1600" dirty="0" smtClean="0">
                <a:latin typeface="Arial Unicode MS" pitchFamily="34" charset="-128"/>
              </a:rPr>
              <a:t>más</a:t>
            </a:r>
            <a:endParaRPr lang="es-ES_tradnl" sz="1600" dirty="0">
              <a:latin typeface="Arial Unicode MS" pitchFamily="34" charset="-128"/>
            </a:endParaRPr>
          </a:p>
          <a:p>
            <a:pPr algn="ctr">
              <a:defRPr/>
            </a:pPr>
            <a:r>
              <a:rPr lang="es-ES_tradnl" sz="1600" b="1" dirty="0">
                <a:latin typeface="Arial Unicode MS" pitchFamily="34" charset="-128"/>
              </a:rPr>
              <a:t>Es enunciativa</a:t>
            </a:r>
            <a:endParaRPr lang="es-MX" sz="1600" b="1" dirty="0">
              <a:latin typeface="Arial Unicode MS" pitchFamily="34" charset="-128"/>
            </a:endParaRPr>
          </a:p>
        </p:txBody>
      </p:sp>
      <p:grpSp>
        <p:nvGrpSpPr>
          <p:cNvPr id="19466" name="Group 24"/>
          <p:cNvGrpSpPr>
            <a:grpSpLocks/>
          </p:cNvGrpSpPr>
          <p:nvPr/>
        </p:nvGrpSpPr>
        <p:grpSpPr bwMode="auto">
          <a:xfrm>
            <a:off x="2051050" y="4305920"/>
            <a:ext cx="5834063" cy="360362"/>
            <a:chOff x="1383" y="2659"/>
            <a:chExt cx="2177" cy="272"/>
          </a:xfrm>
        </p:grpSpPr>
        <p:sp>
          <p:nvSpPr>
            <p:cNvPr id="19476" name="Line 25"/>
            <p:cNvSpPr>
              <a:spLocks noChangeShapeType="1"/>
            </p:cNvSpPr>
            <p:nvPr/>
          </p:nvSpPr>
          <p:spPr bwMode="auto">
            <a:xfrm>
              <a:off x="1383" y="2931"/>
              <a:ext cx="2177" cy="0"/>
            </a:xfrm>
            <a:prstGeom prst="line">
              <a:avLst/>
            </a:prstGeom>
            <a:noFill/>
            <a:ln w="28575">
              <a:solidFill>
                <a:srgbClr val="FF0000"/>
              </a:solidFill>
              <a:round/>
              <a:headEnd/>
              <a:tailEnd type="triangle" w="med" len="med"/>
            </a:ln>
          </p:spPr>
          <p:txBody>
            <a:bodyPr/>
            <a:lstStyle/>
            <a:p>
              <a:endParaRPr lang="en-US"/>
            </a:p>
          </p:txBody>
        </p:sp>
        <p:sp>
          <p:nvSpPr>
            <p:cNvPr id="19477" name="Line 26"/>
            <p:cNvSpPr>
              <a:spLocks noChangeShapeType="1"/>
            </p:cNvSpPr>
            <p:nvPr/>
          </p:nvSpPr>
          <p:spPr bwMode="auto">
            <a:xfrm flipV="1">
              <a:off x="1383" y="2659"/>
              <a:ext cx="0" cy="272"/>
            </a:xfrm>
            <a:prstGeom prst="line">
              <a:avLst/>
            </a:prstGeom>
            <a:noFill/>
            <a:ln w="28575">
              <a:solidFill>
                <a:srgbClr val="FF0000"/>
              </a:solidFill>
              <a:round/>
              <a:headEnd/>
              <a:tailEnd/>
            </a:ln>
          </p:spPr>
          <p:txBody>
            <a:bodyPr/>
            <a:lstStyle/>
            <a:p>
              <a:endParaRPr lang="en-US"/>
            </a:p>
          </p:txBody>
        </p:sp>
      </p:grpSp>
      <p:grpSp>
        <p:nvGrpSpPr>
          <p:cNvPr id="19467" name="Group 27"/>
          <p:cNvGrpSpPr>
            <a:grpSpLocks/>
          </p:cNvGrpSpPr>
          <p:nvPr/>
        </p:nvGrpSpPr>
        <p:grpSpPr bwMode="auto">
          <a:xfrm>
            <a:off x="4427538" y="4521820"/>
            <a:ext cx="3455987" cy="360362"/>
            <a:chOff x="2472" y="2976"/>
            <a:chExt cx="1088" cy="182"/>
          </a:xfrm>
        </p:grpSpPr>
        <p:sp>
          <p:nvSpPr>
            <p:cNvPr id="19474" name="Line 28"/>
            <p:cNvSpPr>
              <a:spLocks noChangeShapeType="1"/>
            </p:cNvSpPr>
            <p:nvPr/>
          </p:nvSpPr>
          <p:spPr bwMode="auto">
            <a:xfrm>
              <a:off x="2472" y="3158"/>
              <a:ext cx="1088" cy="0"/>
            </a:xfrm>
            <a:prstGeom prst="line">
              <a:avLst/>
            </a:prstGeom>
            <a:noFill/>
            <a:ln w="28575">
              <a:solidFill>
                <a:srgbClr val="FF0000"/>
              </a:solidFill>
              <a:round/>
              <a:headEnd/>
              <a:tailEnd type="triangle" w="med" len="med"/>
            </a:ln>
          </p:spPr>
          <p:txBody>
            <a:bodyPr/>
            <a:lstStyle/>
            <a:p>
              <a:endParaRPr lang="en-US"/>
            </a:p>
          </p:txBody>
        </p:sp>
        <p:sp>
          <p:nvSpPr>
            <p:cNvPr id="19475" name="Line 29"/>
            <p:cNvSpPr>
              <a:spLocks noChangeShapeType="1"/>
            </p:cNvSpPr>
            <p:nvPr/>
          </p:nvSpPr>
          <p:spPr bwMode="auto">
            <a:xfrm flipV="1">
              <a:off x="2472" y="2976"/>
              <a:ext cx="0" cy="182"/>
            </a:xfrm>
            <a:prstGeom prst="line">
              <a:avLst/>
            </a:prstGeom>
            <a:noFill/>
            <a:ln w="28575">
              <a:solidFill>
                <a:srgbClr val="FF0000"/>
              </a:solidFill>
              <a:round/>
              <a:headEnd/>
              <a:tailEnd/>
            </a:ln>
          </p:spPr>
          <p:txBody>
            <a:bodyPr/>
            <a:lstStyle/>
            <a:p>
              <a:endParaRPr lang="en-US"/>
            </a:p>
          </p:txBody>
        </p:sp>
      </p:grpSp>
      <p:grpSp>
        <p:nvGrpSpPr>
          <p:cNvPr id="19468" name="Group 30"/>
          <p:cNvGrpSpPr>
            <a:grpSpLocks/>
          </p:cNvGrpSpPr>
          <p:nvPr/>
        </p:nvGrpSpPr>
        <p:grpSpPr bwMode="auto">
          <a:xfrm>
            <a:off x="6948488" y="4521820"/>
            <a:ext cx="936625" cy="504825"/>
            <a:chOff x="2472" y="2976"/>
            <a:chExt cx="1088" cy="182"/>
          </a:xfrm>
        </p:grpSpPr>
        <p:sp>
          <p:nvSpPr>
            <p:cNvPr id="19472" name="Line 31"/>
            <p:cNvSpPr>
              <a:spLocks noChangeShapeType="1"/>
            </p:cNvSpPr>
            <p:nvPr/>
          </p:nvSpPr>
          <p:spPr bwMode="auto">
            <a:xfrm>
              <a:off x="2472" y="3158"/>
              <a:ext cx="1088" cy="0"/>
            </a:xfrm>
            <a:prstGeom prst="line">
              <a:avLst/>
            </a:prstGeom>
            <a:noFill/>
            <a:ln w="28575">
              <a:solidFill>
                <a:srgbClr val="FF0000"/>
              </a:solidFill>
              <a:round/>
              <a:headEnd/>
              <a:tailEnd type="triangle" w="med" len="med"/>
            </a:ln>
          </p:spPr>
          <p:txBody>
            <a:bodyPr/>
            <a:lstStyle/>
            <a:p>
              <a:endParaRPr lang="en-US"/>
            </a:p>
          </p:txBody>
        </p:sp>
        <p:sp>
          <p:nvSpPr>
            <p:cNvPr id="19473" name="Line 32"/>
            <p:cNvSpPr>
              <a:spLocks noChangeShapeType="1"/>
            </p:cNvSpPr>
            <p:nvPr/>
          </p:nvSpPr>
          <p:spPr bwMode="auto">
            <a:xfrm flipV="1">
              <a:off x="2472" y="2976"/>
              <a:ext cx="0" cy="182"/>
            </a:xfrm>
            <a:prstGeom prst="line">
              <a:avLst/>
            </a:prstGeom>
            <a:noFill/>
            <a:ln w="28575">
              <a:solidFill>
                <a:srgbClr val="FF0000"/>
              </a:solidFill>
              <a:round/>
              <a:headEnd/>
              <a:tailEnd/>
            </a:ln>
          </p:spPr>
          <p:txBody>
            <a:bodyPr/>
            <a:lstStyle/>
            <a:p>
              <a:endParaRPr lang="en-US"/>
            </a:p>
          </p:txBody>
        </p:sp>
      </p:grpSp>
      <p:sp>
        <p:nvSpPr>
          <p:cNvPr id="19469" name="Line 33"/>
          <p:cNvSpPr>
            <a:spLocks noChangeShapeType="1"/>
          </p:cNvSpPr>
          <p:nvPr/>
        </p:nvSpPr>
        <p:spPr bwMode="auto">
          <a:xfrm>
            <a:off x="5014913" y="3369295"/>
            <a:ext cx="1428750" cy="1587"/>
          </a:xfrm>
          <a:prstGeom prst="line">
            <a:avLst/>
          </a:prstGeom>
          <a:noFill/>
          <a:ln w="76200">
            <a:solidFill>
              <a:srgbClr val="FF0000"/>
            </a:solidFill>
            <a:round/>
            <a:headEnd/>
            <a:tailEnd type="triangle" w="med" len="med"/>
          </a:ln>
        </p:spPr>
        <p:txBody>
          <a:bodyPr/>
          <a:lstStyle/>
          <a:p>
            <a:endParaRPr lang="en-US"/>
          </a:p>
        </p:txBody>
      </p:sp>
      <p:sp>
        <p:nvSpPr>
          <p:cNvPr id="19470" name="Line 34"/>
          <p:cNvSpPr>
            <a:spLocks noChangeShapeType="1"/>
          </p:cNvSpPr>
          <p:nvPr/>
        </p:nvSpPr>
        <p:spPr bwMode="auto">
          <a:xfrm>
            <a:off x="2339975" y="3369295"/>
            <a:ext cx="1584325" cy="1587"/>
          </a:xfrm>
          <a:prstGeom prst="line">
            <a:avLst/>
          </a:prstGeom>
          <a:noFill/>
          <a:ln w="76200">
            <a:solidFill>
              <a:srgbClr val="FF0000"/>
            </a:solidFill>
            <a:round/>
            <a:headEnd/>
            <a:tailEnd type="triangle" w="med" len="med"/>
          </a:ln>
        </p:spPr>
        <p:txBody>
          <a:bodyPr/>
          <a:lstStyle/>
          <a:p>
            <a:endParaRPr lang="en-US"/>
          </a:p>
        </p:txBody>
      </p:sp>
      <p:pic>
        <p:nvPicPr>
          <p:cNvPr id="6146" name="Picture 2" descr="http://ts3.mm.bing.net/images/thumbnail.aspx?q=4957238971138782&amp;id=6eb43154ea9d295f97d21adc77ff4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075" y="1772816"/>
            <a:ext cx="1873250" cy="11518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s4.mm.bing.net/images/thumbnail.aspx?q=4788330784687943&amp;id=ba9cf9741145c4946e77d78ffa81dd9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8081" y="1786583"/>
            <a:ext cx="1836168" cy="1151830"/>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251520" y="5877272"/>
            <a:ext cx="3384376" cy="246221"/>
          </a:xfrm>
          <a:prstGeom prst="rect">
            <a:avLst/>
          </a:prstGeom>
          <a:noFill/>
        </p:spPr>
        <p:txBody>
          <a:bodyPr wrap="square" rtlCol="0">
            <a:spAutoFit/>
          </a:bodyPr>
          <a:lstStyle/>
          <a:p>
            <a:r>
              <a:rPr lang="es-MX" sz="1000" dirty="0" smtClean="0"/>
              <a:t>Material de apoyo.-  Planeación estratégica</a:t>
            </a:r>
            <a:endParaRPr lang="es-MX" sz="1000" dirty="0"/>
          </a:p>
        </p:txBody>
      </p:sp>
      <p:sp>
        <p:nvSpPr>
          <p:cNvPr id="23" name="22 Rectángulo"/>
          <p:cNvSpPr/>
          <p:nvPr/>
        </p:nvSpPr>
        <p:spPr>
          <a:xfrm>
            <a:off x="269776" y="6063099"/>
            <a:ext cx="5238328" cy="246221"/>
          </a:xfrm>
          <a:prstGeom prst="rect">
            <a:avLst/>
          </a:prstGeom>
        </p:spPr>
        <p:txBody>
          <a:bodyPr wrap="square">
            <a:spAutoFit/>
          </a:bodyPr>
          <a:lstStyle/>
          <a:p>
            <a:r>
              <a:rPr lang="es-MX" sz="1000" dirty="0">
                <a:hlinkClick r:id="rId5"/>
              </a:rPr>
              <a:t>http://www.youtube.com/watch?v=wvjYPcaVUXE</a:t>
            </a:r>
            <a:endParaRPr lang="es-MX" sz="1000" dirty="0"/>
          </a:p>
        </p:txBody>
      </p:sp>
    </p:spTree>
    <p:extLst>
      <p:ext uri="{BB962C8B-B14F-4D97-AF65-F5344CB8AC3E}">
        <p14:creationId xmlns:p14="http://schemas.microsoft.com/office/powerpoint/2010/main" val="6556381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p:cTn id="7" dur="500" fill="hold"/>
                                        <p:tgtEl>
                                          <p:spTgt spid="19470"/>
                                        </p:tgtEl>
                                        <p:attrNameLst>
                                          <p:attrName>ppt_w</p:attrName>
                                        </p:attrNameLst>
                                      </p:cBhvr>
                                      <p:tavLst>
                                        <p:tav tm="0">
                                          <p:val>
                                            <p:fltVal val="0"/>
                                          </p:val>
                                        </p:tav>
                                        <p:tav tm="100000">
                                          <p:val>
                                            <p:strVal val="#ppt_w"/>
                                          </p:val>
                                        </p:tav>
                                      </p:tavLst>
                                    </p:anim>
                                    <p:anim calcmode="lin" valueType="num">
                                      <p:cBhvr>
                                        <p:cTn id="8" dur="500" fill="hold"/>
                                        <p:tgtEl>
                                          <p:spTgt spid="19470"/>
                                        </p:tgtEl>
                                        <p:attrNameLst>
                                          <p:attrName>ppt_h</p:attrName>
                                        </p:attrNameLst>
                                      </p:cBhvr>
                                      <p:tavLst>
                                        <p:tav tm="0">
                                          <p:val>
                                            <p:fltVal val="0"/>
                                          </p:val>
                                        </p:tav>
                                        <p:tav tm="100000">
                                          <p:val>
                                            <p:strVal val="#ppt_h"/>
                                          </p:val>
                                        </p:tav>
                                      </p:tavLst>
                                    </p:anim>
                                    <p:anim calcmode="lin" valueType="num">
                                      <p:cBhvr>
                                        <p:cTn id="9" dur="500" fill="hold"/>
                                        <p:tgtEl>
                                          <p:spTgt spid="19470"/>
                                        </p:tgtEl>
                                        <p:attrNameLst>
                                          <p:attrName>style.rotation</p:attrName>
                                        </p:attrNameLst>
                                      </p:cBhvr>
                                      <p:tavLst>
                                        <p:tav tm="0">
                                          <p:val>
                                            <p:fltVal val="90"/>
                                          </p:val>
                                        </p:tav>
                                        <p:tav tm="100000">
                                          <p:val>
                                            <p:fltVal val="0"/>
                                          </p:val>
                                        </p:tav>
                                      </p:tavLst>
                                    </p:anim>
                                    <p:animEffect transition="in" filter="fade">
                                      <p:cBhvr>
                                        <p:cTn id="10" dur="500"/>
                                        <p:tgtEl>
                                          <p:spTgt spid="194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5781"/>
                                        </p:tgtEl>
                                        <p:attrNameLst>
                                          <p:attrName>style.visibility</p:attrName>
                                        </p:attrNameLst>
                                      </p:cBhvr>
                                      <p:to>
                                        <p:strVal val="visible"/>
                                      </p:to>
                                    </p:set>
                                    <p:anim calcmode="lin" valueType="num">
                                      <p:cBhvr>
                                        <p:cTn id="13" dur="500" fill="hold"/>
                                        <p:tgtEl>
                                          <p:spTgt spid="245781"/>
                                        </p:tgtEl>
                                        <p:attrNameLst>
                                          <p:attrName>ppt_w</p:attrName>
                                        </p:attrNameLst>
                                      </p:cBhvr>
                                      <p:tavLst>
                                        <p:tav tm="0">
                                          <p:val>
                                            <p:fltVal val="0"/>
                                          </p:val>
                                        </p:tav>
                                        <p:tav tm="100000">
                                          <p:val>
                                            <p:strVal val="#ppt_w"/>
                                          </p:val>
                                        </p:tav>
                                      </p:tavLst>
                                    </p:anim>
                                    <p:anim calcmode="lin" valueType="num">
                                      <p:cBhvr>
                                        <p:cTn id="14" dur="500" fill="hold"/>
                                        <p:tgtEl>
                                          <p:spTgt spid="245781"/>
                                        </p:tgtEl>
                                        <p:attrNameLst>
                                          <p:attrName>ppt_h</p:attrName>
                                        </p:attrNameLst>
                                      </p:cBhvr>
                                      <p:tavLst>
                                        <p:tav tm="0">
                                          <p:val>
                                            <p:fltVal val="0"/>
                                          </p:val>
                                        </p:tav>
                                        <p:tav tm="100000">
                                          <p:val>
                                            <p:strVal val="#ppt_h"/>
                                          </p:val>
                                        </p:tav>
                                      </p:tavLst>
                                    </p:anim>
                                    <p:anim calcmode="lin" valueType="num">
                                      <p:cBhvr>
                                        <p:cTn id="15" dur="500" fill="hold"/>
                                        <p:tgtEl>
                                          <p:spTgt spid="245781"/>
                                        </p:tgtEl>
                                        <p:attrNameLst>
                                          <p:attrName>style.rotation</p:attrName>
                                        </p:attrNameLst>
                                      </p:cBhvr>
                                      <p:tavLst>
                                        <p:tav tm="0">
                                          <p:val>
                                            <p:fltVal val="90"/>
                                          </p:val>
                                        </p:tav>
                                        <p:tav tm="100000">
                                          <p:val>
                                            <p:fltVal val="0"/>
                                          </p:val>
                                        </p:tav>
                                      </p:tavLst>
                                    </p:anim>
                                    <p:animEffect transition="in" filter="fade">
                                      <p:cBhvr>
                                        <p:cTn id="16" dur="500"/>
                                        <p:tgtEl>
                                          <p:spTgt spid="24578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45782"/>
                                        </p:tgtEl>
                                        <p:attrNameLst>
                                          <p:attrName>style.visibility</p:attrName>
                                        </p:attrNameLst>
                                      </p:cBhvr>
                                      <p:to>
                                        <p:strVal val="visible"/>
                                      </p:to>
                                    </p:set>
                                    <p:anim calcmode="lin" valueType="num">
                                      <p:cBhvr>
                                        <p:cTn id="19" dur="500" fill="hold"/>
                                        <p:tgtEl>
                                          <p:spTgt spid="245782"/>
                                        </p:tgtEl>
                                        <p:attrNameLst>
                                          <p:attrName>ppt_w</p:attrName>
                                        </p:attrNameLst>
                                      </p:cBhvr>
                                      <p:tavLst>
                                        <p:tav tm="0">
                                          <p:val>
                                            <p:fltVal val="0"/>
                                          </p:val>
                                        </p:tav>
                                        <p:tav tm="100000">
                                          <p:val>
                                            <p:strVal val="#ppt_w"/>
                                          </p:val>
                                        </p:tav>
                                      </p:tavLst>
                                    </p:anim>
                                    <p:anim calcmode="lin" valueType="num">
                                      <p:cBhvr>
                                        <p:cTn id="20" dur="500" fill="hold"/>
                                        <p:tgtEl>
                                          <p:spTgt spid="245782"/>
                                        </p:tgtEl>
                                        <p:attrNameLst>
                                          <p:attrName>ppt_h</p:attrName>
                                        </p:attrNameLst>
                                      </p:cBhvr>
                                      <p:tavLst>
                                        <p:tav tm="0">
                                          <p:val>
                                            <p:fltVal val="0"/>
                                          </p:val>
                                        </p:tav>
                                        <p:tav tm="100000">
                                          <p:val>
                                            <p:strVal val="#ppt_h"/>
                                          </p:val>
                                        </p:tav>
                                      </p:tavLst>
                                    </p:anim>
                                    <p:anim calcmode="lin" valueType="num">
                                      <p:cBhvr>
                                        <p:cTn id="21" dur="500" fill="hold"/>
                                        <p:tgtEl>
                                          <p:spTgt spid="245782"/>
                                        </p:tgtEl>
                                        <p:attrNameLst>
                                          <p:attrName>style.rotation</p:attrName>
                                        </p:attrNameLst>
                                      </p:cBhvr>
                                      <p:tavLst>
                                        <p:tav tm="0">
                                          <p:val>
                                            <p:fltVal val="90"/>
                                          </p:val>
                                        </p:tav>
                                        <p:tav tm="100000">
                                          <p:val>
                                            <p:fltVal val="0"/>
                                          </p:val>
                                        </p:tav>
                                      </p:tavLst>
                                    </p:anim>
                                    <p:animEffect transition="in" filter="fade">
                                      <p:cBhvr>
                                        <p:cTn id="22" dur="500"/>
                                        <p:tgtEl>
                                          <p:spTgt spid="24578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469"/>
                                        </p:tgtEl>
                                        <p:attrNameLst>
                                          <p:attrName>style.visibility</p:attrName>
                                        </p:attrNameLst>
                                      </p:cBhvr>
                                      <p:to>
                                        <p:strVal val="visible"/>
                                      </p:to>
                                    </p:set>
                                    <p:anim calcmode="lin" valueType="num">
                                      <p:cBhvr>
                                        <p:cTn id="25" dur="500" fill="hold"/>
                                        <p:tgtEl>
                                          <p:spTgt spid="19469"/>
                                        </p:tgtEl>
                                        <p:attrNameLst>
                                          <p:attrName>ppt_w</p:attrName>
                                        </p:attrNameLst>
                                      </p:cBhvr>
                                      <p:tavLst>
                                        <p:tav tm="0">
                                          <p:val>
                                            <p:fltVal val="0"/>
                                          </p:val>
                                        </p:tav>
                                        <p:tav tm="100000">
                                          <p:val>
                                            <p:strVal val="#ppt_w"/>
                                          </p:val>
                                        </p:tav>
                                      </p:tavLst>
                                    </p:anim>
                                    <p:anim calcmode="lin" valueType="num">
                                      <p:cBhvr>
                                        <p:cTn id="26" dur="500" fill="hold"/>
                                        <p:tgtEl>
                                          <p:spTgt spid="19469"/>
                                        </p:tgtEl>
                                        <p:attrNameLst>
                                          <p:attrName>ppt_h</p:attrName>
                                        </p:attrNameLst>
                                      </p:cBhvr>
                                      <p:tavLst>
                                        <p:tav tm="0">
                                          <p:val>
                                            <p:fltVal val="0"/>
                                          </p:val>
                                        </p:tav>
                                        <p:tav tm="100000">
                                          <p:val>
                                            <p:strVal val="#ppt_h"/>
                                          </p:val>
                                        </p:tav>
                                      </p:tavLst>
                                    </p:anim>
                                    <p:anim calcmode="lin" valueType="num">
                                      <p:cBhvr>
                                        <p:cTn id="27" dur="500" fill="hold"/>
                                        <p:tgtEl>
                                          <p:spTgt spid="19469"/>
                                        </p:tgtEl>
                                        <p:attrNameLst>
                                          <p:attrName>style.rotation</p:attrName>
                                        </p:attrNameLst>
                                      </p:cBhvr>
                                      <p:tavLst>
                                        <p:tav tm="0">
                                          <p:val>
                                            <p:fltVal val="90"/>
                                          </p:val>
                                        </p:tav>
                                        <p:tav tm="100000">
                                          <p:val>
                                            <p:fltVal val="0"/>
                                          </p:val>
                                        </p:tav>
                                      </p:tavLst>
                                    </p:anim>
                                    <p:animEffect transition="in" filter="fade">
                                      <p:cBhvr>
                                        <p:cTn id="28" dur="500"/>
                                        <p:tgtEl>
                                          <p:spTgt spid="1946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45783"/>
                                        </p:tgtEl>
                                        <p:attrNameLst>
                                          <p:attrName>style.visibility</p:attrName>
                                        </p:attrNameLst>
                                      </p:cBhvr>
                                      <p:to>
                                        <p:strVal val="visible"/>
                                      </p:to>
                                    </p:set>
                                    <p:anim calcmode="lin" valueType="num">
                                      <p:cBhvr>
                                        <p:cTn id="31" dur="500" fill="hold"/>
                                        <p:tgtEl>
                                          <p:spTgt spid="245783"/>
                                        </p:tgtEl>
                                        <p:attrNameLst>
                                          <p:attrName>ppt_w</p:attrName>
                                        </p:attrNameLst>
                                      </p:cBhvr>
                                      <p:tavLst>
                                        <p:tav tm="0">
                                          <p:val>
                                            <p:fltVal val="0"/>
                                          </p:val>
                                        </p:tav>
                                        <p:tav tm="100000">
                                          <p:val>
                                            <p:strVal val="#ppt_w"/>
                                          </p:val>
                                        </p:tav>
                                      </p:tavLst>
                                    </p:anim>
                                    <p:anim calcmode="lin" valueType="num">
                                      <p:cBhvr>
                                        <p:cTn id="32" dur="500" fill="hold"/>
                                        <p:tgtEl>
                                          <p:spTgt spid="245783"/>
                                        </p:tgtEl>
                                        <p:attrNameLst>
                                          <p:attrName>ppt_h</p:attrName>
                                        </p:attrNameLst>
                                      </p:cBhvr>
                                      <p:tavLst>
                                        <p:tav tm="0">
                                          <p:val>
                                            <p:fltVal val="0"/>
                                          </p:val>
                                        </p:tav>
                                        <p:tav tm="100000">
                                          <p:val>
                                            <p:strVal val="#ppt_h"/>
                                          </p:val>
                                        </p:tav>
                                      </p:tavLst>
                                    </p:anim>
                                    <p:anim calcmode="lin" valueType="num">
                                      <p:cBhvr>
                                        <p:cTn id="33" dur="500" fill="hold"/>
                                        <p:tgtEl>
                                          <p:spTgt spid="245783"/>
                                        </p:tgtEl>
                                        <p:attrNameLst>
                                          <p:attrName>style.rotation</p:attrName>
                                        </p:attrNameLst>
                                      </p:cBhvr>
                                      <p:tavLst>
                                        <p:tav tm="0">
                                          <p:val>
                                            <p:fltVal val="90"/>
                                          </p:val>
                                        </p:tav>
                                        <p:tav tm="100000">
                                          <p:val>
                                            <p:fltVal val="0"/>
                                          </p:val>
                                        </p:tav>
                                      </p:tavLst>
                                    </p:anim>
                                    <p:animEffect transition="in" filter="fade">
                                      <p:cBhvr>
                                        <p:cTn id="34" dur="500"/>
                                        <p:tgtEl>
                                          <p:spTgt spid="245783"/>
                                        </p:tgtEl>
                                      </p:cBhvr>
                                    </p:animEffect>
                                  </p:childTnLst>
                                </p:cTn>
                              </p:par>
                              <p:par>
                                <p:cTn id="35" presetID="31" presetClass="entr" presetSubtype="0" fill="hold" nodeType="withEffect">
                                  <p:stCondLst>
                                    <p:cond delay="0"/>
                                  </p:stCondLst>
                                  <p:childTnLst>
                                    <p:set>
                                      <p:cBhvr>
                                        <p:cTn id="36" dur="1" fill="hold">
                                          <p:stCondLst>
                                            <p:cond delay="0"/>
                                          </p:stCondLst>
                                        </p:cTn>
                                        <p:tgtEl>
                                          <p:spTgt spid="19466"/>
                                        </p:tgtEl>
                                        <p:attrNameLst>
                                          <p:attrName>style.visibility</p:attrName>
                                        </p:attrNameLst>
                                      </p:cBhvr>
                                      <p:to>
                                        <p:strVal val="visible"/>
                                      </p:to>
                                    </p:set>
                                    <p:anim calcmode="lin" valueType="num">
                                      <p:cBhvr>
                                        <p:cTn id="37" dur="500" fill="hold"/>
                                        <p:tgtEl>
                                          <p:spTgt spid="19466"/>
                                        </p:tgtEl>
                                        <p:attrNameLst>
                                          <p:attrName>ppt_w</p:attrName>
                                        </p:attrNameLst>
                                      </p:cBhvr>
                                      <p:tavLst>
                                        <p:tav tm="0">
                                          <p:val>
                                            <p:fltVal val="0"/>
                                          </p:val>
                                        </p:tav>
                                        <p:tav tm="100000">
                                          <p:val>
                                            <p:strVal val="#ppt_w"/>
                                          </p:val>
                                        </p:tav>
                                      </p:tavLst>
                                    </p:anim>
                                    <p:anim calcmode="lin" valueType="num">
                                      <p:cBhvr>
                                        <p:cTn id="38" dur="500" fill="hold"/>
                                        <p:tgtEl>
                                          <p:spTgt spid="19466"/>
                                        </p:tgtEl>
                                        <p:attrNameLst>
                                          <p:attrName>ppt_h</p:attrName>
                                        </p:attrNameLst>
                                      </p:cBhvr>
                                      <p:tavLst>
                                        <p:tav tm="0">
                                          <p:val>
                                            <p:fltVal val="0"/>
                                          </p:val>
                                        </p:tav>
                                        <p:tav tm="100000">
                                          <p:val>
                                            <p:strVal val="#ppt_h"/>
                                          </p:val>
                                        </p:tav>
                                      </p:tavLst>
                                    </p:anim>
                                    <p:anim calcmode="lin" valueType="num">
                                      <p:cBhvr>
                                        <p:cTn id="39" dur="500" fill="hold"/>
                                        <p:tgtEl>
                                          <p:spTgt spid="19466"/>
                                        </p:tgtEl>
                                        <p:attrNameLst>
                                          <p:attrName>style.rotation</p:attrName>
                                        </p:attrNameLst>
                                      </p:cBhvr>
                                      <p:tavLst>
                                        <p:tav tm="0">
                                          <p:val>
                                            <p:fltVal val="90"/>
                                          </p:val>
                                        </p:tav>
                                        <p:tav tm="100000">
                                          <p:val>
                                            <p:fltVal val="0"/>
                                          </p:val>
                                        </p:tav>
                                      </p:tavLst>
                                    </p:anim>
                                    <p:animEffect transition="in" filter="fade">
                                      <p:cBhvr>
                                        <p:cTn id="40" dur="500"/>
                                        <p:tgtEl>
                                          <p:spTgt spid="19466"/>
                                        </p:tgtEl>
                                      </p:cBhvr>
                                    </p:animEffect>
                                  </p:childTnLst>
                                </p:cTn>
                              </p:par>
                              <p:par>
                                <p:cTn id="41" presetID="31" presetClass="entr" presetSubtype="0" fill="hold" nodeType="withEffect">
                                  <p:stCondLst>
                                    <p:cond delay="0"/>
                                  </p:stCondLst>
                                  <p:childTnLst>
                                    <p:set>
                                      <p:cBhvr>
                                        <p:cTn id="42" dur="1" fill="hold">
                                          <p:stCondLst>
                                            <p:cond delay="0"/>
                                          </p:stCondLst>
                                        </p:cTn>
                                        <p:tgtEl>
                                          <p:spTgt spid="19468"/>
                                        </p:tgtEl>
                                        <p:attrNameLst>
                                          <p:attrName>style.visibility</p:attrName>
                                        </p:attrNameLst>
                                      </p:cBhvr>
                                      <p:to>
                                        <p:strVal val="visible"/>
                                      </p:to>
                                    </p:set>
                                    <p:anim calcmode="lin" valueType="num">
                                      <p:cBhvr>
                                        <p:cTn id="43" dur="500" fill="hold"/>
                                        <p:tgtEl>
                                          <p:spTgt spid="19468"/>
                                        </p:tgtEl>
                                        <p:attrNameLst>
                                          <p:attrName>ppt_w</p:attrName>
                                        </p:attrNameLst>
                                      </p:cBhvr>
                                      <p:tavLst>
                                        <p:tav tm="0">
                                          <p:val>
                                            <p:fltVal val="0"/>
                                          </p:val>
                                        </p:tav>
                                        <p:tav tm="100000">
                                          <p:val>
                                            <p:strVal val="#ppt_w"/>
                                          </p:val>
                                        </p:tav>
                                      </p:tavLst>
                                    </p:anim>
                                    <p:anim calcmode="lin" valueType="num">
                                      <p:cBhvr>
                                        <p:cTn id="44" dur="500" fill="hold"/>
                                        <p:tgtEl>
                                          <p:spTgt spid="19468"/>
                                        </p:tgtEl>
                                        <p:attrNameLst>
                                          <p:attrName>ppt_h</p:attrName>
                                        </p:attrNameLst>
                                      </p:cBhvr>
                                      <p:tavLst>
                                        <p:tav tm="0">
                                          <p:val>
                                            <p:fltVal val="0"/>
                                          </p:val>
                                        </p:tav>
                                        <p:tav tm="100000">
                                          <p:val>
                                            <p:strVal val="#ppt_h"/>
                                          </p:val>
                                        </p:tav>
                                      </p:tavLst>
                                    </p:anim>
                                    <p:anim calcmode="lin" valueType="num">
                                      <p:cBhvr>
                                        <p:cTn id="45" dur="500" fill="hold"/>
                                        <p:tgtEl>
                                          <p:spTgt spid="19468"/>
                                        </p:tgtEl>
                                        <p:attrNameLst>
                                          <p:attrName>style.rotation</p:attrName>
                                        </p:attrNameLst>
                                      </p:cBhvr>
                                      <p:tavLst>
                                        <p:tav tm="0">
                                          <p:val>
                                            <p:fltVal val="90"/>
                                          </p:val>
                                        </p:tav>
                                        <p:tav tm="100000">
                                          <p:val>
                                            <p:fltVal val="0"/>
                                          </p:val>
                                        </p:tav>
                                      </p:tavLst>
                                    </p:anim>
                                    <p:animEffect transition="in" filter="fade">
                                      <p:cBhvr>
                                        <p:cTn id="46" dur="500"/>
                                        <p:tgtEl>
                                          <p:spTgt spid="19468"/>
                                        </p:tgtEl>
                                      </p:cBhvr>
                                    </p:animEffect>
                                  </p:childTnLst>
                                </p:cTn>
                              </p:par>
                              <p:par>
                                <p:cTn id="47" presetID="31" presetClass="entr" presetSubtype="0" fill="hold" nodeType="withEffect">
                                  <p:stCondLst>
                                    <p:cond delay="0"/>
                                  </p:stCondLst>
                                  <p:childTnLst>
                                    <p:set>
                                      <p:cBhvr>
                                        <p:cTn id="48" dur="1" fill="hold">
                                          <p:stCondLst>
                                            <p:cond delay="0"/>
                                          </p:stCondLst>
                                        </p:cTn>
                                        <p:tgtEl>
                                          <p:spTgt spid="19467"/>
                                        </p:tgtEl>
                                        <p:attrNameLst>
                                          <p:attrName>style.visibility</p:attrName>
                                        </p:attrNameLst>
                                      </p:cBhvr>
                                      <p:to>
                                        <p:strVal val="visible"/>
                                      </p:to>
                                    </p:set>
                                    <p:anim calcmode="lin" valueType="num">
                                      <p:cBhvr>
                                        <p:cTn id="49" dur="500" fill="hold"/>
                                        <p:tgtEl>
                                          <p:spTgt spid="19467"/>
                                        </p:tgtEl>
                                        <p:attrNameLst>
                                          <p:attrName>ppt_w</p:attrName>
                                        </p:attrNameLst>
                                      </p:cBhvr>
                                      <p:tavLst>
                                        <p:tav tm="0">
                                          <p:val>
                                            <p:fltVal val="0"/>
                                          </p:val>
                                        </p:tav>
                                        <p:tav tm="100000">
                                          <p:val>
                                            <p:strVal val="#ppt_w"/>
                                          </p:val>
                                        </p:tav>
                                      </p:tavLst>
                                    </p:anim>
                                    <p:anim calcmode="lin" valueType="num">
                                      <p:cBhvr>
                                        <p:cTn id="50" dur="500" fill="hold"/>
                                        <p:tgtEl>
                                          <p:spTgt spid="19467"/>
                                        </p:tgtEl>
                                        <p:attrNameLst>
                                          <p:attrName>ppt_h</p:attrName>
                                        </p:attrNameLst>
                                      </p:cBhvr>
                                      <p:tavLst>
                                        <p:tav tm="0">
                                          <p:val>
                                            <p:fltVal val="0"/>
                                          </p:val>
                                        </p:tav>
                                        <p:tav tm="100000">
                                          <p:val>
                                            <p:strVal val="#ppt_h"/>
                                          </p:val>
                                        </p:tav>
                                      </p:tavLst>
                                    </p:anim>
                                    <p:anim calcmode="lin" valueType="num">
                                      <p:cBhvr>
                                        <p:cTn id="51" dur="500" fill="hold"/>
                                        <p:tgtEl>
                                          <p:spTgt spid="19467"/>
                                        </p:tgtEl>
                                        <p:attrNameLst>
                                          <p:attrName>style.rotation</p:attrName>
                                        </p:attrNameLst>
                                      </p:cBhvr>
                                      <p:tavLst>
                                        <p:tav tm="0">
                                          <p:val>
                                            <p:fltVal val="90"/>
                                          </p:val>
                                        </p:tav>
                                        <p:tav tm="100000">
                                          <p:val>
                                            <p:fltVal val="0"/>
                                          </p:val>
                                        </p:tav>
                                      </p:tavLst>
                                    </p:anim>
                                    <p:animEffect transition="in" filter="fade">
                                      <p:cBhvr>
                                        <p:cTn id="52"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1" grpId="0" animBg="1"/>
      <p:bldP spid="245782" grpId="0" animBg="1"/>
      <p:bldP spid="245783" grpId="0" animBg="1"/>
      <p:bldP spid="19469" grpId="0" animBg="1"/>
      <p:bldP spid="1947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3 Marcador de número de diapositiva"/>
          <p:cNvSpPr>
            <a:spLocks noGrp="1"/>
          </p:cNvSpPr>
          <p:nvPr>
            <p:ph type="sldNum" sz="quarter" idx="12"/>
          </p:nvPr>
        </p:nvSpPr>
        <p:spPr>
          <a:xfrm>
            <a:off x="6553200" y="6356350"/>
            <a:ext cx="2133600" cy="365125"/>
          </a:xfrm>
        </p:spPr>
        <p:txBody>
          <a:bodyPr/>
          <a:lstStyle/>
          <a:p>
            <a:pPr>
              <a:defRPr/>
            </a:pPr>
            <a:fld id="{ECAE5360-CD18-4A68-8FD3-6E1956267CD9}" type="slidenum">
              <a:rPr lang="es-ES"/>
              <a:pPr>
                <a:defRPr/>
              </a:pPr>
              <a:t>46</a:t>
            </a:fld>
            <a:endParaRPr lang="es-ES"/>
          </a:p>
        </p:txBody>
      </p:sp>
      <p:graphicFrame>
        <p:nvGraphicFramePr>
          <p:cNvPr id="301058" name="Group 2"/>
          <p:cNvGraphicFramePr>
            <a:graphicFrameLocks noGrp="1"/>
          </p:cNvGraphicFramePr>
          <p:nvPr>
            <p:extLst>
              <p:ext uri="{D42A27DB-BD31-4B8C-83A1-F6EECF244321}">
                <p14:modId xmlns:p14="http://schemas.microsoft.com/office/powerpoint/2010/main" val="3521364868"/>
              </p:ext>
            </p:extLst>
          </p:nvPr>
        </p:nvGraphicFramePr>
        <p:xfrm>
          <a:off x="179388" y="1228725"/>
          <a:ext cx="2111375" cy="471488"/>
        </p:xfrm>
        <a:graphic>
          <a:graphicData uri="http://schemas.openxmlformats.org/drawingml/2006/table">
            <a:tbl>
              <a:tblPr>
                <a:effectLst/>
              </a:tblPr>
              <a:tblGrid>
                <a:gridCol w="2111375"/>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LA MISIÓN</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F561"/>
                    </a:solidFill>
                  </a:tcPr>
                </a:tc>
              </a:tr>
            </a:tbl>
          </a:graphicData>
        </a:graphic>
      </p:graphicFrame>
      <p:graphicFrame>
        <p:nvGraphicFramePr>
          <p:cNvPr id="301064" name="Group 8"/>
          <p:cNvGraphicFramePr>
            <a:graphicFrameLocks noGrp="1"/>
          </p:cNvGraphicFramePr>
          <p:nvPr>
            <p:extLst>
              <p:ext uri="{D42A27DB-BD31-4B8C-83A1-F6EECF244321}">
                <p14:modId xmlns:p14="http://schemas.microsoft.com/office/powerpoint/2010/main" val="773007655"/>
              </p:ext>
            </p:extLst>
          </p:nvPr>
        </p:nvGraphicFramePr>
        <p:xfrm>
          <a:off x="1092200" y="1844675"/>
          <a:ext cx="2111375" cy="431800"/>
        </p:xfrm>
        <a:graphic>
          <a:graphicData uri="http://schemas.openxmlformats.org/drawingml/2006/table">
            <a:tbl>
              <a:tblPr/>
              <a:tblGrid>
                <a:gridCol w="2111375"/>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LA VISIÓN</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graphicFrame>
        <p:nvGraphicFramePr>
          <p:cNvPr id="301070" name="Group 14"/>
          <p:cNvGraphicFramePr>
            <a:graphicFrameLocks noGrp="1"/>
          </p:cNvGraphicFramePr>
          <p:nvPr>
            <p:extLst>
              <p:ext uri="{D42A27DB-BD31-4B8C-83A1-F6EECF244321}">
                <p14:modId xmlns:p14="http://schemas.microsoft.com/office/powerpoint/2010/main" val="750705752"/>
              </p:ext>
            </p:extLst>
          </p:nvPr>
        </p:nvGraphicFramePr>
        <p:xfrm>
          <a:off x="1116013" y="2452688"/>
          <a:ext cx="2111375" cy="471488"/>
        </p:xfrm>
        <a:graphic>
          <a:graphicData uri="http://schemas.openxmlformats.org/drawingml/2006/table">
            <a:tbl>
              <a:tblPr/>
              <a:tblGrid>
                <a:gridCol w="2111375"/>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VALORES</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6A5F"/>
                    </a:solidFill>
                  </a:tcPr>
                </a:tc>
              </a:tr>
            </a:tbl>
          </a:graphicData>
        </a:graphic>
      </p:graphicFrame>
      <p:graphicFrame>
        <p:nvGraphicFramePr>
          <p:cNvPr id="301124" name="Group 68"/>
          <p:cNvGraphicFramePr>
            <a:graphicFrameLocks noGrp="1"/>
          </p:cNvGraphicFramePr>
          <p:nvPr>
            <p:extLst>
              <p:ext uri="{D42A27DB-BD31-4B8C-83A1-F6EECF244321}">
                <p14:modId xmlns:p14="http://schemas.microsoft.com/office/powerpoint/2010/main" val="780022667"/>
              </p:ext>
            </p:extLst>
          </p:nvPr>
        </p:nvGraphicFramePr>
        <p:xfrm>
          <a:off x="6492875" y="5721350"/>
          <a:ext cx="2111375" cy="518160"/>
        </p:xfrm>
        <a:graphic>
          <a:graphicData uri="http://schemas.openxmlformats.org/drawingml/2006/table">
            <a:tbl>
              <a:tblPr/>
              <a:tblGrid>
                <a:gridCol w="2111375"/>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EJECUCIÓN Y EVALUACIÓN</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66FF"/>
                    </a:solidFill>
                  </a:tcPr>
                </a:tc>
              </a:tr>
            </a:tbl>
          </a:graphicData>
        </a:graphic>
      </p:graphicFrame>
      <p:graphicFrame>
        <p:nvGraphicFramePr>
          <p:cNvPr id="301082" name="Group 26"/>
          <p:cNvGraphicFramePr>
            <a:graphicFrameLocks noGrp="1"/>
          </p:cNvGraphicFramePr>
          <p:nvPr>
            <p:extLst>
              <p:ext uri="{D42A27DB-BD31-4B8C-83A1-F6EECF244321}">
                <p14:modId xmlns:p14="http://schemas.microsoft.com/office/powerpoint/2010/main" val="769726981"/>
              </p:ext>
            </p:extLst>
          </p:nvPr>
        </p:nvGraphicFramePr>
        <p:xfrm>
          <a:off x="5364163" y="5118100"/>
          <a:ext cx="2087562" cy="471488"/>
        </p:xfrm>
        <a:graphic>
          <a:graphicData uri="http://schemas.openxmlformats.org/drawingml/2006/table">
            <a:tbl>
              <a:tblPr/>
              <a:tblGrid>
                <a:gridCol w="2087562"/>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PRESUPUESTOS</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r>
            </a:tbl>
          </a:graphicData>
        </a:graphic>
      </p:graphicFrame>
      <p:graphicFrame>
        <p:nvGraphicFramePr>
          <p:cNvPr id="301088" name="Group 32"/>
          <p:cNvGraphicFramePr>
            <a:graphicFrameLocks noGrp="1"/>
          </p:cNvGraphicFramePr>
          <p:nvPr>
            <p:extLst>
              <p:ext uri="{D42A27DB-BD31-4B8C-83A1-F6EECF244321}">
                <p14:modId xmlns:p14="http://schemas.microsoft.com/office/powerpoint/2010/main" val="406581400"/>
              </p:ext>
            </p:extLst>
          </p:nvPr>
        </p:nvGraphicFramePr>
        <p:xfrm>
          <a:off x="4284663" y="4425950"/>
          <a:ext cx="2111375" cy="518160"/>
        </p:xfrm>
        <a:graphic>
          <a:graphicData uri="http://schemas.openxmlformats.org/drawingml/2006/table">
            <a:tbl>
              <a:tblPr/>
              <a:tblGrid>
                <a:gridCol w="2111375"/>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PROGRAMAS DE ACCIÓN</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99"/>
                    </a:solidFill>
                  </a:tcPr>
                </a:tc>
              </a:tr>
            </a:tbl>
          </a:graphicData>
        </a:graphic>
      </p:graphicFrame>
      <p:graphicFrame>
        <p:nvGraphicFramePr>
          <p:cNvPr id="301094" name="Group 38"/>
          <p:cNvGraphicFramePr>
            <a:graphicFrameLocks noGrp="1"/>
          </p:cNvGraphicFramePr>
          <p:nvPr>
            <p:extLst>
              <p:ext uri="{D42A27DB-BD31-4B8C-83A1-F6EECF244321}">
                <p14:modId xmlns:p14="http://schemas.microsoft.com/office/powerpoint/2010/main" val="4144191817"/>
              </p:ext>
            </p:extLst>
          </p:nvPr>
        </p:nvGraphicFramePr>
        <p:xfrm>
          <a:off x="3276600" y="3705225"/>
          <a:ext cx="2111375" cy="518160"/>
        </p:xfrm>
        <a:graphic>
          <a:graphicData uri="http://schemas.openxmlformats.org/drawingml/2006/table">
            <a:tbl>
              <a:tblPr/>
              <a:tblGrid>
                <a:gridCol w="2111375"/>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DISEÑO ESTRATÉGICO</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301100" name="Group 44"/>
          <p:cNvGraphicFramePr>
            <a:graphicFrameLocks noGrp="1"/>
          </p:cNvGraphicFramePr>
          <p:nvPr>
            <p:extLst>
              <p:ext uri="{D42A27DB-BD31-4B8C-83A1-F6EECF244321}">
                <p14:modId xmlns:p14="http://schemas.microsoft.com/office/powerpoint/2010/main" val="2186769697"/>
              </p:ext>
            </p:extLst>
          </p:nvPr>
        </p:nvGraphicFramePr>
        <p:xfrm>
          <a:off x="2195513" y="3057525"/>
          <a:ext cx="2111375" cy="518160"/>
        </p:xfrm>
        <a:graphic>
          <a:graphicData uri="http://schemas.openxmlformats.org/drawingml/2006/table">
            <a:tbl>
              <a:tblPr/>
              <a:tblGrid>
                <a:gridCol w="2111375"/>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OBJETIVOS GENERALES</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bl>
          </a:graphicData>
        </a:graphic>
      </p:graphicFrame>
      <p:sp>
        <p:nvSpPr>
          <p:cNvPr id="20532" name="Rectangle 50"/>
          <p:cNvSpPr>
            <a:spLocks noChangeArrowheads="1"/>
          </p:cNvSpPr>
          <p:nvPr/>
        </p:nvSpPr>
        <p:spPr bwMode="auto">
          <a:xfrm>
            <a:off x="3505201" y="1144588"/>
            <a:ext cx="5334000" cy="1089529"/>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nchor="ctr">
            <a:spAutoFit/>
          </a:bodyPr>
          <a:lstStyle/>
          <a:p>
            <a:pPr algn="just">
              <a:lnSpc>
                <a:spcPct val="90000"/>
              </a:lnSpc>
              <a:tabLst>
                <a:tab pos="228600" algn="l"/>
              </a:tabLst>
            </a:pPr>
            <a:r>
              <a:rPr lang="es-ES" dirty="0">
                <a:latin typeface="Arial" pitchFamily="34" charset="0"/>
                <a:cs typeface="Arial" pitchFamily="34" charset="0"/>
              </a:rPr>
              <a:t>La planeación estratégica considera a las </a:t>
            </a:r>
            <a:r>
              <a:rPr lang="es-ES" b="1" i="1" dirty="0">
                <a:latin typeface="Arial" pitchFamily="34" charset="0"/>
                <a:cs typeface="Arial" pitchFamily="34" charset="0"/>
              </a:rPr>
              <a:t>organizaciones como sistemas estructurados e integrados</a:t>
            </a:r>
            <a:r>
              <a:rPr lang="es-ES" dirty="0">
                <a:latin typeface="Arial" pitchFamily="34" charset="0"/>
                <a:cs typeface="Arial" pitchFamily="34" charset="0"/>
              </a:rPr>
              <a:t>, con sus </a:t>
            </a:r>
            <a:r>
              <a:rPr lang="es-ES" dirty="0" smtClean="0">
                <a:latin typeface="Arial" pitchFamily="34" charset="0"/>
                <a:cs typeface="Arial" pitchFamily="34" charset="0"/>
              </a:rPr>
              <a:t>prioridades </a:t>
            </a:r>
            <a:r>
              <a:rPr lang="es-ES" dirty="0">
                <a:latin typeface="Arial" pitchFamily="34" charset="0"/>
                <a:cs typeface="Arial" pitchFamily="34" charset="0"/>
              </a:rPr>
              <a:t>y sus recursos orientados en la misma dirección.</a:t>
            </a:r>
          </a:p>
        </p:txBody>
      </p:sp>
      <p:sp>
        <p:nvSpPr>
          <p:cNvPr id="20533" name="Line 51"/>
          <p:cNvSpPr>
            <a:spLocks noChangeShapeType="1"/>
          </p:cNvSpPr>
          <p:nvPr/>
        </p:nvSpPr>
        <p:spPr bwMode="auto">
          <a:xfrm>
            <a:off x="539750" y="2060575"/>
            <a:ext cx="576263" cy="0"/>
          </a:xfrm>
          <a:prstGeom prst="line">
            <a:avLst/>
          </a:prstGeom>
          <a:noFill/>
          <a:ln w="28575">
            <a:solidFill>
              <a:schemeClr val="tx1"/>
            </a:solidFill>
            <a:round/>
            <a:headEnd/>
            <a:tailEnd type="triangle" w="med" len="med"/>
          </a:ln>
        </p:spPr>
        <p:txBody>
          <a:bodyPr/>
          <a:lstStyle/>
          <a:p>
            <a:endParaRPr lang="en-US"/>
          </a:p>
        </p:txBody>
      </p:sp>
      <p:sp>
        <p:nvSpPr>
          <p:cNvPr id="20534" name="Line 52"/>
          <p:cNvSpPr>
            <a:spLocks noChangeShapeType="1"/>
          </p:cNvSpPr>
          <p:nvPr/>
        </p:nvSpPr>
        <p:spPr bwMode="auto">
          <a:xfrm>
            <a:off x="539750" y="2708275"/>
            <a:ext cx="576263" cy="0"/>
          </a:xfrm>
          <a:prstGeom prst="line">
            <a:avLst/>
          </a:prstGeom>
          <a:noFill/>
          <a:ln w="28575">
            <a:solidFill>
              <a:schemeClr val="tx1"/>
            </a:solidFill>
            <a:round/>
            <a:headEnd/>
            <a:tailEnd type="triangle" w="med" len="med"/>
          </a:ln>
        </p:spPr>
        <p:txBody>
          <a:bodyPr/>
          <a:lstStyle/>
          <a:p>
            <a:endParaRPr lang="en-US"/>
          </a:p>
        </p:txBody>
      </p:sp>
      <p:sp>
        <p:nvSpPr>
          <p:cNvPr id="20535" name="Line 53"/>
          <p:cNvSpPr>
            <a:spLocks noChangeShapeType="1"/>
          </p:cNvSpPr>
          <p:nvPr/>
        </p:nvSpPr>
        <p:spPr bwMode="auto">
          <a:xfrm>
            <a:off x="1403350" y="3284538"/>
            <a:ext cx="792163" cy="0"/>
          </a:xfrm>
          <a:prstGeom prst="line">
            <a:avLst/>
          </a:prstGeom>
          <a:noFill/>
          <a:ln w="28575">
            <a:solidFill>
              <a:schemeClr val="tx1"/>
            </a:solidFill>
            <a:round/>
            <a:headEnd/>
            <a:tailEnd type="triangle" w="med" len="med"/>
          </a:ln>
        </p:spPr>
        <p:txBody>
          <a:bodyPr/>
          <a:lstStyle/>
          <a:p>
            <a:endParaRPr lang="en-US"/>
          </a:p>
        </p:txBody>
      </p:sp>
      <p:sp>
        <p:nvSpPr>
          <p:cNvPr id="20536" name="Line 54"/>
          <p:cNvSpPr>
            <a:spLocks noChangeShapeType="1"/>
          </p:cNvSpPr>
          <p:nvPr/>
        </p:nvSpPr>
        <p:spPr bwMode="auto">
          <a:xfrm>
            <a:off x="3635375" y="4724400"/>
            <a:ext cx="649288" cy="0"/>
          </a:xfrm>
          <a:prstGeom prst="line">
            <a:avLst/>
          </a:prstGeom>
          <a:noFill/>
          <a:ln w="28575">
            <a:solidFill>
              <a:schemeClr val="tx1"/>
            </a:solidFill>
            <a:round/>
            <a:headEnd/>
            <a:tailEnd type="triangle" w="med" len="med"/>
          </a:ln>
        </p:spPr>
        <p:txBody>
          <a:bodyPr/>
          <a:lstStyle/>
          <a:p>
            <a:endParaRPr lang="en-US"/>
          </a:p>
        </p:txBody>
      </p:sp>
      <p:sp>
        <p:nvSpPr>
          <p:cNvPr id="20537" name="Line 55"/>
          <p:cNvSpPr>
            <a:spLocks noChangeShapeType="1"/>
          </p:cNvSpPr>
          <p:nvPr/>
        </p:nvSpPr>
        <p:spPr bwMode="auto">
          <a:xfrm>
            <a:off x="2555875" y="4005263"/>
            <a:ext cx="720725" cy="0"/>
          </a:xfrm>
          <a:prstGeom prst="line">
            <a:avLst/>
          </a:prstGeom>
          <a:noFill/>
          <a:ln w="28575">
            <a:solidFill>
              <a:schemeClr val="tx1"/>
            </a:solidFill>
            <a:round/>
            <a:headEnd/>
            <a:tailEnd type="triangle" w="med" len="med"/>
          </a:ln>
        </p:spPr>
        <p:txBody>
          <a:bodyPr/>
          <a:lstStyle/>
          <a:p>
            <a:endParaRPr lang="en-US"/>
          </a:p>
        </p:txBody>
      </p:sp>
      <p:sp>
        <p:nvSpPr>
          <p:cNvPr id="20538" name="Line 56"/>
          <p:cNvSpPr>
            <a:spLocks noChangeShapeType="1"/>
          </p:cNvSpPr>
          <p:nvPr/>
        </p:nvSpPr>
        <p:spPr bwMode="auto">
          <a:xfrm>
            <a:off x="4643438" y="5373688"/>
            <a:ext cx="720725" cy="0"/>
          </a:xfrm>
          <a:prstGeom prst="line">
            <a:avLst/>
          </a:prstGeom>
          <a:noFill/>
          <a:ln w="28575">
            <a:solidFill>
              <a:schemeClr val="tx1"/>
            </a:solidFill>
            <a:round/>
            <a:headEnd/>
            <a:tailEnd type="triangle" w="med" len="med"/>
          </a:ln>
        </p:spPr>
        <p:txBody>
          <a:bodyPr/>
          <a:lstStyle/>
          <a:p>
            <a:endParaRPr lang="en-US"/>
          </a:p>
        </p:txBody>
      </p:sp>
      <p:sp>
        <p:nvSpPr>
          <p:cNvPr id="20539" name="Line 57"/>
          <p:cNvSpPr>
            <a:spLocks noChangeShapeType="1"/>
          </p:cNvSpPr>
          <p:nvPr/>
        </p:nvSpPr>
        <p:spPr bwMode="auto">
          <a:xfrm>
            <a:off x="5651500" y="6021388"/>
            <a:ext cx="865188" cy="0"/>
          </a:xfrm>
          <a:prstGeom prst="line">
            <a:avLst/>
          </a:prstGeom>
          <a:noFill/>
          <a:ln w="28575">
            <a:solidFill>
              <a:schemeClr val="tx1"/>
            </a:solidFill>
            <a:round/>
            <a:headEnd/>
            <a:tailEnd type="triangle" w="med" len="med"/>
          </a:ln>
        </p:spPr>
        <p:txBody>
          <a:bodyPr/>
          <a:lstStyle/>
          <a:p>
            <a:endParaRPr lang="en-US"/>
          </a:p>
        </p:txBody>
      </p:sp>
      <p:sp>
        <p:nvSpPr>
          <p:cNvPr id="20540" name="Line 58"/>
          <p:cNvSpPr>
            <a:spLocks noChangeShapeType="1"/>
          </p:cNvSpPr>
          <p:nvPr/>
        </p:nvSpPr>
        <p:spPr bwMode="auto">
          <a:xfrm>
            <a:off x="539750" y="1700213"/>
            <a:ext cx="0" cy="1008062"/>
          </a:xfrm>
          <a:prstGeom prst="line">
            <a:avLst/>
          </a:prstGeom>
          <a:noFill/>
          <a:ln w="28575">
            <a:solidFill>
              <a:schemeClr val="tx1"/>
            </a:solidFill>
            <a:round/>
            <a:headEnd/>
            <a:tailEnd/>
          </a:ln>
        </p:spPr>
        <p:txBody>
          <a:bodyPr/>
          <a:lstStyle/>
          <a:p>
            <a:endParaRPr lang="en-US"/>
          </a:p>
        </p:txBody>
      </p:sp>
      <p:sp>
        <p:nvSpPr>
          <p:cNvPr id="20541" name="Line 59"/>
          <p:cNvSpPr>
            <a:spLocks noChangeShapeType="1"/>
          </p:cNvSpPr>
          <p:nvPr/>
        </p:nvSpPr>
        <p:spPr bwMode="auto">
          <a:xfrm>
            <a:off x="539750" y="2708275"/>
            <a:ext cx="5111750" cy="3313113"/>
          </a:xfrm>
          <a:prstGeom prst="line">
            <a:avLst/>
          </a:prstGeom>
          <a:noFill/>
          <a:ln w="28575">
            <a:solidFill>
              <a:schemeClr val="tx1"/>
            </a:solidFill>
            <a:round/>
            <a:headEnd/>
            <a:tailEnd/>
          </a:ln>
        </p:spPr>
        <p:txBody>
          <a:bodyPr/>
          <a:lstStyle/>
          <a:p>
            <a:endParaRPr lang="en-US"/>
          </a:p>
        </p:txBody>
      </p:sp>
      <p:sp>
        <p:nvSpPr>
          <p:cNvPr id="20542" name="Rectangle 60"/>
          <p:cNvSpPr>
            <a:spLocks noChangeArrowheads="1"/>
          </p:cNvSpPr>
          <p:nvPr/>
        </p:nvSpPr>
        <p:spPr bwMode="auto">
          <a:xfrm>
            <a:off x="1692275" y="404813"/>
            <a:ext cx="5761038" cy="504825"/>
          </a:xfrm>
          <a:prstGeom prst="rect">
            <a:avLst/>
          </a:prstGeom>
          <a:noFill/>
          <a:ln w="9525">
            <a:noFill/>
            <a:miter lim="800000"/>
            <a:headEnd/>
            <a:tailEnd/>
          </a:ln>
        </p:spPr>
        <p:txBody>
          <a:bodyPr wrap="none" anchor="ctr"/>
          <a:lstStyle/>
          <a:p>
            <a:pPr algn="ctr"/>
            <a:r>
              <a:rPr lang="es-ES_tradnl" b="1" dirty="0"/>
              <a:t>PROCESO DE LA PLANEACIÓN ESTRATÉGICA</a:t>
            </a:r>
            <a:endParaRPr lang="es-ES" b="1" dirty="0"/>
          </a:p>
        </p:txBody>
      </p:sp>
      <p:sp>
        <p:nvSpPr>
          <p:cNvPr id="20543" name="Line 61"/>
          <p:cNvSpPr>
            <a:spLocks noChangeShapeType="1"/>
          </p:cNvSpPr>
          <p:nvPr/>
        </p:nvSpPr>
        <p:spPr bwMode="auto">
          <a:xfrm flipV="1">
            <a:off x="8172450" y="5373688"/>
            <a:ext cx="0" cy="360362"/>
          </a:xfrm>
          <a:prstGeom prst="line">
            <a:avLst/>
          </a:prstGeom>
          <a:noFill/>
          <a:ln w="28575">
            <a:solidFill>
              <a:srgbClr val="003300"/>
            </a:solidFill>
            <a:round/>
            <a:headEnd/>
            <a:tailEnd type="triangle" w="med" len="med"/>
          </a:ln>
        </p:spPr>
        <p:txBody>
          <a:bodyPr/>
          <a:lstStyle/>
          <a:p>
            <a:endParaRPr lang="en-US"/>
          </a:p>
        </p:txBody>
      </p:sp>
      <p:sp>
        <p:nvSpPr>
          <p:cNvPr id="20544" name="Line 62"/>
          <p:cNvSpPr>
            <a:spLocks noChangeShapeType="1"/>
          </p:cNvSpPr>
          <p:nvPr/>
        </p:nvSpPr>
        <p:spPr bwMode="auto">
          <a:xfrm flipH="1" flipV="1">
            <a:off x="7451725" y="5373688"/>
            <a:ext cx="720725" cy="0"/>
          </a:xfrm>
          <a:prstGeom prst="line">
            <a:avLst/>
          </a:prstGeom>
          <a:noFill/>
          <a:ln w="28575">
            <a:solidFill>
              <a:srgbClr val="003300"/>
            </a:solidFill>
            <a:round/>
            <a:headEnd/>
            <a:tailEnd type="triangle" w="med" len="med"/>
          </a:ln>
        </p:spPr>
        <p:txBody>
          <a:bodyPr/>
          <a:lstStyle/>
          <a:p>
            <a:endParaRPr lang="en-US"/>
          </a:p>
        </p:txBody>
      </p:sp>
      <p:sp>
        <p:nvSpPr>
          <p:cNvPr id="20545" name="Line 63"/>
          <p:cNvSpPr>
            <a:spLocks noChangeShapeType="1"/>
          </p:cNvSpPr>
          <p:nvPr/>
        </p:nvSpPr>
        <p:spPr bwMode="auto">
          <a:xfrm flipH="1" flipV="1">
            <a:off x="6372225" y="4724400"/>
            <a:ext cx="792163" cy="0"/>
          </a:xfrm>
          <a:prstGeom prst="line">
            <a:avLst/>
          </a:prstGeom>
          <a:noFill/>
          <a:ln w="28575">
            <a:solidFill>
              <a:srgbClr val="003300"/>
            </a:solidFill>
            <a:round/>
            <a:headEnd/>
            <a:tailEnd type="triangle" w="med" len="med"/>
          </a:ln>
        </p:spPr>
        <p:txBody>
          <a:bodyPr/>
          <a:lstStyle/>
          <a:p>
            <a:endParaRPr lang="en-US"/>
          </a:p>
        </p:txBody>
      </p:sp>
      <p:sp>
        <p:nvSpPr>
          <p:cNvPr id="20546" name="Line 64"/>
          <p:cNvSpPr>
            <a:spLocks noChangeShapeType="1"/>
          </p:cNvSpPr>
          <p:nvPr/>
        </p:nvSpPr>
        <p:spPr bwMode="auto">
          <a:xfrm flipH="1" flipV="1">
            <a:off x="5364163" y="4005263"/>
            <a:ext cx="720725" cy="0"/>
          </a:xfrm>
          <a:prstGeom prst="line">
            <a:avLst/>
          </a:prstGeom>
          <a:noFill/>
          <a:ln w="28575">
            <a:solidFill>
              <a:srgbClr val="003300"/>
            </a:solidFill>
            <a:round/>
            <a:headEnd/>
            <a:tailEnd type="triangle" w="med" len="med"/>
          </a:ln>
        </p:spPr>
        <p:txBody>
          <a:bodyPr/>
          <a:lstStyle/>
          <a:p>
            <a:endParaRPr lang="en-US"/>
          </a:p>
        </p:txBody>
      </p:sp>
      <p:sp>
        <p:nvSpPr>
          <p:cNvPr id="20547" name="Line 65"/>
          <p:cNvSpPr>
            <a:spLocks noChangeShapeType="1"/>
          </p:cNvSpPr>
          <p:nvPr/>
        </p:nvSpPr>
        <p:spPr bwMode="auto">
          <a:xfrm flipH="1" flipV="1">
            <a:off x="4284663" y="3284538"/>
            <a:ext cx="720725" cy="0"/>
          </a:xfrm>
          <a:prstGeom prst="line">
            <a:avLst/>
          </a:prstGeom>
          <a:noFill/>
          <a:ln w="28575">
            <a:solidFill>
              <a:srgbClr val="003300"/>
            </a:solidFill>
            <a:round/>
            <a:headEnd/>
            <a:tailEnd type="triangle" w="med" len="med"/>
          </a:ln>
        </p:spPr>
        <p:txBody>
          <a:bodyPr/>
          <a:lstStyle/>
          <a:p>
            <a:endParaRPr lang="en-US"/>
          </a:p>
        </p:txBody>
      </p:sp>
      <p:sp>
        <p:nvSpPr>
          <p:cNvPr id="20548" name="Line 66"/>
          <p:cNvSpPr>
            <a:spLocks noChangeShapeType="1"/>
          </p:cNvSpPr>
          <p:nvPr/>
        </p:nvSpPr>
        <p:spPr bwMode="auto">
          <a:xfrm>
            <a:off x="5003800" y="3284538"/>
            <a:ext cx="3168650" cy="208915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3741355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0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10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11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10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10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10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1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5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5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5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5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5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5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5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5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2" grpId="0"/>
      <p:bldP spid="20533" grpId="0" animBg="1"/>
      <p:bldP spid="20534" grpId="0" animBg="1"/>
      <p:bldP spid="20535" grpId="0" animBg="1"/>
      <p:bldP spid="20536" grpId="0" animBg="1"/>
      <p:bldP spid="20537" grpId="0" animBg="1"/>
      <p:bldP spid="20538" grpId="0" animBg="1"/>
      <p:bldP spid="20539" grpId="0" animBg="1"/>
      <p:bldP spid="20540" grpId="0" animBg="1"/>
      <p:bldP spid="20541" grpId="0" animBg="1"/>
      <p:bldP spid="20542" grpId="0"/>
      <p:bldP spid="20543" grpId="0" animBg="1"/>
      <p:bldP spid="20544" grpId="0" animBg="1"/>
      <p:bldP spid="20545" grpId="0" animBg="1"/>
      <p:bldP spid="20546" grpId="0" animBg="1"/>
      <p:bldP spid="20547" grpId="0" animBg="1"/>
      <p:bldP spid="2054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a:xfrm>
            <a:off x="6553200" y="6356350"/>
            <a:ext cx="2133600" cy="365125"/>
          </a:xfrm>
        </p:spPr>
        <p:txBody>
          <a:bodyPr/>
          <a:lstStyle/>
          <a:p>
            <a:pPr>
              <a:defRPr/>
            </a:pPr>
            <a:fld id="{F111BA48-AB90-47D8-9C77-B8FBF42C0CC5}" type="slidenum">
              <a:rPr lang="es-ES"/>
              <a:pPr>
                <a:defRPr/>
              </a:pPr>
              <a:t>47</a:t>
            </a:fld>
            <a:endParaRPr lang="es-ES"/>
          </a:p>
        </p:txBody>
      </p:sp>
      <p:sp>
        <p:nvSpPr>
          <p:cNvPr id="21510" name="Rectangle 9"/>
          <p:cNvSpPr>
            <a:spLocks noChangeArrowheads="1"/>
          </p:cNvSpPr>
          <p:nvPr/>
        </p:nvSpPr>
        <p:spPr bwMode="auto">
          <a:xfrm>
            <a:off x="339726" y="381000"/>
            <a:ext cx="8497887" cy="461665"/>
          </a:xfrm>
          <a:prstGeom prst="rect">
            <a:avLst/>
          </a:prstGeom>
          <a:noFill/>
          <a:ln w="9525">
            <a:noFill/>
            <a:miter lim="800000"/>
            <a:headEnd/>
            <a:tailEnd/>
          </a:ln>
        </p:spPr>
        <p:txBody>
          <a:bodyPr>
            <a:spAutoFit/>
          </a:bodyPr>
          <a:lstStyle/>
          <a:p>
            <a:pPr algn="ctr"/>
            <a:r>
              <a:rPr lang="es-ES" sz="2400" b="1" dirty="0"/>
              <a:t>LA MISIÓN</a:t>
            </a:r>
          </a:p>
        </p:txBody>
      </p:sp>
      <p:sp>
        <p:nvSpPr>
          <p:cNvPr id="2" name="1 Rectángulo"/>
          <p:cNvSpPr/>
          <p:nvPr/>
        </p:nvSpPr>
        <p:spPr>
          <a:xfrm>
            <a:off x="323850" y="1209526"/>
            <a:ext cx="8496300" cy="92333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spcBef>
                <a:spcPct val="20000"/>
              </a:spcBef>
            </a:pPr>
            <a:r>
              <a:rPr lang="es-MX" dirty="0"/>
              <a:t>Es una </a:t>
            </a:r>
            <a:r>
              <a:rPr lang="es-MX" b="1" i="1" dirty="0"/>
              <a:t>declaración breve y comprensible </a:t>
            </a:r>
            <a:r>
              <a:rPr lang="es-ES" b="1" i="1" dirty="0"/>
              <a:t>que describe la naturaleza de la organización, su razón de existir, a quien sirve y los principios y valores bajo los que pretende funcionar</a:t>
            </a:r>
            <a:r>
              <a:rPr lang="es-ES" dirty="0"/>
              <a:t>. </a:t>
            </a:r>
            <a:endParaRPr lang="es-MX"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73052"/>
            <a:ext cx="5040560" cy="318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006341" y="4005064"/>
            <a:ext cx="2717787"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MISIÓN</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41678968"/>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a:xfrm>
            <a:off x="6553200" y="6356350"/>
            <a:ext cx="2133600" cy="365125"/>
          </a:xfrm>
        </p:spPr>
        <p:txBody>
          <a:bodyPr/>
          <a:lstStyle/>
          <a:p>
            <a:pPr>
              <a:defRPr/>
            </a:pPr>
            <a:fld id="{F111BA48-AB90-47D8-9C77-B8FBF42C0CC5}" type="slidenum">
              <a:rPr lang="es-ES"/>
              <a:pPr>
                <a:defRPr/>
              </a:pPr>
              <a:t>48</a:t>
            </a:fld>
            <a:endParaRPr lang="es-ES"/>
          </a:p>
        </p:txBody>
      </p:sp>
      <p:sp>
        <p:nvSpPr>
          <p:cNvPr id="21510" name="Rectangle 9"/>
          <p:cNvSpPr>
            <a:spLocks noChangeArrowheads="1"/>
          </p:cNvSpPr>
          <p:nvPr/>
        </p:nvSpPr>
        <p:spPr bwMode="auto">
          <a:xfrm>
            <a:off x="339726" y="381000"/>
            <a:ext cx="8497887" cy="461665"/>
          </a:xfrm>
          <a:prstGeom prst="rect">
            <a:avLst/>
          </a:prstGeom>
          <a:noFill/>
          <a:ln w="9525">
            <a:noFill/>
            <a:miter lim="800000"/>
            <a:headEnd/>
            <a:tailEnd/>
          </a:ln>
        </p:spPr>
        <p:txBody>
          <a:bodyPr>
            <a:spAutoFit/>
          </a:bodyPr>
          <a:lstStyle/>
          <a:p>
            <a:pPr algn="ctr"/>
            <a:r>
              <a:rPr lang="es-ES" sz="2400" b="1" dirty="0"/>
              <a:t>LA MISIÓN</a:t>
            </a:r>
          </a:p>
        </p:txBody>
      </p:sp>
      <p:sp>
        <p:nvSpPr>
          <p:cNvPr id="2" name="1 Rectángulo"/>
          <p:cNvSpPr/>
          <p:nvPr/>
        </p:nvSpPr>
        <p:spPr>
          <a:xfrm>
            <a:off x="323850" y="1486525"/>
            <a:ext cx="518425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spcBef>
                <a:spcPct val="30000"/>
              </a:spcBef>
              <a:buClr>
                <a:srgbClr val="FF6600"/>
              </a:buClr>
              <a:buSzPct val="130000"/>
              <a:buFont typeface="Wingdings 3" pitchFamily="18" charset="2"/>
              <a:buChar char=""/>
            </a:pPr>
            <a:r>
              <a:rPr lang="es-ES" dirty="0"/>
              <a:t>Permite </a:t>
            </a:r>
            <a:r>
              <a:rPr lang="es-ES" b="1" i="1" dirty="0"/>
              <a:t>establecer y mantener la consistencia y claridad del propósito de la organización.</a:t>
            </a:r>
            <a:endParaRPr lang="es-ES" dirty="0"/>
          </a:p>
        </p:txBody>
      </p:sp>
      <p:sp>
        <p:nvSpPr>
          <p:cNvPr id="3" name="2 Rectángulo"/>
          <p:cNvSpPr/>
          <p:nvPr/>
        </p:nvSpPr>
        <p:spPr>
          <a:xfrm>
            <a:off x="323850" y="2279060"/>
            <a:ext cx="5184254" cy="6458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spcBef>
                <a:spcPct val="30000"/>
              </a:spcBef>
              <a:buClr>
                <a:srgbClr val="FF6600"/>
              </a:buClr>
              <a:buSzPct val="130000"/>
              <a:buFont typeface="Wingdings 3" pitchFamily="18" charset="2"/>
              <a:buChar char="X"/>
            </a:pPr>
            <a:r>
              <a:rPr lang="es-ES" dirty="0"/>
              <a:t>Proporciona un </a:t>
            </a:r>
            <a:r>
              <a:rPr lang="es-ES" b="1" i="1" dirty="0"/>
              <a:t>marco de referencia para la toma de decisiones.</a:t>
            </a:r>
            <a:r>
              <a:rPr lang="es-ES" dirty="0"/>
              <a:t> </a:t>
            </a:r>
          </a:p>
        </p:txBody>
      </p:sp>
      <p:sp>
        <p:nvSpPr>
          <p:cNvPr id="4" name="3 Rectángulo"/>
          <p:cNvSpPr/>
          <p:nvPr/>
        </p:nvSpPr>
        <p:spPr>
          <a:xfrm>
            <a:off x="323850" y="3071148"/>
            <a:ext cx="5184254" cy="6458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spcBef>
                <a:spcPct val="30000"/>
              </a:spcBef>
              <a:buClr>
                <a:srgbClr val="FF6600"/>
              </a:buClr>
              <a:buSzPct val="130000"/>
              <a:buFont typeface="Wingdings 3" pitchFamily="18" charset="2"/>
              <a:buChar char="X"/>
            </a:pPr>
            <a:r>
              <a:rPr lang="es-ES" b="1" i="1" dirty="0"/>
              <a:t>Plasma el compromiso de todos los miembros de la </a:t>
            </a:r>
            <a:r>
              <a:rPr lang="es-ES" b="1" i="1" dirty="0" smtClean="0"/>
              <a:t>institución. </a:t>
            </a:r>
            <a:endParaRPr lang="es-ES" dirty="0"/>
          </a:p>
        </p:txBody>
      </p:sp>
      <p:sp>
        <p:nvSpPr>
          <p:cNvPr id="5" name="4 Rectángulo"/>
          <p:cNvSpPr/>
          <p:nvPr/>
        </p:nvSpPr>
        <p:spPr>
          <a:xfrm>
            <a:off x="323850" y="3873822"/>
            <a:ext cx="518425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spcBef>
                <a:spcPct val="30000"/>
              </a:spcBef>
              <a:buClr>
                <a:srgbClr val="FF6600"/>
              </a:buClr>
              <a:buSzPct val="130000"/>
              <a:buFont typeface="Wingdings 3" pitchFamily="18" charset="2"/>
              <a:buChar char="X"/>
            </a:pPr>
            <a:r>
              <a:rPr lang="es-ES" dirty="0"/>
              <a:t>Facilita el </a:t>
            </a:r>
            <a:r>
              <a:rPr lang="es-ES" b="1" i="1" dirty="0"/>
              <a:t>entendimiento, la comprensión y el apoyo de la comunidad externa y la sociedad en general.</a:t>
            </a:r>
            <a:endParaRPr lang="es-ES" dirty="0"/>
          </a:p>
        </p:txBody>
      </p:sp>
      <p:sp>
        <p:nvSpPr>
          <p:cNvPr id="6" name="5 Rectángulo"/>
          <p:cNvSpPr/>
          <p:nvPr/>
        </p:nvSpPr>
        <p:spPr>
          <a:xfrm>
            <a:off x="323850" y="4953942"/>
            <a:ext cx="518425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spcBef>
                <a:spcPct val="30000"/>
              </a:spcBef>
              <a:buClr>
                <a:srgbClr val="FF6600"/>
              </a:buClr>
              <a:buSzPct val="130000"/>
              <a:buFont typeface="Wingdings 3" pitchFamily="18" charset="2"/>
              <a:buChar char="X"/>
            </a:pPr>
            <a:r>
              <a:rPr lang="es-ES" dirty="0"/>
              <a:t>Es una </a:t>
            </a:r>
            <a:r>
              <a:rPr lang="es-ES" b="1" i="1" dirty="0"/>
              <a:t>guía y una base para asegurar la congruencia entre todos los planes y programas de trabajo.</a:t>
            </a:r>
            <a:r>
              <a:rPr lang="es-ES" dirty="0"/>
              <a:t> </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0" r="4794"/>
          <a:stretch/>
        </p:blipFill>
        <p:spPr bwMode="auto">
          <a:xfrm>
            <a:off x="5580112" y="1484784"/>
            <a:ext cx="324003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36298"/>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pPr>
              <a:defRPr/>
            </a:pPr>
            <a:fld id="{87055782-FE20-4BA3-9C9D-DA217BE7130B}" type="slidenum">
              <a:rPr lang="es-ES"/>
              <a:pPr>
                <a:defRPr/>
              </a:pPr>
              <a:t>49</a:t>
            </a:fld>
            <a:endParaRPr lang="es-ES"/>
          </a:p>
        </p:txBody>
      </p:sp>
      <p:sp>
        <p:nvSpPr>
          <p:cNvPr id="23556" name="Rectangle 2"/>
          <p:cNvSpPr>
            <a:spLocks noChangeArrowheads="1"/>
          </p:cNvSpPr>
          <p:nvPr/>
        </p:nvSpPr>
        <p:spPr bwMode="auto">
          <a:xfrm>
            <a:off x="539750" y="549275"/>
            <a:ext cx="8208963" cy="1130300"/>
          </a:xfrm>
          <a:prstGeom prst="rect">
            <a:avLst/>
          </a:prstGeom>
          <a:noFill/>
          <a:ln w="9525">
            <a:noFill/>
            <a:miter lim="800000"/>
            <a:headEnd/>
            <a:tailEnd/>
          </a:ln>
        </p:spPr>
        <p:txBody>
          <a:bodyPr anchor="ctr">
            <a:spAutoFit/>
          </a:bodyPr>
          <a:lstStyle/>
          <a:p>
            <a:pPr algn="just">
              <a:lnSpc>
                <a:spcPct val="120000"/>
              </a:lnSpc>
            </a:pPr>
            <a:r>
              <a:rPr lang="es-ES" sz="1900" dirty="0"/>
              <a:t>La </a:t>
            </a:r>
            <a:r>
              <a:rPr lang="es-ES" sz="1900" b="1" i="1" dirty="0"/>
              <a:t>declaración de misión</a:t>
            </a:r>
            <a:r>
              <a:rPr lang="es-ES" sz="1900" dirty="0"/>
              <a:t> </a:t>
            </a:r>
            <a:r>
              <a:rPr lang="es-ES" sz="1900" b="1" i="1" dirty="0"/>
              <a:t>constituye la</a:t>
            </a:r>
            <a:r>
              <a:rPr lang="es-ES" sz="1900" dirty="0"/>
              <a:t> </a:t>
            </a:r>
            <a:r>
              <a:rPr lang="es-ES" sz="1900" b="1" i="1" dirty="0"/>
              <a:t>base del proceso de planeación estratégica</a:t>
            </a:r>
            <a:r>
              <a:rPr lang="es-ES" sz="1900" dirty="0"/>
              <a:t>. La definición de la misión </a:t>
            </a:r>
            <a:r>
              <a:rPr lang="es-ES" sz="1900" b="1" i="1" dirty="0"/>
              <a:t>sirve como principio rector de las decisiones fundamentales que se tomarán</a:t>
            </a:r>
            <a:r>
              <a:rPr lang="es-ES" sz="1900" dirty="0"/>
              <a:t>. </a:t>
            </a:r>
          </a:p>
        </p:txBody>
      </p:sp>
      <p:graphicFrame>
        <p:nvGraphicFramePr>
          <p:cNvPr id="7" name="6 Diagrama"/>
          <p:cNvGraphicFramePr/>
          <p:nvPr>
            <p:extLst>
              <p:ext uri="{D42A27DB-BD31-4B8C-83A1-F6EECF244321}">
                <p14:modId xmlns:p14="http://schemas.microsoft.com/office/powerpoint/2010/main" val="1724941630"/>
              </p:ext>
            </p:extLst>
          </p:nvPr>
        </p:nvGraphicFramePr>
        <p:xfrm>
          <a:off x="1522389" y="1844675"/>
          <a:ext cx="6021411" cy="4298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4431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ChangeArrowheads="1"/>
          </p:cNvSpPr>
          <p:nvPr/>
        </p:nvSpPr>
        <p:spPr bwMode="auto">
          <a:xfrm>
            <a:off x="323849" y="2924944"/>
            <a:ext cx="5688014" cy="1200329"/>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1800" b="1" i="1" dirty="0"/>
              <a:t>Los planes, programas de acciones, procedimientos y procesos</a:t>
            </a:r>
            <a:r>
              <a:rPr lang="es-ES" sz="1800" dirty="0"/>
              <a:t> de la empresa </a:t>
            </a:r>
            <a:r>
              <a:rPr lang="es-ES" sz="1800" b="1" i="1" dirty="0" smtClean="0"/>
              <a:t>y </a:t>
            </a:r>
            <a:r>
              <a:rPr lang="es-ES" sz="1800" b="1" i="1" dirty="0"/>
              <a:t>en general la normatividad de la organización</a:t>
            </a:r>
            <a:r>
              <a:rPr lang="es-ES" sz="1800" dirty="0"/>
              <a:t> contienen </a:t>
            </a:r>
            <a:r>
              <a:rPr lang="es-ES" sz="1800" b="1" i="1" dirty="0"/>
              <a:t>decisiones programadas</a:t>
            </a:r>
            <a:r>
              <a:rPr lang="es-ES" sz="1800" dirty="0"/>
              <a:t> que surgen a partir de este tipo de situaciones.</a:t>
            </a:r>
          </a:p>
        </p:txBody>
      </p:sp>
      <p:sp>
        <p:nvSpPr>
          <p:cNvPr id="9221" name="Rectangle 7"/>
          <p:cNvSpPr>
            <a:spLocks noChangeArrowheads="1"/>
          </p:cNvSpPr>
          <p:nvPr/>
        </p:nvSpPr>
        <p:spPr bwMode="white">
          <a:xfrm>
            <a:off x="323850" y="4725144"/>
            <a:ext cx="8496300" cy="8636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lstStyle/>
          <a:p>
            <a:pPr algn="just">
              <a:spcBef>
                <a:spcPct val="20000"/>
              </a:spcBef>
              <a:defRPr/>
            </a:pPr>
            <a:r>
              <a:rPr lang="es-ES" sz="1800" dirty="0"/>
              <a:t>Ejemplo: </a:t>
            </a:r>
            <a:r>
              <a:rPr lang="es-ES" sz="1800" b="1" i="1" dirty="0"/>
              <a:t>La política de emisión de cheques para el pago de proveedores establece un límite de dinero para emitir cheques de pago sin requerir de la autorización de un “jefe superior”</a:t>
            </a:r>
            <a:r>
              <a:rPr lang="es-CR" sz="1800" b="1" i="1" dirty="0"/>
              <a:t>.</a:t>
            </a:r>
          </a:p>
        </p:txBody>
      </p:sp>
      <p:sp>
        <p:nvSpPr>
          <p:cNvPr id="10249" name="Rectangle 8"/>
          <p:cNvSpPr>
            <a:spLocks noChangeArrowheads="1"/>
          </p:cNvSpPr>
          <p:nvPr/>
        </p:nvSpPr>
        <p:spPr bwMode="white">
          <a:xfrm>
            <a:off x="323849" y="1269380"/>
            <a:ext cx="5688013" cy="1367532"/>
          </a:xfrm>
          <a:prstGeom prst="rect">
            <a:avLst/>
          </a:prstGeom>
          <a:ln/>
          <a:extLst/>
        </p:spPr>
        <p:style>
          <a:lnRef idx="1">
            <a:schemeClr val="accent6"/>
          </a:lnRef>
          <a:fillRef idx="2">
            <a:schemeClr val="accent6"/>
          </a:fillRef>
          <a:effectRef idx="1">
            <a:schemeClr val="accent6"/>
          </a:effectRef>
          <a:fontRef idx="minor">
            <a:schemeClr val="dk1"/>
          </a:fontRef>
        </p:style>
        <p:txBody>
          <a:bodyPr/>
          <a:lstStyle/>
          <a:p>
            <a:pPr algn="just">
              <a:lnSpc>
                <a:spcPct val="90000"/>
              </a:lnSpc>
              <a:spcBef>
                <a:spcPct val="20000"/>
              </a:spcBef>
            </a:pPr>
            <a:r>
              <a:rPr lang="es-ES" sz="1800" dirty="0"/>
              <a:t>Como el tiempo es valioso y escaso, </a:t>
            </a:r>
            <a:r>
              <a:rPr lang="es-ES" sz="1800" dirty="0" smtClean="0"/>
              <a:t>se </a:t>
            </a:r>
            <a:r>
              <a:rPr lang="es-ES" sz="1800" b="1" i="1" dirty="0"/>
              <a:t>deben tener identificadas aquellas situaciones que, por su recurrencia o importancia relativa, puedan ser tipificadas de manera tal que al ocurrir, ya se tenga decidido lo que se debe hacer.</a:t>
            </a:r>
          </a:p>
        </p:txBody>
      </p:sp>
      <p:pic>
        <p:nvPicPr>
          <p:cNvPr id="24582" name="Picture 14" descr="ju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980728"/>
            <a:ext cx="2591966" cy="34563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número de diapositiva"/>
          <p:cNvSpPr>
            <a:spLocks noGrp="1"/>
          </p:cNvSpPr>
          <p:nvPr>
            <p:ph type="sldNum" sz="quarter" idx="12"/>
          </p:nvPr>
        </p:nvSpPr>
        <p:spPr/>
        <p:txBody>
          <a:bodyPr/>
          <a:lstStyle/>
          <a:p>
            <a:fld id="{A0A880AF-D019-4B4E-A6D4-963A19B85DF1}" type="slidenum">
              <a:rPr lang="es-MX" smtClean="0"/>
              <a:t>5</a:t>
            </a:fld>
            <a:endParaRPr lang="es-MX"/>
          </a:p>
        </p:txBody>
      </p:sp>
    </p:spTree>
    <p:extLst>
      <p:ext uri="{BB962C8B-B14F-4D97-AF65-F5344CB8AC3E}">
        <p14:creationId xmlns:p14="http://schemas.microsoft.com/office/powerpoint/2010/main" val="4152654906"/>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a:xfrm>
            <a:off x="6553200" y="6356350"/>
            <a:ext cx="2133600" cy="365125"/>
          </a:xfrm>
        </p:spPr>
        <p:txBody>
          <a:bodyPr/>
          <a:lstStyle/>
          <a:p>
            <a:pPr>
              <a:defRPr/>
            </a:pPr>
            <a:fld id="{A1A4B758-7928-45E3-A646-4E97820A2AB5}" type="slidenum">
              <a:rPr lang="es-ES"/>
              <a:pPr>
                <a:defRPr/>
              </a:pPr>
              <a:t>50</a:t>
            </a:fld>
            <a:endParaRPr lang="es-ES"/>
          </a:p>
        </p:txBody>
      </p:sp>
      <p:sp>
        <p:nvSpPr>
          <p:cNvPr id="24586" name="Rectangle 29"/>
          <p:cNvSpPr>
            <a:spLocks noChangeArrowheads="1"/>
          </p:cNvSpPr>
          <p:nvPr/>
        </p:nvSpPr>
        <p:spPr bwMode="auto">
          <a:xfrm>
            <a:off x="304800" y="5065439"/>
            <a:ext cx="8534400" cy="307777"/>
          </a:xfrm>
          <a:prstGeom prst="rect">
            <a:avLst/>
          </a:prstGeom>
          <a:noFill/>
          <a:ln w="9525">
            <a:noFill/>
            <a:miter lim="800000"/>
            <a:headEnd/>
            <a:tailEnd/>
          </a:ln>
        </p:spPr>
        <p:txBody>
          <a:bodyPr wrap="square">
            <a:spAutoFit/>
          </a:bodyPr>
          <a:lstStyle/>
          <a:p>
            <a:r>
              <a:rPr lang="es-MX" sz="1400" dirty="0"/>
              <a:t>Ejemplo de</a:t>
            </a:r>
            <a:r>
              <a:rPr lang="es-MX" sz="1400" b="1" i="1" dirty="0"/>
              <a:t> Misión:</a:t>
            </a:r>
            <a:endParaRPr lang="es-ES" sz="1400" dirty="0"/>
          </a:p>
        </p:txBody>
      </p:sp>
      <p:grpSp>
        <p:nvGrpSpPr>
          <p:cNvPr id="41" name="40 Grupo"/>
          <p:cNvGrpSpPr/>
          <p:nvPr/>
        </p:nvGrpSpPr>
        <p:grpSpPr>
          <a:xfrm>
            <a:off x="683568" y="784840"/>
            <a:ext cx="8153400" cy="4084320"/>
            <a:chOff x="685800" y="1371600"/>
            <a:chExt cx="8153400" cy="4084320"/>
          </a:xfrm>
        </p:grpSpPr>
        <p:sp>
          <p:nvSpPr>
            <p:cNvPr id="24582" name="Text Box 7"/>
            <p:cNvSpPr txBox="1">
              <a:spLocks noChangeArrowheads="1"/>
            </p:cNvSpPr>
            <p:nvPr/>
          </p:nvSpPr>
          <p:spPr bwMode="auto">
            <a:xfrm>
              <a:off x="5410200" y="1676400"/>
              <a:ext cx="3429000" cy="523220"/>
            </a:xfrm>
            <a:prstGeom prst="rect">
              <a:avLst/>
            </a:prstGeom>
            <a:noFill/>
            <a:ln w="9525">
              <a:noFill/>
              <a:miter lim="800000"/>
              <a:headEnd/>
              <a:tailEnd/>
            </a:ln>
          </p:spPr>
          <p:txBody>
            <a:bodyPr wrap="square">
              <a:spAutoFit/>
            </a:bodyPr>
            <a:lstStyle/>
            <a:p>
              <a:pPr algn="ctr">
                <a:spcBef>
                  <a:spcPct val="50000"/>
                </a:spcBef>
              </a:pPr>
              <a:r>
                <a:rPr lang="es-ES" sz="1400" b="1" i="1" dirty="0">
                  <a:solidFill>
                    <a:srgbClr val="002060"/>
                  </a:solidFill>
                </a:rPr>
                <a:t>Características para que el enunciado de misión tenga valor:</a:t>
              </a:r>
            </a:p>
          </p:txBody>
        </p:sp>
        <p:sp>
          <p:nvSpPr>
            <p:cNvPr id="11" name="10 Proceso alternativo"/>
            <p:cNvSpPr/>
            <p:nvPr/>
          </p:nvSpPr>
          <p:spPr>
            <a:xfrm>
              <a:off x="685800" y="1371600"/>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effectLst>
                    <a:outerShdw blurRad="38100" dist="38100" dir="2700000" algn="tl">
                      <a:srgbClr val="000000">
                        <a:alpha val="43137"/>
                      </a:srgbClr>
                    </a:outerShdw>
                  </a:effectLst>
                </a:rPr>
                <a:t>Debe contener una </a:t>
              </a:r>
              <a:r>
                <a:rPr lang="es-ES" sz="1600" b="1" i="1" dirty="0" smtClean="0">
                  <a:effectLst>
                    <a:outerShdw blurRad="38100" dist="38100" dir="2700000" algn="tl">
                      <a:srgbClr val="000000">
                        <a:alpha val="43137"/>
                      </a:srgbClr>
                    </a:outerShdw>
                  </a:effectLst>
                </a:rPr>
                <a:t>formulación de los objetivos</a:t>
              </a:r>
              <a:r>
                <a:rPr lang="es-ES" sz="1600" dirty="0" smtClean="0">
                  <a:effectLst>
                    <a:outerShdw blurRad="38100" dist="38100" dir="2700000" algn="tl">
                      <a:srgbClr val="000000">
                        <a:alpha val="43137"/>
                      </a:srgbClr>
                    </a:outerShdw>
                  </a:effectLst>
                </a:rPr>
                <a:t> de la organización para que puedan </a:t>
              </a:r>
              <a:r>
                <a:rPr lang="es-ES" sz="1600" b="1" i="1" dirty="0" smtClean="0">
                  <a:effectLst>
                    <a:outerShdw blurRad="38100" dist="38100" dir="2700000" algn="tl">
                      <a:srgbClr val="000000">
                        <a:alpha val="43137"/>
                      </a:srgbClr>
                    </a:outerShdw>
                  </a:effectLst>
                </a:rPr>
                <a:t>ser medidos</a:t>
              </a:r>
              <a:endParaRPr lang="es-ES" sz="1600" dirty="0">
                <a:effectLst>
                  <a:outerShdw blurRad="38100" dist="38100" dir="2700000" algn="tl">
                    <a:srgbClr val="000000">
                      <a:alpha val="43137"/>
                    </a:srgbClr>
                  </a:outerShdw>
                </a:effectLst>
              </a:endParaRPr>
            </a:p>
          </p:txBody>
        </p:sp>
        <p:sp>
          <p:nvSpPr>
            <p:cNvPr id="14" name="13 Proceso alternativo"/>
            <p:cNvSpPr/>
            <p:nvPr/>
          </p:nvSpPr>
          <p:spPr>
            <a:xfrm>
              <a:off x="685800" y="2209800"/>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effectLst>
                    <a:outerShdw blurRad="38100" dist="38100" dir="2700000" algn="tl">
                      <a:srgbClr val="000000">
                        <a:alpha val="43137"/>
                      </a:srgbClr>
                    </a:outerShdw>
                  </a:effectLst>
                </a:rPr>
                <a:t>Debe </a:t>
              </a:r>
              <a:r>
                <a:rPr lang="es-ES" sz="1600" b="1" i="1" dirty="0" smtClean="0">
                  <a:effectLst>
                    <a:outerShdw blurRad="38100" dist="38100" dir="2700000" algn="tl">
                      <a:srgbClr val="000000">
                        <a:alpha val="43137"/>
                      </a:srgbClr>
                    </a:outerShdw>
                  </a:effectLst>
                </a:rPr>
                <a:t>diferenciarla de las otras organizaciones</a:t>
              </a:r>
              <a:endParaRPr lang="es-ES" sz="1600" dirty="0">
                <a:effectLst>
                  <a:outerShdw blurRad="38100" dist="38100" dir="2700000" algn="tl">
                    <a:srgbClr val="000000">
                      <a:alpha val="43137"/>
                    </a:srgbClr>
                  </a:outerShdw>
                </a:effectLst>
              </a:endParaRPr>
            </a:p>
          </p:txBody>
        </p:sp>
        <p:sp>
          <p:nvSpPr>
            <p:cNvPr id="15" name="14 Proceso alternativo"/>
            <p:cNvSpPr/>
            <p:nvPr/>
          </p:nvSpPr>
          <p:spPr>
            <a:xfrm>
              <a:off x="685800" y="3048000"/>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effectLst>
                    <a:outerShdw blurRad="38100" dist="38100" dir="2700000" algn="tl">
                      <a:srgbClr val="000000">
                        <a:alpha val="43137"/>
                      </a:srgbClr>
                    </a:outerShdw>
                  </a:effectLst>
                </a:rPr>
                <a:t>Debe </a:t>
              </a:r>
              <a:r>
                <a:rPr lang="es-ES" sz="1600" b="1" i="1" dirty="0" smtClean="0">
                  <a:effectLst>
                    <a:outerShdw blurRad="38100" dist="38100" dir="2700000" algn="tl">
                      <a:srgbClr val="000000">
                        <a:alpha val="43137"/>
                      </a:srgbClr>
                    </a:outerShdw>
                  </a:effectLst>
                </a:rPr>
                <a:t>definir el negocio en el que la empresa quiere estar</a:t>
              </a:r>
              <a:r>
                <a:rPr lang="es-ES" sz="1600" dirty="0" smtClean="0">
                  <a:effectLst>
                    <a:outerShdw blurRad="38100" dist="38100" dir="2700000" algn="tl">
                      <a:srgbClr val="000000">
                        <a:alpha val="43137"/>
                      </a:srgbClr>
                    </a:outerShdw>
                  </a:effectLst>
                </a:rPr>
                <a:t>, y no en el que está</a:t>
              </a:r>
              <a:endParaRPr lang="es-ES" sz="1600" dirty="0">
                <a:effectLst>
                  <a:outerShdw blurRad="38100" dist="38100" dir="2700000" algn="tl">
                    <a:srgbClr val="000000">
                      <a:alpha val="43137"/>
                    </a:srgbClr>
                  </a:outerShdw>
                </a:effectLst>
              </a:endParaRPr>
            </a:p>
          </p:txBody>
        </p:sp>
        <p:sp>
          <p:nvSpPr>
            <p:cNvPr id="16" name="15 Proceso alternativo"/>
            <p:cNvSpPr/>
            <p:nvPr/>
          </p:nvSpPr>
          <p:spPr>
            <a:xfrm>
              <a:off x="685800" y="3886200"/>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effectLst>
                    <a:outerShdw blurRad="38100" dist="38100" dir="2700000" algn="tl">
                      <a:srgbClr val="000000">
                        <a:alpha val="43137"/>
                      </a:srgbClr>
                    </a:outerShdw>
                  </a:effectLst>
                </a:rPr>
                <a:t>Debe ser </a:t>
              </a:r>
              <a:r>
                <a:rPr lang="es-ES" sz="1600" b="1" i="1" dirty="0" smtClean="0">
                  <a:effectLst>
                    <a:outerShdw blurRad="38100" dist="38100" dir="2700000" algn="tl">
                      <a:srgbClr val="000000">
                        <a:alpha val="43137"/>
                      </a:srgbClr>
                    </a:outerShdw>
                  </a:effectLst>
                </a:rPr>
                <a:t>significativa para todos los participantes </a:t>
              </a:r>
              <a:r>
                <a:rPr lang="es-ES" sz="1600" dirty="0" smtClean="0">
                  <a:effectLst>
                    <a:outerShdw blurRad="38100" dist="38100" dir="2700000" algn="tl">
                      <a:srgbClr val="000000">
                        <a:alpha val="43137"/>
                      </a:srgbClr>
                    </a:outerShdw>
                  </a:effectLst>
                </a:rPr>
                <a:t>de la organización</a:t>
              </a:r>
              <a:endParaRPr lang="es-ES" sz="1600" dirty="0">
                <a:effectLst>
                  <a:outerShdw blurRad="38100" dist="38100" dir="2700000" algn="tl">
                    <a:srgbClr val="000000">
                      <a:alpha val="43137"/>
                    </a:srgbClr>
                  </a:outerShdw>
                </a:effectLst>
              </a:endParaRPr>
            </a:p>
          </p:txBody>
        </p:sp>
        <p:sp>
          <p:nvSpPr>
            <p:cNvPr id="17" name="16 Proceso alternativo"/>
            <p:cNvSpPr/>
            <p:nvPr/>
          </p:nvSpPr>
          <p:spPr>
            <a:xfrm>
              <a:off x="685800" y="4724400"/>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effectLst>
                    <a:outerShdw blurRad="38100" dist="38100" dir="2700000" algn="tl">
                      <a:srgbClr val="000000">
                        <a:alpha val="43137"/>
                      </a:srgbClr>
                    </a:outerShdw>
                  </a:effectLst>
                </a:rPr>
                <a:t>Debe ser </a:t>
              </a:r>
              <a:r>
                <a:rPr lang="es-ES" sz="1600" b="1" i="1" dirty="0" smtClean="0">
                  <a:effectLst>
                    <a:outerShdw blurRad="38100" dist="38100" dir="2700000" algn="tl">
                      <a:srgbClr val="000000">
                        <a:alpha val="43137"/>
                      </a:srgbClr>
                    </a:outerShdw>
                  </a:effectLst>
                </a:rPr>
                <a:t>estimulante e inspiradora</a:t>
              </a:r>
              <a:r>
                <a:rPr lang="es-ES" sz="1600" dirty="0" smtClean="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p:txBody>
        </p:sp>
        <p:cxnSp>
          <p:nvCxnSpPr>
            <p:cNvPr id="25" name="24 Conector recto"/>
            <p:cNvCxnSpPr/>
            <p:nvPr/>
          </p:nvCxnSpPr>
          <p:spPr>
            <a:xfrm>
              <a:off x="4648200" y="1752600"/>
              <a:ext cx="685800"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4648200" y="2589212"/>
              <a:ext cx="685800"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4648200" y="3352800"/>
              <a:ext cx="685800"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648200" y="4267200"/>
              <a:ext cx="685800"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4648200" y="5105400"/>
              <a:ext cx="685800"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3657600" y="3429000"/>
              <a:ext cx="3352800"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32 Flecha a la derecha con bandas"/>
            <p:cNvSpPr/>
            <p:nvPr/>
          </p:nvSpPr>
          <p:spPr>
            <a:xfrm rot="10800000">
              <a:off x="5410200" y="3124200"/>
              <a:ext cx="533400" cy="4572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9026" name="Picture 2" descr="http://odontopediatria.uaz.edu.mx/image/image_gallery?uuid=ba4799f6-2f20-426e-b37d-2d58194a2989&amp;groupId=54489&amp;t=1317164915737"/>
            <p:cNvPicPr>
              <a:picLocks noChangeAspect="1" noChangeArrowheads="1"/>
            </p:cNvPicPr>
            <p:nvPr/>
          </p:nvPicPr>
          <p:blipFill>
            <a:blip r:embed="rId3" cstate="print"/>
            <a:srcRect l="48000" t="16000" b="14000"/>
            <a:stretch>
              <a:fillRect/>
            </a:stretch>
          </p:blipFill>
          <p:spPr bwMode="auto">
            <a:xfrm>
              <a:off x="6324600" y="2209800"/>
              <a:ext cx="1981200" cy="2667000"/>
            </a:xfrm>
            <a:prstGeom prst="rect">
              <a:avLst/>
            </a:prstGeom>
            <a:noFill/>
          </p:spPr>
        </p:pic>
      </p:grpSp>
      <p:grpSp>
        <p:nvGrpSpPr>
          <p:cNvPr id="2" name="1 Grupo"/>
          <p:cNvGrpSpPr/>
          <p:nvPr/>
        </p:nvGrpSpPr>
        <p:grpSpPr>
          <a:xfrm>
            <a:off x="304801" y="5445224"/>
            <a:ext cx="8534400" cy="742528"/>
            <a:chOff x="304801" y="5638800"/>
            <a:chExt cx="8534400" cy="742528"/>
          </a:xfrm>
        </p:grpSpPr>
        <p:sp>
          <p:nvSpPr>
            <p:cNvPr id="24584" name="AutoShape 27"/>
            <p:cNvSpPr>
              <a:spLocks noChangeArrowheads="1"/>
            </p:cNvSpPr>
            <p:nvPr/>
          </p:nvSpPr>
          <p:spPr bwMode="auto">
            <a:xfrm>
              <a:off x="304801" y="5638800"/>
              <a:ext cx="8534400" cy="685800"/>
            </a:xfrm>
            <a:prstGeom prst="roundRect">
              <a:avLst>
                <a:gd name="adj" fmla="val 16667"/>
              </a:avLst>
            </a:prstGeom>
            <a:solidFill>
              <a:srgbClr val="FD6A5F"/>
            </a:solidFill>
            <a:ln w="9525">
              <a:noFill/>
              <a:round/>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sz="1400"/>
            </a:p>
          </p:txBody>
        </p:sp>
        <p:sp>
          <p:nvSpPr>
            <p:cNvPr id="24585" name="Rectangle 28"/>
            <p:cNvSpPr>
              <a:spLocks noChangeArrowheads="1"/>
            </p:cNvSpPr>
            <p:nvPr/>
          </p:nvSpPr>
          <p:spPr bwMode="auto">
            <a:xfrm>
              <a:off x="1295400" y="5642664"/>
              <a:ext cx="7543800" cy="738664"/>
            </a:xfrm>
            <a:prstGeom prst="rect">
              <a:avLst/>
            </a:prstGeom>
            <a:noFill/>
            <a:ln w="9525">
              <a:noFill/>
              <a:miter lim="800000"/>
              <a:headEnd/>
              <a:tailEnd/>
            </a:ln>
          </p:spPr>
          <p:txBody>
            <a:bodyPr wrap="square">
              <a:spAutoFit/>
            </a:bodyPr>
            <a:lstStyle/>
            <a:p>
              <a:pPr algn="just"/>
              <a:r>
                <a:rPr lang="es-ES" sz="1400" b="1" i="1" dirty="0" smtClean="0">
                  <a:latin typeface="Arial Narrow" pitchFamily="34" charset="0"/>
                  <a:cs typeface="Arial" pitchFamily="34" charset="0"/>
                </a:rPr>
                <a:t>Proveer soluciones de calidad, a través de la iniciativa y respuesta de sus integrantes, ofreciendo tecnologías de vanguardia y servicios de valor agregado para asegurar la satisfacción de nuestros clientes.</a:t>
              </a:r>
              <a:endParaRPr lang="es-ES" sz="1400" b="1" i="1" dirty="0">
                <a:latin typeface="Arial Narrow" pitchFamily="34" charset="0"/>
                <a:cs typeface="Arial" pitchFamily="34" charset="0"/>
              </a:endParaRPr>
            </a:p>
          </p:txBody>
        </p:sp>
        <p:pic>
          <p:nvPicPr>
            <p:cNvPr id="5122" name="Picture 2" descr="Image Detai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760" b="36507"/>
            <a:stretch/>
          </p:blipFill>
          <p:spPr bwMode="auto">
            <a:xfrm>
              <a:off x="381000" y="5748449"/>
              <a:ext cx="914400" cy="499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8011754"/>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323851" y="981827"/>
            <a:ext cx="8496300" cy="64697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92075" tIns="46038" rIns="92075" bIns="46038">
            <a:spAutoFit/>
          </a:bodyPr>
          <a:lstStyle/>
          <a:p>
            <a:pPr algn="just" defTabSz="762000" eaLnBrk="0" hangingPunct="0"/>
            <a:r>
              <a:rPr lang="es-ES_tradnl" dirty="0"/>
              <a:t>Es el </a:t>
            </a:r>
            <a:r>
              <a:rPr lang="es-ES_tradnl" b="1" i="1" dirty="0"/>
              <a:t>conjunto de ideas generales</a:t>
            </a:r>
            <a:r>
              <a:rPr lang="es-ES_tradnl" dirty="0"/>
              <a:t>, que proveen el </a:t>
            </a:r>
            <a:r>
              <a:rPr lang="es-ES_tradnl" b="1" i="1" dirty="0"/>
              <a:t>marco de referencia de lo que una unidad de negocio quiere ser en el futuro</a:t>
            </a:r>
            <a:r>
              <a:rPr lang="es-ES_tradnl" dirty="0"/>
              <a:t>. Señala el rumbo y da dirección.</a:t>
            </a:r>
          </a:p>
        </p:txBody>
      </p:sp>
      <p:sp>
        <p:nvSpPr>
          <p:cNvPr id="25606" name="Rectangle 54"/>
          <p:cNvSpPr>
            <a:spLocks noChangeArrowheads="1"/>
          </p:cNvSpPr>
          <p:nvPr/>
        </p:nvSpPr>
        <p:spPr bwMode="auto">
          <a:xfrm>
            <a:off x="322263" y="404664"/>
            <a:ext cx="8497887" cy="461665"/>
          </a:xfrm>
          <a:prstGeom prst="rect">
            <a:avLst/>
          </a:prstGeom>
          <a:noFill/>
          <a:ln w="9525">
            <a:noFill/>
            <a:miter lim="800000"/>
            <a:headEnd/>
            <a:tailEnd/>
          </a:ln>
        </p:spPr>
        <p:txBody>
          <a:bodyPr>
            <a:spAutoFit/>
          </a:bodyPr>
          <a:lstStyle/>
          <a:p>
            <a:pPr algn="ctr"/>
            <a:r>
              <a:rPr lang="es-ES" sz="2400" b="1" dirty="0"/>
              <a:t>LA VISIÓN</a:t>
            </a:r>
            <a:endParaRPr lang="es-ES" sz="2000" dirty="0"/>
          </a:p>
        </p:txBody>
      </p:sp>
      <p:pic>
        <p:nvPicPr>
          <p:cNvPr id="7172" name="Picture 4" descr="http://aluminioscolon.com.mx/wp-content/uploads/imagen3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393801"/>
            <a:ext cx="4680520" cy="2907407"/>
          </a:xfrm>
          <a:prstGeom prst="rect">
            <a:avLst/>
          </a:prstGeom>
          <a:pattFill prst="lgCheck">
            <a:fgClr>
              <a:schemeClr val="accent1">
                <a:lumMod val="20000"/>
                <a:lumOff val="80000"/>
              </a:schemeClr>
            </a:fgClr>
            <a:bgClr>
              <a:schemeClr val="bg1"/>
            </a:bgClr>
          </a:pattFill>
          <a:effectLst>
            <a:outerShdw blurRad="76200" dir="13500000" sy="23000" kx="1200000" algn="br" rotWithShape="0">
              <a:prstClr val="black">
                <a:alpha val="20000"/>
              </a:prstClr>
            </a:outerShdw>
          </a:effectLst>
        </p:spPr>
      </p:pic>
      <p:sp>
        <p:nvSpPr>
          <p:cNvPr id="6" name="2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51</a:t>
            </a:fld>
            <a:endParaRPr lang="es-ES"/>
          </a:p>
        </p:txBody>
      </p:sp>
    </p:spTree>
    <p:extLst>
      <p:ext uri="{BB962C8B-B14F-4D97-AF65-F5344CB8AC3E}">
        <p14:creationId xmlns:p14="http://schemas.microsoft.com/office/powerpoint/2010/main" val="946967471"/>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6" name="Rectangle 54"/>
          <p:cNvSpPr>
            <a:spLocks noChangeArrowheads="1"/>
          </p:cNvSpPr>
          <p:nvPr/>
        </p:nvSpPr>
        <p:spPr bwMode="auto">
          <a:xfrm>
            <a:off x="322263" y="439738"/>
            <a:ext cx="8497887" cy="461665"/>
          </a:xfrm>
          <a:prstGeom prst="rect">
            <a:avLst/>
          </a:prstGeom>
          <a:noFill/>
          <a:ln w="9525">
            <a:noFill/>
            <a:miter lim="800000"/>
            <a:headEnd/>
            <a:tailEnd/>
          </a:ln>
        </p:spPr>
        <p:txBody>
          <a:bodyPr>
            <a:spAutoFit/>
          </a:bodyPr>
          <a:lstStyle/>
          <a:p>
            <a:pPr algn="ctr"/>
            <a:r>
              <a:rPr lang="es-ES" sz="2400" b="1" dirty="0"/>
              <a:t>LA VISIÓN</a:t>
            </a:r>
          </a:p>
        </p:txBody>
      </p:sp>
      <p:grpSp>
        <p:nvGrpSpPr>
          <p:cNvPr id="2" name="1 Grupo"/>
          <p:cNvGrpSpPr/>
          <p:nvPr/>
        </p:nvGrpSpPr>
        <p:grpSpPr>
          <a:xfrm>
            <a:off x="639763" y="3429000"/>
            <a:ext cx="8050212" cy="2520951"/>
            <a:chOff x="639763" y="3716338"/>
            <a:chExt cx="8050212" cy="2520951"/>
          </a:xfrm>
        </p:grpSpPr>
        <p:sp>
          <p:nvSpPr>
            <p:cNvPr id="25607" name="AutoShape 64"/>
            <p:cNvSpPr>
              <a:spLocks noChangeArrowheads="1"/>
            </p:cNvSpPr>
            <p:nvPr/>
          </p:nvSpPr>
          <p:spPr bwMode="auto">
            <a:xfrm>
              <a:off x="4643438" y="3716338"/>
              <a:ext cx="2665412" cy="2520950"/>
            </a:xfrm>
            <a:prstGeom prst="roundRect">
              <a:avLst>
                <a:gd name="adj" fmla="val 16667"/>
              </a:avLst>
            </a:prstGeom>
            <a:solidFill>
              <a:srgbClr val="FF0000"/>
            </a:solidFill>
            <a:ln w="38100" cmpd="dbl">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none" anchor="ctr"/>
            <a:lstStyle/>
            <a:p>
              <a:endParaRPr lang="en-US"/>
            </a:p>
          </p:txBody>
        </p:sp>
        <p:sp>
          <p:nvSpPr>
            <p:cNvPr id="25608" name="AutoShape 65"/>
            <p:cNvSpPr>
              <a:spLocks noChangeArrowheads="1"/>
            </p:cNvSpPr>
            <p:nvPr/>
          </p:nvSpPr>
          <p:spPr bwMode="auto">
            <a:xfrm>
              <a:off x="1907704" y="3716339"/>
              <a:ext cx="2592859" cy="2520950"/>
            </a:xfrm>
            <a:prstGeom prst="roundRect">
              <a:avLst>
                <a:gd name="adj" fmla="val 16667"/>
              </a:avLst>
            </a:prstGeom>
            <a:solidFill>
              <a:srgbClr val="00B050"/>
            </a:solidFill>
            <a:ln w="38100" cmpd="dbl">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5609" name="AutoShape 66"/>
            <p:cNvSpPr>
              <a:spLocks noChangeArrowheads="1"/>
            </p:cNvSpPr>
            <p:nvPr/>
          </p:nvSpPr>
          <p:spPr bwMode="auto">
            <a:xfrm rot="7919331">
              <a:off x="2530475" y="4460876"/>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10" name="AutoShape 67"/>
            <p:cNvSpPr>
              <a:spLocks noChangeArrowheads="1"/>
            </p:cNvSpPr>
            <p:nvPr/>
          </p:nvSpPr>
          <p:spPr bwMode="auto">
            <a:xfrm rot="15395193">
              <a:off x="2758281" y="4801394"/>
              <a:ext cx="174625" cy="166688"/>
            </a:xfrm>
            <a:custGeom>
              <a:avLst/>
              <a:gdLst>
                <a:gd name="T0" fmla="*/ 109141 w 21600"/>
                <a:gd name="T1" fmla="*/ 0 h 21600"/>
                <a:gd name="T2" fmla="*/ 0 w 21600"/>
                <a:gd name="T3" fmla="*/ 83344 h 21600"/>
                <a:gd name="T4" fmla="*/ 109141 w 21600"/>
                <a:gd name="T5" fmla="*/ 166688 h 21600"/>
                <a:gd name="T6" fmla="*/ 174625 w 21600"/>
                <a:gd name="T7" fmla="*/ 83344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bg1">
                  <a:lumMod val="50000"/>
                </a:schemeClr>
              </a:solidFill>
              <a:miter lim="800000"/>
              <a:headEnd/>
              <a:tailEnd/>
            </a:ln>
          </p:spPr>
          <p:txBody>
            <a:bodyPr wrap="none" anchor="ctr"/>
            <a:lstStyle/>
            <a:p>
              <a:endParaRPr lang="en-US"/>
            </a:p>
          </p:txBody>
        </p:sp>
        <p:sp>
          <p:nvSpPr>
            <p:cNvPr id="25611" name="AutoShape 68"/>
            <p:cNvSpPr>
              <a:spLocks noChangeArrowheads="1"/>
            </p:cNvSpPr>
            <p:nvPr/>
          </p:nvSpPr>
          <p:spPr bwMode="auto">
            <a:xfrm rot="10432121">
              <a:off x="3368675" y="4437063"/>
              <a:ext cx="195263" cy="147637"/>
            </a:xfrm>
            <a:custGeom>
              <a:avLst/>
              <a:gdLst>
                <a:gd name="T0" fmla="*/ 122039 w 21600"/>
                <a:gd name="T1" fmla="*/ 0 h 21600"/>
                <a:gd name="T2" fmla="*/ 0 w 21600"/>
                <a:gd name="T3" fmla="*/ 73819 h 21600"/>
                <a:gd name="T4" fmla="*/ 122039 w 21600"/>
                <a:gd name="T5" fmla="*/ 147637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solidFill>
              <a:miter lim="800000"/>
              <a:headEnd/>
              <a:tailEnd/>
            </a:ln>
          </p:spPr>
          <p:txBody>
            <a:bodyPr wrap="none" anchor="ctr"/>
            <a:lstStyle/>
            <a:p>
              <a:endParaRPr lang="en-US"/>
            </a:p>
          </p:txBody>
        </p:sp>
        <p:sp>
          <p:nvSpPr>
            <p:cNvPr id="25612" name="AutoShape 69"/>
            <p:cNvSpPr>
              <a:spLocks noChangeArrowheads="1"/>
            </p:cNvSpPr>
            <p:nvPr/>
          </p:nvSpPr>
          <p:spPr bwMode="auto">
            <a:xfrm rot="14177331">
              <a:off x="2190750" y="5162551"/>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13" name="AutoShape 70"/>
            <p:cNvSpPr>
              <a:spLocks noChangeArrowheads="1"/>
            </p:cNvSpPr>
            <p:nvPr/>
          </p:nvSpPr>
          <p:spPr bwMode="auto">
            <a:xfrm rot="19603490">
              <a:off x="2714625" y="5445125"/>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accent2"/>
              </a:solidFill>
              <a:miter lim="800000"/>
              <a:headEnd/>
              <a:tailEnd/>
            </a:ln>
          </p:spPr>
          <p:txBody>
            <a:bodyPr wrap="none" anchor="ctr"/>
            <a:lstStyle/>
            <a:p>
              <a:endParaRPr lang="en-US"/>
            </a:p>
          </p:txBody>
        </p:sp>
        <p:sp>
          <p:nvSpPr>
            <p:cNvPr id="25614" name="AutoShape 71"/>
            <p:cNvSpPr>
              <a:spLocks noChangeArrowheads="1"/>
            </p:cNvSpPr>
            <p:nvPr/>
          </p:nvSpPr>
          <p:spPr bwMode="auto">
            <a:xfrm rot="19577331">
              <a:off x="3511550" y="4797425"/>
              <a:ext cx="196850" cy="147638"/>
            </a:xfrm>
            <a:custGeom>
              <a:avLst/>
              <a:gdLst>
                <a:gd name="T0" fmla="*/ 123031 w 21600"/>
                <a:gd name="T1" fmla="*/ 0 h 21600"/>
                <a:gd name="T2" fmla="*/ 0 w 21600"/>
                <a:gd name="T3" fmla="*/ 73819 h 21600"/>
                <a:gd name="T4" fmla="*/ 123031 w 21600"/>
                <a:gd name="T5" fmla="*/ 147638 h 21600"/>
                <a:gd name="T6" fmla="*/ 196850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accent4">
                  <a:lumMod val="50000"/>
                </a:schemeClr>
              </a:solidFill>
              <a:miter lim="800000"/>
              <a:headEnd/>
              <a:tailEnd/>
            </a:ln>
          </p:spPr>
          <p:txBody>
            <a:bodyPr wrap="none" anchor="ctr"/>
            <a:lstStyle/>
            <a:p>
              <a:endParaRPr lang="en-US"/>
            </a:p>
          </p:txBody>
        </p:sp>
        <p:sp>
          <p:nvSpPr>
            <p:cNvPr id="25615" name="AutoShape 72"/>
            <p:cNvSpPr>
              <a:spLocks noChangeArrowheads="1"/>
            </p:cNvSpPr>
            <p:nvPr/>
          </p:nvSpPr>
          <p:spPr bwMode="auto">
            <a:xfrm rot="3819542">
              <a:off x="3033712" y="54498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2">
                  <a:lumMod val="50000"/>
                </a:schemeClr>
              </a:solidFill>
              <a:miter lim="800000"/>
              <a:headEnd/>
              <a:tailEnd/>
            </a:ln>
          </p:spPr>
          <p:txBody>
            <a:bodyPr wrap="none" anchor="ctr"/>
            <a:lstStyle/>
            <a:p>
              <a:endParaRPr lang="en-US"/>
            </a:p>
          </p:txBody>
        </p:sp>
        <p:sp>
          <p:nvSpPr>
            <p:cNvPr id="25616" name="AutoShape 73"/>
            <p:cNvSpPr>
              <a:spLocks noChangeArrowheads="1"/>
            </p:cNvSpPr>
            <p:nvPr/>
          </p:nvSpPr>
          <p:spPr bwMode="auto">
            <a:xfrm>
              <a:off x="3938588" y="5154613"/>
              <a:ext cx="195262" cy="147637"/>
            </a:xfrm>
            <a:custGeom>
              <a:avLst/>
              <a:gdLst>
                <a:gd name="T0" fmla="*/ 122039 w 21600"/>
                <a:gd name="T1" fmla="*/ 0 h 21600"/>
                <a:gd name="T2" fmla="*/ 0 w 21600"/>
                <a:gd name="T3" fmla="*/ 73819 h 21600"/>
                <a:gd name="T4" fmla="*/ 122039 w 21600"/>
                <a:gd name="T5" fmla="*/ 147637 h 21600"/>
                <a:gd name="T6" fmla="*/ 195262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accent2"/>
              </a:solidFill>
              <a:miter lim="800000"/>
              <a:headEnd/>
              <a:tailEnd/>
            </a:ln>
          </p:spPr>
          <p:txBody>
            <a:bodyPr wrap="none" anchor="ctr"/>
            <a:lstStyle/>
            <a:p>
              <a:endParaRPr lang="en-US"/>
            </a:p>
          </p:txBody>
        </p:sp>
        <p:sp>
          <p:nvSpPr>
            <p:cNvPr id="25617" name="AutoShape 74"/>
            <p:cNvSpPr>
              <a:spLocks noChangeArrowheads="1"/>
            </p:cNvSpPr>
            <p:nvPr/>
          </p:nvSpPr>
          <p:spPr bwMode="auto">
            <a:xfrm rot="9845976">
              <a:off x="3132138" y="5734050"/>
              <a:ext cx="195262" cy="147638"/>
            </a:xfrm>
            <a:custGeom>
              <a:avLst/>
              <a:gdLst>
                <a:gd name="T0" fmla="*/ 122039 w 21600"/>
                <a:gd name="T1" fmla="*/ 0 h 21600"/>
                <a:gd name="T2" fmla="*/ 0 w 21600"/>
                <a:gd name="T3" fmla="*/ 73819 h 21600"/>
                <a:gd name="T4" fmla="*/ 122039 w 21600"/>
                <a:gd name="T5" fmla="*/ 147638 h 21600"/>
                <a:gd name="T6" fmla="*/ 195262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accent1">
                  <a:lumMod val="50000"/>
                </a:schemeClr>
              </a:solidFill>
              <a:miter lim="800000"/>
              <a:headEnd/>
              <a:tailEnd/>
            </a:ln>
          </p:spPr>
          <p:txBody>
            <a:bodyPr wrap="none" anchor="ctr"/>
            <a:lstStyle/>
            <a:p>
              <a:endParaRPr lang="en-US"/>
            </a:p>
          </p:txBody>
        </p:sp>
        <p:sp>
          <p:nvSpPr>
            <p:cNvPr id="25618" name="AutoShape 75"/>
            <p:cNvSpPr>
              <a:spLocks noChangeArrowheads="1"/>
            </p:cNvSpPr>
            <p:nvPr/>
          </p:nvSpPr>
          <p:spPr bwMode="auto">
            <a:xfrm rot="3384973">
              <a:off x="2190750" y="56657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accent2"/>
              </a:solidFill>
              <a:miter lim="800000"/>
              <a:headEnd/>
              <a:tailEnd/>
            </a:ln>
          </p:spPr>
          <p:txBody>
            <a:bodyPr wrap="none" anchor="ctr"/>
            <a:lstStyle/>
            <a:p>
              <a:endParaRPr lang="en-US"/>
            </a:p>
          </p:txBody>
        </p:sp>
        <p:sp>
          <p:nvSpPr>
            <p:cNvPr id="25619" name="AutoShape 76"/>
            <p:cNvSpPr>
              <a:spLocks noChangeArrowheads="1"/>
            </p:cNvSpPr>
            <p:nvPr/>
          </p:nvSpPr>
          <p:spPr bwMode="auto">
            <a:xfrm rot="14436334">
              <a:off x="3149600" y="5162551"/>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solidFill>
              <a:miter lim="800000"/>
              <a:headEnd/>
              <a:tailEnd/>
            </a:ln>
          </p:spPr>
          <p:txBody>
            <a:bodyPr wrap="none" anchor="ctr"/>
            <a:lstStyle/>
            <a:p>
              <a:endParaRPr lang="en-US"/>
            </a:p>
          </p:txBody>
        </p:sp>
        <p:sp>
          <p:nvSpPr>
            <p:cNvPr id="25620" name="AutoShape 77"/>
            <p:cNvSpPr>
              <a:spLocks noChangeArrowheads="1"/>
            </p:cNvSpPr>
            <p:nvPr/>
          </p:nvSpPr>
          <p:spPr bwMode="auto">
            <a:xfrm rot="7647794">
              <a:off x="2551112" y="5738813"/>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accent4">
                  <a:lumMod val="50000"/>
                </a:schemeClr>
              </a:solidFill>
              <a:miter lim="800000"/>
              <a:headEnd/>
              <a:tailEnd/>
            </a:ln>
          </p:spPr>
          <p:txBody>
            <a:bodyPr wrap="none" anchor="ctr"/>
            <a:lstStyle/>
            <a:p>
              <a:endParaRPr lang="en-US"/>
            </a:p>
          </p:txBody>
        </p:sp>
        <p:sp>
          <p:nvSpPr>
            <p:cNvPr id="25621" name="AutoShape 78"/>
            <p:cNvSpPr>
              <a:spLocks noChangeArrowheads="1"/>
            </p:cNvSpPr>
            <p:nvPr/>
          </p:nvSpPr>
          <p:spPr bwMode="auto">
            <a:xfrm rot="15774992">
              <a:off x="4041775" y="43703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22" name="AutoShape 79"/>
            <p:cNvSpPr>
              <a:spLocks noChangeArrowheads="1"/>
            </p:cNvSpPr>
            <p:nvPr/>
          </p:nvSpPr>
          <p:spPr bwMode="auto">
            <a:xfrm rot="15503390">
              <a:off x="3346450" y="54498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bg1">
                  <a:lumMod val="50000"/>
                </a:schemeClr>
              </a:solidFill>
              <a:miter lim="800000"/>
              <a:headEnd/>
              <a:tailEnd/>
            </a:ln>
          </p:spPr>
          <p:txBody>
            <a:bodyPr wrap="none" anchor="ctr"/>
            <a:lstStyle/>
            <a:p>
              <a:endParaRPr lang="en-US"/>
            </a:p>
          </p:txBody>
        </p:sp>
        <p:sp>
          <p:nvSpPr>
            <p:cNvPr id="25623" name="AutoShape 80"/>
            <p:cNvSpPr>
              <a:spLocks noChangeArrowheads="1"/>
            </p:cNvSpPr>
            <p:nvPr/>
          </p:nvSpPr>
          <p:spPr bwMode="auto">
            <a:xfrm rot="19603490">
              <a:off x="2432050" y="5445125"/>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solidFill>
              <a:miter lim="800000"/>
              <a:headEnd/>
              <a:tailEnd/>
            </a:ln>
          </p:spPr>
          <p:txBody>
            <a:bodyPr wrap="none" anchor="ctr"/>
            <a:lstStyle/>
            <a:p>
              <a:endParaRPr lang="en-US"/>
            </a:p>
          </p:txBody>
        </p:sp>
        <p:sp>
          <p:nvSpPr>
            <p:cNvPr id="25624" name="AutoShape 81"/>
            <p:cNvSpPr>
              <a:spLocks noChangeArrowheads="1"/>
            </p:cNvSpPr>
            <p:nvPr/>
          </p:nvSpPr>
          <p:spPr bwMode="auto">
            <a:xfrm rot="19603490">
              <a:off x="4084638" y="5373688"/>
              <a:ext cx="195262" cy="147637"/>
            </a:xfrm>
            <a:custGeom>
              <a:avLst/>
              <a:gdLst>
                <a:gd name="T0" fmla="*/ 122039 w 21600"/>
                <a:gd name="T1" fmla="*/ 0 h 21600"/>
                <a:gd name="T2" fmla="*/ 0 w 21600"/>
                <a:gd name="T3" fmla="*/ 73819 h 21600"/>
                <a:gd name="T4" fmla="*/ 122039 w 21600"/>
                <a:gd name="T5" fmla="*/ 147637 h 21600"/>
                <a:gd name="T6" fmla="*/ 195262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25" name="AutoShape 82"/>
            <p:cNvSpPr>
              <a:spLocks noChangeArrowheads="1"/>
            </p:cNvSpPr>
            <p:nvPr/>
          </p:nvSpPr>
          <p:spPr bwMode="auto">
            <a:xfrm rot="7647794">
              <a:off x="2961481" y="4441032"/>
              <a:ext cx="174625" cy="166688"/>
            </a:xfrm>
            <a:custGeom>
              <a:avLst/>
              <a:gdLst>
                <a:gd name="T0" fmla="*/ 109141 w 21600"/>
                <a:gd name="T1" fmla="*/ 0 h 21600"/>
                <a:gd name="T2" fmla="*/ 0 w 21600"/>
                <a:gd name="T3" fmla="*/ 83344 h 21600"/>
                <a:gd name="T4" fmla="*/ 109141 w 21600"/>
                <a:gd name="T5" fmla="*/ 166688 h 21600"/>
                <a:gd name="T6" fmla="*/ 174625 w 21600"/>
                <a:gd name="T7" fmla="*/ 83344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lumMod val="85000"/>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26" name="AutoShape 83"/>
            <p:cNvSpPr>
              <a:spLocks noChangeArrowheads="1"/>
            </p:cNvSpPr>
            <p:nvPr/>
          </p:nvSpPr>
          <p:spPr bwMode="auto">
            <a:xfrm rot="7647794">
              <a:off x="3609975" y="5089526"/>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27" name="AutoShape 84"/>
            <p:cNvSpPr>
              <a:spLocks noChangeArrowheads="1"/>
            </p:cNvSpPr>
            <p:nvPr/>
          </p:nvSpPr>
          <p:spPr bwMode="auto">
            <a:xfrm rot="3819542">
              <a:off x="3249612" y="4081463"/>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28" name="AutoShape 85"/>
            <p:cNvSpPr>
              <a:spLocks noChangeArrowheads="1"/>
            </p:cNvSpPr>
            <p:nvPr/>
          </p:nvSpPr>
          <p:spPr bwMode="auto">
            <a:xfrm rot="3819542">
              <a:off x="3681412" y="4010026"/>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29" name="AutoShape 86"/>
            <p:cNvSpPr>
              <a:spLocks noChangeArrowheads="1"/>
            </p:cNvSpPr>
            <p:nvPr/>
          </p:nvSpPr>
          <p:spPr bwMode="auto">
            <a:xfrm rot="7647794">
              <a:off x="3681412" y="57800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solidFill>
              <a:miter lim="800000"/>
              <a:headEnd/>
              <a:tailEnd/>
            </a:ln>
          </p:spPr>
          <p:txBody>
            <a:bodyPr wrap="none" anchor="ctr"/>
            <a:lstStyle/>
            <a:p>
              <a:endParaRPr lang="en-US"/>
            </a:p>
          </p:txBody>
        </p:sp>
        <p:sp>
          <p:nvSpPr>
            <p:cNvPr id="25630" name="AutoShape 87"/>
            <p:cNvSpPr>
              <a:spLocks noChangeArrowheads="1"/>
            </p:cNvSpPr>
            <p:nvPr/>
          </p:nvSpPr>
          <p:spPr bwMode="auto">
            <a:xfrm rot="7647794">
              <a:off x="3640137" y="54498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31" name="AutoShape 88"/>
            <p:cNvSpPr>
              <a:spLocks noChangeArrowheads="1"/>
            </p:cNvSpPr>
            <p:nvPr/>
          </p:nvSpPr>
          <p:spPr bwMode="auto">
            <a:xfrm rot="7647794">
              <a:off x="4030662" y="56657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2">
                  <a:lumMod val="50000"/>
                </a:schemeClr>
              </a:solidFill>
              <a:miter lim="800000"/>
              <a:headEnd/>
              <a:tailEnd/>
            </a:ln>
          </p:spPr>
          <p:txBody>
            <a:bodyPr wrap="none" anchor="ctr"/>
            <a:lstStyle/>
            <a:p>
              <a:endParaRPr lang="en-US"/>
            </a:p>
          </p:txBody>
        </p:sp>
        <p:sp>
          <p:nvSpPr>
            <p:cNvPr id="25632" name="AutoShape 89"/>
            <p:cNvSpPr>
              <a:spLocks noChangeArrowheads="1"/>
            </p:cNvSpPr>
            <p:nvPr/>
          </p:nvSpPr>
          <p:spPr bwMode="auto">
            <a:xfrm rot="7647794">
              <a:off x="2386012" y="4854576"/>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33" name="AutoShape 90"/>
            <p:cNvSpPr>
              <a:spLocks noChangeArrowheads="1"/>
            </p:cNvSpPr>
            <p:nvPr/>
          </p:nvSpPr>
          <p:spPr bwMode="auto">
            <a:xfrm rot="15774992">
              <a:off x="4041775" y="48021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accent2"/>
              </a:solidFill>
              <a:miter lim="800000"/>
              <a:headEnd/>
              <a:tailEnd/>
            </a:ln>
          </p:spPr>
          <p:txBody>
            <a:bodyPr wrap="none" anchor="ctr"/>
            <a:lstStyle/>
            <a:p>
              <a:endParaRPr lang="en-US"/>
            </a:p>
          </p:txBody>
        </p:sp>
        <p:sp>
          <p:nvSpPr>
            <p:cNvPr id="25634" name="AutoShape 91"/>
            <p:cNvSpPr>
              <a:spLocks noChangeArrowheads="1"/>
            </p:cNvSpPr>
            <p:nvPr/>
          </p:nvSpPr>
          <p:spPr bwMode="auto">
            <a:xfrm rot="15774992">
              <a:off x="3106737" y="4802188"/>
              <a:ext cx="174625" cy="165100"/>
            </a:xfrm>
            <a:custGeom>
              <a:avLst/>
              <a:gdLst>
                <a:gd name="T0" fmla="*/ 109141 w 21600"/>
                <a:gd name="T1" fmla="*/ 0 h 21600"/>
                <a:gd name="T2" fmla="*/ 0 w 21600"/>
                <a:gd name="T3" fmla="*/ 82550 h 21600"/>
                <a:gd name="T4" fmla="*/ 109141 w 21600"/>
                <a:gd name="T5" fmla="*/ 165100 h 21600"/>
                <a:gd name="T6" fmla="*/ 174625 w 21600"/>
                <a:gd name="T7" fmla="*/ 82550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accent4">
                  <a:lumMod val="50000"/>
                </a:schemeClr>
              </a:solidFill>
              <a:miter lim="800000"/>
              <a:headEnd/>
              <a:tailEnd/>
            </a:ln>
          </p:spPr>
          <p:txBody>
            <a:bodyPr wrap="none" anchor="ctr"/>
            <a:lstStyle/>
            <a:p>
              <a:endParaRPr lang="en-US"/>
            </a:p>
          </p:txBody>
        </p:sp>
        <p:sp>
          <p:nvSpPr>
            <p:cNvPr id="25635" name="Text Box 92"/>
            <p:cNvSpPr txBox="1">
              <a:spLocks noChangeArrowheads="1"/>
            </p:cNvSpPr>
            <p:nvPr/>
          </p:nvSpPr>
          <p:spPr bwMode="auto">
            <a:xfrm>
              <a:off x="2303463" y="5938838"/>
              <a:ext cx="1762125" cy="276225"/>
            </a:xfrm>
            <a:prstGeom prst="rect">
              <a:avLst/>
            </a:prstGeom>
            <a:noFill/>
            <a:ln w="9525">
              <a:noFill/>
              <a:miter lim="800000"/>
              <a:headEnd/>
              <a:tailEnd/>
            </a:ln>
          </p:spPr>
          <p:txBody>
            <a:bodyPr wrap="none" anchor="ctr">
              <a:spAutoFit/>
            </a:bodyPr>
            <a:lstStyle/>
            <a:p>
              <a:pPr algn="ctr" eaLnBrk="0" hangingPunct="0">
                <a:spcBef>
                  <a:spcPct val="50000"/>
                </a:spcBef>
              </a:pPr>
              <a:r>
                <a:rPr lang="es-ES_tradnl" sz="1200" b="1" dirty="0">
                  <a:latin typeface="Arial Narrow" pitchFamily="34" charset="0"/>
                </a:rPr>
                <a:t>¿CUÁL ES EL OBJETIVO?</a:t>
              </a:r>
            </a:p>
          </p:txBody>
        </p:sp>
        <p:sp>
          <p:nvSpPr>
            <p:cNvPr id="109661" name="Text Box 93"/>
            <p:cNvSpPr txBox="1">
              <a:spLocks noChangeArrowheads="1"/>
            </p:cNvSpPr>
            <p:nvPr/>
          </p:nvSpPr>
          <p:spPr bwMode="auto">
            <a:xfrm>
              <a:off x="639763" y="4797425"/>
              <a:ext cx="1268412" cy="336550"/>
            </a:xfrm>
            <a:prstGeom prst="rect">
              <a:avLst/>
            </a:prstGeom>
            <a:noFill/>
            <a:ln w="9525" algn="ctr">
              <a:noFill/>
              <a:miter lim="800000"/>
              <a:headEnd/>
              <a:tailEnd/>
            </a:ln>
            <a:effectLst/>
          </p:spPr>
          <p:txBody>
            <a:bodyPr wrap="none" anchor="ctr">
              <a:spAutoFit/>
            </a:bodyPr>
            <a:lstStyle/>
            <a:p>
              <a:pPr algn="ctr" eaLnBrk="0" hangingPunct="0">
                <a:spcBef>
                  <a:spcPct val="50000"/>
                </a:spcBef>
                <a:defRPr/>
              </a:pPr>
              <a:r>
                <a:rPr lang="es-ES_tradnl" sz="1600" b="1" dirty="0">
                  <a:solidFill>
                    <a:srgbClr val="333333"/>
                  </a:solidFill>
                  <a:effectLst>
                    <a:outerShdw blurRad="38100" dist="38100" dir="2700000" algn="tl">
                      <a:srgbClr val="000000"/>
                    </a:outerShdw>
                  </a:effectLst>
                </a:rPr>
                <a:t>SIN VISIÓN</a:t>
              </a:r>
            </a:p>
          </p:txBody>
        </p:sp>
        <p:sp>
          <p:nvSpPr>
            <p:cNvPr id="25637" name="Rectangle 94"/>
            <p:cNvSpPr>
              <a:spLocks noChangeArrowheads="1"/>
            </p:cNvSpPr>
            <p:nvPr/>
          </p:nvSpPr>
          <p:spPr bwMode="auto">
            <a:xfrm rot="20938035">
              <a:off x="5591175" y="4076700"/>
              <a:ext cx="571500" cy="720725"/>
            </a:xfrm>
            <a:prstGeom prst="rect">
              <a:avLst/>
            </a:prstGeom>
            <a:solidFill>
              <a:schemeClr val="bg1">
                <a:lumMod val="75000"/>
              </a:schemeClr>
            </a:solidFill>
            <a:ln w="38100" cmpd="dbl">
              <a:solidFill>
                <a:srgbClr val="000000"/>
              </a:solidFill>
              <a:miter lim="800000"/>
              <a:headEnd/>
              <a:tailEnd/>
            </a:ln>
          </p:spPr>
          <p:txBody>
            <a:bodyPr wrap="none" anchor="ctr"/>
            <a:lstStyle/>
            <a:p>
              <a:pPr algn="ctr"/>
              <a:endParaRPr lang="en-US"/>
            </a:p>
          </p:txBody>
        </p:sp>
        <p:sp>
          <p:nvSpPr>
            <p:cNvPr id="25638" name="Rectangle 95"/>
            <p:cNvSpPr>
              <a:spLocks noChangeArrowheads="1"/>
            </p:cNvSpPr>
            <p:nvPr/>
          </p:nvSpPr>
          <p:spPr bwMode="auto">
            <a:xfrm rot="741319">
              <a:off x="5641975" y="5157788"/>
              <a:ext cx="585788" cy="792162"/>
            </a:xfrm>
            <a:prstGeom prst="rect">
              <a:avLst/>
            </a:prstGeom>
            <a:solidFill>
              <a:schemeClr val="bg1">
                <a:lumMod val="75000"/>
              </a:schemeClr>
            </a:solidFill>
            <a:ln w="38100" cmpd="dbl">
              <a:solidFill>
                <a:srgbClr val="000000"/>
              </a:solidFill>
              <a:miter lim="800000"/>
              <a:headEnd/>
              <a:tailEnd/>
            </a:ln>
          </p:spPr>
          <p:txBody>
            <a:bodyPr wrap="none" anchor="ctr"/>
            <a:lstStyle/>
            <a:p>
              <a:endParaRPr lang="en-US"/>
            </a:p>
          </p:txBody>
        </p:sp>
        <p:sp>
          <p:nvSpPr>
            <p:cNvPr id="25639" name="AutoShape 96"/>
            <p:cNvSpPr>
              <a:spLocks noChangeArrowheads="1"/>
            </p:cNvSpPr>
            <p:nvPr/>
          </p:nvSpPr>
          <p:spPr bwMode="auto">
            <a:xfrm>
              <a:off x="5057775" y="4652963"/>
              <a:ext cx="195263" cy="147637"/>
            </a:xfrm>
            <a:custGeom>
              <a:avLst/>
              <a:gdLst>
                <a:gd name="T0" fmla="*/ 122039 w 21600"/>
                <a:gd name="T1" fmla="*/ 0 h 21600"/>
                <a:gd name="T2" fmla="*/ 0 w 21600"/>
                <a:gd name="T3" fmla="*/ 73819 h 21600"/>
                <a:gd name="T4" fmla="*/ 122039 w 21600"/>
                <a:gd name="T5" fmla="*/ 147637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40" name="AutoShape 97"/>
            <p:cNvSpPr>
              <a:spLocks noChangeArrowheads="1"/>
            </p:cNvSpPr>
            <p:nvPr/>
          </p:nvSpPr>
          <p:spPr bwMode="auto">
            <a:xfrm>
              <a:off x="5057775" y="5486400"/>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41" name="AutoShape 98"/>
            <p:cNvSpPr>
              <a:spLocks noChangeArrowheads="1"/>
            </p:cNvSpPr>
            <p:nvPr/>
          </p:nvSpPr>
          <p:spPr bwMode="auto">
            <a:xfrm>
              <a:off x="5302250" y="4937125"/>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42" name="AutoShape 99"/>
            <p:cNvSpPr>
              <a:spLocks noChangeArrowheads="1"/>
            </p:cNvSpPr>
            <p:nvPr/>
          </p:nvSpPr>
          <p:spPr bwMode="auto">
            <a:xfrm>
              <a:off x="5057775" y="4937125"/>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43" name="AutoShape 100"/>
            <p:cNvSpPr>
              <a:spLocks noChangeArrowheads="1"/>
            </p:cNvSpPr>
            <p:nvPr/>
          </p:nvSpPr>
          <p:spPr bwMode="auto">
            <a:xfrm>
              <a:off x="5253038" y="5618163"/>
              <a:ext cx="195262" cy="147637"/>
            </a:xfrm>
            <a:custGeom>
              <a:avLst/>
              <a:gdLst>
                <a:gd name="T0" fmla="*/ 122039 w 21600"/>
                <a:gd name="T1" fmla="*/ 0 h 21600"/>
                <a:gd name="T2" fmla="*/ 0 w 21600"/>
                <a:gd name="T3" fmla="*/ 73819 h 21600"/>
                <a:gd name="T4" fmla="*/ 122039 w 21600"/>
                <a:gd name="T5" fmla="*/ 147637 h 21600"/>
                <a:gd name="T6" fmla="*/ 195262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44" name="AutoShape 101"/>
            <p:cNvSpPr>
              <a:spLocks noChangeArrowheads="1"/>
            </p:cNvSpPr>
            <p:nvPr/>
          </p:nvSpPr>
          <p:spPr bwMode="auto">
            <a:xfrm>
              <a:off x="5057775" y="5748338"/>
              <a:ext cx="195263" cy="149225"/>
            </a:xfrm>
            <a:custGeom>
              <a:avLst/>
              <a:gdLst>
                <a:gd name="T0" fmla="*/ 122039 w 21600"/>
                <a:gd name="T1" fmla="*/ 0 h 21600"/>
                <a:gd name="T2" fmla="*/ 0 w 21600"/>
                <a:gd name="T3" fmla="*/ 74613 h 21600"/>
                <a:gd name="T4" fmla="*/ 122039 w 21600"/>
                <a:gd name="T5" fmla="*/ 149225 h 21600"/>
                <a:gd name="T6" fmla="*/ 195263 w 21600"/>
                <a:gd name="T7" fmla="*/ 74613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109670" name="Text Box 102"/>
            <p:cNvSpPr txBox="1">
              <a:spLocks noChangeArrowheads="1"/>
            </p:cNvSpPr>
            <p:nvPr/>
          </p:nvSpPr>
          <p:spPr bwMode="auto">
            <a:xfrm>
              <a:off x="7308850" y="4797425"/>
              <a:ext cx="1381125" cy="336550"/>
            </a:xfrm>
            <a:prstGeom prst="rect">
              <a:avLst/>
            </a:prstGeom>
            <a:noFill/>
            <a:ln w="9525">
              <a:noFill/>
              <a:miter lim="800000"/>
              <a:headEnd/>
              <a:tailEnd/>
            </a:ln>
            <a:effectLst/>
          </p:spPr>
          <p:txBody>
            <a:bodyPr wrap="none" anchor="ctr">
              <a:spAutoFit/>
            </a:bodyPr>
            <a:lstStyle/>
            <a:p>
              <a:pPr algn="ctr" eaLnBrk="0" hangingPunct="0">
                <a:spcBef>
                  <a:spcPct val="50000"/>
                </a:spcBef>
                <a:defRPr/>
              </a:pPr>
              <a:r>
                <a:rPr lang="es-ES_tradnl" sz="1600" b="1" dirty="0">
                  <a:solidFill>
                    <a:srgbClr val="333333"/>
                  </a:solidFill>
                  <a:effectLst>
                    <a:outerShdw blurRad="38100" dist="38100" dir="2700000" algn="tl">
                      <a:srgbClr val="000000"/>
                    </a:outerShdw>
                  </a:effectLst>
                </a:rPr>
                <a:t>CON VISIÓN</a:t>
              </a:r>
            </a:p>
          </p:txBody>
        </p:sp>
        <p:sp>
          <p:nvSpPr>
            <p:cNvPr id="25646" name="AutoShape 103"/>
            <p:cNvSpPr>
              <a:spLocks noChangeArrowheads="1"/>
            </p:cNvSpPr>
            <p:nvPr/>
          </p:nvSpPr>
          <p:spPr bwMode="auto">
            <a:xfrm>
              <a:off x="4787900" y="4508500"/>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lumMod val="95000"/>
                <a:alpha val="50195"/>
              </a:schemeClr>
            </a:solidFill>
            <a:ln w="28575">
              <a:solidFill>
                <a:schemeClr val="tx1"/>
              </a:solidFill>
              <a:miter lim="800000"/>
              <a:headEnd/>
              <a:tailEnd/>
            </a:ln>
          </p:spPr>
          <p:txBody>
            <a:bodyPr wrap="none" anchor="ctr"/>
            <a:lstStyle/>
            <a:p>
              <a:endParaRPr lang="en-US"/>
            </a:p>
          </p:txBody>
        </p:sp>
        <p:sp>
          <p:nvSpPr>
            <p:cNvPr id="25647" name="AutoShape 104"/>
            <p:cNvSpPr>
              <a:spLocks noChangeArrowheads="1"/>
            </p:cNvSpPr>
            <p:nvPr/>
          </p:nvSpPr>
          <p:spPr bwMode="auto">
            <a:xfrm>
              <a:off x="4787900" y="4797425"/>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48" name="AutoShape 105"/>
            <p:cNvSpPr>
              <a:spLocks noChangeArrowheads="1"/>
            </p:cNvSpPr>
            <p:nvPr/>
          </p:nvSpPr>
          <p:spPr bwMode="auto">
            <a:xfrm>
              <a:off x="4787900" y="5013325"/>
              <a:ext cx="195263" cy="149225"/>
            </a:xfrm>
            <a:custGeom>
              <a:avLst/>
              <a:gdLst>
                <a:gd name="T0" fmla="*/ 122039 w 21600"/>
                <a:gd name="T1" fmla="*/ 0 h 21600"/>
                <a:gd name="T2" fmla="*/ 0 w 21600"/>
                <a:gd name="T3" fmla="*/ 74613 h 21600"/>
                <a:gd name="T4" fmla="*/ 122039 w 21600"/>
                <a:gd name="T5" fmla="*/ 149225 h 21600"/>
                <a:gd name="T6" fmla="*/ 195263 w 21600"/>
                <a:gd name="T7" fmla="*/ 74613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49" name="AutoShape 106"/>
            <p:cNvSpPr>
              <a:spLocks noChangeArrowheads="1"/>
            </p:cNvSpPr>
            <p:nvPr/>
          </p:nvSpPr>
          <p:spPr bwMode="auto">
            <a:xfrm>
              <a:off x="4787900" y="5229225"/>
              <a:ext cx="195263" cy="149225"/>
            </a:xfrm>
            <a:custGeom>
              <a:avLst/>
              <a:gdLst>
                <a:gd name="T0" fmla="*/ 122039 w 21600"/>
                <a:gd name="T1" fmla="*/ 0 h 21600"/>
                <a:gd name="T2" fmla="*/ 0 w 21600"/>
                <a:gd name="T3" fmla="*/ 74613 h 21600"/>
                <a:gd name="T4" fmla="*/ 122039 w 21600"/>
                <a:gd name="T5" fmla="*/ 149225 h 21600"/>
                <a:gd name="T6" fmla="*/ 195263 w 21600"/>
                <a:gd name="T7" fmla="*/ 74613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50" name="AutoShape 107"/>
            <p:cNvSpPr>
              <a:spLocks noChangeArrowheads="1"/>
            </p:cNvSpPr>
            <p:nvPr/>
          </p:nvSpPr>
          <p:spPr bwMode="auto">
            <a:xfrm>
              <a:off x="4787900" y="5805488"/>
              <a:ext cx="195263" cy="147637"/>
            </a:xfrm>
            <a:custGeom>
              <a:avLst/>
              <a:gdLst>
                <a:gd name="T0" fmla="*/ 122039 w 21600"/>
                <a:gd name="T1" fmla="*/ 0 h 21600"/>
                <a:gd name="T2" fmla="*/ 0 w 21600"/>
                <a:gd name="T3" fmla="*/ 73819 h 21600"/>
                <a:gd name="T4" fmla="*/ 122039 w 21600"/>
                <a:gd name="T5" fmla="*/ 147637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51" name="AutoShape 108"/>
            <p:cNvSpPr>
              <a:spLocks noChangeArrowheads="1"/>
            </p:cNvSpPr>
            <p:nvPr/>
          </p:nvSpPr>
          <p:spPr bwMode="auto">
            <a:xfrm>
              <a:off x="4787900" y="5516563"/>
              <a:ext cx="195263" cy="147637"/>
            </a:xfrm>
            <a:custGeom>
              <a:avLst/>
              <a:gdLst>
                <a:gd name="T0" fmla="*/ 122039 w 21600"/>
                <a:gd name="T1" fmla="*/ 0 h 21600"/>
                <a:gd name="T2" fmla="*/ 0 w 21600"/>
                <a:gd name="T3" fmla="*/ 73819 h 21600"/>
                <a:gd name="T4" fmla="*/ 122039 w 21600"/>
                <a:gd name="T5" fmla="*/ 147637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52" name="AutoShape 109"/>
            <p:cNvSpPr>
              <a:spLocks noChangeArrowheads="1"/>
            </p:cNvSpPr>
            <p:nvPr/>
          </p:nvSpPr>
          <p:spPr bwMode="auto">
            <a:xfrm rot="5311311">
              <a:off x="5280026" y="4229100"/>
              <a:ext cx="2012950" cy="1565275"/>
            </a:xfrm>
            <a:custGeom>
              <a:avLst/>
              <a:gdLst>
                <a:gd name="T0" fmla="*/ 1006475 w 21600"/>
                <a:gd name="T1" fmla="*/ 0 h 21600"/>
                <a:gd name="T2" fmla="*/ 396253 w 21600"/>
                <a:gd name="T3" fmla="*/ 891265 h 21600"/>
                <a:gd name="T4" fmla="*/ 1006475 w 21600"/>
                <a:gd name="T5" fmla="*/ 591833 h 21600"/>
                <a:gd name="T6" fmla="*/ 1616697 w 21600"/>
                <a:gd name="T7" fmla="*/ 891265 h 21600"/>
                <a:gd name="T8" fmla="*/ 0 60000 65536"/>
                <a:gd name="T9" fmla="*/ 0 60000 65536"/>
                <a:gd name="T10" fmla="*/ 0 60000 65536"/>
                <a:gd name="T11" fmla="*/ 0 60000 65536"/>
                <a:gd name="T12" fmla="*/ 0 w 21600"/>
                <a:gd name="T13" fmla="*/ 0 h 21600"/>
                <a:gd name="T14" fmla="*/ 21600 w 21600"/>
                <a:gd name="T15" fmla="*/ 10326 h 21600"/>
              </a:gdLst>
              <a:ahLst/>
              <a:cxnLst>
                <a:cxn ang="T8">
                  <a:pos x="T0" y="T1"/>
                </a:cxn>
                <a:cxn ang="T9">
                  <a:pos x="T2" y="T3"/>
                </a:cxn>
                <a:cxn ang="T10">
                  <a:pos x="T4" y="T5"/>
                </a:cxn>
                <a:cxn ang="T11">
                  <a:pos x="T6" y="T7"/>
                </a:cxn>
              </a:cxnLst>
              <a:rect l="T12" t="T13" r="T14" b="T15"/>
              <a:pathLst>
                <a:path w="21600" h="21600">
                  <a:moveTo>
                    <a:pt x="8233" y="11387"/>
                  </a:moveTo>
                  <a:cubicBezTo>
                    <a:pt x="8189" y="11195"/>
                    <a:pt x="8167" y="10997"/>
                    <a:pt x="8167" y="10800"/>
                  </a:cubicBezTo>
                  <a:cubicBezTo>
                    <a:pt x="8167" y="9345"/>
                    <a:pt x="9345" y="8167"/>
                    <a:pt x="10800" y="8167"/>
                  </a:cubicBezTo>
                  <a:cubicBezTo>
                    <a:pt x="12254" y="8167"/>
                    <a:pt x="13433" y="9345"/>
                    <a:pt x="13433" y="10800"/>
                  </a:cubicBezTo>
                  <a:cubicBezTo>
                    <a:pt x="13433" y="10997"/>
                    <a:pt x="13410" y="11195"/>
                    <a:pt x="13366" y="11387"/>
                  </a:cubicBezTo>
                  <a:lnTo>
                    <a:pt x="21327" y="13211"/>
                  </a:lnTo>
                  <a:cubicBezTo>
                    <a:pt x="21508" y="12420"/>
                    <a:pt x="21600" y="11611"/>
                    <a:pt x="21600" y="10800"/>
                  </a:cubicBezTo>
                  <a:cubicBezTo>
                    <a:pt x="21600" y="4835"/>
                    <a:pt x="16764" y="0"/>
                    <a:pt x="10800" y="0"/>
                  </a:cubicBezTo>
                  <a:cubicBezTo>
                    <a:pt x="4835" y="0"/>
                    <a:pt x="0" y="4835"/>
                    <a:pt x="0" y="10800"/>
                  </a:cubicBezTo>
                  <a:cubicBezTo>
                    <a:pt x="-1" y="11611"/>
                    <a:pt x="91" y="12420"/>
                    <a:pt x="272" y="13211"/>
                  </a:cubicBezTo>
                  <a:close/>
                </a:path>
              </a:pathLst>
            </a:custGeom>
            <a:solidFill>
              <a:srgbClr val="FFFF66">
                <a:alpha val="50195"/>
              </a:srgbClr>
            </a:solidFill>
            <a:ln w="38100" cmpd="dbl">
              <a:solidFill>
                <a:srgbClr val="000000"/>
              </a:solidFill>
              <a:miter lim="800000"/>
              <a:headEnd/>
              <a:tailEnd/>
            </a:ln>
          </p:spPr>
          <p:txBody>
            <a:bodyPr wrap="none" anchor="ctr"/>
            <a:lstStyle/>
            <a:p>
              <a:endParaRPr lang="en-US"/>
            </a:p>
          </p:txBody>
        </p:sp>
        <p:sp>
          <p:nvSpPr>
            <p:cNvPr id="109678" name="Text Box 110"/>
            <p:cNvSpPr txBox="1">
              <a:spLocks noChangeArrowheads="1"/>
            </p:cNvSpPr>
            <p:nvPr/>
          </p:nvSpPr>
          <p:spPr bwMode="auto">
            <a:xfrm>
              <a:off x="6500813" y="4165600"/>
              <a:ext cx="287337" cy="1692771"/>
            </a:xfrm>
            <a:prstGeom prst="rect">
              <a:avLst/>
            </a:prstGeom>
            <a:noFill/>
            <a:ln w="9525">
              <a:noFill/>
              <a:miter lim="800000"/>
              <a:headEnd/>
              <a:tailEnd/>
            </a:ln>
            <a:effectLst/>
          </p:spPr>
          <p:txBody>
            <a:bodyPr>
              <a:spAutoFit/>
            </a:bodyPr>
            <a:lstStyle/>
            <a:p>
              <a:pPr algn="ctr">
                <a:spcBef>
                  <a:spcPct val="50000"/>
                </a:spcBef>
                <a:defRPr/>
              </a:pPr>
              <a:r>
                <a:rPr lang="es-ES" sz="1300" b="1" dirty="0" smtClean="0">
                  <a:solidFill>
                    <a:schemeClr val="tx2">
                      <a:lumMod val="50000"/>
                    </a:schemeClr>
                  </a:solidFill>
                  <a:latin typeface="Arial Narrow" pitchFamily="34" charset="0"/>
                </a:rPr>
                <a:t>OBJET        IVO</a:t>
              </a:r>
              <a:endParaRPr lang="es-ES" sz="1300" b="1" dirty="0">
                <a:solidFill>
                  <a:schemeClr val="tx2">
                    <a:lumMod val="50000"/>
                  </a:schemeClr>
                </a:solidFill>
                <a:latin typeface="Arial Narrow" pitchFamily="34" charset="0"/>
              </a:endParaRPr>
            </a:p>
          </p:txBody>
        </p:sp>
        <p:sp>
          <p:nvSpPr>
            <p:cNvPr id="25654" name="AutoShape 111"/>
            <p:cNvSpPr>
              <a:spLocks noChangeArrowheads="1"/>
            </p:cNvSpPr>
            <p:nvPr/>
          </p:nvSpPr>
          <p:spPr bwMode="auto">
            <a:xfrm>
              <a:off x="4808538" y="4221163"/>
              <a:ext cx="195262" cy="147637"/>
            </a:xfrm>
            <a:custGeom>
              <a:avLst/>
              <a:gdLst>
                <a:gd name="T0" fmla="*/ 122039 w 21600"/>
                <a:gd name="T1" fmla="*/ 0 h 21600"/>
                <a:gd name="T2" fmla="*/ 0 w 21600"/>
                <a:gd name="T3" fmla="*/ 73819 h 21600"/>
                <a:gd name="T4" fmla="*/ 122039 w 21600"/>
                <a:gd name="T5" fmla="*/ 147637 h 21600"/>
                <a:gd name="T6" fmla="*/ 195262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lumMod val="95000"/>
                <a:alpha val="50195"/>
              </a:schemeClr>
            </a:solidFill>
            <a:ln w="28575">
              <a:solidFill>
                <a:schemeClr val="tx1"/>
              </a:solidFill>
              <a:miter lim="800000"/>
              <a:headEnd/>
              <a:tailEnd/>
            </a:ln>
          </p:spPr>
          <p:txBody>
            <a:bodyPr wrap="none" anchor="ctr"/>
            <a:lstStyle/>
            <a:p>
              <a:endParaRPr lang="en-US"/>
            </a:p>
          </p:txBody>
        </p:sp>
        <p:sp>
          <p:nvSpPr>
            <p:cNvPr id="25655" name="AutoShape 112"/>
            <p:cNvSpPr>
              <a:spLocks noChangeArrowheads="1"/>
            </p:cNvSpPr>
            <p:nvPr/>
          </p:nvSpPr>
          <p:spPr bwMode="auto">
            <a:xfrm>
              <a:off x="5076825" y="5226050"/>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solidFill>
              <a:miter lim="800000"/>
              <a:headEnd/>
              <a:tailEnd/>
            </a:ln>
          </p:spPr>
          <p:txBody>
            <a:bodyPr wrap="none" anchor="ctr"/>
            <a:lstStyle/>
            <a:p>
              <a:endParaRPr lang="en-US"/>
            </a:p>
          </p:txBody>
        </p:sp>
        <p:sp>
          <p:nvSpPr>
            <p:cNvPr id="25656" name="AutoShape 113"/>
            <p:cNvSpPr>
              <a:spLocks noChangeArrowheads="1"/>
            </p:cNvSpPr>
            <p:nvPr/>
          </p:nvSpPr>
          <p:spPr bwMode="auto">
            <a:xfrm>
              <a:off x="5097463" y="4365625"/>
              <a:ext cx="195262" cy="147638"/>
            </a:xfrm>
            <a:custGeom>
              <a:avLst/>
              <a:gdLst>
                <a:gd name="T0" fmla="*/ 122039 w 21600"/>
                <a:gd name="T1" fmla="*/ 0 h 21600"/>
                <a:gd name="T2" fmla="*/ 0 w 21600"/>
                <a:gd name="T3" fmla="*/ 73819 h 21600"/>
                <a:gd name="T4" fmla="*/ 122039 w 21600"/>
                <a:gd name="T5" fmla="*/ 147638 h 21600"/>
                <a:gd name="T6" fmla="*/ 195262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lumMod val="95000"/>
                <a:alpha val="50195"/>
              </a:schemeClr>
            </a:solidFill>
            <a:ln w="28575">
              <a:solidFill>
                <a:schemeClr val="tx1"/>
              </a:solidFill>
              <a:miter lim="800000"/>
              <a:headEnd/>
              <a:tailEnd/>
            </a:ln>
          </p:spPr>
          <p:txBody>
            <a:bodyPr wrap="none" anchor="ctr"/>
            <a:lstStyle/>
            <a:p>
              <a:endParaRPr lang="en-US"/>
            </a:p>
          </p:txBody>
        </p:sp>
        <p:sp>
          <p:nvSpPr>
            <p:cNvPr id="25657" name="AutoShape 114"/>
            <p:cNvSpPr>
              <a:spLocks noChangeArrowheads="1"/>
            </p:cNvSpPr>
            <p:nvPr/>
          </p:nvSpPr>
          <p:spPr bwMode="auto">
            <a:xfrm rot="15395193">
              <a:off x="2888456" y="4009232"/>
              <a:ext cx="174625" cy="166688"/>
            </a:xfrm>
            <a:custGeom>
              <a:avLst/>
              <a:gdLst>
                <a:gd name="T0" fmla="*/ 109141 w 21600"/>
                <a:gd name="T1" fmla="*/ 0 h 21600"/>
                <a:gd name="T2" fmla="*/ 0 w 21600"/>
                <a:gd name="T3" fmla="*/ 83344 h 21600"/>
                <a:gd name="T4" fmla="*/ 109141 w 21600"/>
                <a:gd name="T5" fmla="*/ 166688 h 21600"/>
                <a:gd name="T6" fmla="*/ 174625 w 21600"/>
                <a:gd name="T7" fmla="*/ 83344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bg1">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58" name="AutoShape 115"/>
            <p:cNvSpPr>
              <a:spLocks noChangeArrowheads="1"/>
            </p:cNvSpPr>
            <p:nvPr/>
          </p:nvSpPr>
          <p:spPr bwMode="auto">
            <a:xfrm>
              <a:off x="2720975" y="5153025"/>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2">
                  <a:lumMod val="50000"/>
                </a:schemeClr>
              </a:solidFill>
              <a:miter lim="800000"/>
              <a:headEnd/>
              <a:tailEnd/>
            </a:ln>
          </p:spPr>
          <p:txBody>
            <a:bodyPr wrap="none" anchor="ctr"/>
            <a:lstStyle/>
            <a:p>
              <a:endParaRPr lang="en-US"/>
            </a:p>
          </p:txBody>
        </p:sp>
        <p:sp>
          <p:nvSpPr>
            <p:cNvPr id="25659" name="AutoShape 116"/>
            <p:cNvSpPr>
              <a:spLocks noChangeArrowheads="1"/>
            </p:cNvSpPr>
            <p:nvPr/>
          </p:nvSpPr>
          <p:spPr bwMode="auto">
            <a:xfrm>
              <a:off x="2505075" y="4073525"/>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lumMod val="65000"/>
                  <a:lumOff val="35000"/>
                </a:schemeClr>
              </a:solidFill>
              <a:miter lim="800000"/>
              <a:headEnd/>
              <a:tailEnd/>
            </a:ln>
          </p:spPr>
          <p:txBody>
            <a:bodyPr wrap="none" anchor="ctr"/>
            <a:lstStyle/>
            <a:p>
              <a:endParaRPr lang="en-US"/>
            </a:p>
          </p:txBody>
        </p:sp>
        <p:sp>
          <p:nvSpPr>
            <p:cNvPr id="25660" name="AutoShape 117"/>
            <p:cNvSpPr>
              <a:spLocks noChangeArrowheads="1"/>
            </p:cNvSpPr>
            <p:nvPr/>
          </p:nvSpPr>
          <p:spPr bwMode="auto">
            <a:xfrm rot="15395193">
              <a:off x="2169319" y="4441032"/>
              <a:ext cx="174625" cy="166687"/>
            </a:xfrm>
            <a:custGeom>
              <a:avLst/>
              <a:gdLst>
                <a:gd name="T0" fmla="*/ 109141 w 21600"/>
                <a:gd name="T1" fmla="*/ 0 h 21600"/>
                <a:gd name="T2" fmla="*/ 0 w 21600"/>
                <a:gd name="T3" fmla="*/ 83344 h 21600"/>
                <a:gd name="T4" fmla="*/ 109141 w 21600"/>
                <a:gd name="T5" fmla="*/ 166687 h 21600"/>
                <a:gd name="T6" fmla="*/ 174625 w 21600"/>
                <a:gd name="T7" fmla="*/ 83344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solidFill>
              <a:miter lim="800000"/>
              <a:headEnd/>
              <a:tailEnd/>
            </a:ln>
          </p:spPr>
          <p:txBody>
            <a:bodyPr wrap="none" anchor="ctr"/>
            <a:lstStyle/>
            <a:p>
              <a:endParaRPr lang="en-US"/>
            </a:p>
          </p:txBody>
        </p:sp>
        <p:sp>
          <p:nvSpPr>
            <p:cNvPr id="25661" name="AutoShape 118"/>
            <p:cNvSpPr>
              <a:spLocks noChangeArrowheads="1"/>
            </p:cNvSpPr>
            <p:nvPr/>
          </p:nvSpPr>
          <p:spPr bwMode="auto">
            <a:xfrm rot="15395193">
              <a:off x="3753644" y="4441032"/>
              <a:ext cx="174625" cy="166687"/>
            </a:xfrm>
            <a:custGeom>
              <a:avLst/>
              <a:gdLst>
                <a:gd name="T0" fmla="*/ 109141 w 21600"/>
                <a:gd name="T1" fmla="*/ 0 h 21600"/>
                <a:gd name="T2" fmla="*/ 0 w 21600"/>
                <a:gd name="T3" fmla="*/ 83344 h 21600"/>
                <a:gd name="T4" fmla="*/ 109141 w 21600"/>
                <a:gd name="T5" fmla="*/ 166687 h 21600"/>
                <a:gd name="T6" fmla="*/ 174625 w 21600"/>
                <a:gd name="T7" fmla="*/ 83344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2">
                  <a:lumMod val="50000"/>
                </a:schemeClr>
              </a:solidFill>
              <a:miter lim="800000"/>
              <a:headEnd/>
              <a:tailEnd/>
            </a:ln>
          </p:spPr>
          <p:txBody>
            <a:bodyPr wrap="none" anchor="ctr"/>
            <a:lstStyle/>
            <a:p>
              <a:endParaRPr lang="en-US"/>
            </a:p>
          </p:txBody>
        </p:sp>
        <p:sp>
          <p:nvSpPr>
            <p:cNvPr id="25662" name="AutoShape 119"/>
            <p:cNvSpPr>
              <a:spLocks noChangeArrowheads="1"/>
            </p:cNvSpPr>
            <p:nvPr/>
          </p:nvSpPr>
          <p:spPr bwMode="auto">
            <a:xfrm>
              <a:off x="4016375" y="4076700"/>
              <a:ext cx="195263" cy="147638"/>
            </a:xfrm>
            <a:custGeom>
              <a:avLst/>
              <a:gdLst>
                <a:gd name="T0" fmla="*/ 122039 w 21600"/>
                <a:gd name="T1" fmla="*/ 0 h 21600"/>
                <a:gd name="T2" fmla="*/ 0 w 21600"/>
                <a:gd name="T3" fmla="*/ 73819 h 21600"/>
                <a:gd name="T4" fmla="*/ 122039 w 21600"/>
                <a:gd name="T5" fmla="*/ 147638 h 21600"/>
                <a:gd name="T6" fmla="*/ 195263 w 21600"/>
                <a:gd name="T7" fmla="*/ 73819 h 21600"/>
                <a:gd name="T8" fmla="*/ 17694720 60000 65536"/>
                <a:gd name="T9" fmla="*/ 11796480 60000 65536"/>
                <a:gd name="T10" fmla="*/ 5898240 60000 65536"/>
                <a:gd name="T11" fmla="*/ 0 60000 65536"/>
                <a:gd name="T12" fmla="*/ 3375 w 21600"/>
                <a:gd name="T13" fmla="*/ 6533 h 21600"/>
                <a:gd name="T14" fmla="*/ 18400 w 21600"/>
                <a:gd name="T15" fmla="*/ 15067 h 21600"/>
              </a:gdLst>
              <a:ahLst/>
              <a:cxnLst>
                <a:cxn ang="T8">
                  <a:pos x="T0" y="T1"/>
                </a:cxn>
                <a:cxn ang="T9">
                  <a:pos x="T2" y="T3"/>
                </a:cxn>
                <a:cxn ang="T10">
                  <a:pos x="T4" y="T5"/>
                </a:cxn>
                <a:cxn ang="T11">
                  <a:pos x="T6" y="T7"/>
                </a:cxn>
              </a:cxnLst>
              <a:rect l="T12" t="T13" r="T14" b="T15"/>
              <a:pathLst>
                <a:path w="21600" h="21600">
                  <a:moveTo>
                    <a:pt x="13500" y="0"/>
                  </a:moveTo>
                  <a:lnTo>
                    <a:pt x="13500" y="6533"/>
                  </a:lnTo>
                  <a:lnTo>
                    <a:pt x="3375" y="6533"/>
                  </a:lnTo>
                  <a:lnTo>
                    <a:pt x="3375" y="15067"/>
                  </a:lnTo>
                  <a:lnTo>
                    <a:pt x="13500" y="15067"/>
                  </a:lnTo>
                  <a:lnTo>
                    <a:pt x="13500" y="21600"/>
                  </a:lnTo>
                  <a:lnTo>
                    <a:pt x="21600" y="10800"/>
                  </a:lnTo>
                  <a:close/>
                </a:path>
                <a:path w="21600" h="21600">
                  <a:moveTo>
                    <a:pt x="1350" y="6533"/>
                  </a:moveTo>
                  <a:lnTo>
                    <a:pt x="1350" y="15067"/>
                  </a:lnTo>
                  <a:lnTo>
                    <a:pt x="2700" y="15067"/>
                  </a:lnTo>
                  <a:lnTo>
                    <a:pt x="2700" y="6533"/>
                  </a:lnTo>
                  <a:close/>
                </a:path>
                <a:path w="21600" h="21600">
                  <a:moveTo>
                    <a:pt x="0" y="6533"/>
                  </a:moveTo>
                  <a:lnTo>
                    <a:pt x="0" y="15067"/>
                  </a:lnTo>
                  <a:lnTo>
                    <a:pt x="675" y="15067"/>
                  </a:lnTo>
                  <a:lnTo>
                    <a:pt x="675" y="6533"/>
                  </a:lnTo>
                  <a:close/>
                </a:path>
              </a:pathLst>
            </a:custGeom>
            <a:solidFill>
              <a:schemeClr val="accent2">
                <a:alpha val="50195"/>
              </a:schemeClr>
            </a:solidFill>
            <a:ln w="28575">
              <a:solidFill>
                <a:schemeClr val="tx1">
                  <a:lumMod val="65000"/>
                  <a:lumOff val="35000"/>
                </a:schemeClr>
              </a:solidFill>
              <a:miter lim="800000"/>
              <a:headEnd/>
              <a:tailEnd/>
            </a:ln>
          </p:spPr>
          <p:txBody>
            <a:bodyPr wrap="none" anchor="ctr"/>
            <a:lstStyle/>
            <a:p>
              <a:endParaRPr lang="en-US"/>
            </a:p>
          </p:txBody>
        </p:sp>
      </p:grpSp>
      <p:sp>
        <p:nvSpPr>
          <p:cNvPr id="3" name="2 Rectángulo"/>
          <p:cNvSpPr/>
          <p:nvPr/>
        </p:nvSpPr>
        <p:spPr>
          <a:xfrm>
            <a:off x="343284" y="1052736"/>
            <a:ext cx="847686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spcBef>
                <a:spcPct val="20000"/>
              </a:spcBef>
              <a:buFont typeface="Wingdings" pitchFamily="2" charset="2"/>
              <a:buChar char="ü"/>
            </a:pPr>
            <a:r>
              <a:rPr lang="es-ES_tradnl" dirty="0"/>
              <a:t>Permite la </a:t>
            </a:r>
            <a:r>
              <a:rPr lang="es-ES_tradnl" b="1" i="1" dirty="0"/>
              <a:t>toma de decisiones estratégicas</a:t>
            </a:r>
            <a:r>
              <a:rPr lang="es-ES_tradnl" dirty="0"/>
              <a:t> coherentes entre sí, al apuntarse </a:t>
            </a:r>
            <a:r>
              <a:rPr lang="es-ES_tradnl" b="1" i="1" dirty="0"/>
              <a:t>objetivos comunes.</a:t>
            </a:r>
            <a:endParaRPr lang="es-ES_tradnl" dirty="0"/>
          </a:p>
        </p:txBody>
      </p:sp>
      <p:sp>
        <p:nvSpPr>
          <p:cNvPr id="4" name="3 Rectángulo"/>
          <p:cNvSpPr/>
          <p:nvPr/>
        </p:nvSpPr>
        <p:spPr>
          <a:xfrm>
            <a:off x="323850" y="1763524"/>
            <a:ext cx="84963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spcBef>
                <a:spcPct val="20000"/>
              </a:spcBef>
              <a:buFont typeface="Wingdings" pitchFamily="2" charset="2"/>
              <a:buChar char="ü"/>
            </a:pPr>
            <a:r>
              <a:rPr lang="es-ES_tradnl" b="1" i="1" dirty="0"/>
              <a:t>Cohesiona los equipos gerenciales</a:t>
            </a:r>
            <a:r>
              <a:rPr lang="es-ES_tradnl" dirty="0"/>
              <a:t> al generar motivación y sentido de urgencia.</a:t>
            </a:r>
          </a:p>
        </p:txBody>
      </p:sp>
      <p:sp>
        <p:nvSpPr>
          <p:cNvPr id="5" name="4 Rectángulo"/>
          <p:cNvSpPr/>
          <p:nvPr/>
        </p:nvSpPr>
        <p:spPr>
          <a:xfrm>
            <a:off x="323850" y="2350621"/>
            <a:ext cx="84963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spcBef>
                <a:spcPct val="20000"/>
              </a:spcBef>
              <a:buFont typeface="Wingdings" pitchFamily="2" charset="2"/>
              <a:buChar char="ü"/>
            </a:pPr>
            <a:r>
              <a:rPr lang="es-ES_tradnl" b="1" i="1" dirty="0"/>
              <a:t>Enfoca los esfuerzos</a:t>
            </a:r>
            <a:r>
              <a:rPr lang="es-ES_tradnl" dirty="0"/>
              <a:t> de las distintas unidades/empresas hacia una </a:t>
            </a:r>
            <a:r>
              <a:rPr lang="es-ES_tradnl" b="1" i="1" dirty="0"/>
              <a:t>meta específica</a:t>
            </a:r>
            <a:r>
              <a:rPr lang="es-ES_tradnl" dirty="0"/>
              <a:t> conocida por todos.</a:t>
            </a:r>
          </a:p>
        </p:txBody>
      </p:sp>
      <p:sp>
        <p:nvSpPr>
          <p:cNvPr id="64" name="2 Marcador de número de diapositiva"/>
          <p:cNvSpPr>
            <a:spLocks noGrp="1"/>
          </p:cNvSpPr>
          <p:nvPr>
            <p:ph type="sldNum" sz="quarter" idx="12"/>
          </p:nvPr>
        </p:nvSpPr>
        <p:spPr>
          <a:xfrm>
            <a:off x="6553200" y="6376243"/>
            <a:ext cx="2133600" cy="365125"/>
          </a:xfrm>
        </p:spPr>
        <p:txBody>
          <a:bodyPr/>
          <a:lstStyle/>
          <a:p>
            <a:fld id="{132FADFE-3B8F-471C-ABF0-DBC7717ECBBC}" type="slidenum">
              <a:rPr lang="es-ES" smtClean="0"/>
              <a:pPr/>
              <a:t>52</a:t>
            </a:fld>
            <a:endParaRPr lang="es-ES"/>
          </a:p>
        </p:txBody>
      </p:sp>
    </p:spTree>
    <p:extLst>
      <p:ext uri="{BB962C8B-B14F-4D97-AF65-F5344CB8AC3E}">
        <p14:creationId xmlns:p14="http://schemas.microsoft.com/office/powerpoint/2010/main" val="4037649436"/>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3 Marcador de número de diapositiva"/>
          <p:cNvSpPr>
            <a:spLocks noGrp="1"/>
          </p:cNvSpPr>
          <p:nvPr>
            <p:ph type="sldNum" sz="quarter" idx="12"/>
          </p:nvPr>
        </p:nvSpPr>
        <p:spPr>
          <a:xfrm>
            <a:off x="6553200" y="6356350"/>
            <a:ext cx="2133600" cy="365125"/>
          </a:xfrm>
        </p:spPr>
        <p:txBody>
          <a:bodyPr/>
          <a:lstStyle/>
          <a:p>
            <a:pPr>
              <a:defRPr/>
            </a:pPr>
            <a:fld id="{0156C328-524D-4DB5-A49C-71A9FB84881D}" type="slidenum">
              <a:rPr lang="es-ES"/>
              <a:pPr>
                <a:defRPr/>
              </a:pPr>
              <a:t>53</a:t>
            </a:fld>
            <a:endParaRPr lang="es-ES"/>
          </a:p>
        </p:txBody>
      </p:sp>
      <p:graphicFrame>
        <p:nvGraphicFramePr>
          <p:cNvPr id="10" name="9 Tabla"/>
          <p:cNvGraphicFramePr>
            <a:graphicFrameLocks noGrp="1"/>
          </p:cNvGraphicFramePr>
          <p:nvPr>
            <p:extLst>
              <p:ext uri="{D42A27DB-BD31-4B8C-83A1-F6EECF244321}">
                <p14:modId xmlns:p14="http://schemas.microsoft.com/office/powerpoint/2010/main" val="2355879561"/>
              </p:ext>
            </p:extLst>
          </p:nvPr>
        </p:nvGraphicFramePr>
        <p:xfrm>
          <a:off x="971550" y="836712"/>
          <a:ext cx="7200850" cy="3657600"/>
        </p:xfrm>
        <a:graphic>
          <a:graphicData uri="http://schemas.openxmlformats.org/drawingml/2006/table">
            <a:tbl>
              <a:tblPr>
                <a:effectLst>
                  <a:innerShdw blurRad="114300">
                    <a:prstClr val="black"/>
                  </a:innerShdw>
                </a:effectLst>
              </a:tblPr>
              <a:tblGrid>
                <a:gridCol w="7200850"/>
              </a:tblGrid>
              <a:tr h="274638">
                <a:tc>
                  <a:txBody>
                    <a:bodyPr/>
                    <a:lstStyle/>
                    <a:p>
                      <a:pPr marL="287338" marR="0" lvl="0" indent="-287338" algn="just" defTabSz="914400" rtl="0" eaLnBrk="1" fontAlgn="base" latinLnBrk="0" hangingPunct="1">
                        <a:lnSpc>
                          <a:spcPct val="150000"/>
                        </a:lnSpc>
                        <a:spcBef>
                          <a:spcPct val="0"/>
                        </a:spcBef>
                        <a:spcAft>
                          <a:spcPct val="0"/>
                        </a:spcAft>
                        <a:buClr>
                          <a:schemeClr val="tx1"/>
                        </a:buClr>
                        <a:buSzPct val="110000"/>
                        <a:buFont typeface="Wingdings" pitchFamily="2" charset="2"/>
                        <a:buChar char="ü"/>
                        <a:tabLst>
                          <a:tab pos="363538" algn="l"/>
                        </a:tabLst>
                      </a:pPr>
                      <a:r>
                        <a:rPr kumimoji="0" lang="es-ES" sz="1800" b="1" i="1" u="none" strike="noStrike" cap="none" normalizeH="0" baseline="0" dirty="0" smtClean="0">
                          <a:ln>
                            <a:noFill/>
                          </a:ln>
                          <a:solidFill>
                            <a:schemeClr val="tx1"/>
                          </a:solidFill>
                          <a:effectLst/>
                          <a:latin typeface="+mn-lt"/>
                          <a:ea typeface="Batang" pitchFamily="18" charset="-127"/>
                          <a:cs typeface="Arial" charset="0"/>
                        </a:rPr>
                        <a:t>Ser breve, clara</a:t>
                      </a:r>
                      <a:r>
                        <a:rPr kumimoji="0" lang="es-ES" sz="1800" b="0" i="1" u="none" strike="noStrike" cap="none" normalizeH="0" baseline="0" dirty="0" smtClean="0">
                          <a:ln>
                            <a:noFill/>
                          </a:ln>
                          <a:solidFill>
                            <a:schemeClr val="tx1"/>
                          </a:solidFill>
                          <a:effectLst/>
                          <a:latin typeface="+mn-lt"/>
                          <a:ea typeface="Batang" pitchFamily="18" charset="-127"/>
                          <a:cs typeface="Arial" charset="0"/>
                        </a:rPr>
                        <a:t> y </a:t>
                      </a:r>
                      <a:r>
                        <a:rPr kumimoji="0" lang="es-ES" sz="1800" b="1" i="1" u="none" strike="noStrike" cap="none" normalizeH="0" baseline="0" dirty="0" smtClean="0">
                          <a:ln>
                            <a:noFill/>
                          </a:ln>
                          <a:solidFill>
                            <a:schemeClr val="tx1"/>
                          </a:solidFill>
                          <a:effectLst/>
                          <a:latin typeface="+mn-lt"/>
                          <a:ea typeface="Batang" pitchFamily="18" charset="-127"/>
                          <a:cs typeface="Arial" charset="0"/>
                        </a:rPr>
                        <a:t>fácil</a:t>
                      </a:r>
                      <a:r>
                        <a:rPr kumimoji="0" lang="es-ES" sz="1800" b="0" i="0" u="none" strike="noStrike" cap="none" normalizeH="0" baseline="0" dirty="0" smtClean="0">
                          <a:ln>
                            <a:noFill/>
                          </a:ln>
                          <a:solidFill>
                            <a:schemeClr val="tx1"/>
                          </a:solidFill>
                          <a:effectLst/>
                          <a:latin typeface="+mn-lt"/>
                          <a:ea typeface="Batang" pitchFamily="18" charset="-127"/>
                          <a:cs typeface="Arial" charset="0"/>
                        </a:rPr>
                        <a:t> de </a:t>
                      </a:r>
                      <a:r>
                        <a:rPr kumimoji="0" lang="es-ES" sz="1800" b="1" i="1" u="none" strike="noStrike" cap="none" normalizeH="0" baseline="0" dirty="0" smtClean="0">
                          <a:ln>
                            <a:noFill/>
                          </a:ln>
                          <a:solidFill>
                            <a:schemeClr val="tx1"/>
                          </a:solidFill>
                          <a:effectLst/>
                          <a:latin typeface="+mn-lt"/>
                          <a:ea typeface="Batang" pitchFamily="18" charset="-127"/>
                          <a:cs typeface="Arial" charset="0"/>
                        </a:rPr>
                        <a:t>captar, recordar y comprender</a:t>
                      </a:r>
                      <a:r>
                        <a:rPr kumimoji="0" lang="es-ES" sz="1800" b="0" i="0" u="none" strike="noStrike" cap="none" normalizeH="0" baseline="0" dirty="0" smtClean="0">
                          <a:ln>
                            <a:noFill/>
                          </a:ln>
                          <a:solidFill>
                            <a:schemeClr val="tx1"/>
                          </a:solidFill>
                          <a:effectLst/>
                          <a:latin typeface="+mn-lt"/>
                          <a:ea typeface="Batang" pitchFamily="18" charset="-127"/>
                          <a:cs typeface="Arial"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tcPr>
                </a:tc>
              </a:tr>
              <a:tr h="274638">
                <a:tc>
                  <a:txBody>
                    <a:bodyPr/>
                    <a:lstStyle/>
                    <a:p>
                      <a:pPr marL="261938" marR="0" lvl="0" indent="-261938" algn="just" defTabSz="914400" rtl="0" eaLnBrk="1" fontAlgn="base" latinLnBrk="0" hangingPunct="1">
                        <a:lnSpc>
                          <a:spcPct val="150000"/>
                        </a:lnSpc>
                        <a:spcBef>
                          <a:spcPct val="0"/>
                        </a:spcBef>
                        <a:spcAft>
                          <a:spcPct val="0"/>
                        </a:spcAft>
                        <a:buClr>
                          <a:schemeClr val="tx1"/>
                        </a:buClr>
                        <a:buSzPct val="110000"/>
                        <a:buFont typeface="Wingdings" pitchFamily="2" charset="2"/>
                        <a:buChar char="ü"/>
                        <a:tabLst>
                          <a:tab pos="228600" algn="l"/>
                        </a:tabLst>
                      </a:pPr>
                      <a:r>
                        <a:rPr kumimoji="0" lang="es-ES" sz="1800" b="1" i="1" u="none" strike="noStrike" cap="none" normalizeH="0" baseline="0" dirty="0" smtClean="0">
                          <a:ln>
                            <a:noFill/>
                          </a:ln>
                          <a:solidFill>
                            <a:schemeClr val="tx1"/>
                          </a:solidFill>
                          <a:effectLst/>
                          <a:latin typeface="+mn-lt"/>
                          <a:ea typeface="Times New Roman" pitchFamily="18" charset="0"/>
                          <a:cs typeface="Arial" charset="0"/>
                        </a:rPr>
                        <a:t>Ser creíble, consistente y significar un reto</a:t>
                      </a:r>
                      <a:r>
                        <a:rPr kumimoji="0" lang="es-ES" sz="1800" b="0" i="0" u="none" strike="noStrike" cap="none" normalizeH="0" baseline="0" dirty="0" smtClean="0">
                          <a:ln>
                            <a:noFill/>
                          </a:ln>
                          <a:solidFill>
                            <a:schemeClr val="tx1"/>
                          </a:solidFill>
                          <a:effectLst/>
                          <a:latin typeface="+mn-lt"/>
                          <a:ea typeface="Times New Roman" pitchFamily="18" charset="0"/>
                          <a:cs typeface="Arial" charset="0"/>
                        </a:rPr>
                        <a:t> de superación y avance.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tcPr>
                </a:tc>
              </a:tr>
              <a:tr h="274638">
                <a:tc>
                  <a:txBody>
                    <a:bodyPr/>
                    <a:lstStyle/>
                    <a:p>
                      <a:pPr marL="261938" marR="0" lvl="0" indent="-261938" algn="just" defTabSz="914400" rtl="0" eaLnBrk="1" fontAlgn="base" latinLnBrk="0" hangingPunct="1">
                        <a:lnSpc>
                          <a:spcPct val="100000"/>
                        </a:lnSpc>
                        <a:spcBef>
                          <a:spcPct val="0"/>
                        </a:spcBef>
                        <a:spcAft>
                          <a:spcPct val="0"/>
                        </a:spcAft>
                        <a:buClr>
                          <a:schemeClr val="tx1"/>
                        </a:buClr>
                        <a:buSzPct val="110000"/>
                        <a:buFont typeface="Wingdings" pitchFamily="2" charset="2"/>
                        <a:buChar char="ü"/>
                        <a:tabLst>
                          <a:tab pos="228600" algn="l"/>
                        </a:tabLst>
                      </a:pPr>
                      <a:r>
                        <a:rPr kumimoji="0" lang="es-ES" sz="1800" b="1" i="1" u="none" strike="noStrike" cap="none" normalizeH="0" baseline="0" dirty="0" smtClean="0">
                          <a:ln>
                            <a:noFill/>
                          </a:ln>
                          <a:solidFill>
                            <a:schemeClr val="tx1"/>
                          </a:solidFill>
                          <a:effectLst/>
                          <a:latin typeface="+mn-lt"/>
                          <a:ea typeface="Times New Roman" pitchFamily="18" charset="0"/>
                          <a:cs typeface="Arial" charset="0"/>
                        </a:rPr>
                        <a:t>Ser congruente con el sistema de valores</a:t>
                      </a:r>
                      <a:r>
                        <a:rPr kumimoji="0" lang="es-ES" sz="1800" b="1" i="0" u="none" strike="noStrike" cap="none" normalizeH="0" baseline="0" dirty="0" smtClean="0">
                          <a:ln>
                            <a:noFill/>
                          </a:ln>
                          <a:solidFill>
                            <a:schemeClr val="tx1"/>
                          </a:solidFill>
                          <a:effectLst/>
                          <a:latin typeface="+mn-lt"/>
                          <a:ea typeface="Batang" pitchFamily="18" charset="-127"/>
                          <a:cs typeface="Arial" charset="0"/>
                        </a:rPr>
                        <a:t> </a:t>
                      </a:r>
                      <a:r>
                        <a:rPr kumimoji="0" lang="es-ES" sz="1800" b="0" i="0" u="none" strike="noStrike" cap="none" normalizeH="0" baseline="0" dirty="0" smtClean="0">
                          <a:ln>
                            <a:noFill/>
                          </a:ln>
                          <a:solidFill>
                            <a:schemeClr val="tx1"/>
                          </a:solidFill>
                          <a:effectLst/>
                          <a:latin typeface="+mn-lt"/>
                          <a:ea typeface="Batang" pitchFamily="18" charset="-127"/>
                          <a:cs typeface="Arial" charset="0"/>
                        </a:rPr>
                        <a:t>del profesionista o de la organización.</a:t>
                      </a:r>
                      <a:endParaRPr kumimoji="0" lang="es-ES" sz="1800" b="0" i="0" u="none" strike="noStrike" cap="none" normalizeH="0" baseline="0" dirty="0" smtClean="0">
                        <a:ln>
                          <a:noFill/>
                        </a:ln>
                        <a:solidFill>
                          <a:schemeClr val="tx1"/>
                        </a:solidFill>
                        <a:effectLst/>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tcPr>
                </a:tc>
              </a:tr>
              <a:tr h="274638">
                <a:tc>
                  <a:txBody>
                    <a:bodyPr/>
                    <a:lstStyle/>
                    <a:p>
                      <a:pPr marL="261938" marR="0" lvl="0" indent="-261938" algn="just" defTabSz="914400" rtl="0" eaLnBrk="1" fontAlgn="base" latinLnBrk="0" hangingPunct="1">
                        <a:lnSpc>
                          <a:spcPct val="150000"/>
                        </a:lnSpc>
                        <a:spcBef>
                          <a:spcPct val="0"/>
                        </a:spcBef>
                        <a:spcAft>
                          <a:spcPct val="0"/>
                        </a:spcAft>
                        <a:buClr>
                          <a:schemeClr val="tx1"/>
                        </a:buClr>
                        <a:buSzPct val="110000"/>
                        <a:buFont typeface="Wingdings" pitchFamily="2" charset="2"/>
                        <a:buChar char="ü"/>
                        <a:tabLst>
                          <a:tab pos="266700" algn="l"/>
                        </a:tabLst>
                      </a:pPr>
                      <a:r>
                        <a:rPr kumimoji="0" lang="es-ES" sz="1800" b="0" i="0" u="none" strike="noStrike" cap="none" normalizeH="0" baseline="0" dirty="0" smtClean="0">
                          <a:ln>
                            <a:noFill/>
                          </a:ln>
                          <a:solidFill>
                            <a:schemeClr val="tx1"/>
                          </a:solidFill>
                          <a:effectLst/>
                          <a:latin typeface="+mn-lt"/>
                          <a:ea typeface="Batang" pitchFamily="18" charset="-127"/>
                          <a:cs typeface="Arial" charset="0"/>
                        </a:rPr>
                        <a:t>Ser un</a:t>
                      </a:r>
                      <a:r>
                        <a:rPr kumimoji="0" lang="es-ES" sz="1800" b="0" i="1" u="none" strike="noStrike" cap="none" normalizeH="0" baseline="0" dirty="0" smtClean="0">
                          <a:ln>
                            <a:noFill/>
                          </a:ln>
                          <a:solidFill>
                            <a:schemeClr val="tx1"/>
                          </a:solidFill>
                          <a:effectLst/>
                          <a:latin typeface="+mn-lt"/>
                          <a:ea typeface="Batang" pitchFamily="18" charset="-127"/>
                          <a:cs typeface="Arial" charset="0"/>
                        </a:rPr>
                        <a:t> </a:t>
                      </a:r>
                      <a:r>
                        <a:rPr kumimoji="0" lang="es-ES" sz="1800" b="1" i="0" u="none" strike="noStrike" cap="none" normalizeH="0" baseline="0" dirty="0" smtClean="0">
                          <a:ln>
                            <a:noFill/>
                          </a:ln>
                          <a:solidFill>
                            <a:schemeClr val="tx1"/>
                          </a:solidFill>
                          <a:effectLst/>
                          <a:latin typeface="+mn-lt"/>
                          <a:ea typeface="Batang" pitchFamily="18" charset="-127"/>
                          <a:cs typeface="Arial" charset="0"/>
                        </a:rPr>
                        <a:t>resultado </a:t>
                      </a:r>
                      <a:r>
                        <a:rPr kumimoji="0" lang="es-ES" sz="1800" b="0" i="0" u="none" strike="noStrike" cap="none" normalizeH="0" baseline="0" dirty="0" smtClean="0">
                          <a:ln>
                            <a:noFill/>
                          </a:ln>
                          <a:solidFill>
                            <a:schemeClr val="tx1"/>
                          </a:solidFill>
                          <a:effectLst/>
                          <a:latin typeface="+mn-lt"/>
                          <a:ea typeface="Batang" pitchFamily="18" charset="-127"/>
                          <a:cs typeface="Arial" charset="0"/>
                        </a:rPr>
                        <a:t>del </a:t>
                      </a:r>
                      <a:r>
                        <a:rPr kumimoji="0" lang="es-ES" sz="1800" b="1" i="1" u="none" strike="noStrike" cap="none" normalizeH="0" baseline="0" dirty="0" smtClean="0">
                          <a:ln>
                            <a:noFill/>
                          </a:ln>
                          <a:solidFill>
                            <a:schemeClr val="tx1"/>
                          </a:solidFill>
                          <a:effectLst/>
                          <a:latin typeface="+mn-lt"/>
                          <a:ea typeface="Batang" pitchFamily="18" charset="-127"/>
                          <a:cs typeface="Arial" charset="0"/>
                        </a:rPr>
                        <a:t>consenso de los integrantes</a:t>
                      </a:r>
                      <a:r>
                        <a:rPr kumimoji="0" lang="es-ES" sz="1800" b="0" i="1" u="none" strike="noStrike" cap="none" normalizeH="0" baseline="0" dirty="0" smtClean="0">
                          <a:ln>
                            <a:noFill/>
                          </a:ln>
                          <a:solidFill>
                            <a:schemeClr val="tx1"/>
                          </a:solidFill>
                          <a:effectLst/>
                          <a:latin typeface="+mn-lt"/>
                          <a:ea typeface="Batang" pitchFamily="18" charset="-127"/>
                          <a:cs typeface="Arial" charset="0"/>
                        </a:rPr>
                        <a:t> </a:t>
                      </a:r>
                      <a:r>
                        <a:rPr kumimoji="0" lang="es-ES" sz="1800" b="0" i="0" u="none" strike="noStrike" cap="none" normalizeH="0" baseline="0" dirty="0" smtClean="0">
                          <a:ln>
                            <a:noFill/>
                          </a:ln>
                          <a:solidFill>
                            <a:schemeClr val="tx1"/>
                          </a:solidFill>
                          <a:effectLst/>
                          <a:latin typeface="+mn-lt"/>
                          <a:ea typeface="Batang" pitchFamily="18" charset="-127"/>
                          <a:cs typeface="Arial" charset="0"/>
                        </a:rPr>
                        <a:t>de la organización.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tcPr>
                </a:tc>
              </a:tr>
              <a:tr h="274638">
                <a:tc>
                  <a:txBody>
                    <a:bodyPr/>
                    <a:lstStyle/>
                    <a:p>
                      <a:pPr marL="261938" marR="0" lvl="0" indent="-261938" algn="just" defTabSz="914400" rtl="0" eaLnBrk="1" fontAlgn="base" latinLnBrk="0" hangingPunct="1">
                        <a:lnSpc>
                          <a:spcPct val="150000"/>
                        </a:lnSpc>
                        <a:spcBef>
                          <a:spcPct val="0"/>
                        </a:spcBef>
                        <a:spcAft>
                          <a:spcPct val="0"/>
                        </a:spcAft>
                        <a:buClr>
                          <a:schemeClr val="tx1"/>
                        </a:buClr>
                        <a:buSzPct val="110000"/>
                        <a:buFont typeface="Wingdings" pitchFamily="2" charset="2"/>
                        <a:buChar char="ü"/>
                        <a:tabLst/>
                      </a:pPr>
                      <a:r>
                        <a:rPr kumimoji="0" lang="es-ES" sz="1800" b="1" i="1" u="none" strike="noStrike" cap="none" normalizeH="0" baseline="0" dirty="0" smtClean="0">
                          <a:ln>
                            <a:noFill/>
                          </a:ln>
                          <a:solidFill>
                            <a:schemeClr val="tx1"/>
                          </a:solidFill>
                          <a:effectLst/>
                          <a:latin typeface="+mn-lt"/>
                          <a:ea typeface="Times New Roman" pitchFamily="18" charset="0"/>
                          <a:cs typeface="Arial" charset="0"/>
                        </a:rPr>
                        <a:t>Debe mostrar la esencia y el sentido</a:t>
                      </a:r>
                      <a:r>
                        <a:rPr kumimoji="0" lang="es-ES" sz="1800" b="0" i="0" u="none" strike="noStrike" cap="none" normalizeH="0" baseline="0" dirty="0" smtClean="0">
                          <a:ln>
                            <a:noFill/>
                          </a:ln>
                          <a:solidFill>
                            <a:schemeClr val="tx1"/>
                          </a:solidFill>
                          <a:effectLst/>
                          <a:latin typeface="+mn-lt"/>
                          <a:ea typeface="Times New Roman" pitchFamily="18" charset="0"/>
                          <a:cs typeface="Arial" charset="0"/>
                        </a:rPr>
                        <a:t> de la organización.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tcPr>
                </a:tc>
              </a:tr>
              <a:tr h="246063">
                <a:tc>
                  <a:txBody>
                    <a:bodyPr/>
                    <a:lstStyle/>
                    <a:p>
                      <a:pPr marL="261938" marR="0" lvl="0" indent="-261938" algn="just" defTabSz="914400" rtl="0" eaLnBrk="1" fontAlgn="base" latinLnBrk="0" hangingPunct="1">
                        <a:lnSpc>
                          <a:spcPct val="150000"/>
                        </a:lnSpc>
                        <a:spcBef>
                          <a:spcPct val="0"/>
                        </a:spcBef>
                        <a:spcAft>
                          <a:spcPct val="0"/>
                        </a:spcAft>
                        <a:buClr>
                          <a:schemeClr val="tx1"/>
                        </a:buClr>
                        <a:buSzPct val="110000"/>
                        <a:buFont typeface="Wingdings" pitchFamily="2" charset="2"/>
                        <a:buChar char="ü"/>
                        <a:tabLst>
                          <a:tab pos="228600" algn="l"/>
                        </a:tabLst>
                      </a:pPr>
                      <a:r>
                        <a:rPr kumimoji="0" lang="es-ES" sz="1800" b="1" i="1" u="none" strike="noStrike" cap="none" normalizeH="0" baseline="0" dirty="0" smtClean="0">
                          <a:ln>
                            <a:noFill/>
                          </a:ln>
                          <a:solidFill>
                            <a:schemeClr val="tx1"/>
                          </a:solidFill>
                          <a:effectLst/>
                          <a:latin typeface="+mn-lt"/>
                          <a:ea typeface="Times New Roman" pitchFamily="18" charset="0"/>
                          <a:cs typeface="Arial" charset="0"/>
                        </a:rPr>
                        <a:t>Ser flexible, creativa y </a:t>
                      </a:r>
                      <a:r>
                        <a:rPr kumimoji="0" lang="es-ES" sz="1800" b="1" i="1" u="none" strike="noStrike" cap="none" normalizeH="0" baseline="0" dirty="0" err="1" smtClean="0">
                          <a:ln>
                            <a:noFill/>
                          </a:ln>
                          <a:solidFill>
                            <a:schemeClr val="tx1"/>
                          </a:solidFill>
                          <a:effectLst/>
                          <a:latin typeface="+mn-lt"/>
                          <a:ea typeface="Times New Roman" pitchFamily="18" charset="0"/>
                          <a:cs typeface="Arial" charset="0"/>
                        </a:rPr>
                        <a:t>aportativa</a:t>
                      </a:r>
                      <a:r>
                        <a:rPr kumimoji="0" lang="es-ES" sz="1800" b="0" i="0" u="none" strike="noStrike" cap="none" normalizeH="0" baseline="0" dirty="0" smtClean="0">
                          <a:ln>
                            <a:noFill/>
                          </a:ln>
                          <a:solidFill>
                            <a:schemeClr val="tx1"/>
                          </a:solidFill>
                          <a:effectLst/>
                          <a:latin typeface="+mn-lt"/>
                          <a:ea typeface="Times New Roman" pitchFamily="18" charset="0"/>
                          <a:cs typeface="Arial" charset="0"/>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tcPr>
                </a:tc>
              </a:tr>
              <a:tr h="274638">
                <a:tc>
                  <a:txBody>
                    <a:bodyPr/>
                    <a:lstStyle/>
                    <a:p>
                      <a:pPr marL="261938" marR="0" lvl="0" indent="-261938" algn="just" defTabSz="914400" rtl="0" eaLnBrk="1" fontAlgn="base" latinLnBrk="0" hangingPunct="1">
                        <a:lnSpc>
                          <a:spcPct val="150000"/>
                        </a:lnSpc>
                        <a:spcBef>
                          <a:spcPct val="0"/>
                        </a:spcBef>
                        <a:spcAft>
                          <a:spcPct val="0"/>
                        </a:spcAft>
                        <a:buClr>
                          <a:schemeClr val="tx1"/>
                        </a:buClr>
                        <a:buSzPct val="110000"/>
                        <a:buFont typeface="Wingdings" pitchFamily="2" charset="2"/>
                        <a:buChar char="ü"/>
                        <a:tabLst>
                          <a:tab pos="228600" algn="l"/>
                        </a:tabLst>
                      </a:pPr>
                      <a:r>
                        <a:rPr kumimoji="0" lang="es-ES" sz="1800" b="1" i="1" u="none" strike="noStrike" cap="none" normalizeH="0" baseline="0" dirty="0" smtClean="0">
                          <a:ln>
                            <a:noFill/>
                          </a:ln>
                          <a:solidFill>
                            <a:schemeClr val="tx1"/>
                          </a:solidFill>
                          <a:effectLst/>
                          <a:latin typeface="+mn-lt"/>
                          <a:ea typeface="Times New Roman" pitchFamily="18" charset="0"/>
                          <a:cs typeface="Arial" charset="0"/>
                        </a:rPr>
                        <a:t>Expresar</a:t>
                      </a:r>
                      <a:r>
                        <a:rPr kumimoji="0" lang="es-ES" sz="1800" b="0" i="0" u="none" strike="noStrike" cap="none" normalizeH="0" baseline="0" dirty="0" smtClean="0">
                          <a:ln>
                            <a:noFill/>
                          </a:ln>
                          <a:solidFill>
                            <a:schemeClr val="tx1"/>
                          </a:solidFill>
                          <a:effectLst/>
                          <a:latin typeface="+mn-lt"/>
                          <a:ea typeface="Times New Roman" pitchFamily="18" charset="0"/>
                          <a:cs typeface="Arial" charset="0"/>
                        </a:rPr>
                        <a:t> una dinámica</a:t>
                      </a:r>
                      <a:r>
                        <a:rPr kumimoji="0" lang="es-ES" sz="1800" b="1" i="0" u="none" strike="noStrike" cap="none" normalizeH="0" baseline="0" dirty="0" smtClean="0">
                          <a:ln>
                            <a:noFill/>
                          </a:ln>
                          <a:solidFill>
                            <a:schemeClr val="tx1"/>
                          </a:solidFill>
                          <a:effectLst/>
                          <a:latin typeface="+mn-lt"/>
                          <a:ea typeface="Batang" pitchFamily="18" charset="-127"/>
                          <a:cs typeface="Arial" charset="0"/>
                        </a:rPr>
                        <a:t> creciente de desarrollo</a:t>
                      </a:r>
                      <a:r>
                        <a:rPr kumimoji="0" lang="es-ES" sz="1800" b="0" i="1" u="none" strike="noStrike" cap="none" normalizeH="0" baseline="0" dirty="0" smtClean="0">
                          <a:ln>
                            <a:noFill/>
                          </a:ln>
                          <a:solidFill>
                            <a:schemeClr val="tx1"/>
                          </a:solidFill>
                          <a:effectLst/>
                          <a:latin typeface="+mn-lt"/>
                          <a:ea typeface="Batang" pitchFamily="18" charset="-127"/>
                          <a:cs typeface="Arial" charset="0"/>
                        </a:rPr>
                        <a:t> </a:t>
                      </a:r>
                      <a:r>
                        <a:rPr kumimoji="0" lang="es-ES" sz="1800" b="0" i="0" u="none" strike="noStrike" cap="none" normalizeH="0" baseline="0" dirty="0" smtClean="0">
                          <a:ln>
                            <a:noFill/>
                          </a:ln>
                          <a:solidFill>
                            <a:schemeClr val="tx1"/>
                          </a:solidFill>
                          <a:effectLst/>
                          <a:latin typeface="+mn-lt"/>
                          <a:ea typeface="Batang" pitchFamily="18" charset="-127"/>
                          <a:cs typeface="Arial" charset="0"/>
                        </a:rPr>
                        <a:t>productivo</a:t>
                      </a:r>
                      <a:r>
                        <a:rPr kumimoji="0" lang="es-ES" sz="1800" b="0" i="1" u="none" strike="noStrike" cap="none" normalizeH="0" baseline="0" dirty="0" smtClean="0">
                          <a:ln>
                            <a:noFill/>
                          </a:ln>
                          <a:solidFill>
                            <a:schemeClr val="tx1"/>
                          </a:solidFill>
                          <a:effectLst/>
                          <a:latin typeface="+mn-lt"/>
                          <a:ea typeface="Batang" pitchFamily="18" charset="-127"/>
                          <a:cs typeface="Arial" charset="0"/>
                        </a:rPr>
                        <a:t>.</a:t>
                      </a:r>
                      <a:endParaRPr kumimoji="0" lang="es-ES" sz="1800" b="0" i="0" u="none" strike="noStrike" cap="none" normalizeH="0" baseline="0" dirty="0" smtClean="0">
                        <a:ln>
                          <a:noFill/>
                        </a:ln>
                        <a:solidFill>
                          <a:schemeClr val="tx1"/>
                        </a:solidFill>
                        <a:effectLst/>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tcPr>
                </a:tc>
              </a:tr>
            </a:tbl>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581128"/>
            <a:ext cx="720085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54"/>
          <p:cNvSpPr>
            <a:spLocks noChangeArrowheads="1"/>
          </p:cNvSpPr>
          <p:nvPr/>
        </p:nvSpPr>
        <p:spPr bwMode="auto">
          <a:xfrm>
            <a:off x="322263" y="260648"/>
            <a:ext cx="8497887" cy="461665"/>
          </a:xfrm>
          <a:prstGeom prst="rect">
            <a:avLst/>
          </a:prstGeom>
          <a:noFill/>
          <a:ln w="9525">
            <a:noFill/>
            <a:miter lim="800000"/>
            <a:headEnd/>
            <a:tailEnd/>
          </a:ln>
        </p:spPr>
        <p:txBody>
          <a:bodyPr>
            <a:spAutoFit/>
          </a:bodyPr>
          <a:lstStyle/>
          <a:p>
            <a:pPr algn="ctr"/>
            <a:r>
              <a:rPr lang="es-ES" sz="2400" b="1" dirty="0"/>
              <a:t>LA </a:t>
            </a:r>
            <a:r>
              <a:rPr lang="es-ES" sz="2400" b="1" dirty="0" smtClean="0"/>
              <a:t>VISIÓN DEBE:</a:t>
            </a:r>
            <a:endParaRPr lang="es-ES" sz="2000" dirty="0"/>
          </a:p>
        </p:txBody>
      </p:sp>
    </p:spTree>
    <p:extLst>
      <p:ext uri="{BB962C8B-B14F-4D97-AF65-F5344CB8AC3E}">
        <p14:creationId xmlns:p14="http://schemas.microsoft.com/office/powerpoint/2010/main" val="3506377395"/>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 Marcador de número de diapositiva"/>
          <p:cNvSpPr>
            <a:spLocks noGrp="1"/>
          </p:cNvSpPr>
          <p:nvPr>
            <p:ph type="sldNum" sz="quarter" idx="12"/>
          </p:nvPr>
        </p:nvSpPr>
        <p:spPr/>
        <p:txBody>
          <a:bodyPr/>
          <a:lstStyle/>
          <a:p>
            <a:pPr>
              <a:defRPr/>
            </a:pPr>
            <a:fld id="{6794B7BD-9103-4A4A-9243-78CF9C771A49}" type="slidenum">
              <a:rPr lang="es-ES"/>
              <a:pPr>
                <a:defRPr/>
              </a:pPr>
              <a:t>54</a:t>
            </a:fld>
            <a:endParaRPr lang="es-ES"/>
          </a:p>
        </p:txBody>
      </p:sp>
      <p:sp>
        <p:nvSpPr>
          <p:cNvPr id="27652" name="AutoShape 2"/>
          <p:cNvSpPr>
            <a:spLocks noChangeArrowheads="1"/>
          </p:cNvSpPr>
          <p:nvPr/>
        </p:nvSpPr>
        <p:spPr bwMode="auto">
          <a:xfrm>
            <a:off x="304800" y="5486400"/>
            <a:ext cx="8534400" cy="685800"/>
          </a:xfrm>
          <a:prstGeom prst="roundRect">
            <a:avLst>
              <a:gd name="adj" fmla="val 16667"/>
            </a:avLst>
          </a:prstGeom>
          <a:solidFill>
            <a:srgbClr val="FD6A5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sz="1600" dirty="0"/>
          </a:p>
        </p:txBody>
      </p:sp>
      <p:sp>
        <p:nvSpPr>
          <p:cNvPr id="27653" name="Rectangle 3"/>
          <p:cNvSpPr>
            <a:spLocks noChangeArrowheads="1"/>
          </p:cNvSpPr>
          <p:nvPr/>
        </p:nvSpPr>
        <p:spPr bwMode="auto">
          <a:xfrm>
            <a:off x="250825" y="381000"/>
            <a:ext cx="8588375" cy="366712"/>
          </a:xfrm>
          <a:prstGeom prst="rect">
            <a:avLst/>
          </a:prstGeom>
          <a:noFill/>
          <a:ln w="9525">
            <a:noFill/>
            <a:miter lim="800000"/>
            <a:headEnd/>
            <a:tailEnd/>
          </a:ln>
        </p:spPr>
        <p:txBody>
          <a:bodyPr wrap="square" anchor="ctr">
            <a:spAutoFit/>
          </a:bodyPr>
          <a:lstStyle/>
          <a:p>
            <a:pPr algn="just"/>
            <a:r>
              <a:rPr lang="es-ES" dirty="0">
                <a:ea typeface="Batang" pitchFamily="18" charset="-127"/>
                <a:cs typeface="Arial" charset="0"/>
              </a:rPr>
              <a:t>Algunos </a:t>
            </a:r>
            <a:r>
              <a:rPr lang="es-ES" b="1" i="1" dirty="0">
                <a:ea typeface="Batang" pitchFamily="18" charset="-127"/>
                <a:cs typeface="Arial" charset="0"/>
              </a:rPr>
              <a:t>conceptos básicos</a:t>
            </a:r>
            <a:r>
              <a:rPr lang="es-ES" dirty="0">
                <a:ea typeface="Batang" pitchFamily="18" charset="-127"/>
                <a:cs typeface="Arial" charset="0"/>
              </a:rPr>
              <a:t> para definir la visión de una organización son:</a:t>
            </a:r>
          </a:p>
        </p:txBody>
      </p:sp>
      <p:sp>
        <p:nvSpPr>
          <p:cNvPr id="27665" name="Text Box 38"/>
          <p:cNvSpPr txBox="1">
            <a:spLocks noChangeArrowheads="1"/>
          </p:cNvSpPr>
          <p:nvPr/>
        </p:nvSpPr>
        <p:spPr bwMode="auto">
          <a:xfrm>
            <a:off x="304800" y="5150520"/>
            <a:ext cx="3475038" cy="366712"/>
          </a:xfrm>
          <a:prstGeom prst="rect">
            <a:avLst/>
          </a:prstGeom>
          <a:noFill/>
          <a:ln w="9525">
            <a:noFill/>
            <a:miter lim="800000"/>
            <a:headEnd/>
            <a:tailEnd/>
          </a:ln>
        </p:spPr>
        <p:txBody>
          <a:bodyPr wrap="square">
            <a:spAutoFit/>
          </a:bodyPr>
          <a:lstStyle/>
          <a:p>
            <a:pPr>
              <a:spcBef>
                <a:spcPct val="50000"/>
              </a:spcBef>
            </a:pPr>
            <a:r>
              <a:rPr lang="es-ES_tradnl" dirty="0"/>
              <a:t>Ejemplo de</a:t>
            </a:r>
            <a:r>
              <a:rPr lang="es-ES_tradnl" b="1" i="1" dirty="0"/>
              <a:t> Visión:</a:t>
            </a:r>
            <a:endParaRPr lang="es-MX" b="1" i="1" dirty="0"/>
          </a:p>
        </p:txBody>
      </p:sp>
      <p:pic>
        <p:nvPicPr>
          <p:cNvPr id="8" name="Picture 10" descr="Image Det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611" y="1478632"/>
            <a:ext cx="3237589" cy="2819400"/>
          </a:xfrm>
          <a:prstGeom prst="rect">
            <a:avLst/>
          </a:prstGeom>
          <a:noFill/>
          <a:extLst>
            <a:ext uri="{909E8E84-426E-40DD-AFC4-6F175D3DCCD1}">
              <a14:hiddenFill xmlns:a14="http://schemas.microsoft.com/office/drawing/2010/main">
                <a:solidFill>
                  <a:srgbClr val="FFFFFF"/>
                </a:solidFill>
              </a14:hiddenFill>
            </a:ext>
          </a:extLst>
        </p:spPr>
      </p:pic>
      <p:sp>
        <p:nvSpPr>
          <p:cNvPr id="9" name="8 Proceso alternativo"/>
          <p:cNvSpPr/>
          <p:nvPr/>
        </p:nvSpPr>
        <p:spPr>
          <a:xfrm>
            <a:off x="685800" y="908720"/>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smtClean="0">
                <a:solidFill>
                  <a:schemeClr val="bg1"/>
                </a:solidFill>
                <a:effectLst>
                  <a:outerShdw blurRad="38100" dist="38100" dir="2700000" algn="tl">
                    <a:srgbClr val="000000">
                      <a:alpha val="43137"/>
                    </a:srgbClr>
                  </a:outerShdw>
                </a:effectLst>
                <a:latin typeface="Arial" charset="0"/>
                <a:cs typeface="Times New Roman" pitchFamily="18" charset="0"/>
              </a:rPr>
              <a:t>Ser la empresa líder por la tecnología, calidad e innovación de sus productos.</a:t>
            </a:r>
            <a:endParaRPr lang="es-ES" sz="1600" dirty="0" smtClean="0">
              <a:solidFill>
                <a:schemeClr val="bg1"/>
              </a:solidFill>
              <a:effectLst>
                <a:outerShdw blurRad="38100" dist="38100" dir="2700000" algn="tl">
                  <a:srgbClr val="000000">
                    <a:alpha val="43137"/>
                  </a:srgbClr>
                </a:outerShdw>
              </a:effectLst>
              <a:latin typeface="Arial" charset="0"/>
            </a:endParaRPr>
          </a:p>
        </p:txBody>
      </p:sp>
      <p:sp>
        <p:nvSpPr>
          <p:cNvPr id="10" name="9 Proceso alternativo"/>
          <p:cNvSpPr/>
          <p:nvPr/>
        </p:nvSpPr>
        <p:spPr>
          <a:xfrm>
            <a:off x="685800" y="1783432"/>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smtClean="0">
                <a:solidFill>
                  <a:schemeClr val="bg1"/>
                </a:solidFill>
                <a:effectLst>
                  <a:outerShdw blurRad="38100" dist="38100" dir="2700000" algn="tl">
                    <a:srgbClr val="000000">
                      <a:alpha val="43137"/>
                    </a:srgbClr>
                  </a:outerShdw>
                </a:effectLst>
                <a:latin typeface="Arial" charset="0"/>
                <a:cs typeface="Times New Roman" pitchFamily="18" charset="0"/>
              </a:rPr>
              <a:t>Ser la mejor institución por la prestación de servicios a la comunidad con un alto sentido humano y social.</a:t>
            </a:r>
            <a:endParaRPr lang="es-ES" sz="1600" dirty="0" smtClean="0">
              <a:solidFill>
                <a:schemeClr val="bg1"/>
              </a:solidFill>
              <a:effectLst>
                <a:outerShdw blurRad="38100" dist="38100" dir="2700000" algn="tl">
                  <a:srgbClr val="000000">
                    <a:alpha val="43137"/>
                  </a:srgbClr>
                </a:outerShdw>
              </a:effectLst>
              <a:latin typeface="Arial" charset="0"/>
            </a:endParaRPr>
          </a:p>
        </p:txBody>
      </p:sp>
      <p:sp>
        <p:nvSpPr>
          <p:cNvPr id="11" name="10 Proceso alternativo"/>
          <p:cNvSpPr/>
          <p:nvPr/>
        </p:nvSpPr>
        <p:spPr>
          <a:xfrm>
            <a:off x="685800" y="2621632"/>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smtClean="0">
                <a:solidFill>
                  <a:schemeClr val="bg1"/>
                </a:solidFill>
                <a:effectLst>
                  <a:outerShdw blurRad="38100" dist="38100" dir="2700000" algn="tl">
                    <a:srgbClr val="000000">
                      <a:alpha val="43137"/>
                    </a:srgbClr>
                  </a:outerShdw>
                </a:effectLst>
                <a:latin typeface="Arial" charset="0"/>
                <a:cs typeface="Times New Roman" pitchFamily="18" charset="0"/>
              </a:rPr>
              <a:t>Tener presencia significativa en todas las poblaciones del territorio nacional.</a:t>
            </a:r>
            <a:endParaRPr lang="es-ES" sz="1600" dirty="0" smtClean="0">
              <a:solidFill>
                <a:schemeClr val="bg1"/>
              </a:solidFill>
              <a:effectLst>
                <a:outerShdw blurRad="38100" dist="38100" dir="2700000" algn="tl">
                  <a:srgbClr val="000000">
                    <a:alpha val="43137"/>
                  </a:srgbClr>
                </a:outerShdw>
              </a:effectLst>
              <a:latin typeface="Arial" charset="0"/>
            </a:endParaRPr>
          </a:p>
        </p:txBody>
      </p:sp>
      <p:sp>
        <p:nvSpPr>
          <p:cNvPr id="12" name="11 Proceso alternativo"/>
          <p:cNvSpPr/>
          <p:nvPr/>
        </p:nvSpPr>
        <p:spPr>
          <a:xfrm>
            <a:off x="685800" y="3459832"/>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smtClean="0">
                <a:solidFill>
                  <a:schemeClr val="bg1"/>
                </a:solidFill>
                <a:effectLst>
                  <a:outerShdw blurRad="38100" dist="38100" dir="2700000" algn="tl">
                    <a:srgbClr val="000000">
                      <a:alpha val="43137"/>
                    </a:srgbClr>
                  </a:outerShdw>
                </a:effectLst>
                <a:latin typeface="Arial" charset="0"/>
                <a:cs typeface="Times New Roman" pitchFamily="18" charset="0"/>
              </a:rPr>
              <a:t>Proporcionar los mejores servicios profesionales, por su nivel de responsabilidad y compromiso.</a:t>
            </a:r>
            <a:endParaRPr lang="es-ES" sz="1600" dirty="0" smtClean="0">
              <a:solidFill>
                <a:schemeClr val="bg1"/>
              </a:solidFill>
              <a:effectLst>
                <a:outerShdw blurRad="38100" dist="38100" dir="2700000" algn="tl">
                  <a:srgbClr val="000000">
                    <a:alpha val="43137"/>
                  </a:srgbClr>
                </a:outerShdw>
              </a:effectLst>
              <a:latin typeface="Arial" charset="0"/>
            </a:endParaRPr>
          </a:p>
        </p:txBody>
      </p:sp>
      <p:sp>
        <p:nvSpPr>
          <p:cNvPr id="13" name="12 Proceso alternativo"/>
          <p:cNvSpPr/>
          <p:nvPr/>
        </p:nvSpPr>
        <p:spPr>
          <a:xfrm>
            <a:off x="685800" y="4298032"/>
            <a:ext cx="3962400" cy="731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smtClean="0">
                <a:solidFill>
                  <a:schemeClr val="bg1"/>
                </a:solidFill>
                <a:effectLst>
                  <a:outerShdw blurRad="38100" dist="38100" dir="2700000" algn="tl">
                    <a:srgbClr val="000000">
                      <a:alpha val="43137"/>
                    </a:srgbClr>
                  </a:outerShdw>
                </a:effectLst>
                <a:latin typeface="Arial" charset="0"/>
                <a:cs typeface="Times New Roman" pitchFamily="18" charset="0"/>
              </a:rPr>
              <a:t>Constituir una opción productiva de desarrollo personal y de rentabilidad económica.</a:t>
            </a:r>
            <a:endParaRPr lang="es-ES" sz="1600" dirty="0" smtClean="0">
              <a:solidFill>
                <a:schemeClr val="bg1"/>
              </a:solidFill>
              <a:effectLst>
                <a:outerShdw blurRad="38100" dist="38100" dir="2700000" algn="tl">
                  <a:srgbClr val="000000">
                    <a:alpha val="43137"/>
                  </a:srgbClr>
                </a:outerShdw>
              </a:effectLst>
              <a:latin typeface="Arial" charset="0"/>
            </a:endParaRPr>
          </a:p>
        </p:txBody>
      </p:sp>
      <p:sp>
        <p:nvSpPr>
          <p:cNvPr id="14" name="13 Cerrar llave"/>
          <p:cNvSpPr/>
          <p:nvPr/>
        </p:nvSpPr>
        <p:spPr>
          <a:xfrm>
            <a:off x="4800600" y="1097632"/>
            <a:ext cx="685800" cy="36576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Rectángulo"/>
          <p:cNvSpPr/>
          <p:nvPr/>
        </p:nvSpPr>
        <p:spPr>
          <a:xfrm>
            <a:off x="1371600" y="5562600"/>
            <a:ext cx="7467600" cy="523220"/>
          </a:xfrm>
          <a:prstGeom prst="rect">
            <a:avLst/>
          </a:prstGeom>
          <a:noFill/>
        </p:spPr>
        <p:txBody>
          <a:bodyPr wrap="square">
            <a:spAutoFit/>
          </a:bodyPr>
          <a:lstStyle/>
          <a:p>
            <a:pPr algn="just"/>
            <a:r>
              <a:rPr lang="es-MX" sz="1400" b="1" i="1" dirty="0" smtClean="0">
                <a:latin typeface="Arial Narrow" pitchFamily="34" charset="0"/>
                <a:cs typeface="Arial" pitchFamily="34" charset="0"/>
              </a:rPr>
              <a:t>Ofrecer la mejor experiencia digital del mercado, capaz de motivar  la interacción con los clientes y garantizar que HP sea la marca elegida en todo el mundo posicionándonos como líderes del mercado.</a:t>
            </a:r>
            <a:endParaRPr lang="es-ES" sz="1400" b="1" i="1" dirty="0">
              <a:latin typeface="Arial Narrow" pitchFamily="34" charset="0"/>
              <a:cs typeface="Arial" pitchFamily="34" charset="0"/>
            </a:endParaRPr>
          </a:p>
        </p:txBody>
      </p:sp>
      <p:pic>
        <p:nvPicPr>
          <p:cNvPr id="16" name="Picture 2" descr="Image Detai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760" b="36507"/>
          <a:stretch/>
        </p:blipFill>
        <p:spPr bwMode="auto">
          <a:xfrm>
            <a:off x="381000" y="5562600"/>
            <a:ext cx="990600" cy="49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88010"/>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a:xfrm>
            <a:off x="6553200" y="6356350"/>
            <a:ext cx="2133600" cy="365125"/>
          </a:xfrm>
        </p:spPr>
        <p:txBody>
          <a:bodyPr/>
          <a:lstStyle/>
          <a:p>
            <a:pPr>
              <a:defRPr/>
            </a:pPr>
            <a:fld id="{DD0A8DE9-61BC-437C-A671-0283EE33883B}" type="slidenum">
              <a:rPr lang="es-ES"/>
              <a:pPr>
                <a:defRPr/>
              </a:pPr>
              <a:t>55</a:t>
            </a:fld>
            <a:endParaRPr lang="es-ES" dirty="0"/>
          </a:p>
        </p:txBody>
      </p:sp>
      <p:sp>
        <p:nvSpPr>
          <p:cNvPr id="32772" name="Rectangle 10"/>
          <p:cNvSpPr>
            <a:spLocks noChangeArrowheads="1"/>
          </p:cNvSpPr>
          <p:nvPr/>
        </p:nvSpPr>
        <p:spPr bwMode="auto">
          <a:xfrm>
            <a:off x="304801" y="1133475"/>
            <a:ext cx="8515350" cy="122872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lIns="92075" tIns="46038" rIns="92075" bIns="46038">
            <a:spAutoFit/>
          </a:bodyPr>
          <a:lstStyle/>
          <a:p>
            <a:pPr algn="just" defTabSz="762000" eaLnBrk="0" hangingPunct="0"/>
            <a:r>
              <a:rPr lang="es-ES_tradnl" dirty="0"/>
              <a:t>Son el conjunto de </a:t>
            </a:r>
            <a:r>
              <a:rPr lang="es-ES_tradnl" b="1" i="1" dirty="0"/>
              <a:t>creencias y reglas de conducta personal y empresarial que regulan la vida de una organización</a:t>
            </a:r>
            <a:r>
              <a:rPr lang="es-ES_tradnl" dirty="0"/>
              <a:t>. Están profundamente ligados a las convicciones y principios de las personas que guían los destinos de la organización. Definen la personalidad de la organización.</a:t>
            </a:r>
          </a:p>
        </p:txBody>
      </p:sp>
      <p:sp>
        <p:nvSpPr>
          <p:cNvPr id="32773" name="Rectangle 18"/>
          <p:cNvSpPr>
            <a:spLocks noChangeArrowheads="1"/>
          </p:cNvSpPr>
          <p:nvPr/>
        </p:nvSpPr>
        <p:spPr bwMode="auto">
          <a:xfrm>
            <a:off x="250825" y="554038"/>
            <a:ext cx="8642350" cy="461665"/>
          </a:xfrm>
          <a:prstGeom prst="rect">
            <a:avLst/>
          </a:prstGeom>
          <a:noFill/>
          <a:ln w="9525">
            <a:noFill/>
            <a:miter lim="800000"/>
            <a:headEnd/>
            <a:tailEnd/>
          </a:ln>
        </p:spPr>
        <p:txBody>
          <a:bodyPr>
            <a:spAutoFit/>
          </a:bodyPr>
          <a:lstStyle/>
          <a:p>
            <a:pPr algn="ctr">
              <a:spcAft>
                <a:spcPts val="600"/>
              </a:spcAft>
            </a:pPr>
            <a:r>
              <a:rPr lang="es-ES" sz="2400" b="1" dirty="0"/>
              <a:t>LOS VALORES ESTRATÉGICOS</a:t>
            </a:r>
            <a:endParaRPr lang="es-ES" sz="2000" dirty="0"/>
          </a:p>
        </p:txBody>
      </p:sp>
      <p:pic>
        <p:nvPicPr>
          <p:cNvPr id="9220" name="Picture 4" descr="http://www.wolterbeckinternacional.com/templates/images/images/nc_valores_etico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636912"/>
            <a:ext cx="4176464" cy="3456384"/>
          </a:xfrm>
          <a:prstGeom prst="rect">
            <a:avLst/>
          </a:prstGeom>
          <a:pattFill prst="smCheck">
            <a:fgClr>
              <a:schemeClr val="accent3">
                <a:lumMod val="60000"/>
                <a:lumOff val="40000"/>
              </a:schemeClr>
            </a:fgClr>
            <a:bgClr>
              <a:schemeClr val="bg1"/>
            </a:bgClr>
          </a:pattFill>
        </p:spPr>
      </p:pic>
    </p:spTree>
    <p:extLst>
      <p:ext uri="{BB962C8B-B14F-4D97-AF65-F5344CB8AC3E}">
        <p14:creationId xmlns:p14="http://schemas.microsoft.com/office/powerpoint/2010/main" val="1752942527"/>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a:xfrm>
            <a:off x="6553200" y="6356350"/>
            <a:ext cx="2133600" cy="365125"/>
          </a:xfrm>
        </p:spPr>
        <p:txBody>
          <a:bodyPr/>
          <a:lstStyle/>
          <a:p>
            <a:pPr>
              <a:defRPr/>
            </a:pPr>
            <a:fld id="{DD0A8DE9-61BC-437C-A671-0283EE33883B}" type="slidenum">
              <a:rPr lang="es-ES"/>
              <a:pPr>
                <a:defRPr/>
              </a:pPr>
              <a:t>56</a:t>
            </a:fld>
            <a:endParaRPr lang="es-ES" dirty="0"/>
          </a:p>
        </p:txBody>
      </p:sp>
      <p:sp>
        <p:nvSpPr>
          <p:cNvPr id="32773" name="Rectangle 18"/>
          <p:cNvSpPr>
            <a:spLocks noChangeArrowheads="1"/>
          </p:cNvSpPr>
          <p:nvPr/>
        </p:nvSpPr>
        <p:spPr bwMode="auto">
          <a:xfrm>
            <a:off x="250825" y="554038"/>
            <a:ext cx="8642350" cy="396875"/>
          </a:xfrm>
          <a:prstGeom prst="rect">
            <a:avLst/>
          </a:prstGeom>
          <a:noFill/>
          <a:ln w="9525">
            <a:noFill/>
            <a:miter lim="800000"/>
            <a:headEnd/>
            <a:tailEnd/>
          </a:ln>
        </p:spPr>
        <p:txBody>
          <a:bodyPr>
            <a:spAutoFit/>
          </a:bodyPr>
          <a:lstStyle/>
          <a:p>
            <a:pPr algn="ctr">
              <a:spcAft>
                <a:spcPts val="600"/>
              </a:spcAft>
            </a:pPr>
            <a:r>
              <a:rPr lang="es-ES" sz="2000" b="1" dirty="0"/>
              <a:t>LOS VALORES ESTRATÉGICOS</a:t>
            </a:r>
            <a:endParaRPr lang="es-ES" dirty="0"/>
          </a:p>
        </p:txBody>
      </p:sp>
      <p:sp>
        <p:nvSpPr>
          <p:cNvPr id="2" name="1 Rectángulo"/>
          <p:cNvSpPr/>
          <p:nvPr/>
        </p:nvSpPr>
        <p:spPr>
          <a:xfrm>
            <a:off x="323527" y="1558533"/>
            <a:ext cx="475329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63538" indent="-363538" algn="just">
              <a:buClr>
                <a:schemeClr val="tx1"/>
              </a:buClr>
              <a:buSzPts val="1800"/>
              <a:buFont typeface="Wingdings" pitchFamily="2" charset="2"/>
              <a:buChar char="§"/>
            </a:pPr>
            <a:r>
              <a:rPr lang="es-ES" b="1" i="1" dirty="0"/>
              <a:t>Forman parte de una decisión</a:t>
            </a:r>
            <a:r>
              <a:rPr lang="es-ES" dirty="0"/>
              <a:t> estratégica a largo plazo. </a:t>
            </a:r>
          </a:p>
        </p:txBody>
      </p:sp>
      <p:sp>
        <p:nvSpPr>
          <p:cNvPr id="3" name="2 Rectángulo"/>
          <p:cNvSpPr/>
          <p:nvPr/>
        </p:nvSpPr>
        <p:spPr>
          <a:xfrm>
            <a:off x="323849" y="2494637"/>
            <a:ext cx="475297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63538" indent="-363538" algn="just">
              <a:buClr>
                <a:schemeClr val="tx1"/>
              </a:buClr>
              <a:buSzPts val="1800"/>
              <a:buFont typeface="Wingdings" pitchFamily="2" charset="2"/>
              <a:buChar char="§"/>
            </a:pPr>
            <a:r>
              <a:rPr lang="es-ES" dirty="0"/>
              <a:t>Son </a:t>
            </a:r>
            <a:r>
              <a:rPr lang="es-ES" b="1" i="1" dirty="0"/>
              <a:t>factores que definirán la manera de cómo debe vivir la organización.</a:t>
            </a:r>
          </a:p>
        </p:txBody>
      </p:sp>
      <p:sp>
        <p:nvSpPr>
          <p:cNvPr id="4" name="3 Rectángulo"/>
          <p:cNvSpPr/>
          <p:nvPr/>
        </p:nvSpPr>
        <p:spPr>
          <a:xfrm>
            <a:off x="323527" y="3430741"/>
            <a:ext cx="4753297"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63538" indent="-363538" algn="just">
              <a:buClr>
                <a:schemeClr val="tx1"/>
              </a:buClr>
              <a:buSzPts val="1800"/>
              <a:buFont typeface="Wingdings" pitchFamily="2" charset="2"/>
              <a:buChar char="§"/>
            </a:pPr>
            <a:r>
              <a:rPr lang="es-ES_tradnl" b="1" i="1" dirty="0"/>
              <a:t>Constituyen patrones de desempeño y comportamiento del personal de la organización.</a:t>
            </a:r>
          </a:p>
        </p:txBody>
      </p:sp>
      <p:sp>
        <p:nvSpPr>
          <p:cNvPr id="5" name="4 Rectángulo"/>
          <p:cNvSpPr/>
          <p:nvPr/>
        </p:nvSpPr>
        <p:spPr>
          <a:xfrm>
            <a:off x="323849" y="4582869"/>
            <a:ext cx="475297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63538" indent="-363538" algn="just">
              <a:buClr>
                <a:schemeClr val="tx1"/>
              </a:buClr>
              <a:buSzPts val="1800"/>
              <a:buFont typeface="Wingdings" pitchFamily="2" charset="2"/>
              <a:buChar char="§"/>
            </a:pPr>
            <a:r>
              <a:rPr lang="es-ES" dirty="0"/>
              <a:t>La </a:t>
            </a:r>
            <a:r>
              <a:rPr lang="es-ES" b="1" i="1" dirty="0"/>
              <a:t>voluntad y perseverancia siempre serán necesarios</a:t>
            </a:r>
            <a:r>
              <a:rPr lang="es-ES" dirty="0"/>
              <a:t> para ponerlos en acción.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28800"/>
            <a:ext cx="345638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398559"/>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a:xfrm>
            <a:off x="6553200" y="6356350"/>
            <a:ext cx="2133600" cy="365125"/>
          </a:xfrm>
        </p:spPr>
        <p:txBody>
          <a:bodyPr/>
          <a:lstStyle/>
          <a:p>
            <a:pPr>
              <a:defRPr/>
            </a:pPr>
            <a:fld id="{D78DD690-A36B-4439-B864-3BC987992A4D}" type="slidenum">
              <a:rPr lang="es-ES"/>
              <a:pPr>
                <a:defRPr/>
              </a:pPr>
              <a:t>57</a:t>
            </a:fld>
            <a:endParaRPr lang="es-ES" dirty="0"/>
          </a:p>
        </p:txBody>
      </p:sp>
      <p:sp>
        <p:nvSpPr>
          <p:cNvPr id="33796" name="Text Box 4"/>
          <p:cNvSpPr txBox="1">
            <a:spLocks noChangeArrowheads="1"/>
          </p:cNvSpPr>
          <p:nvPr/>
        </p:nvSpPr>
        <p:spPr bwMode="auto">
          <a:xfrm>
            <a:off x="304800" y="620688"/>
            <a:ext cx="8515350" cy="400110"/>
          </a:xfrm>
          <a:prstGeom prst="rect">
            <a:avLst/>
          </a:prstGeom>
          <a:noFill/>
          <a:ln w="9525">
            <a:noFill/>
            <a:miter lim="800000"/>
            <a:headEnd/>
            <a:tailEnd/>
          </a:ln>
        </p:spPr>
        <p:txBody>
          <a:bodyPr wrap="square">
            <a:spAutoFit/>
          </a:bodyPr>
          <a:lstStyle/>
          <a:p>
            <a:pPr algn="ctr">
              <a:spcBef>
                <a:spcPct val="50000"/>
              </a:spcBef>
            </a:pPr>
            <a:r>
              <a:rPr lang="es-ES" sz="2000" b="1" dirty="0"/>
              <a:t>Importancia de los valores en una organización</a:t>
            </a:r>
          </a:p>
        </p:txBody>
      </p:sp>
      <p:sp>
        <p:nvSpPr>
          <p:cNvPr id="33797" name="Rectangle 5"/>
          <p:cNvSpPr>
            <a:spLocks noChangeArrowheads="1"/>
          </p:cNvSpPr>
          <p:nvPr/>
        </p:nvSpPr>
        <p:spPr bwMode="auto">
          <a:xfrm>
            <a:off x="6085209" y="4140369"/>
            <a:ext cx="2735263" cy="58477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nchor="ctr">
            <a:spAutoFit/>
          </a:bodyPr>
          <a:lstStyle/>
          <a:p>
            <a:pPr indent="-195262" algn="just" defTabSz="1074738">
              <a:spcBef>
                <a:spcPct val="10000"/>
              </a:spcBef>
            </a:pPr>
            <a:r>
              <a:rPr lang="es-ES" sz="1600" dirty="0" smtClean="0"/>
              <a:t>Se </a:t>
            </a:r>
            <a:r>
              <a:rPr lang="es-ES" sz="1600" dirty="0"/>
              <a:t>logra el </a:t>
            </a:r>
            <a:r>
              <a:rPr lang="es-ES" sz="1600" b="1" i="1" dirty="0"/>
              <a:t>éxito en los procesos de mejora continua</a:t>
            </a:r>
            <a:r>
              <a:rPr lang="es-ES" sz="1600" dirty="0"/>
              <a:t>.</a:t>
            </a:r>
          </a:p>
        </p:txBody>
      </p:sp>
      <p:grpSp>
        <p:nvGrpSpPr>
          <p:cNvPr id="4" name="3 Grupo"/>
          <p:cNvGrpSpPr/>
          <p:nvPr/>
        </p:nvGrpSpPr>
        <p:grpSpPr>
          <a:xfrm>
            <a:off x="3275856" y="1700808"/>
            <a:ext cx="2664296" cy="3023592"/>
            <a:chOff x="381000" y="2057400"/>
            <a:chExt cx="3688948" cy="3276600"/>
          </a:xfrm>
        </p:grpSpPr>
        <p:pic>
          <p:nvPicPr>
            <p:cNvPr id="1034" name="Picture 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226" y="3200400"/>
              <a:ext cx="9715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914400" y="2057400"/>
              <a:ext cx="2811601" cy="2971800"/>
            </a:xfrm>
            <a:prstGeom prst="ellipse">
              <a:avLst/>
            </a:prstGeom>
            <a:noFill/>
            <a:ln w="762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3" name="Picture 9"/>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81000" y="3886200"/>
              <a:ext cx="1440000" cy="12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3894000"/>
              <a:ext cx="1683753"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629948" y="2076601"/>
              <a:ext cx="1440000" cy="119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198" y="2209467"/>
              <a:ext cx="1219202" cy="113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Rectángulo"/>
          <p:cNvSpPr/>
          <p:nvPr/>
        </p:nvSpPr>
        <p:spPr>
          <a:xfrm>
            <a:off x="323850" y="1548081"/>
            <a:ext cx="2735263"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indent="-195262" algn="just" defTabSz="1074738">
              <a:spcBef>
                <a:spcPct val="10000"/>
              </a:spcBef>
            </a:pPr>
            <a:r>
              <a:rPr lang="es-ES" sz="1600" dirty="0"/>
              <a:t>Son </a:t>
            </a:r>
            <a:r>
              <a:rPr lang="es-ES" sz="1600" b="1" i="1" dirty="0"/>
              <a:t>fuerzas impulsoras</a:t>
            </a:r>
            <a:r>
              <a:rPr lang="es-ES" sz="1600" dirty="0"/>
              <a:t> del cómo hacemos nuestro trabajo. </a:t>
            </a:r>
          </a:p>
        </p:txBody>
      </p:sp>
      <p:sp>
        <p:nvSpPr>
          <p:cNvPr id="5" name="4 Rectángulo"/>
          <p:cNvSpPr/>
          <p:nvPr/>
        </p:nvSpPr>
        <p:spPr>
          <a:xfrm>
            <a:off x="323849" y="2628201"/>
            <a:ext cx="2735263"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indent="-195262" algn="just" defTabSz="1074738">
              <a:spcBef>
                <a:spcPct val="10000"/>
              </a:spcBef>
            </a:pPr>
            <a:r>
              <a:rPr lang="es-ES" sz="1600" dirty="0"/>
              <a:t>Permiten posicionar una </a:t>
            </a:r>
            <a:r>
              <a:rPr lang="es-ES" sz="1600" b="1" i="1" dirty="0"/>
              <a:t>cultura empresarial</a:t>
            </a:r>
            <a:r>
              <a:rPr lang="es-ES" sz="1600" dirty="0"/>
              <a:t>. </a:t>
            </a:r>
          </a:p>
        </p:txBody>
      </p:sp>
      <p:sp>
        <p:nvSpPr>
          <p:cNvPr id="6" name="5 Rectángulo"/>
          <p:cNvSpPr/>
          <p:nvPr/>
        </p:nvSpPr>
        <p:spPr>
          <a:xfrm>
            <a:off x="324569" y="3356992"/>
            <a:ext cx="2735263"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indent="-195262" algn="just" defTabSz="1074738">
              <a:spcBef>
                <a:spcPct val="10000"/>
              </a:spcBef>
            </a:pPr>
            <a:r>
              <a:rPr lang="es-ES" sz="1600" dirty="0"/>
              <a:t>Marcan </a:t>
            </a:r>
            <a:r>
              <a:rPr lang="es-ES" sz="1600" b="1" i="1" dirty="0"/>
              <a:t>patrones para la toma de decisiones.</a:t>
            </a:r>
            <a:r>
              <a:rPr lang="es-ES" sz="1600" dirty="0"/>
              <a:t>  </a:t>
            </a:r>
          </a:p>
        </p:txBody>
      </p:sp>
      <p:sp>
        <p:nvSpPr>
          <p:cNvPr id="8" name="7 Rectángulo"/>
          <p:cNvSpPr/>
          <p:nvPr/>
        </p:nvSpPr>
        <p:spPr>
          <a:xfrm>
            <a:off x="323849" y="4149080"/>
            <a:ext cx="2735263"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indent="-195262" algn="just" defTabSz="1074738">
              <a:spcBef>
                <a:spcPct val="10000"/>
              </a:spcBef>
            </a:pPr>
            <a:r>
              <a:rPr lang="es-ES" sz="1600" dirty="0"/>
              <a:t>Promueven un </a:t>
            </a:r>
            <a:r>
              <a:rPr lang="es-ES" sz="1600" b="1" i="1" dirty="0"/>
              <a:t>cambio de pensamiento</a:t>
            </a:r>
            <a:r>
              <a:rPr lang="es-ES" sz="1600" dirty="0"/>
              <a:t>. </a:t>
            </a:r>
          </a:p>
        </p:txBody>
      </p:sp>
      <p:sp>
        <p:nvSpPr>
          <p:cNvPr id="9" name="8 Rectángulo"/>
          <p:cNvSpPr/>
          <p:nvPr/>
        </p:nvSpPr>
        <p:spPr>
          <a:xfrm>
            <a:off x="6084888" y="1556792"/>
            <a:ext cx="2735261" cy="85561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indent="-195262" algn="just" defTabSz="1074738">
              <a:spcBef>
                <a:spcPct val="10000"/>
              </a:spcBef>
            </a:pPr>
            <a:r>
              <a:rPr lang="es-ES" sz="1600" b="1" i="1" dirty="0"/>
              <a:t>Evitan los fracasos</a:t>
            </a:r>
            <a:r>
              <a:rPr lang="es-ES" sz="1600" dirty="0"/>
              <a:t> en la implantación de estrategias. </a:t>
            </a:r>
            <a:endParaRPr lang="es-ES" sz="1600" dirty="0" smtClean="0"/>
          </a:p>
          <a:p>
            <a:pPr indent="-195262" algn="just" defTabSz="1074738">
              <a:spcBef>
                <a:spcPct val="10000"/>
              </a:spcBef>
            </a:pPr>
            <a:endParaRPr lang="es-ES" sz="1600" dirty="0"/>
          </a:p>
        </p:txBody>
      </p:sp>
      <p:sp>
        <p:nvSpPr>
          <p:cNvPr id="10" name="9 Rectángulo"/>
          <p:cNvSpPr/>
          <p:nvPr/>
        </p:nvSpPr>
        <p:spPr>
          <a:xfrm>
            <a:off x="6084168" y="2628201"/>
            <a:ext cx="2735981"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indent="-195262" algn="just" defTabSz="1074738">
              <a:spcBef>
                <a:spcPct val="10000"/>
              </a:spcBef>
            </a:pPr>
            <a:r>
              <a:rPr lang="es-ES" sz="1600" dirty="0"/>
              <a:t>Se logra una </a:t>
            </a:r>
            <a:r>
              <a:rPr lang="es-ES" sz="1600" b="1" i="1" dirty="0"/>
              <a:t>baja rotación de personal</a:t>
            </a:r>
            <a:r>
              <a:rPr lang="es-ES" sz="1600" dirty="0"/>
              <a:t>. </a:t>
            </a:r>
          </a:p>
        </p:txBody>
      </p:sp>
      <p:sp>
        <p:nvSpPr>
          <p:cNvPr id="11" name="10 Rectángulo"/>
          <p:cNvSpPr/>
          <p:nvPr/>
        </p:nvSpPr>
        <p:spPr>
          <a:xfrm>
            <a:off x="6084888" y="3348281"/>
            <a:ext cx="2735584"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indent="-195262" algn="just" defTabSz="1074738">
              <a:spcBef>
                <a:spcPct val="10000"/>
              </a:spcBef>
            </a:pPr>
            <a:r>
              <a:rPr lang="es-ES" sz="1600" dirty="0"/>
              <a:t>Se </a:t>
            </a:r>
            <a:r>
              <a:rPr lang="es-ES" sz="1600" b="1" i="1" dirty="0"/>
              <a:t>evitan conflictos</a:t>
            </a:r>
            <a:r>
              <a:rPr lang="es-ES" sz="1600" dirty="0"/>
              <a:t> entre el personal. </a:t>
            </a:r>
          </a:p>
        </p:txBody>
      </p:sp>
      <p:sp>
        <p:nvSpPr>
          <p:cNvPr id="12" name="11 Rectángulo"/>
          <p:cNvSpPr/>
          <p:nvPr/>
        </p:nvSpPr>
        <p:spPr>
          <a:xfrm>
            <a:off x="323528" y="5013176"/>
            <a:ext cx="8496944" cy="33855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indent="-195262" algn="just" defTabSz="1074738">
              <a:spcBef>
                <a:spcPct val="10000"/>
              </a:spcBef>
            </a:pPr>
            <a:r>
              <a:rPr lang="es-ES" sz="1600" dirty="0"/>
              <a:t>Con ellos los integrantes de la organización se </a:t>
            </a:r>
            <a:r>
              <a:rPr lang="es-ES" sz="1600" b="1" i="1" dirty="0"/>
              <a:t>adaptan más fácilmente. </a:t>
            </a:r>
          </a:p>
        </p:txBody>
      </p:sp>
      <p:sp>
        <p:nvSpPr>
          <p:cNvPr id="21" name="2 Marcador de contenido"/>
          <p:cNvSpPr txBox="1">
            <a:spLocks/>
          </p:cNvSpPr>
          <p:nvPr/>
        </p:nvSpPr>
        <p:spPr>
          <a:xfrm>
            <a:off x="304800" y="5949280"/>
            <a:ext cx="8534400" cy="485408"/>
          </a:xfrm>
          <a:prstGeom prst="rect">
            <a:avLst/>
          </a:prstGeom>
        </p:spPr>
        <p:txBody>
          <a:bodyPr>
            <a:noAutofit/>
          </a:bodyPr>
          <a:lstStyle>
            <a:defPPr>
              <a:defRPr lang="es-ES"/>
            </a:defPPr>
            <a:lvl1pPr algn="just" defTabSz="914400" eaLnBrk="1" latinLnBrk="0" hangingPunct="1">
              <a:buNone/>
              <a:defRPr sz="2000" u="sng">
                <a:solidFill>
                  <a:schemeClr val="tx2">
                    <a:lumMod val="75000"/>
                  </a:schemeClr>
                </a:solidFill>
                <a:latin typeface="Arial" pitchFamily="34" charset="0"/>
                <a:ea typeface="+mj-ea"/>
                <a:cs typeface="Arial" pitchFamily="34" charset="0"/>
              </a:defRPr>
            </a:lvl1pPr>
          </a:lstStyle>
          <a:p>
            <a:r>
              <a:rPr lang="es-MX" sz="1000" dirty="0">
                <a:solidFill>
                  <a:srgbClr val="0000CC"/>
                </a:solidFill>
                <a:hlinkClick r:id="rId8"/>
              </a:rPr>
              <a:t>http://www.youtube.com/watch?v=Bdtw6gQKe3c&amp;feature=related</a:t>
            </a:r>
            <a:endParaRPr lang="es-MX" sz="1000" dirty="0">
              <a:solidFill>
                <a:srgbClr val="0000CC"/>
              </a:solidFill>
            </a:endParaRPr>
          </a:p>
        </p:txBody>
      </p:sp>
      <p:sp>
        <p:nvSpPr>
          <p:cNvPr id="22" name="21 CuadroTexto"/>
          <p:cNvSpPr txBox="1"/>
          <p:nvPr/>
        </p:nvSpPr>
        <p:spPr>
          <a:xfrm>
            <a:off x="323528" y="5733256"/>
            <a:ext cx="3384376" cy="246221"/>
          </a:xfrm>
          <a:prstGeom prst="rect">
            <a:avLst/>
          </a:prstGeom>
          <a:noFill/>
        </p:spPr>
        <p:txBody>
          <a:bodyPr wrap="square" rtlCol="0">
            <a:spAutoFit/>
          </a:bodyPr>
          <a:lstStyle/>
          <a:p>
            <a:r>
              <a:rPr lang="es-MX" sz="1000" dirty="0" smtClean="0"/>
              <a:t>Material de apoyo.-  Misión, Visión y Valores</a:t>
            </a:r>
            <a:endParaRPr lang="es-MX" sz="1000" dirty="0"/>
          </a:p>
        </p:txBody>
      </p:sp>
    </p:spTree>
    <p:extLst>
      <p:ext uri="{BB962C8B-B14F-4D97-AF65-F5344CB8AC3E}">
        <p14:creationId xmlns:p14="http://schemas.microsoft.com/office/powerpoint/2010/main" val="22553791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pPr>
              <a:defRPr/>
            </a:pPr>
            <a:fld id="{F2E03597-2DFA-4150-80EE-DCA377989522}" type="slidenum">
              <a:rPr lang="es-ES"/>
              <a:pPr>
                <a:defRPr/>
              </a:pPr>
              <a:t>58</a:t>
            </a:fld>
            <a:endParaRPr lang="es-ES" dirty="0"/>
          </a:p>
        </p:txBody>
      </p:sp>
      <p:sp>
        <p:nvSpPr>
          <p:cNvPr id="35844" name="Rectangle 6"/>
          <p:cNvSpPr>
            <a:spLocks noGrp="1" noChangeArrowheads="1"/>
          </p:cNvSpPr>
          <p:nvPr>
            <p:ph type="title" idx="4294967295"/>
          </p:nvPr>
        </p:nvSpPr>
        <p:spPr>
          <a:xfrm>
            <a:off x="533400" y="511201"/>
            <a:ext cx="6019800" cy="490538"/>
          </a:xfrm>
        </p:spPr>
        <p:txBody>
          <a:bodyPr>
            <a:normAutofit fontScale="90000"/>
          </a:bodyPr>
          <a:lstStyle/>
          <a:p>
            <a:pPr algn="l"/>
            <a:r>
              <a:rPr lang="es-MX" sz="2000" dirty="0" smtClean="0"/>
              <a:t>EJEMPLOS DE </a:t>
            </a:r>
            <a:r>
              <a:rPr lang="es-MX" sz="2000" b="1" i="1" dirty="0" smtClean="0"/>
              <a:t>VALORES</a:t>
            </a:r>
            <a:r>
              <a:rPr lang="es-MX" sz="2000" b="1" i="1" dirty="0"/>
              <a:t> </a:t>
            </a:r>
            <a:r>
              <a:rPr lang="es-MX" sz="2000" b="1" i="1" dirty="0" smtClean="0"/>
              <a:t>ESTRATÉGICOS </a:t>
            </a:r>
            <a:r>
              <a:rPr lang="es-MX" sz="2000" dirty="0" smtClean="0"/>
              <a:t>DE UNA EMPRESA:</a:t>
            </a:r>
            <a:endParaRPr lang="es-ES" sz="2000" dirty="0" smtClean="0"/>
          </a:p>
        </p:txBody>
      </p:sp>
      <p:sp>
        <p:nvSpPr>
          <p:cNvPr id="241668" name="Rectangle 7"/>
          <p:cNvSpPr>
            <a:spLocks noGrp="1" noChangeArrowheads="1"/>
          </p:cNvSpPr>
          <p:nvPr>
            <p:ph type="body" idx="4294967295"/>
          </p:nvPr>
        </p:nvSpPr>
        <p:spPr>
          <a:xfrm>
            <a:off x="546100" y="1066800"/>
            <a:ext cx="8064500" cy="5038725"/>
          </a:xfrm>
          <a:solidFill>
            <a:srgbClr val="FD6A5F"/>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fontAlgn="auto">
              <a:lnSpc>
                <a:spcPct val="80000"/>
              </a:lnSpc>
              <a:spcAft>
                <a:spcPts val="0"/>
              </a:spcAft>
              <a:buFont typeface="Arial" pitchFamily="34" charset="0"/>
              <a:buChar char="•"/>
              <a:defRPr/>
            </a:pPr>
            <a:endParaRPr lang="es-ES" sz="1800" b="1" dirty="0" smtClean="0"/>
          </a:p>
          <a:p>
            <a:pPr marL="0" indent="0" algn="ctr" fontAlgn="auto">
              <a:lnSpc>
                <a:spcPct val="80000"/>
              </a:lnSpc>
              <a:spcAft>
                <a:spcPts val="0"/>
              </a:spcAft>
              <a:buNone/>
              <a:defRPr/>
            </a:pPr>
            <a:r>
              <a:rPr lang="es-ES" sz="1800" b="1" dirty="0" smtClean="0"/>
              <a:t>Integridad.</a:t>
            </a:r>
          </a:p>
          <a:p>
            <a:pPr algn="just" fontAlgn="auto">
              <a:lnSpc>
                <a:spcPct val="80000"/>
              </a:lnSpc>
              <a:spcAft>
                <a:spcPts val="0"/>
              </a:spcAft>
              <a:buFontTx/>
              <a:buNone/>
              <a:defRPr/>
            </a:pPr>
            <a:r>
              <a:rPr lang="es-ES" sz="1800" dirty="0" smtClean="0"/>
              <a:t>	Que entendemos como el conducirse con rectitud y congruencia en el actuar, en el pensar y en el uso escrupuloso de la información, y los recursos materiales y financieros. </a:t>
            </a:r>
          </a:p>
          <a:p>
            <a:pPr fontAlgn="auto">
              <a:lnSpc>
                <a:spcPct val="80000"/>
              </a:lnSpc>
              <a:spcAft>
                <a:spcPts val="0"/>
              </a:spcAft>
              <a:buFontTx/>
              <a:buNone/>
              <a:defRPr/>
            </a:pPr>
            <a:endParaRPr lang="es-ES" sz="1800" dirty="0" smtClean="0"/>
          </a:p>
          <a:p>
            <a:pPr marL="0" indent="0" algn="ctr" fontAlgn="auto">
              <a:lnSpc>
                <a:spcPct val="80000"/>
              </a:lnSpc>
              <a:spcAft>
                <a:spcPts val="0"/>
              </a:spcAft>
              <a:buNone/>
              <a:defRPr/>
            </a:pPr>
            <a:r>
              <a:rPr lang="es-ES" sz="1800" b="1" dirty="0" smtClean="0"/>
              <a:t>Lealtad</a:t>
            </a:r>
            <a:r>
              <a:rPr lang="es-ES" sz="1800" dirty="0" smtClean="0"/>
              <a:t/>
            </a:r>
            <a:br>
              <a:rPr lang="es-ES" sz="1800" dirty="0" smtClean="0"/>
            </a:br>
            <a:r>
              <a:rPr lang="es-ES" sz="1800" dirty="0" smtClean="0"/>
              <a:t>Que entendemos como el desempeño comprometido y fiel del trabajo conforme siempre a los valores y objetivos del GRUPO.</a:t>
            </a:r>
          </a:p>
          <a:p>
            <a:pPr fontAlgn="auto">
              <a:lnSpc>
                <a:spcPct val="80000"/>
              </a:lnSpc>
              <a:spcAft>
                <a:spcPts val="0"/>
              </a:spcAft>
              <a:buFont typeface="Arial" pitchFamily="34" charset="0"/>
              <a:buChar char="•"/>
              <a:defRPr/>
            </a:pPr>
            <a:endParaRPr lang="es-ES" sz="1800" dirty="0" smtClean="0"/>
          </a:p>
          <a:p>
            <a:pPr marL="0" indent="0" algn="ctr" fontAlgn="auto">
              <a:lnSpc>
                <a:spcPct val="80000"/>
              </a:lnSpc>
              <a:spcAft>
                <a:spcPts val="0"/>
              </a:spcAft>
              <a:buNone/>
              <a:defRPr/>
            </a:pPr>
            <a:r>
              <a:rPr lang="es-ES" sz="1800" b="1" dirty="0" smtClean="0"/>
              <a:t>Espíritu de servicio</a:t>
            </a:r>
          </a:p>
          <a:p>
            <a:pPr algn="just" fontAlgn="auto">
              <a:lnSpc>
                <a:spcPct val="80000"/>
              </a:lnSpc>
              <a:spcAft>
                <a:spcPts val="0"/>
              </a:spcAft>
              <a:buFontTx/>
              <a:buNone/>
              <a:defRPr/>
            </a:pPr>
            <a:r>
              <a:rPr lang="es-ES" sz="1800" dirty="0" smtClean="0"/>
              <a:t>	Que entendemos como el responder con agilidad, eficiencia y amabilidad en la satisfacción plena de las necesidades y expectativas de nuestros clientes y colaboradores. </a:t>
            </a:r>
          </a:p>
          <a:p>
            <a:pPr fontAlgn="auto">
              <a:lnSpc>
                <a:spcPct val="80000"/>
              </a:lnSpc>
              <a:spcAft>
                <a:spcPts val="0"/>
              </a:spcAft>
              <a:buFont typeface="Arial" pitchFamily="34" charset="0"/>
              <a:buChar char="•"/>
              <a:defRPr/>
            </a:pPr>
            <a:endParaRPr lang="es-ES" sz="1800" b="1" dirty="0" smtClean="0"/>
          </a:p>
          <a:p>
            <a:pPr marL="0" indent="0" algn="ctr" fontAlgn="auto">
              <a:lnSpc>
                <a:spcPct val="80000"/>
              </a:lnSpc>
              <a:spcAft>
                <a:spcPts val="0"/>
              </a:spcAft>
              <a:buNone/>
              <a:defRPr/>
            </a:pPr>
            <a:r>
              <a:rPr lang="es-ES" sz="1800" b="1" dirty="0" smtClean="0"/>
              <a:t>Disciplina</a:t>
            </a:r>
            <a:r>
              <a:rPr lang="es-ES" sz="1800" dirty="0" smtClean="0"/>
              <a:t/>
            </a:r>
            <a:br>
              <a:rPr lang="es-ES" sz="1800" dirty="0" smtClean="0"/>
            </a:br>
            <a:r>
              <a:rPr lang="es-ES" sz="1800" dirty="0" smtClean="0"/>
              <a:t>Que entendemos como la voluntad permanente de comportarse de forma ordenada, higiénica y sistemática en la obtención de los resultados comunes, que es una tradición que debemos continuar.</a:t>
            </a:r>
            <a:endParaRPr lang="es-ES" sz="1800" b="1" dirty="0" smtClean="0"/>
          </a:p>
        </p:txBody>
      </p:sp>
    </p:spTree>
    <p:extLst>
      <p:ext uri="{BB962C8B-B14F-4D97-AF65-F5344CB8AC3E}">
        <p14:creationId xmlns:p14="http://schemas.microsoft.com/office/powerpoint/2010/main" val="54426704"/>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6553200" y="6356350"/>
            <a:ext cx="2133600" cy="365125"/>
          </a:xfrm>
        </p:spPr>
        <p:txBody>
          <a:bodyPr/>
          <a:lstStyle/>
          <a:p>
            <a:pPr>
              <a:defRPr/>
            </a:pPr>
            <a:fld id="{5DE7BFC6-FB4D-4200-A8AD-EE3027AAD2A0}" type="slidenum">
              <a:rPr lang="es-ES"/>
              <a:pPr>
                <a:defRPr/>
              </a:pPr>
              <a:t>59</a:t>
            </a:fld>
            <a:endParaRPr lang="es-ES" dirty="0"/>
          </a:p>
        </p:txBody>
      </p:sp>
      <p:sp>
        <p:nvSpPr>
          <p:cNvPr id="36870" name="Rectangle 4"/>
          <p:cNvSpPr>
            <a:spLocks noChangeArrowheads="1"/>
          </p:cNvSpPr>
          <p:nvPr/>
        </p:nvSpPr>
        <p:spPr bwMode="auto">
          <a:xfrm>
            <a:off x="304800" y="877888"/>
            <a:ext cx="8515350" cy="646973"/>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lIns="92075" tIns="46038" rIns="92075" bIns="46038">
            <a:spAutoFit/>
          </a:bodyPr>
          <a:lstStyle/>
          <a:p>
            <a:pPr algn="just" defTabSz="762000" eaLnBrk="0" hangingPunct="0"/>
            <a:r>
              <a:rPr lang="es-ES_tradnl" dirty="0"/>
              <a:t>Representan las </a:t>
            </a:r>
            <a:r>
              <a:rPr lang="es-ES_tradnl" b="1" i="1" dirty="0"/>
              <a:t>posiciones estratégicas que se desean alcanzar</a:t>
            </a:r>
            <a:r>
              <a:rPr lang="es-ES_tradnl" dirty="0"/>
              <a:t> en un momento dado del futuro. Deben ser </a:t>
            </a:r>
            <a:r>
              <a:rPr lang="es-ES_tradnl" b="1" i="1" dirty="0"/>
              <a:t>alcanzables, medibles y retadores</a:t>
            </a:r>
            <a:r>
              <a:rPr lang="es-ES_tradnl" dirty="0"/>
              <a:t>.</a:t>
            </a:r>
          </a:p>
        </p:txBody>
      </p:sp>
      <p:sp>
        <p:nvSpPr>
          <p:cNvPr id="36871" name="Rectangle 5"/>
          <p:cNvSpPr>
            <a:spLocks noChangeArrowheads="1"/>
          </p:cNvSpPr>
          <p:nvPr/>
        </p:nvSpPr>
        <p:spPr bwMode="auto">
          <a:xfrm>
            <a:off x="250825" y="332656"/>
            <a:ext cx="8642350" cy="461665"/>
          </a:xfrm>
          <a:prstGeom prst="rect">
            <a:avLst/>
          </a:prstGeom>
          <a:noFill/>
          <a:ln w="9525">
            <a:noFill/>
            <a:miter lim="800000"/>
            <a:headEnd/>
            <a:tailEnd/>
          </a:ln>
        </p:spPr>
        <p:txBody>
          <a:bodyPr>
            <a:spAutoFit/>
          </a:bodyPr>
          <a:lstStyle/>
          <a:p>
            <a:pPr algn="ctr">
              <a:spcAft>
                <a:spcPts val="600"/>
              </a:spcAft>
            </a:pPr>
            <a:r>
              <a:rPr lang="es-ES_tradnl" sz="2400" b="1" dirty="0"/>
              <a:t>LOS OBJETIVOS ESTRATEGICOS</a:t>
            </a:r>
            <a:endParaRPr lang="es-E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88840"/>
            <a:ext cx="5231110" cy="3929904"/>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5400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307225" y="1772816"/>
            <a:ext cx="8513247" cy="2322174"/>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marL="261938" indent="-261938" algn="just">
              <a:lnSpc>
                <a:spcPct val="115000"/>
              </a:lnSpc>
              <a:buFontTx/>
              <a:buChar char="•"/>
              <a:tabLst>
                <a:tab pos="174625" algn="l"/>
              </a:tabLst>
            </a:pPr>
            <a:r>
              <a:rPr lang="es-ES" sz="1800" b="1" i="1" dirty="0"/>
              <a:t>Repetitivas o </a:t>
            </a:r>
            <a:r>
              <a:rPr lang="es-ES" sz="1800" b="1" i="1" dirty="0" smtClean="0"/>
              <a:t>nuevas.</a:t>
            </a:r>
            <a:endParaRPr lang="es-ES" sz="1800" b="1" i="1" dirty="0"/>
          </a:p>
          <a:p>
            <a:pPr marL="261938" indent="-261938" algn="just">
              <a:lnSpc>
                <a:spcPct val="115000"/>
              </a:lnSpc>
              <a:buFontTx/>
              <a:buChar char="•"/>
              <a:tabLst>
                <a:tab pos="174625" algn="l"/>
              </a:tabLst>
            </a:pPr>
            <a:r>
              <a:rPr lang="es-MX" sz="1800" b="1" i="1" dirty="0"/>
              <a:t>Estratégicas o </a:t>
            </a:r>
            <a:r>
              <a:rPr lang="es-MX" sz="1800" b="1" i="1" dirty="0" smtClean="0"/>
              <a:t>tácticas.</a:t>
            </a:r>
            <a:endParaRPr lang="es-ES" sz="1800" b="1" i="1" dirty="0"/>
          </a:p>
          <a:p>
            <a:pPr marL="261938" indent="-261938" algn="just">
              <a:lnSpc>
                <a:spcPct val="115000"/>
              </a:lnSpc>
              <a:buFontTx/>
              <a:buChar char="•"/>
              <a:tabLst>
                <a:tab pos="174625" algn="l"/>
              </a:tabLst>
            </a:pPr>
            <a:r>
              <a:rPr lang="es-ES" sz="1800" b="1" i="1" dirty="0"/>
              <a:t>Fácilmente predecibles</a:t>
            </a:r>
            <a:r>
              <a:rPr lang="es-ES" sz="1800" dirty="0"/>
              <a:t> y </a:t>
            </a:r>
            <a:r>
              <a:rPr lang="es-ES" sz="1800" b="1" i="1" dirty="0" smtClean="0"/>
              <a:t>difícilmente predecibles</a:t>
            </a:r>
            <a:r>
              <a:rPr lang="es-ES" sz="1800" dirty="0"/>
              <a:t>.</a:t>
            </a:r>
          </a:p>
          <a:p>
            <a:pPr marL="261938" indent="-261938" algn="just">
              <a:lnSpc>
                <a:spcPct val="115000"/>
              </a:lnSpc>
              <a:buFontTx/>
              <a:buChar char="•"/>
              <a:tabLst>
                <a:tab pos="174625" algn="l"/>
              </a:tabLst>
            </a:pPr>
            <a:r>
              <a:rPr lang="es-ES" sz="1800" b="1" i="1" dirty="0"/>
              <a:t>Programadas y no programadas.</a:t>
            </a:r>
          </a:p>
          <a:p>
            <a:pPr marL="261938" indent="-261938" algn="just">
              <a:lnSpc>
                <a:spcPct val="115000"/>
              </a:lnSpc>
              <a:buFontTx/>
              <a:buChar char="•"/>
              <a:tabLst>
                <a:tab pos="174625" algn="l"/>
              </a:tabLst>
            </a:pPr>
            <a:r>
              <a:rPr lang="es-ES" sz="1800" dirty="0"/>
              <a:t>Para resolver </a:t>
            </a:r>
            <a:r>
              <a:rPr lang="es-ES" sz="1800" b="1" i="1" dirty="0"/>
              <a:t>problemas manifiestos</a:t>
            </a:r>
            <a:r>
              <a:rPr lang="es-ES" sz="1800" dirty="0"/>
              <a:t> en la organización.</a:t>
            </a:r>
          </a:p>
          <a:p>
            <a:pPr marL="261938" indent="-261938" algn="just">
              <a:lnSpc>
                <a:spcPct val="115000"/>
              </a:lnSpc>
              <a:buFontTx/>
              <a:buChar char="•"/>
              <a:tabLst>
                <a:tab pos="174625" algn="l"/>
              </a:tabLst>
            </a:pPr>
            <a:r>
              <a:rPr lang="es-ES" sz="1800" dirty="0"/>
              <a:t>Para </a:t>
            </a:r>
            <a:r>
              <a:rPr lang="es-ES" sz="1800" b="1" i="1" dirty="0"/>
              <a:t>definir el marco de acción futuro</a:t>
            </a:r>
            <a:r>
              <a:rPr lang="es-ES" sz="1800" dirty="0"/>
              <a:t> y su planeación.</a:t>
            </a:r>
          </a:p>
          <a:p>
            <a:pPr marL="261938" indent="-261938" algn="just">
              <a:lnSpc>
                <a:spcPct val="115000"/>
              </a:lnSpc>
              <a:buFontTx/>
              <a:buChar char="•"/>
              <a:tabLst>
                <a:tab pos="174625" algn="l"/>
              </a:tabLst>
            </a:pPr>
            <a:r>
              <a:rPr lang="es-ES" sz="1800" dirty="0"/>
              <a:t>Con </a:t>
            </a:r>
            <a:r>
              <a:rPr lang="es-ES" sz="1800" b="1" i="1" dirty="0"/>
              <a:t>parámetros fácilmente cuantificables</a:t>
            </a:r>
            <a:r>
              <a:rPr lang="es-ES" sz="1800" dirty="0"/>
              <a:t>, en dinero, unidades, etc.</a:t>
            </a:r>
            <a:endParaRPr lang="es-MX" sz="1800" dirty="0"/>
          </a:p>
        </p:txBody>
      </p:sp>
      <p:sp>
        <p:nvSpPr>
          <p:cNvPr id="11272" name="Rectangle 6"/>
          <p:cNvSpPr>
            <a:spLocks noChangeArrowheads="1"/>
          </p:cNvSpPr>
          <p:nvPr/>
        </p:nvSpPr>
        <p:spPr bwMode="auto">
          <a:xfrm>
            <a:off x="323850" y="712813"/>
            <a:ext cx="8496300" cy="915987"/>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1800" b="1" i="1" dirty="0"/>
              <a:t>Otras decisiones derivan de problemas imprevistos, acontecimientos o situaciones</a:t>
            </a:r>
            <a:r>
              <a:rPr lang="es-ES" sz="1800" dirty="0"/>
              <a:t> que no estaban planeados o no se esperaban que ocurrieran. Por ello el ejecutivo debe tomar </a:t>
            </a:r>
            <a:r>
              <a:rPr lang="es-ES" sz="1800" b="1" i="1" dirty="0"/>
              <a:t>diferentes tipos de decisiones</a:t>
            </a:r>
            <a:r>
              <a:rPr lang="es-ES" sz="1800" dirty="0"/>
              <a:t>:</a:t>
            </a:r>
            <a:endParaRPr lang="es-E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83022"/>
            <a:ext cx="3456384" cy="1638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501" y="4365104"/>
            <a:ext cx="3314939" cy="1656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A0A880AF-D019-4B4E-A6D4-963A19B85DF1}" type="slidenum">
              <a:rPr lang="es-MX" smtClean="0"/>
              <a:t>6</a:t>
            </a:fld>
            <a:endParaRPr lang="es-MX"/>
          </a:p>
        </p:txBody>
      </p:sp>
    </p:spTree>
    <p:extLst>
      <p:ext uri="{BB962C8B-B14F-4D97-AF65-F5344CB8AC3E}">
        <p14:creationId xmlns:p14="http://schemas.microsoft.com/office/powerpoint/2010/main" val="585150629"/>
      </p:ext>
    </p:extLst>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6553200" y="6356350"/>
            <a:ext cx="2133600" cy="365125"/>
          </a:xfrm>
        </p:spPr>
        <p:txBody>
          <a:bodyPr/>
          <a:lstStyle/>
          <a:p>
            <a:pPr>
              <a:defRPr/>
            </a:pPr>
            <a:fld id="{5DE7BFC6-FB4D-4200-A8AD-EE3027AAD2A0}" type="slidenum">
              <a:rPr lang="es-ES"/>
              <a:pPr>
                <a:defRPr/>
              </a:pPr>
              <a:t>60</a:t>
            </a:fld>
            <a:endParaRPr lang="es-ES" dirty="0"/>
          </a:p>
        </p:txBody>
      </p:sp>
      <p:graphicFrame>
        <p:nvGraphicFramePr>
          <p:cNvPr id="2" name="1 Diagrama"/>
          <p:cNvGraphicFramePr/>
          <p:nvPr>
            <p:extLst>
              <p:ext uri="{D42A27DB-BD31-4B8C-83A1-F6EECF244321}">
                <p14:modId xmlns:p14="http://schemas.microsoft.com/office/powerpoint/2010/main" val="1828283929"/>
              </p:ext>
            </p:extLst>
          </p:nvPr>
        </p:nvGraphicFramePr>
        <p:xfrm>
          <a:off x="-396552" y="1340768"/>
          <a:ext cx="6984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71" name="Rectangle 5"/>
          <p:cNvSpPr>
            <a:spLocks noChangeArrowheads="1"/>
          </p:cNvSpPr>
          <p:nvPr/>
        </p:nvSpPr>
        <p:spPr bwMode="auto">
          <a:xfrm>
            <a:off x="250825" y="655861"/>
            <a:ext cx="8642350" cy="396875"/>
          </a:xfrm>
          <a:prstGeom prst="rect">
            <a:avLst/>
          </a:prstGeom>
          <a:noFill/>
          <a:ln w="9525">
            <a:noFill/>
            <a:miter lim="800000"/>
            <a:headEnd/>
            <a:tailEnd/>
          </a:ln>
        </p:spPr>
        <p:txBody>
          <a:bodyPr>
            <a:spAutoFit/>
          </a:bodyPr>
          <a:lstStyle/>
          <a:p>
            <a:pPr algn="ctr">
              <a:spcAft>
                <a:spcPts val="600"/>
              </a:spcAft>
            </a:pPr>
            <a:r>
              <a:rPr lang="es-ES_tradnl" sz="2000" b="1" dirty="0" smtClean="0"/>
              <a:t>FUNCIONES DE LOS </a:t>
            </a:r>
            <a:r>
              <a:rPr lang="es-ES_tradnl" sz="2000" b="1" dirty="0"/>
              <a:t>OBJETIVOS </a:t>
            </a:r>
            <a:r>
              <a:rPr lang="es-ES_tradnl" sz="2000" b="1" dirty="0" smtClean="0"/>
              <a:t>ESTRATEGICOS:</a:t>
            </a:r>
            <a:endParaRPr lang="es-ES"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1412776"/>
            <a:ext cx="304800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201311"/>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4D58E3C8-F31A-42EC-AF2A-01392A808377}" type="slidenum">
              <a:rPr lang="es-ES" smtClean="0"/>
              <a:pPr>
                <a:defRPr/>
              </a:pPr>
              <a:t>61</a:t>
            </a:fld>
            <a:endParaRPr lang="es-ES"/>
          </a:p>
        </p:txBody>
      </p:sp>
      <p:grpSp>
        <p:nvGrpSpPr>
          <p:cNvPr id="3" name="2 Grupo"/>
          <p:cNvGrpSpPr/>
          <p:nvPr/>
        </p:nvGrpSpPr>
        <p:grpSpPr>
          <a:xfrm>
            <a:off x="533400" y="1066800"/>
            <a:ext cx="8077200" cy="3505200"/>
            <a:chOff x="533400" y="1066800"/>
            <a:chExt cx="8077200" cy="3505200"/>
          </a:xfrm>
        </p:grpSpPr>
        <p:sp>
          <p:nvSpPr>
            <p:cNvPr id="8" name="7 Llamada de flecha cuádruple"/>
            <p:cNvSpPr/>
            <p:nvPr/>
          </p:nvSpPr>
          <p:spPr>
            <a:xfrm>
              <a:off x="3429000" y="1905000"/>
              <a:ext cx="2209800" cy="1828800"/>
            </a:xfrm>
            <a:prstGeom prst="quadArrowCallou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effectLst>
                    <a:outerShdw blurRad="38100" dist="38100" dir="2700000" algn="tl">
                      <a:srgbClr val="000000">
                        <a:alpha val="43137"/>
                      </a:srgbClr>
                    </a:outerShdw>
                  </a:effectLst>
                </a:rPr>
                <a:t>OBJETIVOS ESTRATÉGICOS</a:t>
              </a:r>
              <a:endParaRPr lang="es-MX" sz="1100" b="1" dirty="0">
                <a:effectLst>
                  <a:outerShdw blurRad="38100" dist="38100" dir="2700000" algn="tl">
                    <a:srgbClr val="000000">
                      <a:alpha val="43137"/>
                    </a:srgbClr>
                  </a:outerShdw>
                </a:effectLst>
              </a:endParaRPr>
            </a:p>
          </p:txBody>
        </p:sp>
        <p:sp>
          <p:nvSpPr>
            <p:cNvPr id="10" name="9 Proceso alternativo"/>
            <p:cNvSpPr/>
            <p:nvPr/>
          </p:nvSpPr>
          <p:spPr>
            <a:xfrm>
              <a:off x="3048000" y="1066800"/>
              <a:ext cx="3060000" cy="684000"/>
            </a:xfrm>
            <a:prstGeom prst="flowChartAlternateProcess">
              <a:avLst/>
            </a:prstGeom>
            <a:solidFill>
              <a:schemeClr val="accent4">
                <a:lumMod val="40000"/>
                <a:lumOff val="6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30000"/>
                </a:spcBef>
              </a:pPr>
              <a:r>
                <a:rPr lang="es-ES" sz="1400" b="1" i="1" dirty="0" smtClean="0">
                  <a:solidFill>
                    <a:prstClr val="black"/>
                  </a:solidFill>
                </a:rPr>
                <a:t>Servir a la empresa</a:t>
              </a:r>
              <a:r>
                <a:rPr lang="es-ES" sz="1400" b="1" dirty="0" smtClean="0">
                  <a:solidFill>
                    <a:prstClr val="black"/>
                  </a:solidFill>
                </a:rPr>
                <a:t>; </a:t>
              </a:r>
              <a:r>
                <a:rPr lang="es-ES" sz="1400" dirty="0" smtClean="0">
                  <a:solidFill>
                    <a:prstClr val="black"/>
                  </a:solidFill>
                </a:rPr>
                <a:t>por lo tanto deben reunir ciertas características que reflejen su utilidad</a:t>
              </a:r>
              <a:endParaRPr lang="es-ES" sz="1400" dirty="0">
                <a:solidFill>
                  <a:prstClr val="black"/>
                </a:solidFill>
              </a:endParaRPr>
            </a:p>
          </p:txBody>
        </p:sp>
        <p:sp>
          <p:nvSpPr>
            <p:cNvPr id="12" name="11 Proceso alternativo"/>
            <p:cNvSpPr/>
            <p:nvPr/>
          </p:nvSpPr>
          <p:spPr>
            <a:xfrm>
              <a:off x="5867400" y="2476500"/>
              <a:ext cx="2743200" cy="684000"/>
            </a:xfrm>
            <a:prstGeom prst="flowChartAlternateProcess">
              <a:avLst/>
            </a:prstGeom>
            <a:solidFill>
              <a:schemeClr val="accent2">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30000"/>
                </a:spcBef>
              </a:pPr>
              <a:r>
                <a:rPr lang="es-ES" sz="1400" dirty="0">
                  <a:solidFill>
                    <a:schemeClr val="tx1"/>
                  </a:solidFill>
                </a:rPr>
                <a:t>Incluyen </a:t>
              </a:r>
              <a:r>
                <a:rPr lang="es-ES" sz="1400" b="1" i="1" dirty="0">
                  <a:solidFill>
                    <a:schemeClr val="tx1"/>
                  </a:solidFill>
                </a:rPr>
                <a:t>fechas y períodos de corto, medio y largo plazo específicos</a:t>
              </a:r>
              <a:r>
                <a:rPr lang="es-ES" sz="1400" dirty="0">
                  <a:solidFill>
                    <a:schemeClr val="tx1"/>
                  </a:solidFill>
                </a:rPr>
                <a:t>.</a:t>
              </a:r>
            </a:p>
          </p:txBody>
        </p:sp>
        <p:sp>
          <p:nvSpPr>
            <p:cNvPr id="13" name="12 Proceso alternativo"/>
            <p:cNvSpPr/>
            <p:nvPr/>
          </p:nvSpPr>
          <p:spPr>
            <a:xfrm>
              <a:off x="1676400" y="3886200"/>
              <a:ext cx="2743200" cy="685800"/>
            </a:xfrm>
            <a:prstGeom prst="flowChartAlternateProcess">
              <a:avLst/>
            </a:prstGeom>
            <a:solidFill>
              <a:srgbClr val="CCFF9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30000"/>
                </a:spcBef>
              </a:pPr>
              <a:r>
                <a:rPr lang="es-ES" sz="1400" dirty="0" smtClean="0">
                  <a:solidFill>
                    <a:schemeClr val="tx1"/>
                  </a:solidFill>
                </a:rPr>
                <a:t>Ser </a:t>
              </a:r>
              <a:r>
                <a:rPr lang="es-ES" sz="1400" b="1" i="1" dirty="0">
                  <a:solidFill>
                    <a:schemeClr val="tx1"/>
                  </a:solidFill>
                </a:rPr>
                <a:t>deseables y confiables</a:t>
              </a:r>
              <a:r>
                <a:rPr lang="es-ES" sz="1400" dirty="0">
                  <a:solidFill>
                    <a:schemeClr val="tx1"/>
                  </a:solidFill>
                </a:rPr>
                <a:t> por los miembros de la organización.</a:t>
              </a:r>
            </a:p>
          </p:txBody>
        </p:sp>
        <p:sp>
          <p:nvSpPr>
            <p:cNvPr id="14" name="13 Proceso alternativo"/>
            <p:cNvSpPr/>
            <p:nvPr/>
          </p:nvSpPr>
          <p:spPr>
            <a:xfrm>
              <a:off x="533400" y="2476500"/>
              <a:ext cx="2743200" cy="685800"/>
            </a:xfrm>
            <a:prstGeom prst="flowChartAlternateProcess">
              <a:avLst/>
            </a:prstGeom>
            <a:solidFill>
              <a:srgbClr val="FFFF9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30000"/>
                </a:spcBef>
              </a:pPr>
              <a:r>
                <a:rPr lang="es-ES" sz="1400" b="1" i="1" dirty="0" smtClean="0">
                  <a:solidFill>
                    <a:schemeClr val="tx1"/>
                  </a:solidFill>
                </a:rPr>
                <a:t>Poseer claridad</a:t>
              </a:r>
              <a:r>
                <a:rPr lang="es-ES" sz="1400" b="1" i="1" dirty="0">
                  <a:solidFill>
                    <a:schemeClr val="tx1"/>
                  </a:solidFill>
                </a:rPr>
                <a:t>, flexibilidad, medible o mesurable, realista, coherente y motivador</a:t>
              </a:r>
              <a:r>
                <a:rPr lang="es-ES" sz="1400" dirty="0">
                  <a:solidFill>
                    <a:schemeClr val="tx1"/>
                  </a:solidFill>
                </a:rPr>
                <a:t>.</a:t>
              </a:r>
            </a:p>
          </p:txBody>
        </p:sp>
        <p:sp>
          <p:nvSpPr>
            <p:cNvPr id="15" name="14 Proceso alternativo"/>
            <p:cNvSpPr/>
            <p:nvPr/>
          </p:nvSpPr>
          <p:spPr>
            <a:xfrm>
              <a:off x="4724400" y="3886200"/>
              <a:ext cx="2743200" cy="685800"/>
            </a:xfrm>
            <a:prstGeom prst="flowChartAlternateProcess">
              <a:avLst/>
            </a:prstGeom>
            <a:solidFill>
              <a:schemeClr val="accent6">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30000"/>
                </a:spcBef>
              </a:pPr>
              <a:r>
                <a:rPr lang="es-ES" sz="1400" b="1" i="1" dirty="0" smtClean="0">
                  <a:solidFill>
                    <a:schemeClr val="tx1"/>
                  </a:solidFill>
                </a:rPr>
                <a:t>Elaborarse </a:t>
              </a:r>
              <a:r>
                <a:rPr lang="es-ES" sz="1400" b="1" i="1" dirty="0">
                  <a:solidFill>
                    <a:schemeClr val="tx1"/>
                  </a:solidFill>
                </a:rPr>
                <a:t>con la participación del personal</a:t>
              </a:r>
              <a:r>
                <a:rPr lang="es-ES" sz="1400" dirty="0">
                  <a:solidFill>
                    <a:schemeClr val="tx1"/>
                  </a:solidFill>
                </a:rPr>
                <a:t> de la </a:t>
              </a:r>
              <a:r>
                <a:rPr lang="es-ES" sz="1400" dirty="0" smtClean="0">
                  <a:solidFill>
                    <a:schemeClr val="tx1"/>
                  </a:solidFill>
                </a:rPr>
                <a:t>empresa.</a:t>
              </a:r>
              <a:endParaRPr lang="es-ES" sz="1400" dirty="0">
                <a:solidFill>
                  <a:schemeClr val="tx1"/>
                </a:solidFill>
              </a:endParaRPr>
            </a:p>
          </p:txBody>
        </p:sp>
      </p:grpSp>
      <p:sp>
        <p:nvSpPr>
          <p:cNvPr id="16" name="Text Box 3"/>
          <p:cNvSpPr txBox="1">
            <a:spLocks noChangeArrowheads="1"/>
          </p:cNvSpPr>
          <p:nvPr/>
        </p:nvSpPr>
        <p:spPr bwMode="auto">
          <a:xfrm>
            <a:off x="228600" y="476250"/>
            <a:ext cx="8642350" cy="396875"/>
          </a:xfrm>
          <a:prstGeom prst="rect">
            <a:avLst/>
          </a:prstGeom>
          <a:noFill/>
          <a:ln w="9525">
            <a:noFill/>
            <a:miter lim="800000"/>
            <a:headEnd/>
            <a:tailEnd/>
          </a:ln>
        </p:spPr>
        <p:txBody>
          <a:bodyPr>
            <a:spAutoFit/>
          </a:bodyPr>
          <a:lstStyle/>
          <a:p>
            <a:pPr algn="ctr">
              <a:spcBef>
                <a:spcPct val="50000"/>
              </a:spcBef>
            </a:pPr>
            <a:r>
              <a:rPr lang="es-ES" sz="2000" b="1" dirty="0" smtClean="0"/>
              <a:t>CARACTERÍSTICAS:</a:t>
            </a:r>
            <a:endParaRPr lang="es-ES" sz="2000" b="1" dirty="0"/>
          </a:p>
        </p:txBody>
      </p:sp>
      <p:sp>
        <p:nvSpPr>
          <p:cNvPr id="17" name="Rectangle 4"/>
          <p:cNvSpPr>
            <a:spLocks noChangeArrowheads="1"/>
          </p:cNvSpPr>
          <p:nvPr/>
        </p:nvSpPr>
        <p:spPr bwMode="auto">
          <a:xfrm>
            <a:off x="304801" y="4876800"/>
            <a:ext cx="8534400" cy="1200329"/>
          </a:xfrm>
          <a:prstGeom prst="rect">
            <a:avLst/>
          </a:prstGeom>
          <a:noFill/>
          <a:ln w="9525">
            <a:noFill/>
            <a:miter lim="800000"/>
            <a:headEnd/>
            <a:tailEnd/>
          </a:ln>
        </p:spPr>
        <p:txBody>
          <a:bodyPr wrap="square" anchor="ctr">
            <a:spAutoFit/>
          </a:bodyPr>
          <a:lstStyle/>
          <a:p>
            <a:pPr algn="just"/>
            <a:r>
              <a:rPr lang="es-ES" dirty="0"/>
              <a:t>Los </a:t>
            </a:r>
            <a:r>
              <a:rPr lang="es-ES" b="1" i="1" dirty="0"/>
              <a:t>objetivos no son estáticos,</a:t>
            </a:r>
            <a:r>
              <a:rPr lang="es-ES" dirty="0"/>
              <a:t> pues están en </a:t>
            </a:r>
            <a:r>
              <a:rPr lang="es-ES" b="1" i="1" dirty="0"/>
              <a:t>continua evolución</a:t>
            </a:r>
            <a:r>
              <a:rPr lang="es-ES" dirty="0"/>
              <a:t>, modificando la relación de la </a:t>
            </a:r>
            <a:r>
              <a:rPr lang="es-ES" b="1" i="1" dirty="0"/>
              <a:t>empresa con su medio ambiente</a:t>
            </a:r>
            <a:r>
              <a:rPr lang="es-ES" dirty="0"/>
              <a:t>. Por ello, es necesario revisar continuamente la estructura de </a:t>
            </a:r>
            <a:r>
              <a:rPr lang="es-ES" dirty="0" smtClean="0"/>
              <a:t>los objetivos </a:t>
            </a:r>
            <a:r>
              <a:rPr lang="es-ES" dirty="0"/>
              <a:t>frente a las alteraciones del medio ambiente y de la organización.</a:t>
            </a:r>
          </a:p>
        </p:txBody>
      </p:sp>
    </p:spTree>
    <p:extLst>
      <p:ext uri="{BB962C8B-B14F-4D97-AF65-F5344CB8AC3E}">
        <p14:creationId xmlns:p14="http://schemas.microsoft.com/office/powerpoint/2010/main" val="17155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pPr>
              <a:defRPr/>
            </a:pPr>
            <a:fld id="{7F25CB39-C0AE-40BA-B0E6-4E2B45BD3341}" type="slidenum">
              <a:rPr lang="es-ES"/>
              <a:pPr>
                <a:defRPr/>
              </a:pPr>
              <a:t>62</a:t>
            </a:fld>
            <a:endParaRPr lang="es-ES" dirty="0"/>
          </a:p>
        </p:txBody>
      </p:sp>
      <p:sp>
        <p:nvSpPr>
          <p:cNvPr id="38916" name="Text Box 7"/>
          <p:cNvSpPr txBox="1">
            <a:spLocks noChangeArrowheads="1"/>
          </p:cNvSpPr>
          <p:nvPr/>
        </p:nvSpPr>
        <p:spPr bwMode="auto">
          <a:xfrm>
            <a:off x="304800" y="4941168"/>
            <a:ext cx="6477000" cy="923330"/>
          </a:xfrm>
          <a:prstGeom prst="rect">
            <a:avLst/>
          </a:prstGeom>
          <a:noFill/>
          <a:ln w="9525">
            <a:noFill/>
            <a:miter lim="800000"/>
            <a:headEnd/>
            <a:tailEnd/>
          </a:ln>
        </p:spPr>
        <p:txBody>
          <a:bodyPr wrap="square">
            <a:spAutoFit/>
          </a:bodyPr>
          <a:lstStyle/>
          <a:p>
            <a:pPr marL="261938" indent="-261938" algn="just">
              <a:spcBef>
                <a:spcPct val="20000"/>
              </a:spcBef>
              <a:buFont typeface="Arial" charset="0"/>
              <a:buChar char="–"/>
            </a:pPr>
            <a:r>
              <a:rPr lang="es-ES" b="1" i="1" dirty="0" smtClean="0"/>
              <a:t>Operacional </a:t>
            </a:r>
            <a:r>
              <a:rPr lang="es-ES" b="1" i="1" dirty="0"/>
              <a:t>o de corto plazo:</a:t>
            </a:r>
            <a:r>
              <a:rPr lang="es-ES" dirty="0"/>
              <a:t> se realizan en un periodo menor a un año. Se refiere a las actividades para llevar a cabo las operaciones diarias del negocio.</a:t>
            </a:r>
          </a:p>
        </p:txBody>
      </p:sp>
      <p:sp>
        <p:nvSpPr>
          <p:cNvPr id="38917" name="Rectangle 8"/>
          <p:cNvSpPr>
            <a:spLocks noChangeArrowheads="1"/>
          </p:cNvSpPr>
          <p:nvPr/>
        </p:nvSpPr>
        <p:spPr bwMode="auto">
          <a:xfrm>
            <a:off x="304800" y="928687"/>
            <a:ext cx="8534400" cy="366713"/>
          </a:xfrm>
          <a:prstGeom prst="rect">
            <a:avLst/>
          </a:prstGeom>
          <a:noFill/>
          <a:ln w="9525">
            <a:noFill/>
            <a:miter lim="800000"/>
            <a:headEnd/>
            <a:tailEnd/>
          </a:ln>
        </p:spPr>
        <p:txBody>
          <a:bodyPr wrap="square">
            <a:spAutoFit/>
          </a:bodyPr>
          <a:lstStyle/>
          <a:p>
            <a:pPr>
              <a:spcBef>
                <a:spcPct val="50000"/>
              </a:spcBef>
            </a:pPr>
            <a:r>
              <a:rPr lang="es-ES" dirty="0"/>
              <a:t>Según el alcance en el tiempo podemos definir los objetivos en:</a:t>
            </a:r>
          </a:p>
        </p:txBody>
      </p:sp>
      <p:sp>
        <p:nvSpPr>
          <p:cNvPr id="38918" name="Rectangle 9"/>
          <p:cNvSpPr>
            <a:spLocks noChangeArrowheads="1"/>
          </p:cNvSpPr>
          <p:nvPr/>
        </p:nvSpPr>
        <p:spPr bwMode="auto">
          <a:xfrm>
            <a:off x="250825" y="476250"/>
            <a:ext cx="8642350" cy="396875"/>
          </a:xfrm>
          <a:prstGeom prst="rect">
            <a:avLst/>
          </a:prstGeom>
          <a:noFill/>
          <a:ln w="9525">
            <a:noFill/>
            <a:miter lim="800000"/>
            <a:headEnd/>
            <a:tailEnd/>
          </a:ln>
        </p:spPr>
        <p:txBody>
          <a:bodyPr anchor="ctr">
            <a:spAutoFit/>
          </a:bodyPr>
          <a:lstStyle/>
          <a:p>
            <a:pPr algn="ctr"/>
            <a:r>
              <a:rPr lang="es-ES" sz="2000" b="1" dirty="0"/>
              <a:t>TIPOS DE OBJETIVOS</a:t>
            </a:r>
          </a:p>
        </p:txBody>
      </p:sp>
      <p:sp>
        <p:nvSpPr>
          <p:cNvPr id="2" name="1 Rectángulo"/>
          <p:cNvSpPr/>
          <p:nvPr/>
        </p:nvSpPr>
        <p:spPr>
          <a:xfrm>
            <a:off x="304800" y="1446074"/>
            <a:ext cx="6477000" cy="1477328"/>
          </a:xfrm>
          <a:prstGeom prst="rect">
            <a:avLst/>
          </a:prstGeom>
        </p:spPr>
        <p:txBody>
          <a:bodyPr wrap="square">
            <a:spAutoFit/>
          </a:bodyPr>
          <a:lstStyle/>
          <a:p>
            <a:pPr marL="261938" indent="-261938" algn="just">
              <a:spcBef>
                <a:spcPct val="20000"/>
              </a:spcBef>
              <a:buFont typeface="Arial" charset="0"/>
              <a:buChar char="–"/>
            </a:pPr>
            <a:r>
              <a:rPr lang="es-ES" b="1" i="1" dirty="0"/>
              <a:t>Generales o de largo plazo:</a:t>
            </a:r>
            <a:r>
              <a:rPr lang="es-ES" dirty="0"/>
              <a:t> están basados en las especificaciones de los objetivos, son notablemente más especulativos para los años distantes que para el futuro inmediato. Se hacen en un periodo máximo de cinco años y mínimo de </a:t>
            </a:r>
            <a:r>
              <a:rPr lang="es-ES" dirty="0" smtClean="0"/>
              <a:t>tres.</a:t>
            </a:r>
            <a:endParaRPr lang="es-ES" dirty="0"/>
          </a:p>
        </p:txBody>
      </p:sp>
      <p:sp>
        <p:nvSpPr>
          <p:cNvPr id="3" name="2 Rectángulo"/>
          <p:cNvSpPr/>
          <p:nvPr/>
        </p:nvSpPr>
        <p:spPr>
          <a:xfrm>
            <a:off x="304800" y="3140968"/>
            <a:ext cx="6477000" cy="1477328"/>
          </a:xfrm>
          <a:prstGeom prst="rect">
            <a:avLst/>
          </a:prstGeom>
        </p:spPr>
        <p:txBody>
          <a:bodyPr wrap="square">
            <a:spAutoFit/>
          </a:bodyPr>
          <a:lstStyle/>
          <a:p>
            <a:pPr marL="261938" indent="-261938" algn="just">
              <a:spcBef>
                <a:spcPct val="20000"/>
              </a:spcBef>
              <a:buFont typeface="Arial" charset="0"/>
              <a:buChar char="–"/>
            </a:pPr>
            <a:r>
              <a:rPr lang="es-ES" b="1" i="1" dirty="0"/>
              <a:t>Tácticos o de mediano plazo:</a:t>
            </a:r>
            <a:r>
              <a:rPr lang="es-ES" dirty="0"/>
              <a:t> Se basan en función del objetivo general de la organización. Son los objetivos formales de la empresa y se fijan por áreas para lograr su propósito. Se define </a:t>
            </a:r>
            <a:r>
              <a:rPr lang="es-ES" b="1" i="1" dirty="0"/>
              <a:t>qué se desea, cómo y cuándo se realizará y quien será el responsable.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745166"/>
            <a:ext cx="1981200" cy="182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304"/>
          <a:stretch/>
        </p:blipFill>
        <p:spPr bwMode="auto">
          <a:xfrm>
            <a:off x="6858001" y="4071170"/>
            <a:ext cx="1999890" cy="195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865184"/>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pPr>
              <a:defRPr/>
            </a:pPr>
            <a:fld id="{549DDB02-D990-44E7-B9D5-245917E86B5A}" type="slidenum">
              <a:rPr lang="es-ES"/>
              <a:pPr>
                <a:defRPr/>
              </a:pPr>
              <a:t>63</a:t>
            </a:fld>
            <a:endParaRPr lang="es-ES" dirty="0"/>
          </a:p>
        </p:txBody>
      </p:sp>
      <p:graphicFrame>
        <p:nvGraphicFramePr>
          <p:cNvPr id="263243" name="Group 75"/>
          <p:cNvGraphicFramePr>
            <a:graphicFrameLocks noGrp="1"/>
          </p:cNvGraphicFramePr>
          <p:nvPr>
            <p:extLst>
              <p:ext uri="{D42A27DB-BD31-4B8C-83A1-F6EECF244321}">
                <p14:modId xmlns:p14="http://schemas.microsoft.com/office/powerpoint/2010/main" val="2588528514"/>
              </p:ext>
            </p:extLst>
          </p:nvPr>
        </p:nvGraphicFramePr>
        <p:xfrm>
          <a:off x="684213" y="836613"/>
          <a:ext cx="7704137" cy="5347526"/>
        </p:xfrm>
        <a:graphic>
          <a:graphicData uri="http://schemas.openxmlformats.org/drawingml/2006/table">
            <a:tbl>
              <a:tblPr/>
              <a:tblGrid>
                <a:gridCol w="7704137"/>
              </a:tblGrid>
              <a:tr h="167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1" u="sng" strike="noStrike" cap="none" normalizeH="0" baseline="0" dirty="0" smtClean="0">
                          <a:ln>
                            <a:noFill/>
                          </a:ln>
                          <a:solidFill>
                            <a:schemeClr val="tx1"/>
                          </a:solidFill>
                          <a:effectLst/>
                          <a:latin typeface="Arial" charset="0"/>
                        </a:rPr>
                        <a:t>General Estratégico: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Arial" charset="0"/>
                        </a:rPr>
                        <a:t>Establecer la creatividad, la innovación, la productividad, la competitividad y la rentabilidad como los factores de desarrollo necesarios para lograr la estabilidad, el crecimiento y la permanencia de las empresas del Grupo.</a:t>
                      </a:r>
                      <a:endParaRPr kumimoji="0" lang="es-E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6A"/>
                    </a:solidFill>
                  </a:tcPr>
                </a:tc>
              </a:tr>
              <a:tr h="100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1" u="sng" strike="noStrike" cap="none" normalizeH="0" baseline="0" dirty="0" smtClean="0">
                          <a:ln>
                            <a:noFill/>
                          </a:ln>
                          <a:solidFill>
                            <a:schemeClr val="tx1"/>
                          </a:solidFill>
                          <a:effectLst/>
                          <a:latin typeface="Arial" charset="0"/>
                        </a:rPr>
                        <a:t>De ventas: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Arial" charset="0"/>
                        </a:rPr>
                        <a:t>Lograr una venta durante el año de 2013  de $ 250,000,000.00 a precios corrientes y de un 3.7% más de unidades.</a:t>
                      </a:r>
                      <a:endParaRPr kumimoji="0" lang="es-E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6A"/>
                    </a:solidFill>
                  </a:tcPr>
                </a:tc>
              </a:tr>
              <a:tr h="10048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1800" b="1" i="1" u="sng" strike="noStrike" cap="none" normalizeH="0" baseline="0" dirty="0" smtClean="0">
                          <a:ln>
                            <a:noFill/>
                          </a:ln>
                          <a:solidFill>
                            <a:schemeClr val="tx1"/>
                          </a:solidFill>
                          <a:effectLst/>
                          <a:latin typeface="Arial" charset="0"/>
                        </a:rPr>
                        <a:t>De utilidades: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Arial" charset="0"/>
                        </a:rPr>
                        <a:t>Lograr un total de utilidades netas promedio de un 2.4% más de las obtenidas durante 2012.</a:t>
                      </a:r>
                      <a:endParaRPr kumimoji="0" lang="es-E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6A"/>
                    </a:solidFill>
                  </a:tcPr>
                </a:tc>
              </a:tr>
              <a:tr h="13906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1800" b="1" i="1" u="sng" strike="noStrike" cap="none" normalizeH="0" baseline="0" dirty="0" smtClean="0">
                          <a:ln>
                            <a:noFill/>
                          </a:ln>
                          <a:solidFill>
                            <a:schemeClr val="tx1"/>
                          </a:solidFill>
                          <a:effectLst/>
                          <a:latin typeface="Arial" charset="0"/>
                        </a:rPr>
                        <a:t>De participación: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dirty="0" smtClean="0">
                          <a:ln>
                            <a:noFill/>
                          </a:ln>
                          <a:solidFill>
                            <a:schemeClr val="tx1"/>
                          </a:solidFill>
                          <a:effectLst/>
                          <a:latin typeface="Arial" charset="0"/>
                        </a:rPr>
                        <a:t>Alcanzar una participación del mercado total de implementos agrícolas del país de un 23.0% en valores y del 24.5% en máquinas de riego.</a:t>
                      </a:r>
                      <a:endParaRPr kumimoji="0" lang="es-E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E6A"/>
                    </a:solidFill>
                  </a:tcPr>
                </a:tc>
              </a:tr>
            </a:tbl>
          </a:graphicData>
        </a:graphic>
      </p:graphicFrame>
      <p:sp>
        <p:nvSpPr>
          <p:cNvPr id="39952" name="Text Box 73"/>
          <p:cNvSpPr txBox="1">
            <a:spLocks noChangeArrowheads="1"/>
          </p:cNvSpPr>
          <p:nvPr/>
        </p:nvSpPr>
        <p:spPr bwMode="auto">
          <a:xfrm>
            <a:off x="609600" y="404813"/>
            <a:ext cx="7850188" cy="396875"/>
          </a:xfrm>
          <a:prstGeom prst="rect">
            <a:avLst/>
          </a:prstGeom>
          <a:noFill/>
          <a:ln w="9525">
            <a:noFill/>
            <a:miter lim="800000"/>
            <a:headEnd/>
            <a:tailEnd/>
          </a:ln>
        </p:spPr>
        <p:txBody>
          <a:bodyPr>
            <a:spAutoFit/>
          </a:bodyPr>
          <a:lstStyle/>
          <a:p>
            <a:pPr algn="just">
              <a:spcBef>
                <a:spcPct val="50000"/>
              </a:spcBef>
            </a:pPr>
            <a:r>
              <a:rPr lang="es-ES" sz="2000" dirty="0"/>
              <a:t>Ejemplos de </a:t>
            </a:r>
            <a:r>
              <a:rPr lang="es-ES" sz="2000" b="1" i="1" dirty="0" smtClean="0"/>
              <a:t>Objetivos Estratégicos </a:t>
            </a:r>
            <a:r>
              <a:rPr lang="es-ES" sz="2000" dirty="0" smtClean="0"/>
              <a:t>de una empresa:</a:t>
            </a:r>
            <a:endParaRPr lang="es-ES" sz="2000" dirty="0"/>
          </a:p>
        </p:txBody>
      </p:sp>
    </p:spTree>
    <p:extLst>
      <p:ext uri="{BB962C8B-B14F-4D97-AF65-F5344CB8AC3E}">
        <p14:creationId xmlns:p14="http://schemas.microsoft.com/office/powerpoint/2010/main" val="2954684271"/>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a:xfrm>
            <a:off x="6553200" y="6356350"/>
            <a:ext cx="2133600" cy="365125"/>
          </a:xfrm>
        </p:spPr>
        <p:txBody>
          <a:bodyPr/>
          <a:lstStyle/>
          <a:p>
            <a:pPr>
              <a:defRPr/>
            </a:pPr>
            <a:fld id="{8B8C86B0-091B-45B3-A784-2E9AA97C2016}" type="slidenum">
              <a:rPr lang="es-ES"/>
              <a:pPr>
                <a:defRPr/>
              </a:pPr>
              <a:t>64</a:t>
            </a:fld>
            <a:endParaRPr lang="es-ES" dirty="0"/>
          </a:p>
        </p:txBody>
      </p:sp>
      <p:sp>
        <p:nvSpPr>
          <p:cNvPr id="47109" name="Text Box 3"/>
          <p:cNvSpPr txBox="1">
            <a:spLocks noChangeArrowheads="1"/>
          </p:cNvSpPr>
          <p:nvPr/>
        </p:nvSpPr>
        <p:spPr bwMode="auto">
          <a:xfrm>
            <a:off x="304800" y="1073150"/>
            <a:ext cx="8515350" cy="646331"/>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lgn="just">
              <a:spcBef>
                <a:spcPct val="50000"/>
              </a:spcBef>
            </a:pPr>
            <a:r>
              <a:rPr lang="es-ES" b="1" i="1" dirty="0" smtClean="0"/>
              <a:t>Es </a:t>
            </a:r>
            <a:r>
              <a:rPr lang="es-ES" b="1" i="1" dirty="0"/>
              <a:t>la fase ejecutiva del Proceso de Planeación Estratégica que siguen las organizaciones, </a:t>
            </a:r>
            <a:r>
              <a:rPr lang="es-ES" dirty="0"/>
              <a:t>y fundamentalmente consiste en tres etapas básicas:</a:t>
            </a:r>
          </a:p>
        </p:txBody>
      </p:sp>
      <p:sp>
        <p:nvSpPr>
          <p:cNvPr id="47110" name="Rectangle 4"/>
          <p:cNvSpPr>
            <a:spLocks noChangeArrowheads="1"/>
          </p:cNvSpPr>
          <p:nvPr/>
        </p:nvSpPr>
        <p:spPr bwMode="auto">
          <a:xfrm>
            <a:off x="2699792" y="404664"/>
            <a:ext cx="3687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s-ES_tradnl" sz="2400" b="1" dirty="0"/>
              <a:t>DISEÑO ESTRATÉGICO</a:t>
            </a:r>
            <a:endParaRPr lang="es-ES" sz="2400" b="1" dirty="0"/>
          </a:p>
        </p:txBody>
      </p:sp>
      <p:sp>
        <p:nvSpPr>
          <p:cNvPr id="273413" name="Rectangle 5"/>
          <p:cNvSpPr>
            <a:spLocks noChangeArrowheads="1"/>
          </p:cNvSpPr>
          <p:nvPr/>
        </p:nvSpPr>
        <p:spPr bwMode="auto">
          <a:xfrm>
            <a:off x="539750" y="2205038"/>
            <a:ext cx="2447925" cy="792162"/>
          </a:xfrm>
          <a:prstGeom prst="rect">
            <a:avLst/>
          </a:prstGeom>
          <a:solidFill>
            <a:srgbClr val="FD403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_tradnl" b="1" dirty="0"/>
              <a:t>FORMULACIÓN DE</a:t>
            </a:r>
          </a:p>
          <a:p>
            <a:pPr algn="ctr">
              <a:defRPr/>
            </a:pPr>
            <a:r>
              <a:rPr lang="es-ES_tradnl" b="1" dirty="0"/>
              <a:t>LAS ESTRATEGIAS</a:t>
            </a:r>
            <a:endParaRPr lang="es-ES" sz="900" b="1" dirty="0"/>
          </a:p>
        </p:txBody>
      </p:sp>
      <p:sp>
        <p:nvSpPr>
          <p:cNvPr id="273414" name="Rectangle 6"/>
          <p:cNvSpPr>
            <a:spLocks noChangeArrowheads="1"/>
          </p:cNvSpPr>
          <p:nvPr/>
        </p:nvSpPr>
        <p:spPr bwMode="auto">
          <a:xfrm>
            <a:off x="3132138" y="3213100"/>
            <a:ext cx="2592387" cy="792163"/>
          </a:xfrm>
          <a:prstGeom prst="rect">
            <a:avLst/>
          </a:prstGeom>
          <a:solidFill>
            <a:srgbClr val="FD403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_tradnl" b="1" dirty="0"/>
              <a:t>IMPLEMENTACIÓN DE</a:t>
            </a:r>
          </a:p>
          <a:p>
            <a:pPr algn="ctr">
              <a:defRPr/>
            </a:pPr>
            <a:r>
              <a:rPr lang="es-ES_tradnl" b="1" dirty="0"/>
              <a:t>LAS ESTRATEGIAS</a:t>
            </a:r>
            <a:endParaRPr lang="es-ES" sz="800" b="1" dirty="0"/>
          </a:p>
        </p:txBody>
      </p:sp>
      <p:sp>
        <p:nvSpPr>
          <p:cNvPr id="273415" name="Rectangle 7"/>
          <p:cNvSpPr>
            <a:spLocks noChangeArrowheads="1"/>
          </p:cNvSpPr>
          <p:nvPr/>
        </p:nvSpPr>
        <p:spPr bwMode="auto">
          <a:xfrm>
            <a:off x="5940152" y="4221013"/>
            <a:ext cx="2592388" cy="792163"/>
          </a:xfrm>
          <a:prstGeom prst="rect">
            <a:avLst/>
          </a:prstGeom>
          <a:solidFill>
            <a:srgbClr val="FD403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ES_tradnl" b="1" dirty="0">
                <a:solidFill>
                  <a:schemeClr val="bg2">
                    <a:lumMod val="10000"/>
                  </a:schemeClr>
                </a:solidFill>
              </a:rPr>
              <a:t>EVALUACIÓN DE</a:t>
            </a:r>
          </a:p>
          <a:p>
            <a:pPr algn="ctr">
              <a:defRPr/>
            </a:pPr>
            <a:r>
              <a:rPr lang="es-ES_tradnl" b="1" dirty="0">
                <a:solidFill>
                  <a:schemeClr val="bg2">
                    <a:lumMod val="10000"/>
                  </a:schemeClr>
                </a:solidFill>
              </a:rPr>
              <a:t>LAS ESTRATEGIAS</a:t>
            </a:r>
            <a:endParaRPr lang="es-ES" sz="800" b="1" dirty="0">
              <a:solidFill>
                <a:schemeClr val="bg2">
                  <a:lumMod val="10000"/>
                </a:schemeClr>
              </a:solidFill>
            </a:endParaRPr>
          </a:p>
        </p:txBody>
      </p:sp>
      <p:sp>
        <p:nvSpPr>
          <p:cNvPr id="2" name="1 Flecha doblada hacia arriba"/>
          <p:cNvSpPr/>
          <p:nvPr/>
        </p:nvSpPr>
        <p:spPr>
          <a:xfrm rot="5400000">
            <a:off x="1943859" y="2744780"/>
            <a:ext cx="792083" cy="1440458"/>
          </a:xfrm>
          <a:prstGeom prst="bentUpArrow">
            <a:avLst>
              <a:gd name="adj1" fmla="val 25000"/>
              <a:gd name="adj2" fmla="val 30202"/>
              <a:gd name="adj3" fmla="val 436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lecha doblada hacia arriba"/>
          <p:cNvSpPr/>
          <p:nvPr/>
        </p:nvSpPr>
        <p:spPr>
          <a:xfrm rot="5400000">
            <a:off x="4751873" y="3752889"/>
            <a:ext cx="792083" cy="1440458"/>
          </a:xfrm>
          <a:prstGeom prst="bentUpArrow">
            <a:avLst>
              <a:gd name="adj1" fmla="val 25000"/>
              <a:gd name="adj2" fmla="val 30202"/>
              <a:gd name="adj3" fmla="val 436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Rectángulo"/>
          <p:cNvSpPr/>
          <p:nvPr/>
        </p:nvSpPr>
        <p:spPr>
          <a:xfrm>
            <a:off x="323850" y="5446965"/>
            <a:ext cx="8496300" cy="646331"/>
          </a:xfrm>
          <a:prstGeom prst="rect">
            <a:avLst/>
          </a:prstGeom>
        </p:spPr>
        <p:txBody>
          <a:bodyPr wrap="square">
            <a:spAutoFit/>
          </a:bodyPr>
          <a:lstStyle/>
          <a:p>
            <a:pPr algn="just" defTabSz="762000" eaLnBrk="0" hangingPunct="0">
              <a:defRPr/>
            </a:pPr>
            <a:r>
              <a:rPr lang="es-ES" b="1" i="1" dirty="0"/>
              <a:t>Una estrategia </a:t>
            </a:r>
            <a:r>
              <a:rPr lang="es-ES" dirty="0"/>
              <a:t>es un </a:t>
            </a:r>
            <a:r>
              <a:rPr lang="es-ES" b="1" i="1" dirty="0"/>
              <a:t>curso de acción conscientemente deseado y determinado de forma anticipada</a:t>
            </a:r>
            <a:r>
              <a:rPr lang="es-ES" dirty="0"/>
              <a:t>, con la finalidad de </a:t>
            </a:r>
            <a:r>
              <a:rPr lang="es-ES" b="1" i="1" dirty="0"/>
              <a:t>asegurar el logro de los objetivos</a:t>
            </a:r>
            <a:r>
              <a:rPr lang="es-ES" dirty="0"/>
              <a:t> de la empresa.</a:t>
            </a:r>
          </a:p>
        </p:txBody>
      </p:sp>
    </p:spTree>
    <p:extLst>
      <p:ext uri="{BB962C8B-B14F-4D97-AF65-F5344CB8AC3E}">
        <p14:creationId xmlns:p14="http://schemas.microsoft.com/office/powerpoint/2010/main" val="17642657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273413"/>
                                        </p:tgtEl>
                                        <p:attrNameLst>
                                          <p:attrName>style.visibility</p:attrName>
                                        </p:attrNameLst>
                                      </p:cBhvr>
                                      <p:to>
                                        <p:strVal val="visible"/>
                                      </p:to>
                                    </p:set>
                                    <p:anim calcmode="lin" valueType="num">
                                      <p:cBhvr>
                                        <p:cTn id="7" dur="500" fill="hold"/>
                                        <p:tgtEl>
                                          <p:spTgt spid="273413"/>
                                        </p:tgtEl>
                                        <p:attrNameLst>
                                          <p:attrName>ppt_w</p:attrName>
                                        </p:attrNameLst>
                                      </p:cBhvr>
                                      <p:tavLst>
                                        <p:tav tm="0">
                                          <p:val>
                                            <p:fltVal val="0"/>
                                          </p:val>
                                        </p:tav>
                                        <p:tav tm="100000">
                                          <p:val>
                                            <p:strVal val="#ppt_w"/>
                                          </p:val>
                                        </p:tav>
                                      </p:tavLst>
                                    </p:anim>
                                    <p:anim calcmode="lin" valueType="num">
                                      <p:cBhvr>
                                        <p:cTn id="8" dur="500" fill="hold"/>
                                        <p:tgtEl>
                                          <p:spTgt spid="273413"/>
                                        </p:tgtEl>
                                        <p:attrNameLst>
                                          <p:attrName>ppt_h</p:attrName>
                                        </p:attrNameLst>
                                      </p:cBhvr>
                                      <p:tavLst>
                                        <p:tav tm="0">
                                          <p:val>
                                            <p:fltVal val="0"/>
                                          </p:val>
                                        </p:tav>
                                        <p:tav tm="100000">
                                          <p:val>
                                            <p:strVal val="#ppt_h"/>
                                          </p:val>
                                        </p:tav>
                                      </p:tavLst>
                                    </p:anim>
                                    <p:anim calcmode="lin" valueType="num">
                                      <p:cBhvr>
                                        <p:cTn id="9" dur="500" fill="hold"/>
                                        <p:tgtEl>
                                          <p:spTgt spid="273413"/>
                                        </p:tgtEl>
                                        <p:attrNameLst>
                                          <p:attrName>style.rotation</p:attrName>
                                        </p:attrNameLst>
                                      </p:cBhvr>
                                      <p:tavLst>
                                        <p:tav tm="0">
                                          <p:val>
                                            <p:fltVal val="90"/>
                                          </p:val>
                                        </p:tav>
                                        <p:tav tm="100000">
                                          <p:val>
                                            <p:fltVal val="0"/>
                                          </p:val>
                                        </p:tav>
                                      </p:tavLst>
                                    </p:anim>
                                    <p:animEffect transition="in" filter="fade">
                                      <p:cBhvr>
                                        <p:cTn id="10" dur="500"/>
                                        <p:tgtEl>
                                          <p:spTgt spid="273413"/>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90"/>
                                          </p:val>
                                        </p:tav>
                                        <p:tav tm="100000">
                                          <p:val>
                                            <p:fltVal val="0"/>
                                          </p:val>
                                        </p:tav>
                                      </p:tavLst>
                                    </p:anim>
                                    <p:animEffect transition="in" filter="fade">
                                      <p:cBhvr>
                                        <p:cTn id="16" dur="500"/>
                                        <p:tgtEl>
                                          <p:spTgt spid="2"/>
                                        </p:tgtEl>
                                      </p:cBhvr>
                                    </p:animEffect>
                                  </p:childTnLst>
                                </p:cTn>
                              </p:par>
                              <p:par>
                                <p:cTn id="17" presetID="31" presetClass="entr" presetSubtype="0" fill="hold" grpId="0" nodeType="withEffect">
                                  <p:stCondLst>
                                    <p:cond delay="250"/>
                                  </p:stCondLst>
                                  <p:childTnLst>
                                    <p:set>
                                      <p:cBhvr>
                                        <p:cTn id="18" dur="1" fill="hold">
                                          <p:stCondLst>
                                            <p:cond delay="0"/>
                                          </p:stCondLst>
                                        </p:cTn>
                                        <p:tgtEl>
                                          <p:spTgt spid="273414"/>
                                        </p:tgtEl>
                                        <p:attrNameLst>
                                          <p:attrName>style.visibility</p:attrName>
                                        </p:attrNameLst>
                                      </p:cBhvr>
                                      <p:to>
                                        <p:strVal val="visible"/>
                                      </p:to>
                                    </p:set>
                                    <p:anim calcmode="lin" valueType="num">
                                      <p:cBhvr>
                                        <p:cTn id="19" dur="500" fill="hold"/>
                                        <p:tgtEl>
                                          <p:spTgt spid="273414"/>
                                        </p:tgtEl>
                                        <p:attrNameLst>
                                          <p:attrName>ppt_w</p:attrName>
                                        </p:attrNameLst>
                                      </p:cBhvr>
                                      <p:tavLst>
                                        <p:tav tm="0">
                                          <p:val>
                                            <p:fltVal val="0"/>
                                          </p:val>
                                        </p:tav>
                                        <p:tav tm="100000">
                                          <p:val>
                                            <p:strVal val="#ppt_w"/>
                                          </p:val>
                                        </p:tav>
                                      </p:tavLst>
                                    </p:anim>
                                    <p:anim calcmode="lin" valueType="num">
                                      <p:cBhvr>
                                        <p:cTn id="20" dur="500" fill="hold"/>
                                        <p:tgtEl>
                                          <p:spTgt spid="273414"/>
                                        </p:tgtEl>
                                        <p:attrNameLst>
                                          <p:attrName>ppt_h</p:attrName>
                                        </p:attrNameLst>
                                      </p:cBhvr>
                                      <p:tavLst>
                                        <p:tav tm="0">
                                          <p:val>
                                            <p:fltVal val="0"/>
                                          </p:val>
                                        </p:tav>
                                        <p:tav tm="100000">
                                          <p:val>
                                            <p:strVal val="#ppt_h"/>
                                          </p:val>
                                        </p:tav>
                                      </p:tavLst>
                                    </p:anim>
                                    <p:anim calcmode="lin" valueType="num">
                                      <p:cBhvr>
                                        <p:cTn id="21" dur="500" fill="hold"/>
                                        <p:tgtEl>
                                          <p:spTgt spid="273414"/>
                                        </p:tgtEl>
                                        <p:attrNameLst>
                                          <p:attrName>style.rotation</p:attrName>
                                        </p:attrNameLst>
                                      </p:cBhvr>
                                      <p:tavLst>
                                        <p:tav tm="0">
                                          <p:val>
                                            <p:fltVal val="90"/>
                                          </p:val>
                                        </p:tav>
                                        <p:tav tm="100000">
                                          <p:val>
                                            <p:fltVal val="0"/>
                                          </p:val>
                                        </p:tav>
                                      </p:tavLst>
                                    </p:anim>
                                    <p:animEffect transition="in" filter="fade">
                                      <p:cBhvr>
                                        <p:cTn id="22" dur="500"/>
                                        <p:tgtEl>
                                          <p:spTgt spid="273414"/>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90"/>
                                          </p:val>
                                        </p:tav>
                                        <p:tav tm="100000">
                                          <p:val>
                                            <p:fltVal val="0"/>
                                          </p:val>
                                        </p:tav>
                                      </p:tavLst>
                                    </p:anim>
                                    <p:animEffect transition="in" filter="fade">
                                      <p:cBhvr>
                                        <p:cTn id="28" dur="500"/>
                                        <p:tgtEl>
                                          <p:spTgt spid="13"/>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273415"/>
                                        </p:tgtEl>
                                        <p:attrNameLst>
                                          <p:attrName>style.visibility</p:attrName>
                                        </p:attrNameLst>
                                      </p:cBhvr>
                                      <p:to>
                                        <p:strVal val="visible"/>
                                      </p:to>
                                    </p:set>
                                    <p:anim calcmode="lin" valueType="num">
                                      <p:cBhvr>
                                        <p:cTn id="31" dur="500" fill="hold"/>
                                        <p:tgtEl>
                                          <p:spTgt spid="273415"/>
                                        </p:tgtEl>
                                        <p:attrNameLst>
                                          <p:attrName>ppt_w</p:attrName>
                                        </p:attrNameLst>
                                      </p:cBhvr>
                                      <p:tavLst>
                                        <p:tav tm="0">
                                          <p:val>
                                            <p:fltVal val="0"/>
                                          </p:val>
                                        </p:tav>
                                        <p:tav tm="100000">
                                          <p:val>
                                            <p:strVal val="#ppt_w"/>
                                          </p:val>
                                        </p:tav>
                                      </p:tavLst>
                                    </p:anim>
                                    <p:anim calcmode="lin" valueType="num">
                                      <p:cBhvr>
                                        <p:cTn id="32" dur="500" fill="hold"/>
                                        <p:tgtEl>
                                          <p:spTgt spid="273415"/>
                                        </p:tgtEl>
                                        <p:attrNameLst>
                                          <p:attrName>ppt_h</p:attrName>
                                        </p:attrNameLst>
                                      </p:cBhvr>
                                      <p:tavLst>
                                        <p:tav tm="0">
                                          <p:val>
                                            <p:fltVal val="0"/>
                                          </p:val>
                                        </p:tav>
                                        <p:tav tm="100000">
                                          <p:val>
                                            <p:strVal val="#ppt_h"/>
                                          </p:val>
                                        </p:tav>
                                      </p:tavLst>
                                    </p:anim>
                                    <p:anim calcmode="lin" valueType="num">
                                      <p:cBhvr>
                                        <p:cTn id="33" dur="500" fill="hold"/>
                                        <p:tgtEl>
                                          <p:spTgt spid="273415"/>
                                        </p:tgtEl>
                                        <p:attrNameLst>
                                          <p:attrName>style.rotation</p:attrName>
                                        </p:attrNameLst>
                                      </p:cBhvr>
                                      <p:tavLst>
                                        <p:tav tm="0">
                                          <p:val>
                                            <p:fltVal val="90"/>
                                          </p:val>
                                        </p:tav>
                                        <p:tav tm="100000">
                                          <p:val>
                                            <p:fltVal val="0"/>
                                          </p:val>
                                        </p:tav>
                                      </p:tavLst>
                                    </p:anim>
                                    <p:animEffect transition="in" filter="fade">
                                      <p:cBhvr>
                                        <p:cTn id="34" dur="500"/>
                                        <p:tgtEl>
                                          <p:spTgt spid="273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animBg="1"/>
      <p:bldP spid="273414" grpId="0" animBg="1"/>
      <p:bldP spid="273415" grpId="0" animBg="1"/>
      <p:bldP spid="2"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553200" y="6356350"/>
            <a:ext cx="2133600" cy="365125"/>
          </a:xfrm>
        </p:spPr>
        <p:txBody>
          <a:bodyPr/>
          <a:lstStyle/>
          <a:p>
            <a:pPr>
              <a:defRPr/>
            </a:pPr>
            <a:fld id="{4D58E3C8-F31A-42EC-AF2A-01392A808377}" type="slidenum">
              <a:rPr lang="es-ES" smtClean="0"/>
              <a:pPr>
                <a:defRPr/>
              </a:pPr>
              <a:t>65</a:t>
            </a:fld>
            <a:endParaRPr lang="es-ES"/>
          </a:p>
        </p:txBody>
      </p:sp>
      <p:grpSp>
        <p:nvGrpSpPr>
          <p:cNvPr id="26" name="25 Grupo"/>
          <p:cNvGrpSpPr/>
          <p:nvPr/>
        </p:nvGrpSpPr>
        <p:grpSpPr>
          <a:xfrm>
            <a:off x="533400" y="1600200"/>
            <a:ext cx="7696200" cy="4648200"/>
            <a:chOff x="685800" y="1676400"/>
            <a:chExt cx="7696200" cy="4648200"/>
          </a:xfrm>
        </p:grpSpPr>
        <p:sp>
          <p:nvSpPr>
            <p:cNvPr id="13" name="12 Rectángulo"/>
            <p:cNvSpPr/>
            <p:nvPr/>
          </p:nvSpPr>
          <p:spPr>
            <a:xfrm>
              <a:off x="685800" y="1676400"/>
              <a:ext cx="76962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Rectángulo redondeado"/>
            <p:cNvSpPr/>
            <p:nvPr/>
          </p:nvSpPr>
          <p:spPr>
            <a:xfrm>
              <a:off x="1600200" y="1981200"/>
              <a:ext cx="2927231" cy="1828800"/>
            </a:xfrm>
            <a:prstGeom prst="roundRect">
              <a:avLst/>
            </a:prstGeom>
            <a:solidFill>
              <a:schemeClr val="tx2"/>
            </a:solidFill>
            <a:ln>
              <a:noFill/>
            </a:ln>
            <a:scene3d>
              <a:camera prst="orthographicFront"/>
              <a:lightRig rig="threePt" dir="t"/>
            </a:scene3d>
            <a:sp3d extrusionH="76200" contourW="12700">
              <a:bevelT/>
              <a:bevelB w="165100" prst="coolSlant"/>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F5F5F"/>
                </a:buClr>
                <a:buSzPct val="115000"/>
                <a:tabLst>
                  <a:tab pos="261938" algn="l"/>
                </a:tabLst>
              </a:pPr>
              <a:r>
                <a:rPr lang="es-ES" sz="1200" b="1" i="1" dirty="0" smtClean="0">
                  <a:solidFill>
                    <a:schemeClr val="bg1"/>
                  </a:solidFill>
                  <a:effectLst>
                    <a:outerShdw blurRad="38100" dist="38100" dir="2700000" algn="tl">
                      <a:srgbClr val="000000">
                        <a:alpha val="43137"/>
                      </a:srgbClr>
                    </a:outerShdw>
                  </a:effectLst>
                </a:rPr>
                <a:t>FORTALEZAS</a:t>
              </a:r>
            </a:p>
            <a:p>
              <a:pPr algn="just">
                <a:buClr>
                  <a:srgbClr val="5F5F5F"/>
                </a:buClr>
                <a:buSzPct val="115000"/>
                <a:tabLst>
                  <a:tab pos="261938" algn="l"/>
                </a:tabLst>
              </a:pPr>
              <a:r>
                <a:rPr lang="es-ES" sz="1200" b="1" dirty="0" smtClean="0">
                  <a:solidFill>
                    <a:schemeClr val="bg1"/>
                  </a:solidFill>
                  <a:effectLst>
                    <a:outerShdw blurRad="38100" dist="38100" dir="2700000" algn="tl">
                      <a:srgbClr val="000000">
                        <a:alpha val="43137"/>
                      </a:srgbClr>
                    </a:outerShdw>
                  </a:effectLst>
                </a:rPr>
                <a:t>Son </a:t>
              </a:r>
              <a:r>
                <a:rPr lang="es-ES" sz="1200" b="1" dirty="0">
                  <a:solidFill>
                    <a:schemeClr val="bg1"/>
                  </a:solidFill>
                  <a:effectLst>
                    <a:outerShdw blurRad="38100" dist="38100" dir="2700000" algn="tl">
                      <a:srgbClr val="000000">
                        <a:alpha val="43137"/>
                      </a:srgbClr>
                    </a:outerShdw>
                  </a:effectLst>
                </a:rPr>
                <a:t>las </a:t>
              </a:r>
              <a:r>
                <a:rPr lang="es-ES" sz="1200" b="1" i="1" dirty="0">
                  <a:solidFill>
                    <a:schemeClr val="bg1"/>
                  </a:solidFill>
                  <a:effectLst>
                    <a:outerShdw blurRad="38100" dist="38100" dir="2700000" algn="tl">
                      <a:srgbClr val="000000">
                        <a:alpha val="43137"/>
                      </a:srgbClr>
                    </a:outerShdw>
                  </a:effectLst>
                </a:rPr>
                <a:t>capacidades especiales con que cuenta la empresa</a:t>
              </a:r>
              <a:r>
                <a:rPr lang="es-ES" sz="1200" b="1" dirty="0">
                  <a:solidFill>
                    <a:schemeClr val="bg1"/>
                  </a:solidFill>
                  <a:effectLst>
                    <a:outerShdw blurRad="38100" dist="38100" dir="2700000" algn="tl">
                      <a:srgbClr val="000000">
                        <a:alpha val="43137"/>
                      </a:srgbClr>
                    </a:outerShdw>
                  </a:effectLst>
                </a:rPr>
                <a:t>, y </a:t>
              </a:r>
              <a:r>
                <a:rPr lang="es-ES" sz="1200" b="1" i="1" dirty="0">
                  <a:solidFill>
                    <a:schemeClr val="bg1"/>
                  </a:solidFill>
                  <a:effectLst>
                    <a:outerShdw blurRad="38100" dist="38100" dir="2700000" algn="tl">
                      <a:srgbClr val="000000">
                        <a:alpha val="43137"/>
                      </a:srgbClr>
                    </a:outerShdw>
                  </a:effectLst>
                </a:rPr>
                <a:t>por los que cuenta con una posición privilegiada frente a la competencia</a:t>
              </a:r>
              <a:r>
                <a:rPr lang="es-ES" sz="1200" b="1" dirty="0">
                  <a:solidFill>
                    <a:schemeClr val="bg1"/>
                  </a:solidFill>
                  <a:effectLst>
                    <a:outerShdw blurRad="38100" dist="38100" dir="2700000" algn="tl">
                      <a:srgbClr val="000000">
                        <a:alpha val="43137"/>
                      </a:srgbClr>
                    </a:outerShdw>
                  </a:effectLst>
                </a:rPr>
                <a:t>. Recursos que se controlan, capacidades y habilidades que se poseen, actividades que se desarrollan positivamente, etc.</a:t>
              </a:r>
            </a:p>
          </p:txBody>
        </p:sp>
        <p:sp>
          <p:nvSpPr>
            <p:cNvPr id="5" name="4 Rectángulo redondeado"/>
            <p:cNvSpPr/>
            <p:nvPr/>
          </p:nvSpPr>
          <p:spPr>
            <a:xfrm>
              <a:off x="1600200" y="4191000"/>
              <a:ext cx="2927231" cy="1828800"/>
            </a:xfrm>
            <a:prstGeom prst="roundRect">
              <a:avLst/>
            </a:prstGeom>
            <a:solidFill>
              <a:schemeClr val="accent3">
                <a:lumMod val="75000"/>
              </a:schemeClr>
            </a:solidFill>
            <a:ln>
              <a:noFill/>
            </a:ln>
            <a:scene3d>
              <a:camera prst="orthographicFront"/>
              <a:lightRig rig="threePt" dir="t"/>
            </a:scene3d>
            <a:sp3d extrusionH="76200" contourW="12700">
              <a:bevelT/>
              <a:bevelB w="165100" prst="coolSlant"/>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F5F5F"/>
                </a:buClr>
                <a:buSzPct val="115000"/>
                <a:tabLst>
                  <a:tab pos="261938" algn="l"/>
                </a:tabLst>
              </a:pPr>
              <a:r>
                <a:rPr lang="es-MX" sz="1200" b="1" i="1" dirty="0" smtClean="0">
                  <a:solidFill>
                    <a:schemeClr val="bg1"/>
                  </a:solidFill>
                  <a:effectLst>
                    <a:outerShdw blurRad="38100" dist="38100" dir="2700000" algn="tl">
                      <a:srgbClr val="000000">
                        <a:alpha val="43137"/>
                      </a:srgbClr>
                    </a:outerShdw>
                  </a:effectLst>
                </a:rPr>
                <a:t>OPORTUNIDADES</a:t>
              </a:r>
            </a:p>
            <a:p>
              <a:pPr algn="ctr">
                <a:buClr>
                  <a:srgbClr val="5F5F5F"/>
                </a:buClr>
                <a:buSzPct val="115000"/>
                <a:tabLst>
                  <a:tab pos="261938" algn="l"/>
                </a:tabLst>
              </a:pPr>
              <a:endParaRPr lang="es-MX" sz="1200" b="1" i="1" dirty="0" smtClean="0">
                <a:solidFill>
                  <a:schemeClr val="bg1"/>
                </a:solidFill>
                <a:effectLst>
                  <a:outerShdw blurRad="38100" dist="38100" dir="2700000" algn="tl">
                    <a:srgbClr val="000000">
                      <a:alpha val="43137"/>
                    </a:srgbClr>
                  </a:outerShdw>
                </a:effectLst>
              </a:endParaRPr>
            </a:p>
            <a:p>
              <a:pPr algn="ctr">
                <a:buClr>
                  <a:srgbClr val="5F5F5F"/>
                </a:buClr>
                <a:buSzPct val="115000"/>
                <a:tabLst>
                  <a:tab pos="261938" algn="l"/>
                </a:tabLst>
              </a:pPr>
              <a:r>
                <a:rPr lang="es-MX" sz="1200" b="1" i="1" dirty="0" smtClean="0">
                  <a:solidFill>
                    <a:schemeClr val="bg1"/>
                  </a:solidFill>
                  <a:effectLst>
                    <a:outerShdw blurRad="38100" dist="38100" dir="2700000" algn="tl">
                      <a:srgbClr val="000000">
                        <a:alpha val="43137"/>
                      </a:srgbClr>
                    </a:outerShdw>
                  </a:effectLst>
                </a:rPr>
                <a:t>Son </a:t>
              </a:r>
              <a:r>
                <a:rPr lang="es-MX" sz="1200" b="1" i="1" dirty="0">
                  <a:solidFill>
                    <a:schemeClr val="bg1"/>
                  </a:solidFill>
                  <a:effectLst>
                    <a:outerShdw blurRad="38100" dist="38100" dir="2700000" algn="tl">
                      <a:srgbClr val="000000">
                        <a:alpha val="43137"/>
                      </a:srgbClr>
                    </a:outerShdw>
                  </a:effectLst>
                </a:rPr>
                <a:t>aquellos factores que resultan positivos, favorables, explotables, que se deben descubrir en el entorno en el que actúa la empresa, y que permiten obtener ventajas competitivas.</a:t>
              </a:r>
            </a:p>
          </p:txBody>
        </p:sp>
        <p:sp>
          <p:nvSpPr>
            <p:cNvPr id="6" name="5 Rectángulo redondeado"/>
            <p:cNvSpPr/>
            <p:nvPr/>
          </p:nvSpPr>
          <p:spPr>
            <a:xfrm>
              <a:off x="4921369" y="1981200"/>
              <a:ext cx="2927231" cy="1828800"/>
            </a:xfrm>
            <a:prstGeom prst="roundRect">
              <a:avLst/>
            </a:prstGeom>
            <a:solidFill>
              <a:srgbClr val="E8905A"/>
            </a:solidFill>
            <a:ln>
              <a:noFill/>
            </a:ln>
            <a:scene3d>
              <a:camera prst="orthographicFront"/>
              <a:lightRig rig="threePt" dir="t"/>
            </a:scene3d>
            <a:sp3d extrusionH="76200" contourW="12700">
              <a:bevelT/>
              <a:bevelB w="165100" prst="coolSlant"/>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F5F5F"/>
                </a:buClr>
                <a:buSzPct val="115000"/>
                <a:tabLst>
                  <a:tab pos="261938" algn="l"/>
                </a:tabLst>
              </a:pPr>
              <a:r>
                <a:rPr lang="es-ES" sz="1200" b="1" i="1" dirty="0" smtClean="0">
                  <a:effectLst>
                    <a:outerShdw blurRad="38100" dist="38100" dir="2700000" algn="tl">
                      <a:srgbClr val="000000">
                        <a:alpha val="43137"/>
                      </a:srgbClr>
                    </a:outerShdw>
                  </a:effectLst>
                </a:rPr>
                <a:t>DEBILIDADES</a:t>
              </a:r>
            </a:p>
            <a:p>
              <a:pPr algn="ctr">
                <a:buClr>
                  <a:srgbClr val="5F5F5F"/>
                </a:buClr>
                <a:buSzPct val="115000"/>
                <a:tabLst>
                  <a:tab pos="261938" algn="l"/>
                </a:tabLst>
              </a:pPr>
              <a:r>
                <a:rPr lang="es-ES" sz="1200" dirty="0" smtClean="0"/>
                <a:t>Son </a:t>
              </a:r>
              <a:r>
                <a:rPr lang="es-ES" sz="1200" dirty="0"/>
                <a:t>aquellos </a:t>
              </a:r>
              <a:r>
                <a:rPr lang="es-ES" sz="1200" b="1" i="1" dirty="0"/>
                <a:t>factores que provocan una posición desfavorable frente a la competencia.</a:t>
              </a:r>
              <a:r>
                <a:rPr lang="es-ES" sz="1200" dirty="0"/>
                <a:t> </a:t>
              </a:r>
              <a:r>
                <a:rPr lang="es-ES" sz="1200" b="1" i="1" dirty="0"/>
                <a:t>recursos de los que se carece</a:t>
              </a:r>
              <a:r>
                <a:rPr lang="es-ES" sz="1200" dirty="0"/>
                <a:t>, habilidades que no se poseen, actividades que no se desarrollan positivamente,  etc.</a:t>
              </a:r>
              <a:endParaRPr lang="es-ES" sz="1200" b="1" i="1" dirty="0" smtClean="0">
                <a:solidFill>
                  <a:schemeClr val="bg1"/>
                </a:solidFill>
                <a:effectLst>
                  <a:outerShdw blurRad="38100" dist="38100" dir="2700000" algn="tl">
                    <a:srgbClr val="000000">
                      <a:alpha val="43137"/>
                    </a:srgbClr>
                  </a:outerShdw>
                </a:effectLst>
              </a:endParaRPr>
            </a:p>
          </p:txBody>
        </p:sp>
        <p:sp>
          <p:nvSpPr>
            <p:cNvPr id="7" name="6 Rectángulo redondeado"/>
            <p:cNvSpPr/>
            <p:nvPr/>
          </p:nvSpPr>
          <p:spPr>
            <a:xfrm>
              <a:off x="4876800" y="4191000"/>
              <a:ext cx="2927231" cy="1828800"/>
            </a:xfrm>
            <a:prstGeom prst="roundRect">
              <a:avLst/>
            </a:prstGeom>
            <a:solidFill>
              <a:schemeClr val="accent2">
                <a:lumMod val="75000"/>
              </a:schemeClr>
            </a:solidFill>
            <a:ln>
              <a:noFill/>
            </a:ln>
            <a:scene3d>
              <a:camera prst="orthographicFront"/>
              <a:lightRig rig="threePt" dir="t"/>
            </a:scene3d>
            <a:sp3d extrusionH="76200" contourW="12700">
              <a:bevelT/>
              <a:bevelB w="165100" prst="coolSlant"/>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F5F5F"/>
                </a:buClr>
                <a:buSzPct val="115000"/>
                <a:tabLst>
                  <a:tab pos="261938" algn="l"/>
                </a:tabLst>
              </a:pPr>
              <a:r>
                <a:rPr lang="es-MX" sz="1200" b="1" i="1" dirty="0" smtClean="0">
                  <a:solidFill>
                    <a:schemeClr val="bg1"/>
                  </a:solidFill>
                  <a:effectLst>
                    <a:outerShdw blurRad="38100" dist="38100" dir="2700000" algn="tl">
                      <a:srgbClr val="000000">
                        <a:alpha val="43137"/>
                      </a:srgbClr>
                    </a:outerShdw>
                  </a:effectLst>
                </a:rPr>
                <a:t>AMENAZAS</a:t>
              </a:r>
            </a:p>
            <a:p>
              <a:pPr algn="ctr">
                <a:buClr>
                  <a:srgbClr val="5F5F5F"/>
                </a:buClr>
                <a:buSzPct val="115000"/>
                <a:tabLst>
                  <a:tab pos="261938" algn="l"/>
                </a:tabLst>
              </a:pPr>
              <a:endParaRPr lang="es-MX" sz="1200" b="1" i="1" dirty="0" smtClean="0">
                <a:solidFill>
                  <a:schemeClr val="bg1"/>
                </a:solidFill>
                <a:effectLst>
                  <a:outerShdw blurRad="38100" dist="38100" dir="2700000" algn="tl">
                    <a:srgbClr val="000000">
                      <a:alpha val="43137"/>
                    </a:srgbClr>
                  </a:outerShdw>
                </a:effectLst>
              </a:endParaRPr>
            </a:p>
            <a:p>
              <a:pPr algn="ctr">
                <a:buClr>
                  <a:srgbClr val="5F5F5F"/>
                </a:buClr>
                <a:buSzPct val="115000"/>
                <a:tabLst>
                  <a:tab pos="261938" algn="l"/>
                </a:tabLst>
              </a:pPr>
              <a:r>
                <a:rPr lang="es-ES" sz="1200" dirty="0" smtClean="0"/>
                <a:t>Son </a:t>
              </a:r>
              <a:r>
                <a:rPr lang="es-ES" sz="1200" dirty="0"/>
                <a:t>aquellas </a:t>
              </a:r>
              <a:r>
                <a:rPr lang="es-ES" sz="1200" b="1" i="1" dirty="0"/>
                <a:t>situaciones que provienen del entorno y que pueden llegar a atentar</a:t>
              </a:r>
              <a:r>
                <a:rPr lang="es-ES" sz="1200" dirty="0"/>
                <a:t> incluso </a:t>
              </a:r>
              <a:r>
                <a:rPr lang="es-ES" sz="1200" b="1" i="1" dirty="0"/>
                <a:t>contra</a:t>
              </a:r>
              <a:r>
                <a:rPr lang="es-ES" sz="1200" dirty="0"/>
                <a:t> la permanencia de </a:t>
              </a:r>
              <a:r>
                <a:rPr lang="es-ES" sz="1200" b="1" i="1" dirty="0"/>
                <a:t>la organización</a:t>
              </a:r>
              <a:r>
                <a:rPr lang="es-ES" sz="1200" b="1" i="1" dirty="0" smtClean="0"/>
                <a:t>.</a:t>
              </a:r>
              <a:endParaRPr lang="es-MX" sz="1200" b="1" i="1" dirty="0">
                <a:solidFill>
                  <a:schemeClr val="bg1"/>
                </a:solidFill>
                <a:effectLst>
                  <a:outerShdw blurRad="38100" dist="38100" dir="2700000" algn="tl">
                    <a:srgbClr val="000000">
                      <a:alpha val="43137"/>
                    </a:srgbClr>
                  </a:outerShdw>
                </a:effectLst>
              </a:endParaRPr>
            </a:p>
          </p:txBody>
        </p:sp>
        <p:sp>
          <p:nvSpPr>
            <p:cNvPr id="4" name="3 Flecha arriba"/>
            <p:cNvSpPr/>
            <p:nvPr/>
          </p:nvSpPr>
          <p:spPr>
            <a:xfrm>
              <a:off x="3733800" y="2057400"/>
              <a:ext cx="151200" cy="266400"/>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bajo"/>
            <p:cNvSpPr/>
            <p:nvPr/>
          </p:nvSpPr>
          <p:spPr>
            <a:xfrm>
              <a:off x="7010400" y="2133600"/>
              <a:ext cx="152400" cy="2667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ffectLst>
                  <a:outerShdw blurRad="38100" dist="38100" dir="2700000" algn="tl">
                    <a:srgbClr val="000000">
                      <a:alpha val="43137"/>
                    </a:srgbClr>
                  </a:outerShdw>
                </a:effectLst>
              </a:endParaRPr>
            </a:p>
          </p:txBody>
        </p:sp>
        <p:sp>
          <p:nvSpPr>
            <p:cNvPr id="9" name="8 Señal de prohibido"/>
            <p:cNvSpPr/>
            <p:nvPr/>
          </p:nvSpPr>
          <p:spPr>
            <a:xfrm>
              <a:off x="7010400" y="4419600"/>
              <a:ext cx="381000" cy="381000"/>
            </a:xfrm>
            <a:prstGeom prst="noSmoking">
              <a:avLst/>
            </a:prstGeom>
            <a:solidFill>
              <a:schemeClr val="bg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CuadroTexto"/>
            <p:cNvSpPr txBox="1"/>
            <p:nvPr/>
          </p:nvSpPr>
          <p:spPr>
            <a:xfrm>
              <a:off x="3810000" y="4215825"/>
              <a:ext cx="457200" cy="584775"/>
            </a:xfrm>
            <a:prstGeom prst="rect">
              <a:avLst/>
            </a:prstGeom>
            <a:noFill/>
          </p:spPr>
          <p:txBody>
            <a:bodyPr wrap="square" rtlCol="0">
              <a:spAutoFit/>
            </a:bodyPr>
            <a:lstStyle/>
            <a:p>
              <a:r>
                <a:rPr lang="es-MX" sz="3200" dirty="0" smtClean="0">
                  <a:solidFill>
                    <a:schemeClr val="bg1"/>
                  </a:solidFill>
                </a:rPr>
                <a:t>!</a:t>
              </a:r>
              <a:endParaRPr lang="es-MX" sz="2400" dirty="0">
                <a:solidFill>
                  <a:schemeClr val="bg1"/>
                </a:solidFill>
              </a:endParaRPr>
            </a:p>
          </p:txBody>
        </p:sp>
        <p:sp>
          <p:nvSpPr>
            <p:cNvPr id="11" name="10 CuadroTexto"/>
            <p:cNvSpPr txBox="1"/>
            <p:nvPr/>
          </p:nvSpPr>
          <p:spPr>
            <a:xfrm>
              <a:off x="838200" y="2664023"/>
              <a:ext cx="838200" cy="307777"/>
            </a:xfrm>
            <a:prstGeom prst="rect">
              <a:avLst/>
            </a:prstGeom>
            <a:noFill/>
          </p:spPr>
          <p:txBody>
            <a:bodyPr wrap="square" rtlCol="0">
              <a:spAutoFit/>
            </a:bodyPr>
            <a:lstStyle/>
            <a:p>
              <a:r>
                <a:rPr lang="es-MX" sz="1400" dirty="0" smtClean="0">
                  <a:solidFill>
                    <a:schemeClr val="bg1"/>
                  </a:solidFill>
                  <a:effectLst>
                    <a:outerShdw blurRad="38100" dist="38100" dir="2700000" algn="tl">
                      <a:srgbClr val="000000">
                        <a:alpha val="43137"/>
                      </a:srgbClr>
                    </a:outerShdw>
                  </a:effectLst>
                </a:rPr>
                <a:t>Interior</a:t>
              </a:r>
              <a:endParaRPr lang="es-MX" sz="1400" dirty="0">
                <a:solidFill>
                  <a:schemeClr val="bg1"/>
                </a:solidFill>
                <a:effectLst>
                  <a:outerShdw blurRad="38100" dist="38100" dir="2700000" algn="tl">
                    <a:srgbClr val="000000">
                      <a:alpha val="43137"/>
                    </a:srgbClr>
                  </a:outerShdw>
                </a:effectLst>
              </a:endParaRPr>
            </a:p>
          </p:txBody>
        </p:sp>
        <p:sp>
          <p:nvSpPr>
            <p:cNvPr id="12" name="11 CuadroTexto"/>
            <p:cNvSpPr txBox="1"/>
            <p:nvPr/>
          </p:nvSpPr>
          <p:spPr>
            <a:xfrm>
              <a:off x="762000" y="4950023"/>
              <a:ext cx="914400" cy="307777"/>
            </a:xfrm>
            <a:prstGeom prst="rect">
              <a:avLst/>
            </a:prstGeom>
            <a:noFill/>
          </p:spPr>
          <p:txBody>
            <a:bodyPr wrap="square" rtlCol="0">
              <a:spAutoFit/>
            </a:bodyPr>
            <a:lstStyle/>
            <a:p>
              <a:r>
                <a:rPr lang="es-MX" sz="1400" dirty="0" smtClean="0">
                  <a:solidFill>
                    <a:schemeClr val="bg1"/>
                  </a:solidFill>
                  <a:effectLst>
                    <a:outerShdw blurRad="38100" dist="38100" dir="2700000" algn="tl">
                      <a:srgbClr val="000000">
                        <a:alpha val="43137"/>
                      </a:srgbClr>
                    </a:outerShdw>
                  </a:effectLst>
                </a:rPr>
                <a:t>Exterior</a:t>
              </a:r>
              <a:endParaRPr lang="es-MX" sz="1400" dirty="0">
                <a:solidFill>
                  <a:schemeClr val="bg1"/>
                </a:solidFill>
                <a:effectLst>
                  <a:outerShdw blurRad="38100" dist="38100" dir="2700000" algn="tl">
                    <a:srgbClr val="000000">
                      <a:alpha val="43137"/>
                    </a:srgbClr>
                  </a:outerShdw>
                </a:effectLst>
              </a:endParaRPr>
            </a:p>
          </p:txBody>
        </p:sp>
        <p:cxnSp>
          <p:nvCxnSpPr>
            <p:cNvPr id="15" name="14 Conector recto de flecha"/>
            <p:cNvCxnSpPr/>
            <p:nvPr/>
          </p:nvCxnSpPr>
          <p:spPr>
            <a:xfrm>
              <a:off x="4724400" y="1828800"/>
              <a:ext cx="0" cy="449580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1524000" y="3962400"/>
              <a:ext cx="6400800"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Rectangle 6"/>
          <p:cNvSpPr>
            <a:spLocks noChangeArrowheads="1"/>
          </p:cNvSpPr>
          <p:nvPr/>
        </p:nvSpPr>
        <p:spPr bwMode="auto">
          <a:xfrm>
            <a:off x="1218542" y="228600"/>
            <a:ext cx="6655348" cy="369332"/>
          </a:xfrm>
          <a:prstGeom prst="rect">
            <a:avLst/>
          </a:prstGeom>
          <a:noFill/>
          <a:ln w="9525">
            <a:noFill/>
            <a:miter lim="800000"/>
            <a:headEnd/>
            <a:tailEnd/>
          </a:ln>
        </p:spPr>
        <p:txBody>
          <a:bodyPr wrap="none">
            <a:spAutoFit/>
          </a:bodyPr>
          <a:lstStyle/>
          <a:p>
            <a:pPr algn="ctr"/>
            <a:r>
              <a:rPr lang="es-ES" b="1" dirty="0"/>
              <a:t>Análisis FODA (Fortalezas, Oportunidades, Debilidades y Amenazas)</a:t>
            </a:r>
          </a:p>
        </p:txBody>
      </p:sp>
      <p:sp>
        <p:nvSpPr>
          <p:cNvPr id="28" name="Rectangle 2"/>
          <p:cNvSpPr>
            <a:spLocks noChangeArrowheads="1"/>
          </p:cNvSpPr>
          <p:nvPr/>
        </p:nvSpPr>
        <p:spPr bwMode="auto">
          <a:xfrm>
            <a:off x="304801" y="620688"/>
            <a:ext cx="8534400" cy="830997"/>
          </a:xfrm>
          <a:prstGeom prst="rect">
            <a:avLst/>
          </a:prstGeom>
          <a:noFill/>
          <a:ln w="9525">
            <a:noFill/>
            <a:miter lim="800000"/>
            <a:headEnd/>
            <a:tailEnd/>
          </a:ln>
        </p:spPr>
        <p:txBody>
          <a:bodyPr wrap="square" anchor="ctr">
            <a:spAutoFit/>
          </a:bodyPr>
          <a:lstStyle/>
          <a:p>
            <a:pPr algn="just"/>
            <a:r>
              <a:rPr lang="es-ES" sz="1600" b="1" i="1" dirty="0" smtClean="0"/>
              <a:t>Herramienta </a:t>
            </a:r>
            <a:r>
              <a:rPr lang="es-ES" sz="1600" b="1" i="1" dirty="0"/>
              <a:t>que permite conformar un cuadro de la situación actual de la empresa u organización, permitiendo de esta manera obtener un diagnóstico preciso que permita en función de ello tomar decisiones acordes con los objetivos y políticas formulados</a:t>
            </a:r>
            <a:r>
              <a:rPr lang="es-ES" sz="1600" dirty="0"/>
              <a:t>. </a:t>
            </a:r>
          </a:p>
        </p:txBody>
      </p:sp>
    </p:spTree>
    <p:extLst>
      <p:ext uri="{BB962C8B-B14F-4D97-AF65-F5344CB8AC3E}">
        <p14:creationId xmlns:p14="http://schemas.microsoft.com/office/powerpoint/2010/main" val="28918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a:xfrm>
            <a:off x="6553200" y="6356350"/>
            <a:ext cx="2133600" cy="365125"/>
          </a:xfrm>
        </p:spPr>
        <p:txBody>
          <a:bodyPr/>
          <a:lstStyle/>
          <a:p>
            <a:pPr>
              <a:defRPr/>
            </a:pPr>
            <a:fld id="{888318A0-8F7C-4721-9CBE-65B732B0F9AB}" type="slidenum">
              <a:rPr lang="es-ES"/>
              <a:pPr>
                <a:defRPr/>
              </a:pPr>
              <a:t>66</a:t>
            </a:fld>
            <a:endParaRPr lang="es-ES" dirty="0"/>
          </a:p>
        </p:txBody>
      </p:sp>
      <p:graphicFrame>
        <p:nvGraphicFramePr>
          <p:cNvPr id="22" name="Group 50"/>
          <p:cNvGraphicFramePr>
            <a:graphicFrameLocks noGrp="1"/>
          </p:cNvGraphicFramePr>
          <p:nvPr>
            <p:extLst>
              <p:ext uri="{D42A27DB-BD31-4B8C-83A1-F6EECF244321}">
                <p14:modId xmlns:p14="http://schemas.microsoft.com/office/powerpoint/2010/main" val="1955258351"/>
              </p:ext>
            </p:extLst>
          </p:nvPr>
        </p:nvGraphicFramePr>
        <p:xfrm>
          <a:off x="304800" y="1772816"/>
          <a:ext cx="8496300" cy="2773680"/>
        </p:xfrm>
        <a:graphic>
          <a:graphicData uri="http://schemas.openxmlformats.org/drawingml/2006/table">
            <a:tbl>
              <a:tblPr>
                <a:effectLst/>
              </a:tblPr>
              <a:tblGrid>
                <a:gridCol w="1143000"/>
                <a:gridCol w="3425825"/>
                <a:gridCol w="3927475"/>
              </a:tblGrid>
              <a:tr h="4813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ANÁLISIS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DAFO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sng" strike="noStrike" cap="none" normalizeH="0" baseline="0" dirty="0" smtClean="0">
                          <a:ln>
                            <a:noFill/>
                          </a:ln>
                          <a:solidFill>
                            <a:schemeClr val="tx1"/>
                          </a:solidFill>
                          <a:effectLst>
                            <a:outerShdw blurRad="38100" dist="38100" dir="2700000" algn="tl">
                              <a:srgbClr val="FFFFFF"/>
                            </a:outerShdw>
                          </a:effectLst>
                          <a:latin typeface="Arial" charset="0"/>
                        </a:rPr>
                        <a:t>FORTALEZAS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sng" strike="noStrike" cap="none" normalizeH="0" baseline="0" dirty="0" smtClean="0">
                          <a:ln>
                            <a:noFill/>
                          </a:ln>
                          <a:solidFill>
                            <a:schemeClr val="tx1"/>
                          </a:solidFill>
                          <a:effectLst>
                            <a:outerShdw blurRad="38100" dist="38100" dir="2700000" algn="tl">
                              <a:srgbClr val="FFFFFF"/>
                            </a:outerShdw>
                          </a:effectLst>
                          <a:latin typeface="Arial" charset="0"/>
                        </a:rPr>
                        <a:t>DEBILIDADES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r>
              <a:tr h="7413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ANÁLISIS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INTERNO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268288" marR="0" lvl="0" indent="-17303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Capacidades distintas</a:t>
                      </a:r>
                    </a:p>
                    <a:p>
                      <a:pPr marL="268288" marR="0" lvl="0" indent="-17303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Ventajas naturales</a:t>
                      </a:r>
                    </a:p>
                    <a:p>
                      <a:pPr marL="268288" marR="0" lvl="0" indent="-17303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Recursos superiores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68288" marR="0" lvl="0" indent="-26828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Recursos y capacidades escasas</a:t>
                      </a:r>
                    </a:p>
                    <a:p>
                      <a:pPr marL="268288" marR="0" lvl="0" indent="-26828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Resistencia al cambio</a:t>
                      </a:r>
                    </a:p>
                    <a:p>
                      <a:pPr marL="268288" marR="0" lvl="0" indent="-26828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Problemas de motivación del personal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r>
              <a:tr h="279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sng" strike="noStrike" cap="none" normalizeH="0" baseline="0" dirty="0" smtClean="0">
                          <a:ln>
                            <a:noFill/>
                          </a:ln>
                          <a:solidFill>
                            <a:schemeClr val="tx1"/>
                          </a:solidFill>
                          <a:effectLst>
                            <a:outerShdw blurRad="38100" dist="38100" dir="2700000" algn="tl">
                              <a:srgbClr val="FFFFFF"/>
                            </a:outerShdw>
                          </a:effectLst>
                          <a:latin typeface="Arial" charset="0"/>
                        </a:rPr>
                        <a:t>OPORTUNIDADES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sng" strike="noStrike" cap="none" normalizeH="0" baseline="0" dirty="0" smtClean="0">
                          <a:ln>
                            <a:noFill/>
                          </a:ln>
                          <a:solidFill>
                            <a:schemeClr val="tx1"/>
                          </a:solidFill>
                          <a:effectLst>
                            <a:outerShdw blurRad="38100" dist="38100" dir="2700000" algn="tl">
                              <a:srgbClr val="FFFFFF"/>
                            </a:outerShdw>
                          </a:effectLst>
                          <a:latin typeface="Arial" charset="0"/>
                        </a:rPr>
                        <a:t>AMENAZAS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7413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ANÁLISIS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rPr>
                        <a:t>EXTERNO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268288" marR="0" lvl="0" indent="-17303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Nuevas tecnologías</a:t>
                      </a:r>
                    </a:p>
                    <a:p>
                      <a:pPr marL="268288" marR="0" lvl="0" indent="-17303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Debilitamiento de competidores</a:t>
                      </a:r>
                    </a:p>
                    <a:p>
                      <a:pPr marL="268288" marR="0" lvl="0" indent="-17303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Posicionamiento estratégico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268288" marR="0" lvl="0" indent="-268288" algn="l" defTabSz="914400" rtl="0" eaLnBrk="1" fontAlgn="base" latinLnBrk="0" hangingPunct="1">
                        <a:lnSpc>
                          <a:spcPct val="100000"/>
                        </a:lnSpc>
                        <a:spcBef>
                          <a:spcPct val="2000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charset="0"/>
                        </a:rPr>
                        <a:t>Altos riesgos- Cambios en el entorno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
        <p:nvSpPr>
          <p:cNvPr id="23" name="Rectangle 27"/>
          <p:cNvSpPr>
            <a:spLocks noChangeArrowheads="1"/>
          </p:cNvSpPr>
          <p:nvPr/>
        </p:nvSpPr>
        <p:spPr bwMode="auto">
          <a:xfrm>
            <a:off x="3739621" y="1043444"/>
            <a:ext cx="1663532" cy="400110"/>
          </a:xfrm>
          <a:prstGeom prst="rect">
            <a:avLst/>
          </a:prstGeom>
          <a:noFill/>
          <a:ln w="9525">
            <a:noFill/>
            <a:miter lim="800000"/>
            <a:headEnd/>
            <a:tailEnd/>
          </a:ln>
        </p:spPr>
        <p:txBody>
          <a:bodyPr wrap="none">
            <a:spAutoFit/>
          </a:bodyPr>
          <a:lstStyle/>
          <a:p>
            <a:pPr algn="ctr">
              <a:spcBef>
                <a:spcPct val="50000"/>
              </a:spcBef>
            </a:pPr>
            <a:r>
              <a:rPr lang="es-ES" sz="2000" b="1" dirty="0"/>
              <a:t>MATRIZ </a:t>
            </a:r>
            <a:r>
              <a:rPr lang="es-ES" sz="2000" b="1" dirty="0" smtClean="0"/>
              <a:t>FODA</a:t>
            </a:r>
            <a:endParaRPr lang="es-ES" sz="2000" b="1" dirty="0"/>
          </a:p>
        </p:txBody>
      </p:sp>
      <p:sp>
        <p:nvSpPr>
          <p:cNvPr id="6" name="5 CuadroTexto"/>
          <p:cNvSpPr txBox="1"/>
          <p:nvPr/>
        </p:nvSpPr>
        <p:spPr>
          <a:xfrm>
            <a:off x="251520" y="5733256"/>
            <a:ext cx="3384376" cy="246221"/>
          </a:xfrm>
          <a:prstGeom prst="rect">
            <a:avLst/>
          </a:prstGeom>
          <a:noFill/>
        </p:spPr>
        <p:txBody>
          <a:bodyPr wrap="square" rtlCol="0">
            <a:spAutoFit/>
          </a:bodyPr>
          <a:lstStyle/>
          <a:p>
            <a:r>
              <a:rPr lang="es-MX" sz="1000" dirty="0" smtClean="0"/>
              <a:t>Material de apoyo.-  ¿Qué es una análisis FODA?</a:t>
            </a:r>
            <a:endParaRPr lang="es-MX" sz="1000" dirty="0"/>
          </a:p>
        </p:txBody>
      </p:sp>
      <p:sp>
        <p:nvSpPr>
          <p:cNvPr id="7" name="6 Rectángulo"/>
          <p:cNvSpPr/>
          <p:nvPr/>
        </p:nvSpPr>
        <p:spPr>
          <a:xfrm>
            <a:off x="251520" y="5919083"/>
            <a:ext cx="4968552" cy="246221"/>
          </a:xfrm>
          <a:prstGeom prst="rect">
            <a:avLst/>
          </a:prstGeom>
        </p:spPr>
        <p:txBody>
          <a:bodyPr wrap="square">
            <a:spAutoFit/>
          </a:bodyPr>
          <a:lstStyle/>
          <a:p>
            <a:r>
              <a:rPr lang="es-MX" sz="1000" dirty="0">
                <a:hlinkClick r:id="rId3"/>
              </a:rPr>
              <a:t>http://www.youtube.com/watch?v=2GCkTD_zq64</a:t>
            </a:r>
            <a:endParaRPr lang="es-MX" sz="1000" dirty="0"/>
          </a:p>
        </p:txBody>
      </p:sp>
    </p:spTree>
    <p:extLst>
      <p:ext uri="{BB962C8B-B14F-4D97-AF65-F5344CB8AC3E}">
        <p14:creationId xmlns:p14="http://schemas.microsoft.com/office/powerpoint/2010/main" val="3440718194"/>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a:xfrm>
            <a:off x="6553200" y="6356350"/>
            <a:ext cx="2133600" cy="365125"/>
          </a:xfrm>
        </p:spPr>
        <p:txBody>
          <a:bodyPr/>
          <a:lstStyle/>
          <a:p>
            <a:pPr>
              <a:defRPr/>
            </a:pPr>
            <a:fld id="{888318A0-8F7C-4721-9CBE-65B732B0F9AB}" type="slidenum">
              <a:rPr lang="es-ES"/>
              <a:pPr>
                <a:defRPr/>
              </a:pPr>
              <a:t>67</a:t>
            </a:fld>
            <a:endParaRPr lang="es-ES" dirty="0"/>
          </a:p>
        </p:txBody>
      </p:sp>
      <p:sp>
        <p:nvSpPr>
          <p:cNvPr id="2" name="1 Rectángulo"/>
          <p:cNvSpPr/>
          <p:nvPr/>
        </p:nvSpPr>
        <p:spPr>
          <a:xfrm>
            <a:off x="304800" y="1620089"/>
            <a:ext cx="8534400" cy="64633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s-ES" dirty="0" smtClean="0"/>
              <a:t>Las </a:t>
            </a:r>
            <a:r>
              <a:rPr lang="es-ES" b="1" i="1" dirty="0"/>
              <a:t>Oportunidades y </a:t>
            </a:r>
            <a:r>
              <a:rPr lang="es-ES" b="1" i="1" dirty="0" smtClean="0"/>
              <a:t>Amenazas:</a:t>
            </a:r>
            <a:r>
              <a:rPr lang="es-ES" dirty="0" smtClean="0"/>
              <a:t> </a:t>
            </a:r>
            <a:r>
              <a:rPr lang="es-ES" dirty="0"/>
              <a:t>son </a:t>
            </a:r>
            <a:r>
              <a:rPr lang="es-ES" b="1" i="1" dirty="0"/>
              <a:t>factores externos</a:t>
            </a:r>
            <a:r>
              <a:rPr lang="es-ES" dirty="0"/>
              <a:t> sobre los cuales la </a:t>
            </a:r>
            <a:r>
              <a:rPr lang="es-ES" b="1" i="1" dirty="0"/>
              <a:t>organización no tiene control alguno</a:t>
            </a:r>
            <a:r>
              <a:rPr lang="es-ES" dirty="0"/>
              <a:t>. </a:t>
            </a:r>
          </a:p>
        </p:txBody>
      </p:sp>
      <p:grpSp>
        <p:nvGrpSpPr>
          <p:cNvPr id="3" name="2 Grupo"/>
          <p:cNvGrpSpPr/>
          <p:nvPr/>
        </p:nvGrpSpPr>
        <p:grpSpPr>
          <a:xfrm>
            <a:off x="848815" y="3528805"/>
            <a:ext cx="7467601" cy="764291"/>
            <a:chOff x="848815" y="3528805"/>
            <a:chExt cx="7467601" cy="764291"/>
          </a:xfrm>
        </p:grpSpPr>
        <p:sp>
          <p:nvSpPr>
            <p:cNvPr id="5" name="4 Llamada de flecha a la derecha"/>
            <p:cNvSpPr/>
            <p:nvPr/>
          </p:nvSpPr>
          <p:spPr>
            <a:xfrm>
              <a:off x="848815" y="3528805"/>
              <a:ext cx="1905001" cy="764291"/>
            </a:xfrm>
            <a:prstGeom prst="rightArrowCallout">
              <a:avLst/>
            </a:prstGeom>
            <a:solidFill>
              <a:srgbClr val="FF9933"/>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effectLst>
                    <a:outerShdw blurRad="38100" dist="38100" dir="2700000" algn="tl">
                      <a:srgbClr val="000000">
                        <a:alpha val="43137"/>
                      </a:srgbClr>
                    </a:outerShdw>
                  </a:effectLst>
                </a:rPr>
                <a:t>Fortalezas</a:t>
              </a:r>
            </a:p>
          </p:txBody>
        </p:sp>
        <p:sp>
          <p:nvSpPr>
            <p:cNvPr id="18" name="17 Llamada de flecha a la derecha"/>
            <p:cNvSpPr/>
            <p:nvPr/>
          </p:nvSpPr>
          <p:spPr>
            <a:xfrm>
              <a:off x="2753815" y="3528805"/>
              <a:ext cx="2362200" cy="764291"/>
            </a:xfrm>
            <a:prstGeom prst="rightArrowCallout">
              <a:avLst/>
            </a:prstGeom>
            <a:solidFill>
              <a:schemeClr val="accent2">
                <a:lumMod val="7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effectLst>
                    <a:outerShdw blurRad="38100" dist="38100" dir="2700000" algn="tl">
                      <a:srgbClr val="000000">
                        <a:alpha val="43137"/>
                      </a:srgbClr>
                    </a:outerShdw>
                  </a:effectLst>
                </a:rPr>
                <a:t>Oportunidades</a:t>
              </a:r>
              <a:endParaRPr lang="es-MX" sz="1600" b="1" dirty="0">
                <a:effectLst>
                  <a:outerShdw blurRad="38100" dist="38100" dir="2700000" algn="tl">
                    <a:srgbClr val="000000">
                      <a:alpha val="43137"/>
                    </a:srgbClr>
                  </a:outerShdw>
                </a:effectLst>
              </a:endParaRPr>
            </a:p>
          </p:txBody>
        </p:sp>
        <p:sp>
          <p:nvSpPr>
            <p:cNvPr id="19" name="18 Llamada de flecha a la derecha"/>
            <p:cNvSpPr/>
            <p:nvPr/>
          </p:nvSpPr>
          <p:spPr>
            <a:xfrm>
              <a:off x="5116015" y="3528805"/>
              <a:ext cx="1981201" cy="764291"/>
            </a:xfrm>
            <a:prstGeom prst="rightArrowCallout">
              <a:avLst/>
            </a:prstGeom>
            <a:solidFill>
              <a:srgbClr val="FF9933"/>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effectLst>
                    <a:outerShdw blurRad="38100" dist="38100" dir="2700000" algn="tl">
                      <a:srgbClr val="000000">
                        <a:alpha val="43137"/>
                      </a:srgbClr>
                    </a:outerShdw>
                  </a:effectLst>
                </a:rPr>
                <a:t>Debilidades</a:t>
              </a:r>
              <a:endParaRPr lang="es-MX" sz="1600" b="1" dirty="0">
                <a:effectLst>
                  <a:outerShdw blurRad="38100" dist="38100" dir="2700000" algn="tl">
                    <a:srgbClr val="000000">
                      <a:alpha val="43137"/>
                    </a:srgbClr>
                  </a:outerShdw>
                </a:effectLst>
              </a:endParaRPr>
            </a:p>
          </p:txBody>
        </p:sp>
        <p:sp>
          <p:nvSpPr>
            <p:cNvPr id="6" name="5 Rectángulo"/>
            <p:cNvSpPr/>
            <p:nvPr/>
          </p:nvSpPr>
          <p:spPr>
            <a:xfrm>
              <a:off x="7097216" y="3528805"/>
              <a:ext cx="1219200" cy="764291"/>
            </a:xfrm>
            <a:prstGeom prst="rect">
              <a:avLst/>
            </a:prstGeom>
            <a:solidFill>
              <a:schemeClr val="accent2">
                <a:lumMod val="75000"/>
              </a:schemeClr>
            </a:solidFill>
            <a:ln>
              <a:noFill/>
            </a:ln>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effectLst>
                    <a:outerShdw blurRad="38100" dist="38100" dir="2700000" algn="tl">
                      <a:srgbClr val="000000">
                        <a:alpha val="43137"/>
                      </a:srgbClr>
                    </a:outerShdw>
                  </a:effectLst>
                </a:rPr>
                <a:t>Amenazas</a:t>
              </a:r>
              <a:endParaRPr lang="es-MX" sz="1600" b="1" dirty="0">
                <a:effectLst>
                  <a:outerShdw blurRad="38100" dist="38100" dir="2700000" algn="tl">
                    <a:srgbClr val="000000">
                      <a:alpha val="43137"/>
                    </a:srgbClr>
                  </a:outerShdw>
                </a:effectLst>
              </a:endParaRPr>
            </a:p>
          </p:txBody>
        </p:sp>
      </p:grpSp>
      <p:sp>
        <p:nvSpPr>
          <p:cNvPr id="8" name="7 Rectángulo"/>
          <p:cNvSpPr/>
          <p:nvPr/>
        </p:nvSpPr>
        <p:spPr>
          <a:xfrm>
            <a:off x="323850" y="2614187"/>
            <a:ext cx="8496300" cy="369332"/>
          </a:xfrm>
          <a:prstGeom prst="rect">
            <a:avLst/>
          </a:prstGeom>
        </p:spPr>
        <p:txBody>
          <a:bodyPr wrap="square">
            <a:spAutoFit/>
          </a:bodyPr>
          <a:lstStyle/>
          <a:p>
            <a:pPr algn="just">
              <a:defRPr/>
            </a:pPr>
            <a:r>
              <a:rPr lang="es-ES" dirty="0"/>
              <a:t>Por tanto, deben analizarse las condiciones del FODA Institucional en el siguiente orden: </a:t>
            </a:r>
          </a:p>
        </p:txBody>
      </p:sp>
      <p:sp>
        <p:nvSpPr>
          <p:cNvPr id="9" name="8 Rectángulo"/>
          <p:cNvSpPr/>
          <p:nvPr/>
        </p:nvSpPr>
        <p:spPr>
          <a:xfrm>
            <a:off x="323850" y="1074222"/>
            <a:ext cx="8496300"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defRPr/>
            </a:pPr>
            <a:r>
              <a:rPr lang="es-ES" dirty="0"/>
              <a:t>Las </a:t>
            </a:r>
            <a:r>
              <a:rPr lang="es-ES" b="1" i="1" dirty="0"/>
              <a:t>Fortalezas y Debilidades:</a:t>
            </a:r>
            <a:r>
              <a:rPr lang="es-ES" dirty="0"/>
              <a:t> se refieren a </a:t>
            </a:r>
            <a:r>
              <a:rPr lang="es-ES" b="1" i="1" dirty="0"/>
              <a:t>la organización y sus productos</a:t>
            </a:r>
            <a:r>
              <a:rPr lang="es-ES" dirty="0"/>
              <a:t>.</a:t>
            </a:r>
          </a:p>
        </p:txBody>
      </p:sp>
      <p:sp>
        <p:nvSpPr>
          <p:cNvPr id="10" name="9 CuadroTexto"/>
          <p:cNvSpPr txBox="1"/>
          <p:nvPr/>
        </p:nvSpPr>
        <p:spPr>
          <a:xfrm>
            <a:off x="323850" y="4869160"/>
            <a:ext cx="8424614" cy="646331"/>
          </a:xfrm>
          <a:prstGeom prst="rect">
            <a:avLst/>
          </a:prstGeom>
          <a:noFill/>
        </p:spPr>
        <p:txBody>
          <a:bodyPr wrap="square" rtlCol="0">
            <a:spAutoFit/>
          </a:bodyPr>
          <a:lstStyle/>
          <a:p>
            <a:pPr algn="just"/>
            <a:r>
              <a:rPr lang="es-MX" dirty="0" smtClean="0"/>
              <a:t>El análisis FODA debe </a:t>
            </a:r>
            <a:r>
              <a:rPr lang="es-MX" b="1" i="1" dirty="0" smtClean="0"/>
              <a:t>resaltar las fortalezas, disminuir las debilidades, aprovechar las oportunidades y enfrentar las amenazas.</a:t>
            </a:r>
            <a:endParaRPr lang="es-MX" b="1" i="1" dirty="0"/>
          </a:p>
        </p:txBody>
      </p:sp>
    </p:spTree>
    <p:extLst>
      <p:ext uri="{BB962C8B-B14F-4D97-AF65-F5344CB8AC3E}">
        <p14:creationId xmlns:p14="http://schemas.microsoft.com/office/powerpoint/2010/main" val="621162694"/>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pPr>
              <a:defRPr/>
            </a:pPr>
            <a:fld id="{31027CB2-993C-4914-B905-5E0B669A5B36}" type="slidenum">
              <a:rPr lang="es-ES"/>
              <a:pPr>
                <a:defRPr/>
              </a:pPr>
              <a:t>68</a:t>
            </a:fld>
            <a:endParaRPr lang="es-ES" dirty="0"/>
          </a:p>
        </p:txBody>
      </p:sp>
      <p:sp>
        <p:nvSpPr>
          <p:cNvPr id="51204" name="Text Box 2"/>
          <p:cNvSpPr txBox="1">
            <a:spLocks noChangeArrowheads="1"/>
          </p:cNvSpPr>
          <p:nvPr/>
        </p:nvSpPr>
        <p:spPr bwMode="auto">
          <a:xfrm>
            <a:off x="323850" y="541338"/>
            <a:ext cx="8424863" cy="366712"/>
          </a:xfrm>
          <a:prstGeom prst="rect">
            <a:avLst/>
          </a:prstGeom>
          <a:noFill/>
          <a:ln w="9525">
            <a:noFill/>
            <a:miter lim="800000"/>
            <a:headEnd/>
            <a:tailEnd/>
          </a:ln>
        </p:spPr>
        <p:txBody>
          <a:bodyPr>
            <a:spAutoFit/>
          </a:bodyPr>
          <a:lstStyle/>
          <a:p>
            <a:pPr algn="ctr">
              <a:spcBef>
                <a:spcPct val="50000"/>
              </a:spcBef>
            </a:pPr>
            <a:r>
              <a:rPr lang="es-ES" b="1" i="1" dirty="0"/>
              <a:t>Ejemplo de FODA:</a:t>
            </a:r>
          </a:p>
        </p:txBody>
      </p:sp>
      <p:sp>
        <p:nvSpPr>
          <p:cNvPr id="51205" name="Rectangle 3"/>
          <p:cNvSpPr>
            <a:spLocks noChangeArrowheads="1"/>
          </p:cNvSpPr>
          <p:nvPr/>
        </p:nvSpPr>
        <p:spPr bwMode="auto">
          <a:xfrm>
            <a:off x="468313" y="1090613"/>
            <a:ext cx="8351837" cy="825500"/>
          </a:xfrm>
          <a:prstGeom prst="rect">
            <a:avLst/>
          </a:prstGeom>
          <a:noFill/>
          <a:ln w="9525">
            <a:noFill/>
            <a:miter lim="800000"/>
            <a:headEnd/>
            <a:tailEnd/>
          </a:ln>
        </p:spPr>
        <p:txBody>
          <a:bodyPr anchor="ctr">
            <a:spAutoFit/>
          </a:bodyPr>
          <a:lstStyle/>
          <a:p>
            <a:pPr algn="just"/>
            <a:r>
              <a:rPr lang="es-ES" sz="1600" dirty="0"/>
              <a:t>El restaurante “Don Pepe” lleva casi 10 años en la industria gastronómica y se ha hecho famoso por ser un lugar donde se puede disfrutar de una excelente Cocina mexicana a muy bajo precio.  </a:t>
            </a:r>
          </a:p>
        </p:txBody>
      </p:sp>
      <p:sp>
        <p:nvSpPr>
          <p:cNvPr id="51206" name="Rectangle 4"/>
          <p:cNvSpPr>
            <a:spLocks noChangeArrowheads="1"/>
          </p:cNvSpPr>
          <p:nvPr/>
        </p:nvSpPr>
        <p:spPr bwMode="auto">
          <a:xfrm>
            <a:off x="468313" y="2079625"/>
            <a:ext cx="8280400" cy="4013200"/>
          </a:xfrm>
          <a:prstGeom prst="rect">
            <a:avLst/>
          </a:prstGeom>
          <a:solidFill>
            <a:schemeClr val="tx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just"/>
            <a:r>
              <a:rPr lang="es-ES" sz="1600" b="1" dirty="0"/>
              <a:t>Fortaleza</a:t>
            </a:r>
            <a:endParaRPr lang="es-ES" sz="1600" dirty="0"/>
          </a:p>
          <a:p>
            <a:pPr algn="just"/>
            <a:r>
              <a:rPr lang="es-ES" sz="1600" dirty="0"/>
              <a:t> </a:t>
            </a:r>
          </a:p>
          <a:p>
            <a:pPr algn="just"/>
            <a:r>
              <a:rPr lang="es-ES" sz="1600" dirty="0"/>
              <a:t>Gracias a sus ricos platillos que en general no superan los $50.00, Don José, dueño del local, ha logrado aumentar sus ventas debido a la llegada de nuevos clientes producto de la publicidad boca a boca, generada entre sus fieles consumidores.</a:t>
            </a:r>
          </a:p>
          <a:p>
            <a:pPr algn="just"/>
            <a:r>
              <a:rPr lang="es-ES" sz="1600" dirty="0"/>
              <a:t> </a:t>
            </a:r>
          </a:p>
          <a:p>
            <a:pPr algn="just"/>
            <a:r>
              <a:rPr lang="es-ES" sz="1600" dirty="0"/>
              <a:t>Por otro lado ha creado fuertes relaciones con sus proveedores, principalmente locatarios del  “Mercado Central”, quienes le envían a diario insumos de la mejor selección a muy bajo precio.</a:t>
            </a:r>
          </a:p>
          <a:p>
            <a:pPr algn="just"/>
            <a:r>
              <a:rPr lang="es-ES" sz="1600" dirty="0"/>
              <a:t> </a:t>
            </a:r>
          </a:p>
          <a:p>
            <a:pPr algn="just"/>
            <a:r>
              <a:rPr lang="es-ES" sz="1600" dirty="0"/>
              <a:t>En el restaurante trabajan dos cocineras que partieron con Don Pepe en sus inicios en este negocio, son personas mayores provenientes del Centro de la república mexicana que conocen en profundidad las recetas típicas de nuestro país.</a:t>
            </a:r>
          </a:p>
          <a:p>
            <a:pPr algn="just"/>
            <a:r>
              <a:rPr lang="es-ES" sz="1600" dirty="0"/>
              <a:t> </a:t>
            </a:r>
          </a:p>
          <a:p>
            <a:pPr algn="just"/>
            <a:r>
              <a:rPr lang="es-ES" sz="1600" dirty="0"/>
              <a:t>La ubicación del local ha sido clave en el éxito de este negocio, ya que se encuentra ubicado en la avenida principal de la ciudad.  </a:t>
            </a:r>
          </a:p>
        </p:txBody>
      </p:sp>
    </p:spTree>
    <p:extLst>
      <p:ext uri="{BB962C8B-B14F-4D97-AF65-F5344CB8AC3E}">
        <p14:creationId xmlns:p14="http://schemas.microsoft.com/office/powerpoint/2010/main" val="4050882951"/>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pPr>
              <a:defRPr/>
            </a:pPr>
            <a:fld id="{5426E030-4011-4D54-898F-C0F33A0C6B35}" type="slidenum">
              <a:rPr lang="es-ES"/>
              <a:pPr>
                <a:defRPr/>
              </a:pPr>
              <a:t>69</a:t>
            </a:fld>
            <a:endParaRPr lang="es-ES" dirty="0"/>
          </a:p>
        </p:txBody>
      </p:sp>
      <p:sp>
        <p:nvSpPr>
          <p:cNvPr id="52228" name="Rectangle 2"/>
          <p:cNvSpPr>
            <a:spLocks noChangeArrowheads="1"/>
          </p:cNvSpPr>
          <p:nvPr/>
        </p:nvSpPr>
        <p:spPr bwMode="auto">
          <a:xfrm>
            <a:off x="468313" y="981075"/>
            <a:ext cx="8280400" cy="1323975"/>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just"/>
            <a:r>
              <a:rPr lang="es-ES" sz="1600" b="1" dirty="0"/>
              <a:t>Oportunidad</a:t>
            </a:r>
            <a:r>
              <a:rPr lang="es-ES" sz="1600" dirty="0"/>
              <a:t>: </a:t>
            </a:r>
          </a:p>
          <a:p>
            <a:pPr algn="just"/>
            <a:r>
              <a:rPr lang="es-ES" sz="1600" dirty="0"/>
              <a:t>Hace alguna semana una gran empresa de comunicaciones empezó con la edificación de su nuevo edificio a solo una cuadra del restaurante "Don Pepe”, lo que significa al menos 100 potenciales clientes a la hora de almuerzo, si es que Don José logra firmar un acuerdo con ellos para ofrecer sus servicios de almuerzo. </a:t>
            </a:r>
          </a:p>
        </p:txBody>
      </p:sp>
      <p:sp>
        <p:nvSpPr>
          <p:cNvPr id="52229" name="Rectangle 3"/>
          <p:cNvSpPr>
            <a:spLocks noChangeArrowheads="1"/>
          </p:cNvSpPr>
          <p:nvPr/>
        </p:nvSpPr>
        <p:spPr bwMode="auto">
          <a:xfrm>
            <a:off x="468313" y="2624138"/>
            <a:ext cx="8280400" cy="1812925"/>
          </a:xfrm>
          <a:prstGeom prst="rect">
            <a:avLst/>
          </a:prstGeom>
          <a:solidFill>
            <a:srgbClr val="FFCC6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just"/>
            <a:r>
              <a:rPr lang="es-ES" sz="1600" b="1" dirty="0"/>
              <a:t>Debilidad</a:t>
            </a:r>
            <a:r>
              <a:rPr lang="es-ES" sz="1600" dirty="0"/>
              <a:t>:</a:t>
            </a:r>
          </a:p>
          <a:p>
            <a:pPr algn="just"/>
            <a:r>
              <a:rPr lang="es-ES" sz="1600" dirty="0"/>
              <a:t>Don José por temor y por falta de recursos no ha invertido en la expansión de su local, ni de los empleados, por lo que en horas pico los clientes tienen la sensación de un servicio deficiente.</a:t>
            </a:r>
          </a:p>
          <a:p>
            <a:pPr algn="just"/>
            <a:r>
              <a:rPr lang="es-ES" sz="1600" dirty="0"/>
              <a:t> </a:t>
            </a:r>
          </a:p>
          <a:p>
            <a:pPr algn="just"/>
            <a:r>
              <a:rPr lang="es-ES" sz="1600" dirty="0"/>
              <a:t>El restaurante "Don Pepe” no se ha puesto al día con las nuevas tecnologías, el local aun conserva la vieja máquina registradora y no cuenta con un medio electrónico de pago. </a:t>
            </a:r>
          </a:p>
        </p:txBody>
      </p:sp>
      <p:sp>
        <p:nvSpPr>
          <p:cNvPr id="52230" name="Rectangle 4"/>
          <p:cNvSpPr>
            <a:spLocks noChangeArrowheads="1"/>
          </p:cNvSpPr>
          <p:nvPr/>
        </p:nvSpPr>
        <p:spPr bwMode="auto">
          <a:xfrm>
            <a:off x="468313" y="4697413"/>
            <a:ext cx="8280400" cy="1323975"/>
          </a:xfrm>
          <a:prstGeom prst="rect">
            <a:avLst/>
          </a:prstGeom>
          <a:solidFill>
            <a:srgbClr val="E8905A"/>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r>
              <a:rPr lang="es-ES" sz="1600" b="1" dirty="0">
                <a:solidFill>
                  <a:srgbClr val="000000"/>
                </a:solidFill>
              </a:rPr>
              <a:t>Amenaza</a:t>
            </a:r>
            <a:r>
              <a:rPr lang="es-ES" sz="1600" dirty="0">
                <a:solidFill>
                  <a:srgbClr val="000000"/>
                </a:solidFill>
              </a:rPr>
              <a:t>: </a:t>
            </a:r>
          </a:p>
          <a:p>
            <a:pPr algn="just"/>
            <a:r>
              <a:rPr lang="es-ES" sz="1600" dirty="0">
                <a:solidFill>
                  <a:srgbClr val="000000"/>
                </a:solidFill>
              </a:rPr>
              <a:t>Hace muy poco las autoridades locales dieron la noticia de la construcción de una nueva autopista urbana, con lo que el local corre el riesgo de sufrir baja sustancial en los clientes habituales que lo preferían por estar en su trayecto habitual y en la captación de nuevos clientes.</a:t>
            </a:r>
          </a:p>
        </p:txBody>
      </p:sp>
      <p:sp>
        <p:nvSpPr>
          <p:cNvPr id="52231" name="Text Box 5"/>
          <p:cNvSpPr txBox="1">
            <a:spLocks noChangeArrowheads="1"/>
          </p:cNvSpPr>
          <p:nvPr/>
        </p:nvSpPr>
        <p:spPr bwMode="auto">
          <a:xfrm>
            <a:off x="468313" y="469900"/>
            <a:ext cx="8137525" cy="366713"/>
          </a:xfrm>
          <a:prstGeom prst="rect">
            <a:avLst/>
          </a:prstGeom>
          <a:noFill/>
          <a:ln w="9525">
            <a:noFill/>
            <a:miter lim="800000"/>
            <a:headEnd/>
            <a:tailEnd/>
          </a:ln>
        </p:spPr>
        <p:txBody>
          <a:bodyPr>
            <a:spAutoFit/>
          </a:bodyPr>
          <a:lstStyle/>
          <a:p>
            <a:pPr algn="ctr">
              <a:spcBef>
                <a:spcPct val="50000"/>
              </a:spcBef>
            </a:pPr>
            <a:r>
              <a:rPr lang="es-ES" b="1" i="1" dirty="0"/>
              <a:t>Ejemplo de FODA:   Continuación...</a:t>
            </a:r>
          </a:p>
        </p:txBody>
      </p:sp>
    </p:spTree>
    <p:extLst>
      <p:ext uri="{BB962C8B-B14F-4D97-AF65-F5344CB8AC3E}">
        <p14:creationId xmlns:p14="http://schemas.microsoft.com/office/powerpoint/2010/main" val="388132657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ChangeArrowheads="1"/>
          </p:cNvSpPr>
          <p:nvPr/>
        </p:nvSpPr>
        <p:spPr bwMode="auto">
          <a:xfrm>
            <a:off x="323850" y="1164318"/>
            <a:ext cx="8496300"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0000"/>
              </a:lnSpc>
              <a:spcBef>
                <a:spcPct val="50000"/>
              </a:spcBef>
            </a:pPr>
            <a:r>
              <a:rPr lang="es-ES" sz="2000" dirty="0" smtClean="0"/>
              <a:t>Quien </a:t>
            </a:r>
            <a:r>
              <a:rPr lang="es-ES" sz="2000" b="1" i="1" dirty="0"/>
              <a:t>toma una decisión, debe elegir entre diferentes alternativas</a:t>
            </a:r>
            <a:r>
              <a:rPr lang="es-ES" sz="2000" dirty="0"/>
              <a:t>. </a:t>
            </a:r>
            <a:r>
              <a:rPr lang="es-ES" sz="2000" b="1" i="1" dirty="0"/>
              <a:t>Decidir implica elegir una opción y perder otras.</a:t>
            </a:r>
            <a:endParaRPr lang="es-ES" sz="2000" dirty="0"/>
          </a:p>
        </p:txBody>
      </p:sp>
      <p:sp>
        <p:nvSpPr>
          <p:cNvPr id="26631" name="Rectangle 10"/>
          <p:cNvSpPr>
            <a:spLocks noChangeArrowheads="1"/>
          </p:cNvSpPr>
          <p:nvPr/>
        </p:nvSpPr>
        <p:spPr bwMode="auto">
          <a:xfrm>
            <a:off x="323850" y="5013176"/>
            <a:ext cx="84963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ctr">
              <a:defRPr/>
            </a:pPr>
            <a:r>
              <a:rPr lang="es-ES" sz="2400" b="1" i="1" dirty="0">
                <a:solidFill>
                  <a:srgbClr val="FFFF99"/>
                </a:solidFill>
              </a:rPr>
              <a:t>La toma de decisiones es la selección de un curso de acción entre varias opciones.</a:t>
            </a:r>
            <a:endParaRPr lang="es-ES" sz="2400" dirty="0">
              <a:solidFill>
                <a:srgbClr val="FFFF99"/>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123306"/>
            <a:ext cx="3619500" cy="27458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Rectángulo"/>
          <p:cNvSpPr/>
          <p:nvPr/>
        </p:nvSpPr>
        <p:spPr>
          <a:xfrm>
            <a:off x="2925020" y="332656"/>
            <a:ext cx="2846933" cy="40011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es-E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TOMA DE DECISIONES</a:t>
            </a:r>
          </a:p>
        </p:txBody>
      </p:sp>
      <p:sp>
        <p:nvSpPr>
          <p:cNvPr id="7" name="2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7</a:t>
            </a:fld>
            <a:endParaRPr lang="es-ES"/>
          </a:p>
        </p:txBody>
      </p:sp>
      <p:sp>
        <p:nvSpPr>
          <p:cNvPr id="8" name="7 CuadroTexto"/>
          <p:cNvSpPr txBox="1"/>
          <p:nvPr/>
        </p:nvSpPr>
        <p:spPr>
          <a:xfrm>
            <a:off x="251520" y="5877272"/>
            <a:ext cx="3384376" cy="246221"/>
          </a:xfrm>
          <a:prstGeom prst="rect">
            <a:avLst/>
          </a:prstGeom>
          <a:noFill/>
        </p:spPr>
        <p:txBody>
          <a:bodyPr wrap="square" rtlCol="0">
            <a:spAutoFit/>
          </a:bodyPr>
          <a:lstStyle/>
          <a:p>
            <a:r>
              <a:rPr lang="es-MX" sz="1000" dirty="0" smtClean="0"/>
              <a:t>Material de apoyo.-  Proceso de Toma de decisiones</a:t>
            </a:r>
            <a:endParaRPr lang="es-MX" sz="1000" dirty="0"/>
          </a:p>
        </p:txBody>
      </p:sp>
      <p:sp>
        <p:nvSpPr>
          <p:cNvPr id="9" name="8 Rectángulo"/>
          <p:cNvSpPr/>
          <p:nvPr/>
        </p:nvSpPr>
        <p:spPr>
          <a:xfrm>
            <a:off x="251520" y="6063099"/>
            <a:ext cx="6048672" cy="246221"/>
          </a:xfrm>
          <a:prstGeom prst="rect">
            <a:avLst/>
          </a:prstGeom>
        </p:spPr>
        <p:txBody>
          <a:bodyPr wrap="square">
            <a:spAutoFit/>
          </a:bodyPr>
          <a:lstStyle/>
          <a:p>
            <a:r>
              <a:rPr lang="es-MX" sz="1000" dirty="0">
                <a:solidFill>
                  <a:srgbClr val="0000CC"/>
                </a:solidFill>
                <a:hlinkClick r:id="rId4"/>
              </a:rPr>
              <a:t>http://www.youtube.com/watch?v=pZ9YdAVw5kQ</a:t>
            </a:r>
            <a:endParaRPr lang="es-MX" sz="1000" dirty="0">
              <a:solidFill>
                <a:srgbClr val="0000CC"/>
              </a:solidFill>
            </a:endParaRPr>
          </a:p>
        </p:txBody>
      </p:sp>
    </p:spTree>
    <p:extLst>
      <p:ext uri="{BB962C8B-B14F-4D97-AF65-F5344CB8AC3E}">
        <p14:creationId xmlns:p14="http://schemas.microsoft.com/office/powerpoint/2010/main" val="465326889"/>
      </p:ext>
    </p:extLst>
  </p:cSld>
  <p:clrMapOvr>
    <a:masterClrMapping/>
  </p:clrMapOvr>
  <p:transition spd="slow">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pPr>
              <a:defRPr/>
            </a:pPr>
            <a:fld id="{3B876A12-77FD-4511-9D66-3D4CBB0746BC}" type="slidenum">
              <a:rPr lang="es-ES"/>
              <a:pPr>
                <a:defRPr/>
              </a:pPr>
              <a:t>70</a:t>
            </a:fld>
            <a:endParaRPr lang="es-ES" dirty="0"/>
          </a:p>
        </p:txBody>
      </p:sp>
      <p:sp>
        <p:nvSpPr>
          <p:cNvPr id="54276" name="Rectangle 2"/>
          <p:cNvSpPr>
            <a:spLocks noChangeArrowheads="1"/>
          </p:cNvSpPr>
          <p:nvPr/>
        </p:nvSpPr>
        <p:spPr bwMode="auto">
          <a:xfrm>
            <a:off x="304800" y="1916832"/>
            <a:ext cx="8515350"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ts val="600"/>
              </a:spcBef>
              <a:spcAft>
                <a:spcPts val="600"/>
              </a:spcAft>
            </a:pPr>
            <a:r>
              <a:rPr lang="es-ES" dirty="0" smtClean="0"/>
              <a:t>Se</a:t>
            </a:r>
            <a:r>
              <a:rPr lang="es-ES" b="1" i="1" dirty="0" smtClean="0"/>
              <a:t> </a:t>
            </a:r>
            <a:r>
              <a:rPr lang="es-ES" b="1" i="1" dirty="0"/>
              <a:t>establecen </a:t>
            </a:r>
            <a:r>
              <a:rPr lang="es-ES" b="1" i="1" dirty="0" smtClean="0"/>
              <a:t>a </a:t>
            </a:r>
            <a:r>
              <a:rPr lang="es-ES" b="1" i="1" dirty="0"/>
              <a:t>nivel de la organización y de sus áreas y funciones </a:t>
            </a:r>
            <a:r>
              <a:rPr lang="es-ES" dirty="0"/>
              <a:t>e </a:t>
            </a:r>
            <a:r>
              <a:rPr lang="es-ES" b="1" i="1" dirty="0"/>
              <a:t>incluyen a todos los participantes o miembros de las </a:t>
            </a:r>
            <a:r>
              <a:rPr lang="es-ES" b="1" i="1" dirty="0" smtClean="0"/>
              <a:t>estructuras, quienes a su vez deben fijar también sus objetivos.</a:t>
            </a:r>
            <a:endParaRPr lang="es-ES" dirty="0"/>
          </a:p>
        </p:txBody>
      </p:sp>
      <p:sp>
        <p:nvSpPr>
          <p:cNvPr id="54277" name="Rectangle 3"/>
          <p:cNvSpPr>
            <a:spLocks noChangeArrowheads="1"/>
          </p:cNvSpPr>
          <p:nvPr/>
        </p:nvSpPr>
        <p:spPr bwMode="auto">
          <a:xfrm>
            <a:off x="250825" y="260648"/>
            <a:ext cx="8642350" cy="366712"/>
          </a:xfrm>
          <a:prstGeom prst="rect">
            <a:avLst/>
          </a:prstGeom>
          <a:noFill/>
          <a:ln w="9525">
            <a:noFill/>
            <a:miter lim="800000"/>
            <a:headEnd/>
            <a:tailEnd/>
          </a:ln>
        </p:spPr>
        <p:txBody>
          <a:bodyPr>
            <a:spAutoFit/>
          </a:bodyPr>
          <a:lstStyle/>
          <a:p>
            <a:pPr algn="ctr">
              <a:spcBef>
                <a:spcPct val="50000"/>
              </a:spcBef>
              <a:spcAft>
                <a:spcPts val="600"/>
              </a:spcAft>
            </a:pPr>
            <a:r>
              <a:rPr lang="es-ES" b="1" dirty="0"/>
              <a:t>OBJETIVOS GENERALES Y METAS DEL PLAN</a:t>
            </a:r>
          </a:p>
        </p:txBody>
      </p:sp>
      <p:sp>
        <p:nvSpPr>
          <p:cNvPr id="2" name="1 CuadroTexto"/>
          <p:cNvSpPr txBox="1"/>
          <p:nvPr/>
        </p:nvSpPr>
        <p:spPr>
          <a:xfrm>
            <a:off x="827584" y="3094913"/>
            <a:ext cx="4392488" cy="314239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spcBef>
                <a:spcPts val="0"/>
              </a:spcBef>
              <a:spcAft>
                <a:spcPts val="0"/>
              </a:spcAft>
            </a:pPr>
            <a:r>
              <a:rPr lang="es-MX" b="1" dirty="0" smtClean="0"/>
              <a:t>Los Objetivos Generales deben ser:</a:t>
            </a:r>
          </a:p>
          <a:p>
            <a:pPr>
              <a:spcBef>
                <a:spcPts val="0"/>
              </a:spcBef>
              <a:spcAft>
                <a:spcPts val="0"/>
              </a:spcAft>
            </a:pPr>
            <a:endParaRPr lang="es-MX" b="1" dirty="0" smtClean="0"/>
          </a:p>
          <a:p>
            <a:pPr marL="363538" lvl="0" indent="-363538" algn="just">
              <a:spcBef>
                <a:spcPts val="0"/>
              </a:spcBef>
              <a:spcAft>
                <a:spcPts val="0"/>
              </a:spcAft>
              <a:buFont typeface="Wingdings" pitchFamily="2" charset="2"/>
              <a:buChar char="þ"/>
            </a:pPr>
            <a:r>
              <a:rPr lang="es-ES" b="1" i="1" dirty="0">
                <a:solidFill>
                  <a:prstClr val="black"/>
                </a:solidFill>
                <a:sym typeface="Wingdings" pitchFamily="2" charset="2"/>
              </a:rPr>
              <a:t>Cuantificables y </a:t>
            </a:r>
            <a:r>
              <a:rPr lang="es-ES" b="1" i="1" dirty="0" err="1">
                <a:solidFill>
                  <a:prstClr val="black"/>
                </a:solidFill>
                <a:sym typeface="Wingdings" pitchFamily="2" charset="2"/>
              </a:rPr>
              <a:t>Cualificables</a:t>
            </a:r>
            <a:endParaRPr lang="es-ES" b="1" i="1" dirty="0">
              <a:solidFill>
                <a:prstClr val="black"/>
              </a:solidFill>
              <a:sym typeface="Wingdings" pitchFamily="2" charset="2"/>
            </a:endParaRPr>
          </a:p>
          <a:p>
            <a:pPr marL="363538" lvl="0" indent="-363538" algn="just">
              <a:lnSpc>
                <a:spcPct val="90000"/>
              </a:lnSpc>
              <a:spcBef>
                <a:spcPct val="30000"/>
              </a:spcBef>
              <a:spcAft>
                <a:spcPts val="600"/>
              </a:spcAft>
              <a:buFont typeface="Wingdings" pitchFamily="2" charset="2"/>
              <a:buChar char="þ"/>
            </a:pPr>
            <a:r>
              <a:rPr lang="es-ES" b="1" i="1" dirty="0">
                <a:solidFill>
                  <a:prstClr val="black"/>
                </a:solidFill>
                <a:sym typeface="Wingdings" pitchFamily="2" charset="2"/>
              </a:rPr>
              <a:t>Medibles</a:t>
            </a:r>
          </a:p>
          <a:p>
            <a:pPr marL="363538" lvl="0" indent="-363538" algn="just">
              <a:lnSpc>
                <a:spcPct val="90000"/>
              </a:lnSpc>
              <a:spcBef>
                <a:spcPct val="30000"/>
              </a:spcBef>
              <a:spcAft>
                <a:spcPts val="600"/>
              </a:spcAft>
              <a:buFont typeface="Wingdings" pitchFamily="2" charset="2"/>
              <a:buChar char="þ"/>
            </a:pPr>
            <a:r>
              <a:rPr lang="es-ES" b="1" i="1" dirty="0">
                <a:solidFill>
                  <a:prstClr val="black"/>
                </a:solidFill>
                <a:sym typeface="Wingdings" pitchFamily="2" charset="2"/>
              </a:rPr>
              <a:t>Significar un reto y un avance</a:t>
            </a:r>
          </a:p>
          <a:p>
            <a:pPr marL="363538" lvl="0" indent="-363538" algn="just">
              <a:lnSpc>
                <a:spcPct val="90000"/>
              </a:lnSpc>
              <a:spcBef>
                <a:spcPct val="30000"/>
              </a:spcBef>
              <a:spcAft>
                <a:spcPts val="600"/>
              </a:spcAft>
              <a:buFont typeface="Wingdings" pitchFamily="2" charset="2"/>
              <a:buChar char="þ"/>
            </a:pPr>
            <a:r>
              <a:rPr lang="es-ES" b="1" i="1" dirty="0">
                <a:solidFill>
                  <a:prstClr val="black"/>
                </a:solidFill>
                <a:sym typeface="Wingdings" pitchFamily="2" charset="2"/>
              </a:rPr>
              <a:t>Claros y comprensibles</a:t>
            </a:r>
          </a:p>
          <a:p>
            <a:pPr marL="363538" lvl="0" indent="-363538" algn="just">
              <a:lnSpc>
                <a:spcPct val="90000"/>
              </a:lnSpc>
              <a:spcBef>
                <a:spcPct val="30000"/>
              </a:spcBef>
              <a:spcAft>
                <a:spcPts val="600"/>
              </a:spcAft>
              <a:buFont typeface="Wingdings" pitchFamily="2" charset="2"/>
              <a:buChar char="þ"/>
            </a:pPr>
            <a:r>
              <a:rPr lang="es-ES" b="1" i="1" dirty="0">
                <a:solidFill>
                  <a:prstClr val="black"/>
                </a:solidFill>
                <a:sym typeface="Wingdings" pitchFamily="2" charset="2"/>
              </a:rPr>
              <a:t>Integrales</a:t>
            </a:r>
          </a:p>
          <a:p>
            <a:pPr marL="363538" lvl="0" indent="-363538" algn="just">
              <a:lnSpc>
                <a:spcPct val="90000"/>
              </a:lnSpc>
              <a:spcBef>
                <a:spcPct val="30000"/>
              </a:spcBef>
              <a:spcAft>
                <a:spcPts val="600"/>
              </a:spcAft>
              <a:buFont typeface="Wingdings" pitchFamily="2" charset="2"/>
              <a:buChar char="þ"/>
            </a:pPr>
            <a:r>
              <a:rPr lang="es-ES" b="1" i="1" dirty="0">
                <a:solidFill>
                  <a:prstClr val="black"/>
                </a:solidFill>
                <a:sym typeface="Wingdings" pitchFamily="2" charset="2"/>
              </a:rPr>
              <a:t>Estructurados en el tiempo en metas </a:t>
            </a:r>
            <a:r>
              <a:rPr lang="es-ES" b="1" i="1" dirty="0" smtClean="0">
                <a:solidFill>
                  <a:prstClr val="black"/>
                </a:solidFill>
                <a:sym typeface="Wingdings" pitchFamily="2" charset="2"/>
              </a:rPr>
              <a:t>específicas</a:t>
            </a:r>
            <a:endParaRPr lang="es-MX"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824" y="3140968"/>
            <a:ext cx="2895600" cy="30165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23850" y="777478"/>
            <a:ext cx="84963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ts val="600"/>
              </a:spcBef>
              <a:spcAft>
                <a:spcPts val="600"/>
              </a:spcAft>
            </a:pPr>
            <a:r>
              <a:rPr lang="es-ES" dirty="0"/>
              <a:t>Conociendo con </a:t>
            </a:r>
            <a:r>
              <a:rPr lang="es-ES" b="1" i="1" dirty="0"/>
              <a:t>precisión las fuerzas y oportunidades y las debilidades y amenazas,</a:t>
            </a:r>
            <a:r>
              <a:rPr lang="es-ES" dirty="0"/>
              <a:t> la organización </a:t>
            </a:r>
            <a:r>
              <a:rPr lang="es-ES" b="1" i="1" dirty="0"/>
              <a:t>está en condiciones de determinar los objetivos</a:t>
            </a:r>
            <a:r>
              <a:rPr lang="es-ES" dirty="0"/>
              <a:t> que deben cumplirse con el </a:t>
            </a:r>
            <a:r>
              <a:rPr lang="es-ES" b="1" i="1" dirty="0"/>
              <a:t>desarrollo de la Planeación Estratégica</a:t>
            </a:r>
            <a:r>
              <a:rPr lang="es-ES" dirty="0"/>
              <a:t>.</a:t>
            </a:r>
          </a:p>
        </p:txBody>
      </p:sp>
    </p:spTree>
    <p:extLst>
      <p:ext uri="{BB962C8B-B14F-4D97-AF65-F5344CB8AC3E}">
        <p14:creationId xmlns:p14="http://schemas.microsoft.com/office/powerpoint/2010/main" val="1276801267"/>
      </p:ext>
    </p:extLst>
  </p:cSld>
  <p:clrMapOvr>
    <a:masterClrMapping/>
  </p:clrMapOvr>
  <p:transition spd="slow">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872407545"/>
              </p:ext>
            </p:extLst>
          </p:nvPr>
        </p:nvGraphicFramePr>
        <p:xfrm>
          <a:off x="601663" y="998810"/>
          <a:ext cx="8062913" cy="1062038"/>
        </p:xfrm>
        <a:graphic>
          <a:graphicData uri="http://schemas.openxmlformats.org/drawingml/2006/table">
            <a:tbl>
              <a:tblPr/>
              <a:tblGrid>
                <a:gridCol w="355600"/>
                <a:gridCol w="7707313"/>
              </a:tblGrid>
              <a:tr h="1062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1</a:t>
                      </a:r>
                      <a:endParaRPr kumimoji="0" lang="es-ES" sz="1400" b="0"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CAPACITAR AL PERSONAL DEL GRUPO EN EL CONOCIMIENTO Y PRÁCTICA DE UNA CULTURA DE CALIDAD, MEJORA CONTINUA Y EQUIPOS DE TRABAJO, AL MENOS EN UN ÍNDICE DE 30 HORAS ANUALES POR PERSONA.</a:t>
                      </a:r>
                      <a:endParaRPr kumimoji="0" lang="es-ES" sz="1400" b="0"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r>
            </a:tbl>
          </a:graphicData>
        </a:graphic>
      </p:graphicFrame>
      <p:sp>
        <p:nvSpPr>
          <p:cNvPr id="28" name="3 Marcador de número de diapositiva"/>
          <p:cNvSpPr>
            <a:spLocks noGrp="1"/>
          </p:cNvSpPr>
          <p:nvPr>
            <p:ph type="sldNum" sz="quarter" idx="12"/>
          </p:nvPr>
        </p:nvSpPr>
        <p:spPr/>
        <p:txBody>
          <a:bodyPr/>
          <a:lstStyle/>
          <a:p>
            <a:pPr>
              <a:defRPr/>
            </a:pPr>
            <a:fld id="{F0FFF52E-5643-4403-A350-A75B457FCF55}" type="slidenum">
              <a:rPr lang="es-ES"/>
              <a:pPr>
                <a:defRPr/>
              </a:pPr>
              <a:t>71</a:t>
            </a:fld>
            <a:endParaRPr lang="es-ES"/>
          </a:p>
        </p:txBody>
      </p:sp>
      <p:graphicFrame>
        <p:nvGraphicFramePr>
          <p:cNvPr id="282651" name="Group 27"/>
          <p:cNvGraphicFramePr>
            <a:graphicFrameLocks noGrp="1"/>
          </p:cNvGraphicFramePr>
          <p:nvPr>
            <p:extLst>
              <p:ext uri="{D42A27DB-BD31-4B8C-83A1-F6EECF244321}">
                <p14:modId xmlns:p14="http://schemas.microsoft.com/office/powerpoint/2010/main" val="503279200"/>
              </p:ext>
            </p:extLst>
          </p:nvPr>
        </p:nvGraphicFramePr>
        <p:xfrm>
          <a:off x="605950" y="5157192"/>
          <a:ext cx="8062913" cy="876300"/>
        </p:xfrm>
        <a:graphic>
          <a:graphicData uri="http://schemas.openxmlformats.org/drawingml/2006/table">
            <a:tbl>
              <a:tblPr/>
              <a:tblGrid>
                <a:gridCol w="355600"/>
                <a:gridCol w="7707313"/>
              </a:tblGrid>
              <a:tr h="876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PROYECTAR UNA IMAGEN DE CALIDAD, SERVICIO E INNOVACIÓN TECNOLÓGICA EN LA NUEVA LINEA DE DISPOSITIVOS ELECTRODOMÉSTICOS.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r>
            </a:tbl>
          </a:graphicData>
        </a:graphic>
      </p:graphicFrame>
      <p:sp>
        <p:nvSpPr>
          <p:cNvPr id="55323" name="Rectangle 25"/>
          <p:cNvSpPr>
            <a:spLocks noChangeArrowheads="1"/>
          </p:cNvSpPr>
          <p:nvPr/>
        </p:nvSpPr>
        <p:spPr bwMode="auto">
          <a:xfrm>
            <a:off x="601663" y="452438"/>
            <a:ext cx="1301959" cy="338554"/>
          </a:xfrm>
          <a:prstGeom prst="rect">
            <a:avLst/>
          </a:prstGeom>
          <a:noFill/>
          <a:ln w="9525">
            <a:noFill/>
            <a:miter lim="800000"/>
            <a:headEnd/>
            <a:tailEnd/>
          </a:ln>
        </p:spPr>
        <p:txBody>
          <a:bodyPr wrap="none">
            <a:spAutoFit/>
          </a:bodyPr>
          <a:lstStyle/>
          <a:p>
            <a:pPr>
              <a:spcBef>
                <a:spcPct val="50000"/>
              </a:spcBef>
              <a:spcAft>
                <a:spcPts val="600"/>
              </a:spcAft>
            </a:pPr>
            <a:r>
              <a:rPr lang="es-ES" sz="1600" b="1" i="1" dirty="0">
                <a:latin typeface="Arial" pitchFamily="34" charset="0"/>
                <a:cs typeface="Arial" pitchFamily="34" charset="0"/>
              </a:rPr>
              <a:t>Ejemplos…</a:t>
            </a:r>
            <a:endParaRPr lang="es-ES" sz="1600" b="1" i="1" u="sng"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498809211"/>
              </p:ext>
            </p:extLst>
          </p:nvPr>
        </p:nvGraphicFramePr>
        <p:xfrm>
          <a:off x="601663" y="2060848"/>
          <a:ext cx="8062913" cy="873125"/>
        </p:xfrm>
        <a:graphic>
          <a:graphicData uri="http://schemas.openxmlformats.org/drawingml/2006/table">
            <a:tbl>
              <a:tblPr/>
              <a:tblGrid>
                <a:gridCol w="355600"/>
                <a:gridCol w="7707313"/>
              </a:tblGrid>
              <a:tr h="873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2</a:t>
                      </a:r>
                      <a:endParaRPr kumimoji="0" lang="es-ES" sz="1400" b="0"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ACTUALIZAR E INTEGRAR A UNA RED CORPORATIVA LA TOTALIDAD DE LOS SISTEMAS INFORMÁTICOS QUE UTILIZAN LAS DISTINTAS EMPRESAS DEL GRUPO, DURANTE EL PRÓXIMO AÑO.</a:t>
                      </a:r>
                      <a:endParaRPr kumimoji="0" lang="es-ES" sz="1400" b="0"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149425376"/>
              </p:ext>
            </p:extLst>
          </p:nvPr>
        </p:nvGraphicFramePr>
        <p:xfrm>
          <a:off x="601663" y="2924944"/>
          <a:ext cx="8062913" cy="518160"/>
        </p:xfrm>
        <a:graphic>
          <a:graphicData uri="http://schemas.openxmlformats.org/drawingml/2006/table">
            <a:tbl>
              <a:tblPr/>
              <a:tblGrid>
                <a:gridCol w="355600"/>
                <a:gridCol w="7707313"/>
              </a:tblGrid>
              <a:tr h="148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3</a:t>
                      </a:r>
                      <a:endParaRPr kumimoji="0" lang="es-ES" sz="1400" b="0"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LOGRAR UN NIVEL DE VOLUMEN DE VENTAS NETAS DE TRECE MILLONES DE PESOS A FINALES DE AÑO EN LA NUEVA LINEA DE DISPOSITIVOS ELECTRODOMÉTICOS.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540218211"/>
              </p:ext>
            </p:extLst>
          </p:nvPr>
        </p:nvGraphicFramePr>
        <p:xfrm>
          <a:off x="601663" y="3429000"/>
          <a:ext cx="8062913" cy="876300"/>
        </p:xfrm>
        <a:graphic>
          <a:graphicData uri="http://schemas.openxmlformats.org/drawingml/2006/table">
            <a:tbl>
              <a:tblPr/>
              <a:tblGrid>
                <a:gridCol w="355600"/>
                <a:gridCol w="7707313"/>
              </a:tblGrid>
              <a:tr h="876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4</a:t>
                      </a:r>
                      <a:endParaRPr kumimoji="0" lang="es-ES" sz="1400" b="0"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ESTABLECER Y OPERAR ANUALMENTE EL SISTEMA DE MEDICIÓN Y SEGUIMIENTO MENSUAL DE LA OBTENCIÓN  DE RESULTADOS Y DEL CUMPLIMIENTO DE PLANES Y PROGRAMAS DE TRABAJO.</a:t>
                      </a:r>
                      <a:endParaRPr kumimoji="0" lang="es-ES" sz="1400" b="0"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734722849"/>
              </p:ext>
            </p:extLst>
          </p:nvPr>
        </p:nvGraphicFramePr>
        <p:xfrm>
          <a:off x="602450" y="4293096"/>
          <a:ext cx="8062913" cy="873125"/>
        </p:xfrm>
        <a:graphic>
          <a:graphicData uri="http://schemas.openxmlformats.org/drawingml/2006/table">
            <a:tbl>
              <a:tblPr/>
              <a:tblGrid>
                <a:gridCol w="355600"/>
                <a:gridCol w="7707313"/>
              </a:tblGrid>
              <a:tr h="873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ea typeface="Batang" pitchFamily="18" charset="-127"/>
                          <a:cs typeface="Times New Roman" pitchFamily="18" charset="0"/>
                        </a:rPr>
                        <a:t>ALCANZAR UNA UTILIDAD NETA, EQUIVALENTE AL 12% DE LAS VENTAS NETAS PREVISTAS PARA EL AÑO PRESENTE.</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F561"/>
                    </a:solidFill>
                  </a:tcPr>
                </a:tc>
              </a:tr>
            </a:tbl>
          </a:graphicData>
        </a:graphic>
      </p:graphicFrame>
    </p:spTree>
    <p:extLst>
      <p:ext uri="{BB962C8B-B14F-4D97-AF65-F5344CB8AC3E}">
        <p14:creationId xmlns:p14="http://schemas.microsoft.com/office/powerpoint/2010/main" val="208890992"/>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3 Marcador de número de diapositiva"/>
          <p:cNvSpPr>
            <a:spLocks noGrp="1"/>
          </p:cNvSpPr>
          <p:nvPr>
            <p:ph type="sldNum" sz="quarter" idx="12"/>
          </p:nvPr>
        </p:nvSpPr>
        <p:spPr/>
        <p:txBody>
          <a:bodyPr/>
          <a:lstStyle/>
          <a:p>
            <a:pPr>
              <a:defRPr/>
            </a:pPr>
            <a:fld id="{34D32B7A-28D3-45D6-9B72-5B491B1A08D2}" type="slidenum">
              <a:rPr lang="es-ES"/>
              <a:pPr>
                <a:defRPr/>
              </a:pPr>
              <a:t>72</a:t>
            </a:fld>
            <a:endParaRPr lang="es-ES"/>
          </a:p>
        </p:txBody>
      </p:sp>
      <p:sp>
        <p:nvSpPr>
          <p:cNvPr id="56324" name="Rectangle 2"/>
          <p:cNvSpPr>
            <a:spLocks noChangeArrowheads="1"/>
          </p:cNvSpPr>
          <p:nvPr/>
        </p:nvSpPr>
        <p:spPr bwMode="auto">
          <a:xfrm>
            <a:off x="304799" y="980728"/>
            <a:ext cx="8515351" cy="9233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ct val="50000"/>
              </a:spcBef>
              <a:spcAft>
                <a:spcPts val="600"/>
              </a:spcAft>
            </a:pPr>
            <a:r>
              <a:rPr lang="es-ES" dirty="0" smtClean="0"/>
              <a:t>Las </a:t>
            </a:r>
            <a:r>
              <a:rPr lang="es-ES" b="1" i="1" dirty="0"/>
              <a:t>metas corresponden a los diferentes logros parciales y secuenciales </a:t>
            </a:r>
            <a:r>
              <a:rPr lang="es-ES" dirty="0"/>
              <a:t>que se</a:t>
            </a:r>
            <a:r>
              <a:rPr lang="es-ES" b="1" i="1" dirty="0"/>
              <a:t> deben alcanzar durante un período de tiempo </a:t>
            </a:r>
            <a:r>
              <a:rPr lang="es-ES" dirty="0"/>
              <a:t>con la finalidad de</a:t>
            </a:r>
            <a:r>
              <a:rPr lang="es-ES" b="1" i="1" dirty="0"/>
              <a:t> cumplir con el objetivo específico</a:t>
            </a:r>
            <a:r>
              <a:rPr lang="es-ES" b="1" i="1" dirty="0" smtClean="0"/>
              <a:t>.</a:t>
            </a:r>
            <a:endParaRPr lang="es-ES" b="1" i="1" dirty="0"/>
          </a:p>
        </p:txBody>
      </p:sp>
      <p:graphicFrame>
        <p:nvGraphicFramePr>
          <p:cNvPr id="284775" name="Group 103"/>
          <p:cNvGraphicFramePr>
            <a:graphicFrameLocks noGrp="1"/>
          </p:cNvGraphicFramePr>
          <p:nvPr>
            <p:extLst>
              <p:ext uri="{D42A27DB-BD31-4B8C-83A1-F6EECF244321}">
                <p14:modId xmlns:p14="http://schemas.microsoft.com/office/powerpoint/2010/main" val="3215269204"/>
              </p:ext>
            </p:extLst>
          </p:nvPr>
        </p:nvGraphicFramePr>
        <p:xfrm>
          <a:off x="1042988" y="3284984"/>
          <a:ext cx="7273925" cy="2770823"/>
        </p:xfrm>
        <a:graphic>
          <a:graphicData uri="http://schemas.openxmlformats.org/drawingml/2006/table">
            <a:tbl>
              <a:tblPr/>
              <a:tblGrid>
                <a:gridCol w="504825"/>
                <a:gridCol w="931862"/>
                <a:gridCol w="1257300"/>
                <a:gridCol w="900113"/>
                <a:gridCol w="1525587"/>
                <a:gridCol w="1257300"/>
                <a:gridCol w="896938"/>
              </a:tblGrid>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itchFamily="34" charset="0"/>
                        </a:rPr>
                        <a:t>3</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gridSpan="6">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itchFamily="34" charset="0"/>
                        </a:rPr>
                        <a:t>LOGRAR UN NIVEL DE VOLUMEN DE VENTAS NETAS DE 13 MILLONES DE PESOS A FINALES DE AÑO EN LA NUEVA LINEAS DE DISPOSITIVOS ELECTRODOMÉSTICOS</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62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MES DE </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META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 AÑO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MES DE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META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 AÑO</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429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ENERO</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710,000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JULIO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780,000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6.0</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032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FEBRERO</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810,000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6,2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AGOSTO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820,000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6.4</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8575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MARZO</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1,100,000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8.4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SEPTIEMBRE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620,000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4.8</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571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ABRIL</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1,000,000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7.6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OCTUBRE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910,000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7.0</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1432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MAYO</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2,000,000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15.4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NOVIEMBRE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1,100,000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8.4</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063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JUNIO</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650,000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DICIEMBRE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2,500,000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19.3</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56387" name="Rectangle 69"/>
          <p:cNvSpPr>
            <a:spLocks noChangeArrowheads="1"/>
          </p:cNvSpPr>
          <p:nvPr/>
        </p:nvSpPr>
        <p:spPr bwMode="auto">
          <a:xfrm>
            <a:off x="962025" y="2924944"/>
            <a:ext cx="1188146" cy="338554"/>
          </a:xfrm>
          <a:prstGeom prst="rect">
            <a:avLst/>
          </a:prstGeom>
          <a:noFill/>
          <a:ln w="9525">
            <a:noFill/>
            <a:miter lim="800000"/>
            <a:headEnd/>
            <a:tailEnd/>
          </a:ln>
        </p:spPr>
        <p:txBody>
          <a:bodyPr wrap="none">
            <a:spAutoFit/>
          </a:bodyPr>
          <a:lstStyle/>
          <a:p>
            <a:pPr>
              <a:spcBef>
                <a:spcPct val="50000"/>
              </a:spcBef>
              <a:spcAft>
                <a:spcPts val="600"/>
              </a:spcAft>
            </a:pPr>
            <a:r>
              <a:rPr lang="es-ES" sz="1600" b="1" i="1" dirty="0">
                <a:latin typeface="Arial" pitchFamily="34" charset="0"/>
                <a:cs typeface="Arial" pitchFamily="34" charset="0"/>
              </a:rPr>
              <a:t>Ejemplo…</a:t>
            </a:r>
            <a:endParaRPr lang="es-ES" sz="1600" b="1" i="1" u="sng" dirty="0">
              <a:latin typeface="Arial" pitchFamily="34" charset="0"/>
              <a:cs typeface="Arial" pitchFamily="34" charset="0"/>
            </a:endParaRPr>
          </a:p>
        </p:txBody>
      </p:sp>
      <p:sp>
        <p:nvSpPr>
          <p:cNvPr id="8" name="Rectangle 2"/>
          <p:cNvSpPr>
            <a:spLocks noChangeArrowheads="1"/>
          </p:cNvSpPr>
          <p:nvPr/>
        </p:nvSpPr>
        <p:spPr bwMode="auto">
          <a:xfrm>
            <a:off x="3691583" y="303039"/>
            <a:ext cx="1718617" cy="402546"/>
          </a:xfrm>
          <a:prstGeom prst="rect">
            <a:avLst/>
          </a:prstGeom>
          <a:noFill/>
          <a:ln w="9525">
            <a:noFill/>
            <a:miter lim="800000"/>
            <a:headEnd/>
            <a:tailEnd/>
          </a:ln>
        </p:spPr>
        <p:txBody>
          <a:bodyPr wrap="square">
            <a:spAutoFit/>
          </a:bodyPr>
          <a:lstStyle/>
          <a:p>
            <a:pPr algn="ctr">
              <a:lnSpc>
                <a:spcPct val="120000"/>
              </a:lnSpc>
              <a:spcBef>
                <a:spcPct val="50000"/>
              </a:spcBef>
              <a:spcAft>
                <a:spcPts val="600"/>
              </a:spcAft>
            </a:pPr>
            <a:r>
              <a:rPr lang="es-ES" b="1" dirty="0" smtClean="0"/>
              <a:t> LAS METAS</a:t>
            </a:r>
          </a:p>
        </p:txBody>
      </p:sp>
      <p:sp>
        <p:nvSpPr>
          <p:cNvPr id="3" name="2 Rectángulo"/>
          <p:cNvSpPr/>
          <p:nvPr/>
        </p:nvSpPr>
        <p:spPr>
          <a:xfrm>
            <a:off x="323849" y="2134597"/>
            <a:ext cx="849630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ct val="50000"/>
              </a:spcBef>
              <a:spcAft>
                <a:spcPts val="600"/>
              </a:spcAft>
            </a:pPr>
            <a:r>
              <a:rPr lang="es-ES" dirty="0"/>
              <a:t>Las</a:t>
            </a:r>
            <a:r>
              <a:rPr lang="es-ES" b="1" i="1" dirty="0"/>
              <a:t> metas son normalmente cuantificables y se establecen en el corto plazo de manera mensual y en el mediano y largo plazo en forma anual, y ocasionalmente semestral.</a:t>
            </a:r>
          </a:p>
        </p:txBody>
      </p:sp>
    </p:spTree>
    <p:extLst>
      <p:ext uri="{BB962C8B-B14F-4D97-AF65-F5344CB8AC3E}">
        <p14:creationId xmlns:p14="http://schemas.microsoft.com/office/powerpoint/2010/main" val="2279884422"/>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 Marcador de número de diapositiva"/>
          <p:cNvSpPr>
            <a:spLocks noGrp="1"/>
          </p:cNvSpPr>
          <p:nvPr>
            <p:ph type="sldNum" sz="quarter" idx="12"/>
          </p:nvPr>
        </p:nvSpPr>
        <p:spPr/>
        <p:txBody>
          <a:bodyPr/>
          <a:lstStyle/>
          <a:p>
            <a:pPr>
              <a:defRPr/>
            </a:pPr>
            <a:fld id="{D0E5A602-F1E1-4875-93C3-CDC183F33218}" type="slidenum">
              <a:rPr lang="es-ES"/>
              <a:pPr>
                <a:defRPr/>
              </a:pPr>
              <a:t>73</a:t>
            </a:fld>
            <a:endParaRPr lang="es-ES"/>
          </a:p>
        </p:txBody>
      </p:sp>
      <p:sp>
        <p:nvSpPr>
          <p:cNvPr id="57361" name="Rectangle 28"/>
          <p:cNvSpPr>
            <a:spLocks noChangeArrowheads="1"/>
          </p:cNvSpPr>
          <p:nvPr/>
        </p:nvSpPr>
        <p:spPr bwMode="auto">
          <a:xfrm>
            <a:off x="250825" y="549275"/>
            <a:ext cx="8497888" cy="400110"/>
          </a:xfrm>
          <a:prstGeom prst="rect">
            <a:avLst/>
          </a:prstGeom>
          <a:noFill/>
          <a:ln w="9525">
            <a:noFill/>
            <a:miter lim="800000"/>
            <a:headEnd/>
            <a:tailEnd/>
          </a:ln>
        </p:spPr>
        <p:txBody>
          <a:bodyPr>
            <a:spAutoFit/>
          </a:bodyPr>
          <a:lstStyle/>
          <a:p>
            <a:pPr algn="ctr">
              <a:spcBef>
                <a:spcPct val="50000"/>
              </a:spcBef>
              <a:spcAft>
                <a:spcPts val="600"/>
              </a:spcAft>
            </a:pPr>
            <a:r>
              <a:rPr lang="es-ES" sz="2000" b="1" dirty="0" smtClean="0"/>
              <a:t>SELECCIÓN </a:t>
            </a:r>
            <a:r>
              <a:rPr lang="es-ES" sz="2000" b="1" dirty="0"/>
              <a:t>DE LAS ESTRATEGIAS</a:t>
            </a:r>
          </a:p>
        </p:txBody>
      </p:sp>
      <p:sp>
        <p:nvSpPr>
          <p:cNvPr id="2" name="1 Rectángulo"/>
          <p:cNvSpPr/>
          <p:nvPr/>
        </p:nvSpPr>
        <p:spPr>
          <a:xfrm>
            <a:off x="381000" y="1124744"/>
            <a:ext cx="8229600" cy="646331"/>
          </a:xfrm>
          <a:prstGeom prst="rect">
            <a:avLst/>
          </a:prstGeom>
        </p:spPr>
        <p:txBody>
          <a:bodyPr wrap="square">
            <a:spAutoFit/>
          </a:bodyPr>
          <a:lstStyle/>
          <a:p>
            <a:pPr lvl="0" algn="just"/>
            <a:r>
              <a:rPr lang="es-ES_tradnl" b="1" i="1" dirty="0">
                <a:ea typeface="Batang" pitchFamily="18" charset="-127"/>
                <a:cs typeface="Arial" charset="0"/>
              </a:rPr>
              <a:t>Para seleccionar la mejor alternativa de estrategia es necesario evaluar los siguientes factores</a:t>
            </a:r>
            <a:r>
              <a:rPr lang="es-ES_tradnl" b="1" i="1" dirty="0" smtClean="0">
                <a:ea typeface="Batang" pitchFamily="18" charset="-127"/>
                <a:cs typeface="Arial" charset="0"/>
              </a:rPr>
              <a:t>:</a:t>
            </a:r>
            <a:endParaRPr lang="es-ES" sz="1600" b="1" dirty="0">
              <a:ea typeface="Batang" pitchFamily="18" charset="-127"/>
              <a:cs typeface="Arial"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491207059"/>
              </p:ext>
            </p:extLst>
          </p:nvPr>
        </p:nvGraphicFramePr>
        <p:xfrm>
          <a:off x="395288" y="1916832"/>
          <a:ext cx="8208962" cy="640080"/>
        </p:xfrm>
        <a:graphic>
          <a:graphicData uri="http://schemas.openxmlformats.org/drawingml/2006/table">
            <a:tbl>
              <a:tblPr>
                <a:effectLst>
                  <a:outerShdw blurRad="50800" dist="38100" dir="5400000" algn="t" rotWithShape="0">
                    <a:prstClr val="black">
                      <a:alpha val="40000"/>
                    </a:prstClr>
                  </a:outerShdw>
                </a:effectLst>
              </a:tblPr>
              <a:tblGrid>
                <a:gridCol w="420687"/>
                <a:gridCol w="7788275"/>
              </a:tblGrid>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Batang" pitchFamily="18" charset="-127"/>
                          <a:cs typeface="Arial" charset="0"/>
                        </a:rPr>
                        <a:t>a.</a:t>
                      </a:r>
                    </a:p>
                  </a:txBody>
                  <a:tcPr horzOverflow="overflow">
                    <a:lnL cap="flat">
                      <a:noFill/>
                    </a:lnL>
                    <a:lnR>
                      <a:noFill/>
                    </a:lnR>
                    <a:lnT>
                      <a:noFill/>
                    </a:lnT>
                    <a:lnB>
                      <a:noFill/>
                    </a:lnB>
                    <a:lnTlToBr>
                      <a:noFill/>
                    </a:lnTlToBr>
                    <a:lnBlToTr>
                      <a:noFill/>
                    </a:lnBlToTr>
                    <a:solidFill>
                      <a:srgbClr val="F3FE6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1" u="none" strike="noStrike" cap="none" normalizeH="0" baseline="0" dirty="0" smtClean="0">
                          <a:ln>
                            <a:noFill/>
                          </a:ln>
                          <a:solidFill>
                            <a:schemeClr val="tx1"/>
                          </a:solidFill>
                          <a:effectLst/>
                          <a:latin typeface="Arial" charset="0"/>
                          <a:ea typeface="Batang" pitchFamily="18" charset="-127"/>
                          <a:cs typeface="Arial" charset="0"/>
                        </a:rPr>
                        <a:t>Que proporciona una base sólida</a:t>
                      </a:r>
                      <a:r>
                        <a:rPr kumimoji="0" lang="es-ES" sz="1800" b="0" i="1" u="none" strike="noStrike" cap="none" normalizeH="0" baseline="0" dirty="0" smtClean="0">
                          <a:ln>
                            <a:noFill/>
                          </a:ln>
                          <a:solidFill>
                            <a:schemeClr val="tx1"/>
                          </a:solidFill>
                          <a:effectLst/>
                          <a:latin typeface="Arial" charset="0"/>
                          <a:ea typeface="Batang" pitchFamily="18" charset="-127"/>
                          <a:cs typeface="Arial" charset="0"/>
                        </a:rPr>
                        <a:t> </a:t>
                      </a:r>
                      <a:r>
                        <a:rPr kumimoji="0" lang="es-ES" sz="1800" b="0" i="0" u="none" strike="noStrike" cap="none" normalizeH="0" baseline="0" dirty="0" smtClean="0">
                          <a:ln>
                            <a:noFill/>
                          </a:ln>
                          <a:solidFill>
                            <a:schemeClr val="tx1"/>
                          </a:solidFill>
                          <a:effectLst/>
                          <a:latin typeface="Arial" charset="0"/>
                          <a:ea typeface="Batang" pitchFamily="18" charset="-127"/>
                          <a:cs typeface="Arial" charset="0"/>
                        </a:rPr>
                        <a:t>para</a:t>
                      </a:r>
                      <a:r>
                        <a:rPr kumimoji="0" lang="es-ES" sz="1800" b="0" i="1" u="none" strike="noStrike" cap="none" normalizeH="0" baseline="0" dirty="0" smtClean="0">
                          <a:ln>
                            <a:noFill/>
                          </a:ln>
                          <a:solidFill>
                            <a:schemeClr val="tx1"/>
                          </a:solidFill>
                          <a:effectLst/>
                          <a:latin typeface="Arial" charset="0"/>
                          <a:ea typeface="Batang" pitchFamily="18" charset="-127"/>
                          <a:cs typeface="Arial" charset="0"/>
                        </a:rPr>
                        <a:t> </a:t>
                      </a:r>
                      <a:r>
                        <a:rPr kumimoji="0" lang="es-ES" sz="1800" b="1" i="1" u="none" strike="noStrike" cap="none" normalizeH="0" baseline="0" dirty="0" smtClean="0">
                          <a:ln>
                            <a:noFill/>
                          </a:ln>
                          <a:solidFill>
                            <a:schemeClr val="tx1"/>
                          </a:solidFill>
                          <a:effectLst/>
                          <a:latin typeface="Arial" charset="0"/>
                          <a:ea typeface="Batang" pitchFamily="18" charset="-127"/>
                          <a:cs typeface="Arial" charset="0"/>
                        </a:rPr>
                        <a:t>tomar decisiones</a:t>
                      </a:r>
                      <a:r>
                        <a:rPr kumimoji="0" lang="es-ES" sz="1800" b="0" i="1" u="none" strike="noStrike" cap="none" normalizeH="0" baseline="0" dirty="0" smtClean="0">
                          <a:ln>
                            <a:noFill/>
                          </a:ln>
                          <a:solidFill>
                            <a:schemeClr val="tx1"/>
                          </a:solidFill>
                          <a:effectLst/>
                          <a:latin typeface="Arial" charset="0"/>
                          <a:ea typeface="Batang" pitchFamily="18" charset="-127"/>
                          <a:cs typeface="Arial" charset="0"/>
                        </a:rPr>
                        <a:t> </a:t>
                      </a:r>
                      <a:r>
                        <a:rPr kumimoji="0" lang="es-ES" sz="1800" b="0" i="0" u="none" strike="noStrike" cap="none" normalizeH="0" baseline="0" dirty="0" smtClean="0">
                          <a:ln>
                            <a:noFill/>
                          </a:ln>
                          <a:solidFill>
                            <a:schemeClr val="tx1"/>
                          </a:solidFill>
                          <a:effectLst/>
                          <a:latin typeface="Arial" charset="0"/>
                          <a:ea typeface="Batang" pitchFamily="18" charset="-127"/>
                          <a:cs typeface="Arial" charset="0"/>
                        </a:rPr>
                        <a:t>que lo mantendrán en la dirección adecuada a la empresa y al profesionista.</a:t>
                      </a:r>
                    </a:p>
                  </a:txBody>
                  <a:tcPr horzOverflow="overflow">
                    <a:lnL>
                      <a:noFill/>
                    </a:lnL>
                    <a:lnR cap="flat">
                      <a:noFill/>
                    </a:lnR>
                    <a:lnT>
                      <a:noFill/>
                    </a:lnT>
                    <a:lnB>
                      <a:noFill/>
                    </a:lnB>
                    <a:lnTlToBr>
                      <a:noFill/>
                    </a:lnTlToBr>
                    <a:lnBlToTr>
                      <a:noFill/>
                    </a:lnBlToTr>
                    <a:solidFill>
                      <a:srgbClr val="F3FE6A"/>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392826890"/>
              </p:ext>
            </p:extLst>
          </p:nvPr>
        </p:nvGraphicFramePr>
        <p:xfrm>
          <a:off x="395288" y="2636912"/>
          <a:ext cx="8208962" cy="640080"/>
        </p:xfrm>
        <a:graphic>
          <a:graphicData uri="http://schemas.openxmlformats.org/drawingml/2006/table">
            <a:tbl>
              <a:tblPr>
                <a:effectLst>
                  <a:outerShdw blurRad="50800" dist="38100" dir="5400000" algn="t" rotWithShape="0">
                    <a:prstClr val="black">
                      <a:alpha val="40000"/>
                    </a:prstClr>
                  </a:outerShdw>
                </a:effectLst>
              </a:tblPr>
              <a:tblGrid>
                <a:gridCol w="420687"/>
                <a:gridCol w="7788275"/>
              </a:tblGrid>
              <a:tr h="492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Batang" pitchFamily="18" charset="-127"/>
                          <a:cs typeface="Arial" charset="0"/>
                        </a:rPr>
                        <a:t>b.</a:t>
                      </a:r>
                    </a:p>
                  </a:txBody>
                  <a:tcPr horzOverflow="overflow">
                    <a:lnL cap="flat">
                      <a:noFill/>
                    </a:lnL>
                    <a:lnR>
                      <a:noFill/>
                    </a:lnR>
                    <a:lnT>
                      <a:noFill/>
                    </a:lnT>
                    <a:lnB>
                      <a:noFill/>
                    </a:lnB>
                    <a:lnTlToBr>
                      <a:noFill/>
                    </a:lnTlToBr>
                    <a:lnBlToTr>
                      <a:noFill/>
                    </a:lnBlToTr>
                    <a:solidFill>
                      <a:srgbClr val="F3FE6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1" u="none" strike="noStrike" cap="none" normalizeH="0" baseline="0" dirty="0" smtClean="0">
                          <a:ln>
                            <a:noFill/>
                          </a:ln>
                          <a:solidFill>
                            <a:schemeClr val="tx1"/>
                          </a:solidFill>
                          <a:effectLst/>
                          <a:latin typeface="Arial" charset="0"/>
                          <a:ea typeface="Batang" pitchFamily="18" charset="-127"/>
                          <a:cs typeface="Arial" charset="0"/>
                        </a:rPr>
                        <a:t>Que refuerza la misión y la visión</a:t>
                      </a:r>
                      <a:r>
                        <a:rPr kumimoji="0" lang="es-ES" sz="1800" b="0" i="1" u="none" strike="noStrike" cap="none" normalizeH="0" baseline="0" dirty="0" smtClean="0">
                          <a:ln>
                            <a:noFill/>
                          </a:ln>
                          <a:solidFill>
                            <a:schemeClr val="tx1"/>
                          </a:solidFill>
                          <a:effectLst/>
                          <a:latin typeface="Arial" charset="0"/>
                          <a:ea typeface="Batang" pitchFamily="18" charset="-127"/>
                          <a:cs typeface="Arial" charset="0"/>
                        </a:rPr>
                        <a:t>. </a:t>
                      </a:r>
                      <a:r>
                        <a:rPr kumimoji="0" lang="es-ES" sz="1800" b="0" i="0" u="none" strike="noStrike" cap="none" normalizeH="0" baseline="0" dirty="0" smtClean="0">
                          <a:ln>
                            <a:noFill/>
                          </a:ln>
                          <a:solidFill>
                            <a:schemeClr val="tx1"/>
                          </a:solidFill>
                          <a:effectLst/>
                          <a:latin typeface="Arial" charset="0"/>
                          <a:ea typeface="Batang" pitchFamily="18" charset="-127"/>
                          <a:cs typeface="Arial" charset="0"/>
                        </a:rPr>
                        <a:t>Ayuda a evitar tendencias que conducirían a desviar el camino.</a:t>
                      </a:r>
                    </a:p>
                  </a:txBody>
                  <a:tcPr horzOverflow="overflow">
                    <a:lnL>
                      <a:noFill/>
                    </a:lnL>
                    <a:lnR cap="flat">
                      <a:noFill/>
                    </a:lnR>
                    <a:lnT>
                      <a:noFill/>
                    </a:lnT>
                    <a:lnB>
                      <a:noFill/>
                    </a:lnB>
                    <a:lnTlToBr>
                      <a:noFill/>
                    </a:lnTlToBr>
                    <a:lnBlToTr>
                      <a:noFill/>
                    </a:lnBlToTr>
                    <a:solidFill>
                      <a:srgbClr val="F3FE6A"/>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695773460"/>
              </p:ext>
            </p:extLst>
          </p:nvPr>
        </p:nvGraphicFramePr>
        <p:xfrm>
          <a:off x="395288" y="3356992"/>
          <a:ext cx="8208962" cy="914400"/>
        </p:xfrm>
        <a:graphic>
          <a:graphicData uri="http://schemas.openxmlformats.org/drawingml/2006/table">
            <a:tbl>
              <a:tblPr>
                <a:effectLst>
                  <a:outerShdw blurRad="50800" dist="38100" dir="5400000" algn="t" rotWithShape="0">
                    <a:prstClr val="black">
                      <a:alpha val="40000"/>
                    </a:prstClr>
                  </a:outerShdw>
                </a:effectLst>
              </a:tblPr>
              <a:tblGrid>
                <a:gridCol w="420687"/>
                <a:gridCol w="7788275"/>
              </a:tblGrid>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Batang" pitchFamily="18" charset="-127"/>
                          <a:cs typeface="Arial" charset="0"/>
                        </a:rPr>
                        <a:t>c.</a:t>
                      </a:r>
                    </a:p>
                  </a:txBody>
                  <a:tcPr horzOverflow="overflow">
                    <a:lnL cap="flat">
                      <a:noFill/>
                    </a:lnL>
                    <a:lnR>
                      <a:noFill/>
                    </a:lnR>
                    <a:lnT>
                      <a:noFill/>
                    </a:lnT>
                    <a:lnB>
                      <a:noFill/>
                    </a:lnB>
                    <a:lnTlToBr>
                      <a:noFill/>
                    </a:lnTlToBr>
                    <a:lnBlToTr>
                      <a:noFill/>
                    </a:lnBlToTr>
                    <a:solidFill>
                      <a:srgbClr val="F3FE6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1" u="none" strike="noStrike" cap="none" normalizeH="0" baseline="0" dirty="0" smtClean="0">
                          <a:ln>
                            <a:noFill/>
                          </a:ln>
                          <a:solidFill>
                            <a:schemeClr val="tx1"/>
                          </a:solidFill>
                          <a:effectLst/>
                          <a:latin typeface="Arial" charset="0"/>
                          <a:ea typeface="Batang" pitchFamily="18" charset="-127"/>
                          <a:cs typeface="Arial" charset="0"/>
                        </a:rPr>
                        <a:t>Que sustenta el acuerdo común sobre la dirección del esfuerzo</a:t>
                      </a:r>
                      <a:r>
                        <a:rPr kumimoji="0" lang="es-ES" sz="1800" b="0" i="1" u="none" strike="noStrike" cap="none" normalizeH="0" baseline="0" dirty="0" smtClean="0">
                          <a:ln>
                            <a:noFill/>
                          </a:ln>
                          <a:solidFill>
                            <a:schemeClr val="tx1"/>
                          </a:solidFill>
                          <a:effectLst/>
                          <a:latin typeface="Arial" charset="0"/>
                          <a:ea typeface="Batang" pitchFamily="18" charset="-127"/>
                          <a:cs typeface="Arial" charset="0"/>
                        </a:rPr>
                        <a:t> </a:t>
                      </a:r>
                      <a:r>
                        <a:rPr kumimoji="0" lang="es-ES" sz="1800" b="0" i="0" u="none" strike="noStrike" cap="none" normalizeH="0" baseline="0" dirty="0" smtClean="0">
                          <a:ln>
                            <a:noFill/>
                          </a:ln>
                          <a:solidFill>
                            <a:schemeClr val="tx1"/>
                          </a:solidFill>
                          <a:effectLst/>
                          <a:latin typeface="Arial" charset="0"/>
                          <a:ea typeface="Batang" pitchFamily="18" charset="-127"/>
                          <a:cs typeface="Arial" charset="0"/>
                        </a:rPr>
                        <a:t>de todos los recursos que participan en la organización o en la actividad del profesionista.</a:t>
                      </a:r>
                    </a:p>
                  </a:txBody>
                  <a:tcPr horzOverflow="overflow">
                    <a:lnL>
                      <a:noFill/>
                    </a:lnL>
                    <a:lnR cap="flat">
                      <a:noFill/>
                    </a:lnR>
                    <a:lnT>
                      <a:noFill/>
                    </a:lnT>
                    <a:lnB>
                      <a:noFill/>
                    </a:lnB>
                    <a:lnTlToBr>
                      <a:noFill/>
                    </a:lnTlToBr>
                    <a:lnBlToTr>
                      <a:noFill/>
                    </a:lnBlToTr>
                    <a:solidFill>
                      <a:srgbClr val="F3FE6A"/>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95335098"/>
              </p:ext>
            </p:extLst>
          </p:nvPr>
        </p:nvGraphicFramePr>
        <p:xfrm>
          <a:off x="395288" y="4365104"/>
          <a:ext cx="8208962" cy="640080"/>
        </p:xfrm>
        <a:graphic>
          <a:graphicData uri="http://schemas.openxmlformats.org/drawingml/2006/table">
            <a:tbl>
              <a:tblPr>
                <a:effectLst>
                  <a:outerShdw blurRad="50800" dist="38100" dir="5400000" algn="t" rotWithShape="0">
                    <a:prstClr val="black">
                      <a:alpha val="40000"/>
                    </a:prstClr>
                  </a:outerShdw>
                </a:effectLst>
              </a:tblPr>
              <a:tblGrid>
                <a:gridCol w="420687"/>
                <a:gridCol w="7788275"/>
              </a:tblGrid>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Batang" pitchFamily="18" charset="-127"/>
                          <a:cs typeface="Arial" charset="0"/>
                        </a:rPr>
                        <a:t>d.</a:t>
                      </a:r>
                    </a:p>
                  </a:txBody>
                  <a:tcPr horzOverflow="overflow">
                    <a:lnL cap="flat">
                      <a:noFill/>
                    </a:lnL>
                    <a:lnR>
                      <a:noFill/>
                    </a:lnR>
                    <a:lnT>
                      <a:noFill/>
                    </a:lnT>
                    <a:lnB>
                      <a:noFill/>
                    </a:lnB>
                    <a:lnTlToBr>
                      <a:noFill/>
                    </a:lnTlToBr>
                    <a:lnBlToTr>
                      <a:noFill/>
                    </a:lnBlToTr>
                    <a:solidFill>
                      <a:srgbClr val="F3FE6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1" u="none" strike="noStrike" cap="none" normalizeH="0" baseline="0" dirty="0" smtClean="0">
                          <a:ln>
                            <a:noFill/>
                          </a:ln>
                          <a:solidFill>
                            <a:schemeClr val="tx1"/>
                          </a:solidFill>
                          <a:effectLst/>
                          <a:latin typeface="Arial" charset="0"/>
                          <a:ea typeface="Batang" pitchFamily="18" charset="-127"/>
                          <a:cs typeface="Arial" charset="0"/>
                        </a:rPr>
                        <a:t>Que propicia la productividad,</a:t>
                      </a:r>
                      <a:r>
                        <a:rPr kumimoji="0" lang="es-ES" sz="1800" b="0" i="1" u="none" strike="noStrike" cap="none" normalizeH="0" baseline="0" dirty="0" smtClean="0">
                          <a:ln>
                            <a:noFill/>
                          </a:ln>
                          <a:solidFill>
                            <a:schemeClr val="tx1"/>
                          </a:solidFill>
                          <a:effectLst/>
                          <a:latin typeface="Arial" charset="0"/>
                          <a:ea typeface="Batang" pitchFamily="18" charset="-127"/>
                          <a:cs typeface="Arial" charset="0"/>
                        </a:rPr>
                        <a:t> </a:t>
                      </a:r>
                      <a:r>
                        <a:rPr kumimoji="0" lang="es-ES" sz="1800" b="0" i="0" u="none" strike="noStrike" cap="none" normalizeH="0" baseline="0" dirty="0" smtClean="0">
                          <a:ln>
                            <a:noFill/>
                          </a:ln>
                          <a:solidFill>
                            <a:schemeClr val="tx1"/>
                          </a:solidFill>
                          <a:effectLst/>
                          <a:latin typeface="Arial" charset="0"/>
                          <a:ea typeface="Batang" pitchFamily="18" charset="-127"/>
                          <a:cs typeface="Arial" charset="0"/>
                        </a:rPr>
                        <a:t>al orientar y dar sentido al desempeño del personal de la organización o de la actividad del profesionista.</a:t>
                      </a:r>
                    </a:p>
                  </a:txBody>
                  <a:tcPr horzOverflow="overflow">
                    <a:lnL>
                      <a:noFill/>
                    </a:lnL>
                    <a:lnR cap="flat">
                      <a:noFill/>
                    </a:lnR>
                    <a:lnT>
                      <a:noFill/>
                    </a:lnT>
                    <a:lnB>
                      <a:noFill/>
                    </a:lnB>
                    <a:lnTlToBr>
                      <a:noFill/>
                    </a:lnTlToBr>
                    <a:lnBlToTr>
                      <a:noFill/>
                    </a:lnBlToTr>
                    <a:solidFill>
                      <a:srgbClr val="F3FE6A"/>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060517086"/>
              </p:ext>
            </p:extLst>
          </p:nvPr>
        </p:nvGraphicFramePr>
        <p:xfrm>
          <a:off x="395288" y="5085184"/>
          <a:ext cx="8208962" cy="640080"/>
        </p:xfrm>
        <a:graphic>
          <a:graphicData uri="http://schemas.openxmlformats.org/drawingml/2006/table">
            <a:tbl>
              <a:tblPr>
                <a:effectLst>
                  <a:outerShdw blurRad="50800" dist="38100" dir="5400000" algn="t" rotWithShape="0">
                    <a:prstClr val="black">
                      <a:alpha val="40000"/>
                    </a:prstClr>
                  </a:outerShdw>
                </a:effectLst>
              </a:tblPr>
              <a:tblGrid>
                <a:gridCol w="420687"/>
                <a:gridCol w="7788275"/>
              </a:tblGrid>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ea typeface="Batang" pitchFamily="18" charset="-127"/>
                          <a:cs typeface="Arial" charset="0"/>
                        </a:rPr>
                        <a:t>e.</a:t>
                      </a:r>
                    </a:p>
                  </a:txBody>
                  <a:tcPr horzOverflow="overflow">
                    <a:lnL cap="flat">
                      <a:noFill/>
                    </a:lnL>
                    <a:lnR>
                      <a:noFill/>
                    </a:lnR>
                    <a:lnT>
                      <a:noFill/>
                    </a:lnT>
                    <a:lnB cap="flat">
                      <a:noFill/>
                    </a:lnB>
                    <a:lnTlToBr>
                      <a:noFill/>
                    </a:lnTlToBr>
                    <a:lnBlToTr>
                      <a:noFill/>
                    </a:lnBlToTr>
                    <a:solidFill>
                      <a:srgbClr val="F3FE6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1" u="none" strike="noStrike" cap="none" normalizeH="0" baseline="0" dirty="0" smtClean="0">
                          <a:ln>
                            <a:noFill/>
                          </a:ln>
                          <a:solidFill>
                            <a:schemeClr val="tx1"/>
                          </a:solidFill>
                          <a:effectLst/>
                          <a:latin typeface="Arial" charset="0"/>
                          <a:ea typeface="Batang" pitchFamily="18" charset="-127"/>
                          <a:cs typeface="Arial" charset="0"/>
                        </a:rPr>
                        <a:t>Que conduce el desarrollo efectivo</a:t>
                      </a:r>
                      <a:r>
                        <a:rPr kumimoji="0" lang="es-ES" sz="1800" b="0" i="1" u="none" strike="noStrike" cap="none" normalizeH="0" baseline="0" dirty="0" smtClean="0">
                          <a:ln>
                            <a:noFill/>
                          </a:ln>
                          <a:solidFill>
                            <a:schemeClr val="tx1"/>
                          </a:solidFill>
                          <a:effectLst/>
                          <a:latin typeface="Arial" charset="0"/>
                          <a:ea typeface="Batang" pitchFamily="18" charset="-127"/>
                          <a:cs typeface="Arial" charset="0"/>
                        </a:rPr>
                        <a:t> </a:t>
                      </a:r>
                      <a:r>
                        <a:rPr kumimoji="0" lang="es-ES" sz="1800" b="0" i="0" u="none" strike="noStrike" cap="none" normalizeH="0" baseline="0" dirty="0" smtClean="0">
                          <a:ln>
                            <a:noFill/>
                          </a:ln>
                          <a:solidFill>
                            <a:schemeClr val="tx1"/>
                          </a:solidFill>
                          <a:effectLst/>
                          <a:latin typeface="Arial" charset="0"/>
                          <a:ea typeface="Batang" pitchFamily="18" charset="-127"/>
                          <a:cs typeface="Arial" charset="0"/>
                        </a:rPr>
                        <a:t>de la organización o del profesionista independiente, en el corto, medio y largo plazo.</a:t>
                      </a:r>
                    </a:p>
                  </a:txBody>
                  <a:tcPr horzOverflow="overflow">
                    <a:lnL>
                      <a:noFill/>
                    </a:lnL>
                    <a:lnR cap="flat">
                      <a:noFill/>
                    </a:lnR>
                    <a:lnT>
                      <a:noFill/>
                    </a:lnT>
                    <a:lnB cap="flat">
                      <a:noFill/>
                    </a:lnB>
                    <a:lnTlToBr>
                      <a:noFill/>
                    </a:lnTlToBr>
                    <a:lnBlToTr>
                      <a:noFill/>
                    </a:lnBlToTr>
                    <a:solidFill>
                      <a:srgbClr val="F3FE6A"/>
                    </a:solidFill>
                  </a:tcPr>
                </a:tc>
              </a:tr>
            </a:tbl>
          </a:graphicData>
        </a:graphic>
      </p:graphicFrame>
    </p:spTree>
    <p:extLst>
      <p:ext uri="{BB962C8B-B14F-4D97-AF65-F5344CB8AC3E}">
        <p14:creationId xmlns:p14="http://schemas.microsoft.com/office/powerpoint/2010/main" val="222829650"/>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Marcador de número de diapositiva"/>
          <p:cNvSpPr>
            <a:spLocks noGrp="1"/>
          </p:cNvSpPr>
          <p:nvPr>
            <p:ph type="sldNum" sz="quarter" idx="12"/>
          </p:nvPr>
        </p:nvSpPr>
        <p:spPr/>
        <p:txBody>
          <a:bodyPr/>
          <a:lstStyle/>
          <a:p>
            <a:pPr>
              <a:defRPr/>
            </a:pPr>
            <a:fld id="{E244176E-4370-48AA-B1EF-B86C45FD0679}" type="slidenum">
              <a:rPr lang="es-ES"/>
              <a:pPr>
                <a:defRPr/>
              </a:pPr>
              <a:t>74</a:t>
            </a:fld>
            <a:endParaRPr lang="es-ES"/>
          </a:p>
        </p:txBody>
      </p:sp>
      <p:sp>
        <p:nvSpPr>
          <p:cNvPr id="58372" name="Rectangle 2"/>
          <p:cNvSpPr>
            <a:spLocks noChangeArrowheads="1"/>
          </p:cNvSpPr>
          <p:nvPr/>
        </p:nvSpPr>
        <p:spPr bwMode="auto">
          <a:xfrm>
            <a:off x="250825" y="444500"/>
            <a:ext cx="8642350" cy="991169"/>
          </a:xfrm>
          <a:prstGeom prst="rect">
            <a:avLst/>
          </a:prstGeom>
          <a:noFill/>
          <a:ln w="9525">
            <a:noFill/>
            <a:miter lim="800000"/>
            <a:headEnd/>
            <a:tailEnd/>
          </a:ln>
        </p:spPr>
        <p:txBody>
          <a:bodyPr>
            <a:spAutoFit/>
          </a:bodyPr>
          <a:lstStyle/>
          <a:p>
            <a:pPr algn="just">
              <a:lnSpc>
                <a:spcPct val="110000"/>
              </a:lnSpc>
              <a:spcBef>
                <a:spcPct val="50000"/>
              </a:spcBef>
              <a:spcAft>
                <a:spcPts val="200"/>
              </a:spcAft>
            </a:pPr>
            <a:r>
              <a:rPr lang="es-ES" b="1" i="1" dirty="0"/>
              <a:t>Definir y determinar los factores estratégicos</a:t>
            </a:r>
            <a:r>
              <a:rPr lang="es-ES" dirty="0"/>
              <a:t>, aquellos que podrían </a:t>
            </a:r>
            <a:r>
              <a:rPr lang="es-ES" b="1" i="1" dirty="0"/>
              <a:t>tener un impacto importante</a:t>
            </a:r>
            <a:r>
              <a:rPr lang="es-ES" dirty="0"/>
              <a:t> en las </a:t>
            </a:r>
            <a:r>
              <a:rPr lang="es-ES" b="1" i="1" dirty="0"/>
              <a:t>decisiones futuras en su organización o en su actividad independiente</a:t>
            </a:r>
            <a:r>
              <a:rPr lang="es-ES" dirty="0"/>
              <a:t>, es un vital primer paso. </a:t>
            </a:r>
          </a:p>
        </p:txBody>
      </p:sp>
      <p:sp>
        <p:nvSpPr>
          <p:cNvPr id="58402" name="Rectangle 32"/>
          <p:cNvSpPr>
            <a:spLocks noChangeArrowheads="1"/>
          </p:cNvSpPr>
          <p:nvPr/>
        </p:nvSpPr>
        <p:spPr bwMode="auto">
          <a:xfrm>
            <a:off x="250825" y="1556792"/>
            <a:ext cx="8642350" cy="369332"/>
          </a:xfrm>
          <a:prstGeom prst="rect">
            <a:avLst/>
          </a:prstGeom>
          <a:noFill/>
          <a:ln w="9525">
            <a:noFill/>
            <a:miter lim="800000"/>
            <a:headEnd/>
            <a:tailEnd/>
          </a:ln>
        </p:spPr>
        <p:txBody>
          <a:bodyPr>
            <a:spAutoFit/>
          </a:bodyPr>
          <a:lstStyle/>
          <a:p>
            <a:pPr algn="ctr"/>
            <a:r>
              <a:rPr lang="es-ES" b="1"/>
              <a:t>FACTORES A CONSIDERAR EN EL DISEÑO DE ESTRATEGIAS</a:t>
            </a:r>
          </a:p>
        </p:txBody>
      </p:sp>
      <p:graphicFrame>
        <p:nvGraphicFramePr>
          <p:cNvPr id="2" name="1 Tabla"/>
          <p:cNvGraphicFramePr>
            <a:graphicFrameLocks noGrp="1"/>
          </p:cNvGraphicFramePr>
          <p:nvPr>
            <p:extLst>
              <p:ext uri="{D42A27DB-BD31-4B8C-83A1-F6EECF244321}">
                <p14:modId xmlns:p14="http://schemas.microsoft.com/office/powerpoint/2010/main" val="716867192"/>
              </p:ext>
            </p:extLst>
          </p:nvPr>
        </p:nvGraphicFramePr>
        <p:xfrm>
          <a:off x="327422" y="1984020"/>
          <a:ext cx="8424862" cy="530352"/>
        </p:xfrm>
        <a:graphic>
          <a:graphicData uri="http://schemas.openxmlformats.org/drawingml/2006/table">
            <a:tbl>
              <a:tblPr/>
              <a:tblGrid>
                <a:gridCol w="500062"/>
                <a:gridCol w="7924800"/>
              </a:tblGrid>
              <a:tr h="4587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Narrow" pitchFamily="34" charset="0"/>
                          <a:ea typeface="Batang" pitchFamily="18" charset="-127"/>
                          <a:cs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967"/>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600" b="1" i="1" u="none" strike="noStrike" cap="none" normalizeH="0" baseline="0" dirty="0" smtClean="0">
                          <a:ln>
                            <a:noFill/>
                          </a:ln>
                          <a:solidFill>
                            <a:schemeClr val="tx1"/>
                          </a:solidFill>
                          <a:effectLst/>
                          <a:latin typeface="Arial" charset="0"/>
                          <a:ea typeface="Batang" pitchFamily="18" charset="-127"/>
                          <a:cs typeface="Arial" charset="0"/>
                        </a:rPr>
                        <a:t>Productos o servicios ofrecidos y por ofrecer</a:t>
                      </a: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 Capacidad de satisfacción y actualidad.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967"/>
                    </a:solidFill>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614716014"/>
              </p:ext>
            </p:extLst>
          </p:nvPr>
        </p:nvGraphicFramePr>
        <p:xfrm>
          <a:off x="327422" y="2492896"/>
          <a:ext cx="8424862" cy="530352"/>
        </p:xfrm>
        <a:graphic>
          <a:graphicData uri="http://schemas.openxmlformats.org/drawingml/2006/table">
            <a:tbl>
              <a:tblPr/>
              <a:tblGrid>
                <a:gridCol w="500062"/>
                <a:gridCol w="7924800"/>
              </a:tblGrid>
              <a:tr h="5095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Narrow" pitchFamily="34" charset="0"/>
                          <a:ea typeface="Batang" pitchFamily="18" charset="-127"/>
                          <a:cs typeface="Arial" charset="0"/>
                        </a:rPr>
                        <a: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600" b="1" i="1" u="none" strike="noStrike" cap="none" normalizeH="0" baseline="0" dirty="0" smtClean="0">
                          <a:ln>
                            <a:noFill/>
                          </a:ln>
                          <a:solidFill>
                            <a:schemeClr val="tx1"/>
                          </a:solidFill>
                          <a:effectLst/>
                          <a:latin typeface="Arial" charset="0"/>
                          <a:ea typeface="Batang" pitchFamily="18" charset="-127"/>
                          <a:cs typeface="Arial" charset="0"/>
                        </a:rPr>
                        <a:t>Necesidades del mercado y de los usuarios y clientes</a:t>
                      </a: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 Los cambios y tendencias proyectadas.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F561"/>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886706657"/>
              </p:ext>
            </p:extLst>
          </p:nvPr>
        </p:nvGraphicFramePr>
        <p:xfrm>
          <a:off x="327422" y="2996952"/>
          <a:ext cx="8424862" cy="530352"/>
        </p:xfrm>
        <a:graphic>
          <a:graphicData uri="http://schemas.openxmlformats.org/drawingml/2006/table">
            <a:tbl>
              <a:tblPr/>
              <a:tblGrid>
                <a:gridCol w="500062"/>
                <a:gridCol w="7924800"/>
              </a:tblGrid>
              <a:tr h="5095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Narrow" pitchFamily="34" charset="0"/>
                          <a:ea typeface="Batang" pitchFamily="18" charset="-127"/>
                          <a:cs typeface="Arial" charset="0"/>
                        </a:rPr>
                        <a:t>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967"/>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600" b="1" i="1" u="none" strike="noStrike" cap="none" normalizeH="0" baseline="0" dirty="0" smtClean="0">
                          <a:ln>
                            <a:noFill/>
                          </a:ln>
                          <a:solidFill>
                            <a:schemeClr val="tx1"/>
                          </a:solidFill>
                          <a:effectLst/>
                          <a:latin typeface="Arial" charset="0"/>
                          <a:ea typeface="Batang" pitchFamily="18" charset="-127"/>
                          <a:cs typeface="Arial" charset="0"/>
                        </a:rPr>
                        <a:t>La capacidad de producción y operación </a:t>
                      </a: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de la organización o del profesionista independiente, en términos de calidad, volúmenes, variedad y costos.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967"/>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55591369"/>
              </p:ext>
            </p:extLst>
          </p:nvPr>
        </p:nvGraphicFramePr>
        <p:xfrm>
          <a:off x="323528" y="3501008"/>
          <a:ext cx="8424862" cy="530352"/>
        </p:xfrm>
        <a:graphic>
          <a:graphicData uri="http://schemas.openxmlformats.org/drawingml/2006/table">
            <a:tbl>
              <a:tblPr/>
              <a:tblGrid>
                <a:gridCol w="500062"/>
                <a:gridCol w="7924800"/>
              </a:tblGrid>
              <a:tr h="5095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Narrow" pitchFamily="34" charset="0"/>
                          <a:ea typeface="Batang" pitchFamily="18" charset="-127"/>
                          <a:cs typeface="Arial" charset="0"/>
                        </a:rPr>
                        <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600" b="1" i="1" u="none" strike="noStrike" cap="none" normalizeH="0" baseline="0" dirty="0" smtClean="0">
                          <a:ln>
                            <a:noFill/>
                          </a:ln>
                          <a:solidFill>
                            <a:schemeClr val="tx1"/>
                          </a:solidFill>
                          <a:effectLst/>
                          <a:latin typeface="Arial" charset="0"/>
                          <a:ea typeface="Batang" pitchFamily="18" charset="-127"/>
                          <a:cs typeface="Arial" charset="0"/>
                        </a:rPr>
                        <a:t>Rendimiento.</a:t>
                      </a: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 La utilidad que la organización, los socios y el profesionista independiente requieren para su sana operación y crecimiento.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F561"/>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438771485"/>
              </p:ext>
            </p:extLst>
          </p:nvPr>
        </p:nvGraphicFramePr>
        <p:xfrm>
          <a:off x="327422" y="4005064"/>
          <a:ext cx="8424862" cy="530352"/>
        </p:xfrm>
        <a:graphic>
          <a:graphicData uri="http://schemas.openxmlformats.org/drawingml/2006/table">
            <a:tbl>
              <a:tblPr/>
              <a:tblGrid>
                <a:gridCol w="500062"/>
                <a:gridCol w="7924800"/>
              </a:tblGrid>
              <a:tr h="5095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Narrow" pitchFamily="34" charset="0"/>
                          <a:ea typeface="Batang" pitchFamily="18" charset="-127"/>
                          <a:cs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967"/>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La organización o el profesionista, como la </a:t>
                      </a:r>
                      <a:r>
                        <a:rPr kumimoji="0" lang="es-ES" sz="1600" b="1" i="1" u="none" strike="noStrike" cap="none" normalizeH="0" baseline="0" dirty="0" smtClean="0">
                          <a:ln>
                            <a:noFill/>
                          </a:ln>
                          <a:solidFill>
                            <a:schemeClr val="tx1"/>
                          </a:solidFill>
                          <a:effectLst/>
                          <a:latin typeface="Arial" charset="0"/>
                          <a:ea typeface="Batang" pitchFamily="18" charset="-127"/>
                          <a:cs typeface="Arial" charset="0"/>
                        </a:rPr>
                        <a:t>estructura responsable de ejecutar productiva y efectivamente las estrategias.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967"/>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174573518"/>
              </p:ext>
            </p:extLst>
          </p:nvPr>
        </p:nvGraphicFramePr>
        <p:xfrm>
          <a:off x="326652" y="4509120"/>
          <a:ext cx="8420433" cy="530352"/>
        </p:xfrm>
        <a:graphic>
          <a:graphicData uri="http://schemas.openxmlformats.org/drawingml/2006/table">
            <a:tbl>
              <a:tblPr/>
              <a:tblGrid>
                <a:gridCol w="499799"/>
                <a:gridCol w="7920634"/>
              </a:tblGrid>
              <a:tr h="5095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Narrow" pitchFamily="34" charset="0"/>
                          <a:ea typeface="Batang" pitchFamily="18" charset="-127"/>
                          <a:cs typeface="Arial" charset="0"/>
                        </a:rPr>
                        <a:t>VI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El </a:t>
                      </a:r>
                      <a:r>
                        <a:rPr kumimoji="0" lang="es-ES" sz="1600" b="1" i="1" u="none" strike="noStrike" cap="none" normalizeH="0" baseline="0" dirty="0" smtClean="0">
                          <a:ln>
                            <a:noFill/>
                          </a:ln>
                          <a:solidFill>
                            <a:schemeClr val="tx1"/>
                          </a:solidFill>
                          <a:effectLst/>
                          <a:latin typeface="Arial" charset="0"/>
                          <a:ea typeface="Batang" pitchFamily="18" charset="-127"/>
                          <a:cs typeface="Arial" charset="0"/>
                        </a:rPr>
                        <a:t>valor potencial de crecimiento y desarrollo posibles</a:t>
                      </a: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 para la organización o el profesionista, de acuerdo a factores internos y externos.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F561"/>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441236647"/>
              </p:ext>
            </p:extLst>
          </p:nvPr>
        </p:nvGraphicFramePr>
        <p:xfrm>
          <a:off x="327422" y="5013176"/>
          <a:ext cx="8424862" cy="630238"/>
        </p:xfrm>
        <a:graphic>
          <a:graphicData uri="http://schemas.openxmlformats.org/drawingml/2006/table">
            <a:tbl>
              <a:tblPr/>
              <a:tblGrid>
                <a:gridCol w="500062"/>
                <a:gridCol w="7924800"/>
              </a:tblGrid>
              <a:tr h="6302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Narrow" pitchFamily="34" charset="0"/>
                          <a:ea typeface="Batang" pitchFamily="18" charset="-127"/>
                          <a:cs typeface="Arial" charset="0"/>
                        </a:rPr>
                        <a:t>VII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967"/>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El </a:t>
                      </a:r>
                      <a:r>
                        <a:rPr kumimoji="0" lang="es-ES" sz="1600" b="1" i="1" u="none" strike="noStrike" cap="none" normalizeH="0" baseline="0" dirty="0" smtClean="0">
                          <a:ln>
                            <a:noFill/>
                          </a:ln>
                          <a:solidFill>
                            <a:schemeClr val="tx1"/>
                          </a:solidFill>
                          <a:effectLst/>
                          <a:latin typeface="Arial" charset="0"/>
                          <a:ea typeface="Batang" pitchFamily="18" charset="-127"/>
                          <a:cs typeface="Arial" charset="0"/>
                        </a:rPr>
                        <a:t>desarrollo tecnológico previsto y  su necesaria aplicación a los procesos de la organización</a:t>
                      </a: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 o de la actividad independiente y a su competitividad.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967"/>
                    </a:solid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317224893"/>
              </p:ext>
            </p:extLst>
          </p:nvPr>
        </p:nvGraphicFramePr>
        <p:xfrm>
          <a:off x="327422" y="5589240"/>
          <a:ext cx="8424862" cy="530352"/>
        </p:xfrm>
        <a:graphic>
          <a:graphicData uri="http://schemas.openxmlformats.org/drawingml/2006/table">
            <a:tbl>
              <a:tblPr/>
              <a:tblGrid>
                <a:gridCol w="500062"/>
                <a:gridCol w="7924800"/>
              </a:tblGrid>
              <a:tr h="5095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Narrow" pitchFamily="34" charset="0"/>
                          <a:ea typeface="Batang" pitchFamily="18" charset="-127"/>
                          <a:cs typeface="Arial" charset="0"/>
                        </a:rPr>
                        <a:t>VIII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F561"/>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Los </a:t>
                      </a:r>
                      <a:r>
                        <a:rPr kumimoji="0" lang="es-ES" sz="1600" b="1" i="1" u="none" strike="noStrike" cap="none" normalizeH="0" baseline="0" dirty="0" smtClean="0">
                          <a:ln>
                            <a:noFill/>
                          </a:ln>
                          <a:solidFill>
                            <a:schemeClr val="tx1"/>
                          </a:solidFill>
                          <a:effectLst/>
                          <a:latin typeface="Arial" charset="0"/>
                          <a:ea typeface="Batang" pitchFamily="18" charset="-127"/>
                          <a:cs typeface="Arial" charset="0"/>
                        </a:rPr>
                        <a:t>recursos humanos de la organización o el propio profesionista</a:t>
                      </a:r>
                      <a:r>
                        <a:rPr kumimoji="0" lang="es-ES" sz="1600" b="0" i="0" u="none" strike="noStrike" cap="none" normalizeH="0" baseline="0" dirty="0" smtClean="0">
                          <a:ln>
                            <a:noFill/>
                          </a:ln>
                          <a:solidFill>
                            <a:schemeClr val="tx1"/>
                          </a:solidFill>
                          <a:effectLst/>
                          <a:latin typeface="Arial" charset="0"/>
                          <a:ea typeface="Batang" pitchFamily="18" charset="-127"/>
                          <a:cs typeface="Arial" charset="0"/>
                        </a:rPr>
                        <a:t> y su capacidad de respuesta y crecimiento.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F561"/>
                    </a:solidFill>
                  </a:tcPr>
                </a:tc>
              </a:tr>
            </a:tbl>
          </a:graphicData>
        </a:graphic>
      </p:graphicFrame>
    </p:spTree>
    <p:extLst>
      <p:ext uri="{BB962C8B-B14F-4D97-AF65-F5344CB8AC3E}">
        <p14:creationId xmlns:p14="http://schemas.microsoft.com/office/powerpoint/2010/main" val="1844447491"/>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3 Marcador de número de diapositiva"/>
          <p:cNvSpPr>
            <a:spLocks noGrp="1"/>
          </p:cNvSpPr>
          <p:nvPr>
            <p:ph type="sldNum" sz="quarter" idx="12"/>
          </p:nvPr>
        </p:nvSpPr>
        <p:spPr/>
        <p:txBody>
          <a:bodyPr/>
          <a:lstStyle/>
          <a:p>
            <a:pPr>
              <a:defRPr/>
            </a:pPr>
            <a:fld id="{4E7E326F-0978-485D-ADA6-2045C795E7B7}" type="slidenum">
              <a:rPr lang="es-ES"/>
              <a:pPr>
                <a:defRPr/>
              </a:pPr>
              <a:t>75</a:t>
            </a:fld>
            <a:endParaRPr lang="es-ES"/>
          </a:p>
        </p:txBody>
      </p:sp>
      <p:graphicFrame>
        <p:nvGraphicFramePr>
          <p:cNvPr id="321538" name="Group 2"/>
          <p:cNvGraphicFramePr>
            <a:graphicFrameLocks noGrp="1"/>
          </p:cNvGraphicFramePr>
          <p:nvPr>
            <p:extLst>
              <p:ext uri="{D42A27DB-BD31-4B8C-83A1-F6EECF244321}">
                <p14:modId xmlns:p14="http://schemas.microsoft.com/office/powerpoint/2010/main" val="2080145786"/>
              </p:ext>
            </p:extLst>
          </p:nvPr>
        </p:nvGraphicFramePr>
        <p:xfrm>
          <a:off x="323850" y="333375"/>
          <a:ext cx="8534430" cy="518160"/>
        </p:xfrm>
        <a:graphic>
          <a:graphicData uri="http://schemas.openxmlformats.org/drawingml/2006/table">
            <a:tbl>
              <a:tblPr/>
              <a:tblGrid>
                <a:gridCol w="3683000"/>
                <a:gridCol w="4851430"/>
              </a:tblGrid>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GRUPO FORMEX, S.A. DE C. V</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DISEÑO ESTRATEGIA CENTRAL DE VENTAS</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DEL 1ª DE ENERO AL 31 DE DICIEMBRE DE 2012</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DIRECCIÓN COMERCIAL</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graphicFrame>
        <p:nvGraphicFramePr>
          <p:cNvPr id="321651" name="Group 115"/>
          <p:cNvGraphicFramePr>
            <a:graphicFrameLocks noGrp="1"/>
          </p:cNvGraphicFramePr>
          <p:nvPr>
            <p:extLst>
              <p:ext uri="{D42A27DB-BD31-4B8C-83A1-F6EECF244321}">
                <p14:modId xmlns:p14="http://schemas.microsoft.com/office/powerpoint/2010/main" val="2679729109"/>
              </p:ext>
            </p:extLst>
          </p:nvPr>
        </p:nvGraphicFramePr>
        <p:xfrm>
          <a:off x="323850" y="908050"/>
          <a:ext cx="8518525" cy="5358448"/>
        </p:xfrm>
        <a:graphic>
          <a:graphicData uri="http://schemas.openxmlformats.org/drawingml/2006/table">
            <a:tbl>
              <a:tblPr/>
              <a:tblGrid>
                <a:gridCol w="523875"/>
                <a:gridCol w="2211388"/>
                <a:gridCol w="2665412"/>
                <a:gridCol w="1871663"/>
                <a:gridCol w="576262"/>
                <a:gridCol w="66992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CLA-VE</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ACCIONES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RESPONSABLES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RECURSOS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ÁREA</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COM-PAR-TIDOS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A</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ANÁLISIS DE LA CARTERA ACTUAL DE CLIENTES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GERENTE DE VENTAS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SUPERVISORES DE VENTAS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B</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ANÁLISIS DE LA CAPACIDAD DE RESPUESTA COMPETITIVA.</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DIRECTOR COMERCIAL</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C</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DISEÑO DE LA NUEVA MEZCLA DE VENTAS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DIRECTOR COMERCIAL</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D</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REDISTRIBUCIÓN Y ADICIÓN DE ZONAS DE VENTAS Y CLIENTES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GERENTE DE VENTAS Y SUPERVISORES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E</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SELECCIÓN Y CONTRATACIÓN DE LOS NUEVOS VENDEDORES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GERENCIA RECURSOS HUMANOS, GTE. DE VENTAS Y SUPERVISORES </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F</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DISEÑO DE LA CAMPAÑA DE PUBLICIDAD Y PROMOCIÓN</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DIRECTOR COMERCIAL, GERENTE DE VENTAS Y AGENCIA DE PUBLICIDAD</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G</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EJECUCIÓN Y EVALUACIÓN DE LA PUBLICIDAD Y LA PROMOCIÓN</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AGENCIA DE PUBLICIDAD, GERENTE DE VENTAS Y DIRECTOR COMERCIAL</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H</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CAPACITACIÓN DE LOS NUEVOS VENDEDORES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GCIA. RECURSOS HUMANOS, GERENTE DE VENTAS, INSTRUCTORES EXTERNOS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I</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ASIGNACIÓN DE RUTAS Y ZONAS DE VENTAS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GERENTE DE VENTAS </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J</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LABOR DE VENTAS Y EVALUACIÓN DE RESULTADOS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VENDEDORES, SUPERVISORES, GTE. DE VENTAS Y DIRECTOR COMERCIAL</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K</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ANÁLISIS Y EVALUACIÓN DE LA ESTRATEGIA. DECISIONES.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GERENTE DE VENTAS Y DIRECTOR COMERCIAL</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RECURSOS FUNCIONALES PRESUPUESTADOS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93765699"/>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3 Marcador de número de diapositiva"/>
          <p:cNvSpPr>
            <a:spLocks noGrp="1"/>
          </p:cNvSpPr>
          <p:nvPr>
            <p:ph type="sldNum" sz="quarter" idx="12"/>
          </p:nvPr>
        </p:nvSpPr>
        <p:spPr/>
        <p:txBody>
          <a:bodyPr/>
          <a:lstStyle/>
          <a:p>
            <a:pPr>
              <a:defRPr/>
            </a:pPr>
            <a:fld id="{E8300076-A5CC-4960-B28C-D3D48A31AFEB}" type="slidenum">
              <a:rPr lang="es-ES"/>
              <a:pPr>
                <a:defRPr/>
              </a:pPr>
              <a:t>76</a:t>
            </a:fld>
            <a:endParaRPr lang="es-ES"/>
          </a:p>
        </p:txBody>
      </p:sp>
      <p:sp>
        <p:nvSpPr>
          <p:cNvPr id="60420" name="Rectangle 2"/>
          <p:cNvSpPr>
            <a:spLocks noChangeArrowheads="1"/>
          </p:cNvSpPr>
          <p:nvPr/>
        </p:nvSpPr>
        <p:spPr bwMode="auto">
          <a:xfrm>
            <a:off x="304799" y="630238"/>
            <a:ext cx="8534401" cy="1200329"/>
          </a:xfrm>
          <a:prstGeom prst="rect">
            <a:avLst/>
          </a:prstGeom>
          <a:noFill/>
          <a:ln w="9525">
            <a:noFill/>
            <a:miter lim="800000"/>
            <a:headEnd/>
            <a:tailEnd/>
          </a:ln>
        </p:spPr>
        <p:txBody>
          <a:bodyPr wrap="square">
            <a:spAutoFit/>
          </a:bodyPr>
          <a:lstStyle/>
          <a:p>
            <a:pPr algn="just">
              <a:spcAft>
                <a:spcPts val="600"/>
              </a:spcAft>
            </a:pPr>
            <a:r>
              <a:rPr lang="es-ES_tradnl" b="1" i="1" dirty="0"/>
              <a:t>Elegidas las estrategias más adecuadas,</a:t>
            </a:r>
            <a:r>
              <a:rPr lang="es-ES_tradnl" dirty="0"/>
              <a:t> el siguiente paso es su implementación que consiste en </a:t>
            </a:r>
            <a:r>
              <a:rPr lang="es-ES_tradnl" b="1" i="1" dirty="0"/>
              <a:t>la programación de las acciones a realizar,</a:t>
            </a:r>
            <a:r>
              <a:rPr lang="es-ES_tradnl" dirty="0"/>
              <a:t> </a:t>
            </a:r>
            <a:r>
              <a:rPr lang="es-ES_tradnl" b="1" i="1" dirty="0"/>
              <a:t>la asignación de los recursos necesarios, incluyendo el humano y elaborar los presupuestos</a:t>
            </a:r>
            <a:r>
              <a:rPr lang="es-ES_tradnl" dirty="0"/>
              <a:t> que determinan los valores en cantidades y partidas que los definen. </a:t>
            </a:r>
            <a:endParaRPr lang="es-ES_tradnl" noProof="1"/>
          </a:p>
        </p:txBody>
      </p:sp>
      <p:sp>
        <p:nvSpPr>
          <p:cNvPr id="60421" name="Rectangle 3"/>
          <p:cNvSpPr>
            <a:spLocks noChangeArrowheads="1"/>
          </p:cNvSpPr>
          <p:nvPr/>
        </p:nvSpPr>
        <p:spPr bwMode="auto">
          <a:xfrm>
            <a:off x="2340998" y="188913"/>
            <a:ext cx="4423903" cy="400110"/>
          </a:xfrm>
          <a:prstGeom prst="rect">
            <a:avLst/>
          </a:prstGeom>
          <a:noFill/>
          <a:ln w="9525">
            <a:noFill/>
            <a:miter lim="800000"/>
            <a:headEnd/>
            <a:tailEnd/>
          </a:ln>
        </p:spPr>
        <p:txBody>
          <a:bodyPr wrap="none">
            <a:spAutoFit/>
          </a:bodyPr>
          <a:lstStyle/>
          <a:p>
            <a:pPr algn="ctr">
              <a:spcBef>
                <a:spcPct val="50000"/>
              </a:spcBef>
              <a:spcAft>
                <a:spcPts val="600"/>
              </a:spcAft>
            </a:pPr>
            <a:r>
              <a:rPr lang="es-ES" sz="2000" b="1" dirty="0"/>
              <a:t>IMPLEMENTACIÓN DE LAS ESTRATEGIAS</a:t>
            </a:r>
          </a:p>
        </p:txBody>
      </p:sp>
      <p:sp>
        <p:nvSpPr>
          <p:cNvPr id="60422" name="Line 5"/>
          <p:cNvSpPr>
            <a:spLocks noChangeShapeType="1"/>
          </p:cNvSpPr>
          <p:nvPr/>
        </p:nvSpPr>
        <p:spPr bwMode="auto">
          <a:xfrm flipV="1">
            <a:off x="3076575" y="2709863"/>
            <a:ext cx="3482975" cy="2817812"/>
          </a:xfrm>
          <a:prstGeom prst="line">
            <a:avLst/>
          </a:prstGeom>
          <a:noFill/>
          <a:ln w="28575">
            <a:solidFill>
              <a:srgbClr val="000000"/>
            </a:solidFill>
            <a:round/>
            <a:headEnd/>
            <a:tailEnd/>
          </a:ln>
        </p:spPr>
        <p:txBody>
          <a:bodyPr/>
          <a:lstStyle/>
          <a:p>
            <a:endParaRPr lang="en-US"/>
          </a:p>
        </p:txBody>
      </p:sp>
      <p:sp>
        <p:nvSpPr>
          <p:cNvPr id="60423" name="Line 6"/>
          <p:cNvSpPr>
            <a:spLocks noChangeShapeType="1"/>
          </p:cNvSpPr>
          <p:nvPr/>
        </p:nvSpPr>
        <p:spPr bwMode="auto">
          <a:xfrm flipV="1">
            <a:off x="2519363" y="2335213"/>
            <a:ext cx="3314700" cy="2514600"/>
          </a:xfrm>
          <a:prstGeom prst="line">
            <a:avLst/>
          </a:prstGeom>
          <a:noFill/>
          <a:ln w="28575">
            <a:solidFill>
              <a:srgbClr val="000000"/>
            </a:solidFill>
            <a:round/>
            <a:headEnd/>
            <a:tailEnd/>
          </a:ln>
        </p:spPr>
        <p:txBody>
          <a:bodyPr/>
          <a:lstStyle/>
          <a:p>
            <a:endParaRPr lang="en-US"/>
          </a:p>
        </p:txBody>
      </p:sp>
      <p:sp>
        <p:nvSpPr>
          <p:cNvPr id="60424" name="Line 7"/>
          <p:cNvSpPr>
            <a:spLocks noChangeShapeType="1"/>
          </p:cNvSpPr>
          <p:nvPr/>
        </p:nvSpPr>
        <p:spPr bwMode="auto">
          <a:xfrm>
            <a:off x="3216275" y="2465388"/>
            <a:ext cx="3343275" cy="2571750"/>
          </a:xfrm>
          <a:prstGeom prst="line">
            <a:avLst/>
          </a:prstGeom>
          <a:noFill/>
          <a:ln w="28575">
            <a:solidFill>
              <a:srgbClr val="000000"/>
            </a:solidFill>
            <a:round/>
            <a:headEnd/>
            <a:tailEnd/>
          </a:ln>
        </p:spPr>
        <p:txBody>
          <a:bodyPr/>
          <a:lstStyle/>
          <a:p>
            <a:endParaRPr lang="en-US"/>
          </a:p>
        </p:txBody>
      </p:sp>
      <p:sp>
        <p:nvSpPr>
          <p:cNvPr id="60425" name="Line 8"/>
          <p:cNvSpPr>
            <a:spLocks noChangeShapeType="1"/>
          </p:cNvSpPr>
          <p:nvPr/>
        </p:nvSpPr>
        <p:spPr bwMode="auto">
          <a:xfrm>
            <a:off x="2519363" y="2833688"/>
            <a:ext cx="3343275" cy="2571750"/>
          </a:xfrm>
          <a:prstGeom prst="line">
            <a:avLst/>
          </a:prstGeom>
          <a:noFill/>
          <a:ln w="28575">
            <a:solidFill>
              <a:srgbClr val="000000"/>
            </a:solidFill>
            <a:round/>
            <a:headEnd/>
            <a:tailEnd/>
          </a:ln>
        </p:spPr>
        <p:txBody>
          <a:bodyPr/>
          <a:lstStyle/>
          <a:p>
            <a:endParaRPr lang="en-US"/>
          </a:p>
        </p:txBody>
      </p:sp>
      <p:sp>
        <p:nvSpPr>
          <p:cNvPr id="60426" name="Line 9"/>
          <p:cNvSpPr>
            <a:spLocks noChangeShapeType="1"/>
          </p:cNvSpPr>
          <p:nvPr/>
        </p:nvSpPr>
        <p:spPr bwMode="auto">
          <a:xfrm>
            <a:off x="2290763" y="4005263"/>
            <a:ext cx="4686300" cy="0"/>
          </a:xfrm>
          <a:prstGeom prst="line">
            <a:avLst/>
          </a:prstGeom>
          <a:noFill/>
          <a:ln w="28575">
            <a:solidFill>
              <a:schemeClr val="accent2"/>
            </a:solidFill>
            <a:round/>
            <a:headEnd/>
            <a:tailEnd/>
          </a:ln>
        </p:spPr>
        <p:txBody>
          <a:bodyPr/>
          <a:lstStyle/>
          <a:p>
            <a:endParaRPr lang="en-US"/>
          </a:p>
        </p:txBody>
      </p:sp>
      <p:sp>
        <p:nvSpPr>
          <p:cNvPr id="60427" name="Line 10"/>
          <p:cNvSpPr>
            <a:spLocks noChangeShapeType="1"/>
          </p:cNvSpPr>
          <p:nvPr/>
        </p:nvSpPr>
        <p:spPr bwMode="auto">
          <a:xfrm flipH="1">
            <a:off x="4581525" y="1989138"/>
            <a:ext cx="0" cy="3886200"/>
          </a:xfrm>
          <a:prstGeom prst="line">
            <a:avLst/>
          </a:prstGeom>
          <a:noFill/>
          <a:ln w="28575">
            <a:solidFill>
              <a:schemeClr val="accent2"/>
            </a:solidFill>
            <a:round/>
            <a:headEnd/>
            <a:tailEnd/>
          </a:ln>
        </p:spPr>
        <p:txBody>
          <a:bodyPr/>
          <a:lstStyle/>
          <a:p>
            <a:endParaRPr lang="en-US"/>
          </a:p>
        </p:txBody>
      </p:sp>
      <p:sp>
        <p:nvSpPr>
          <p:cNvPr id="60428" name="Oval 11"/>
          <p:cNvSpPr>
            <a:spLocks noChangeArrowheads="1"/>
          </p:cNvSpPr>
          <p:nvPr/>
        </p:nvSpPr>
        <p:spPr bwMode="auto">
          <a:xfrm>
            <a:off x="3276600" y="2833688"/>
            <a:ext cx="2647950" cy="2327275"/>
          </a:xfrm>
          <a:prstGeom prst="ellipse">
            <a:avLst/>
          </a:prstGeom>
          <a:solidFill>
            <a:srgbClr val="CCFF33"/>
          </a:solidFill>
          <a:ln w="38100" cap="rnd">
            <a:solidFill>
              <a:schemeClr val="accent2"/>
            </a:solidFill>
            <a:prstDash val="sysDot"/>
            <a:round/>
            <a:headEnd/>
            <a:tailEnd/>
          </a:ln>
        </p:spPr>
        <p:txBody>
          <a:bodyPr/>
          <a:lstStyle/>
          <a:p>
            <a:endParaRPr lang="en-US"/>
          </a:p>
        </p:txBody>
      </p:sp>
      <p:sp>
        <p:nvSpPr>
          <p:cNvPr id="60429" name="Text Box 12"/>
          <p:cNvSpPr txBox="1">
            <a:spLocks noChangeArrowheads="1"/>
          </p:cNvSpPr>
          <p:nvPr/>
        </p:nvSpPr>
        <p:spPr bwMode="auto">
          <a:xfrm>
            <a:off x="4233863" y="3021013"/>
            <a:ext cx="914400" cy="333375"/>
          </a:xfrm>
          <a:prstGeom prst="rect">
            <a:avLst/>
          </a:prstGeom>
          <a:noFill/>
          <a:ln w="9525">
            <a:noFill/>
            <a:miter lim="800000"/>
            <a:headEnd/>
            <a:tailEnd/>
          </a:ln>
        </p:spPr>
        <p:txBody>
          <a:bodyPr/>
          <a:lstStyle/>
          <a:p>
            <a:r>
              <a:rPr lang="es-MX" sz="1200" b="1" dirty="0"/>
              <a:t>Objetivos</a:t>
            </a:r>
            <a:endParaRPr lang="es-MX" dirty="0"/>
          </a:p>
        </p:txBody>
      </p:sp>
      <p:sp>
        <p:nvSpPr>
          <p:cNvPr id="60430" name="Text Box 13"/>
          <p:cNvSpPr txBox="1">
            <a:spLocks noChangeArrowheads="1"/>
          </p:cNvSpPr>
          <p:nvPr/>
        </p:nvSpPr>
        <p:spPr bwMode="auto">
          <a:xfrm>
            <a:off x="3548063" y="3478213"/>
            <a:ext cx="1028700" cy="914400"/>
          </a:xfrm>
          <a:prstGeom prst="rect">
            <a:avLst/>
          </a:prstGeom>
          <a:noFill/>
          <a:ln w="9525">
            <a:noFill/>
            <a:miter lim="800000"/>
            <a:headEnd/>
            <a:tailEnd/>
          </a:ln>
        </p:spPr>
        <p:txBody>
          <a:bodyPr/>
          <a:lstStyle/>
          <a:p>
            <a:r>
              <a:rPr lang="es-MX" sz="1100" b="1" dirty="0"/>
              <a:t>Definición de cómo  va a competir la organización</a:t>
            </a:r>
            <a:endParaRPr lang="es-MX" dirty="0"/>
          </a:p>
        </p:txBody>
      </p:sp>
      <p:sp>
        <p:nvSpPr>
          <p:cNvPr id="60431" name="Text Box 14"/>
          <p:cNvSpPr txBox="1">
            <a:spLocks noChangeArrowheads="1"/>
          </p:cNvSpPr>
          <p:nvPr/>
        </p:nvSpPr>
        <p:spPr bwMode="auto">
          <a:xfrm>
            <a:off x="4576763" y="3478213"/>
            <a:ext cx="1257300" cy="1143000"/>
          </a:xfrm>
          <a:prstGeom prst="rect">
            <a:avLst/>
          </a:prstGeom>
          <a:noFill/>
          <a:ln w="9525">
            <a:noFill/>
            <a:miter lim="800000"/>
            <a:headEnd/>
            <a:tailEnd/>
          </a:ln>
        </p:spPr>
        <p:txBody>
          <a:bodyPr/>
          <a:lstStyle/>
          <a:p>
            <a:r>
              <a:rPr lang="es-MX" sz="1200" b="1" dirty="0"/>
              <a:t>Objetivos sobre rentabilidad, participación del mercado responsabilidad social, etc.</a:t>
            </a:r>
            <a:endParaRPr lang="es-MX" dirty="0"/>
          </a:p>
        </p:txBody>
      </p:sp>
      <p:sp>
        <p:nvSpPr>
          <p:cNvPr id="60432" name="Text Box 15"/>
          <p:cNvSpPr txBox="1">
            <a:spLocks noChangeArrowheads="1"/>
          </p:cNvSpPr>
          <p:nvPr/>
        </p:nvSpPr>
        <p:spPr bwMode="auto">
          <a:xfrm>
            <a:off x="4691063" y="5307013"/>
            <a:ext cx="1028700" cy="457200"/>
          </a:xfrm>
          <a:prstGeom prst="rect">
            <a:avLst/>
          </a:prstGeom>
          <a:noFill/>
          <a:ln w="9525">
            <a:noFill/>
            <a:miter lim="800000"/>
            <a:headEnd/>
            <a:tailEnd/>
          </a:ln>
        </p:spPr>
        <p:txBody>
          <a:bodyPr/>
          <a:lstStyle/>
          <a:p>
            <a:r>
              <a:rPr lang="es-MX" sz="1200" b="1"/>
              <a:t>Necesidades del cliente</a:t>
            </a:r>
            <a:endParaRPr lang="es-MX"/>
          </a:p>
        </p:txBody>
      </p:sp>
      <p:sp>
        <p:nvSpPr>
          <p:cNvPr id="60433" name="Text Box 16"/>
          <p:cNvSpPr txBox="1">
            <a:spLocks noChangeArrowheads="1"/>
          </p:cNvSpPr>
          <p:nvPr/>
        </p:nvSpPr>
        <p:spPr bwMode="auto">
          <a:xfrm>
            <a:off x="3433763" y="5307013"/>
            <a:ext cx="1028700" cy="457200"/>
          </a:xfrm>
          <a:prstGeom prst="rect">
            <a:avLst/>
          </a:prstGeom>
          <a:noFill/>
          <a:ln w="9525">
            <a:noFill/>
            <a:miter lim="800000"/>
            <a:headEnd/>
            <a:tailEnd/>
          </a:ln>
        </p:spPr>
        <p:txBody>
          <a:bodyPr/>
          <a:lstStyle/>
          <a:p>
            <a:r>
              <a:rPr lang="es-MX" sz="1200" b="1"/>
              <a:t>Capacidad de Servicio</a:t>
            </a:r>
            <a:endParaRPr lang="es-MX"/>
          </a:p>
        </p:txBody>
      </p:sp>
      <p:sp>
        <p:nvSpPr>
          <p:cNvPr id="60434" name="Text Box 17"/>
          <p:cNvSpPr txBox="1">
            <a:spLocks noChangeArrowheads="1"/>
          </p:cNvSpPr>
          <p:nvPr/>
        </p:nvSpPr>
        <p:spPr bwMode="auto">
          <a:xfrm>
            <a:off x="5605463" y="4849813"/>
            <a:ext cx="990600" cy="457200"/>
          </a:xfrm>
          <a:prstGeom prst="rect">
            <a:avLst/>
          </a:prstGeom>
          <a:noFill/>
          <a:ln w="9525">
            <a:noFill/>
            <a:miter lim="800000"/>
            <a:headEnd/>
            <a:tailEnd/>
          </a:ln>
        </p:spPr>
        <p:txBody>
          <a:bodyPr/>
          <a:lstStyle/>
          <a:p>
            <a:r>
              <a:rPr lang="es-MX" sz="1200" b="1"/>
              <a:t>Recursos </a:t>
            </a:r>
          </a:p>
          <a:p>
            <a:r>
              <a:rPr lang="es-MX" sz="1200" b="1"/>
              <a:t>Humanos</a:t>
            </a:r>
            <a:endParaRPr lang="es-MX"/>
          </a:p>
        </p:txBody>
      </p:sp>
      <p:sp>
        <p:nvSpPr>
          <p:cNvPr id="60435" name="Text Box 18"/>
          <p:cNvSpPr txBox="1">
            <a:spLocks noChangeArrowheads="1"/>
          </p:cNvSpPr>
          <p:nvPr/>
        </p:nvSpPr>
        <p:spPr bwMode="auto">
          <a:xfrm>
            <a:off x="6062663" y="4278313"/>
            <a:ext cx="990600" cy="342900"/>
          </a:xfrm>
          <a:prstGeom prst="rect">
            <a:avLst/>
          </a:prstGeom>
          <a:noFill/>
          <a:ln w="9525">
            <a:noFill/>
            <a:miter lim="800000"/>
            <a:headEnd/>
            <a:tailEnd/>
          </a:ln>
        </p:spPr>
        <p:txBody>
          <a:bodyPr/>
          <a:lstStyle/>
          <a:p>
            <a:r>
              <a:rPr lang="es-MX" sz="1200" b="1"/>
              <a:t>Tecnología</a:t>
            </a:r>
            <a:endParaRPr lang="es-MX"/>
          </a:p>
        </p:txBody>
      </p:sp>
      <p:sp>
        <p:nvSpPr>
          <p:cNvPr id="60436" name="Text Box 19"/>
          <p:cNvSpPr txBox="1">
            <a:spLocks noChangeArrowheads="1"/>
          </p:cNvSpPr>
          <p:nvPr/>
        </p:nvSpPr>
        <p:spPr bwMode="auto">
          <a:xfrm>
            <a:off x="6062663" y="3478213"/>
            <a:ext cx="1028700" cy="457200"/>
          </a:xfrm>
          <a:prstGeom prst="rect">
            <a:avLst/>
          </a:prstGeom>
          <a:noFill/>
          <a:ln w="9525">
            <a:noFill/>
            <a:miter lim="800000"/>
            <a:headEnd/>
            <a:tailEnd/>
          </a:ln>
        </p:spPr>
        <p:txBody>
          <a:bodyPr/>
          <a:lstStyle/>
          <a:p>
            <a:pPr algn="ctr"/>
            <a:r>
              <a:rPr lang="es-MX" sz="1200" b="1" dirty="0"/>
              <a:t>Tamaño / Crecimiento</a:t>
            </a:r>
            <a:endParaRPr lang="es-MX" dirty="0"/>
          </a:p>
        </p:txBody>
      </p:sp>
      <p:sp>
        <p:nvSpPr>
          <p:cNvPr id="60437" name="Text Box 20"/>
          <p:cNvSpPr txBox="1">
            <a:spLocks noChangeArrowheads="1"/>
          </p:cNvSpPr>
          <p:nvPr/>
        </p:nvSpPr>
        <p:spPr bwMode="auto">
          <a:xfrm>
            <a:off x="5376863" y="2563813"/>
            <a:ext cx="1028700" cy="457200"/>
          </a:xfrm>
          <a:prstGeom prst="rect">
            <a:avLst/>
          </a:prstGeom>
          <a:noFill/>
          <a:ln w="9525">
            <a:noFill/>
            <a:miter lim="800000"/>
            <a:headEnd/>
            <a:tailEnd/>
          </a:ln>
        </p:spPr>
        <p:txBody>
          <a:bodyPr/>
          <a:lstStyle/>
          <a:p>
            <a:pPr algn="ctr"/>
            <a:r>
              <a:rPr lang="es-MX" sz="1200" b="1" dirty="0"/>
              <a:t>Rendimiento / Utilidad</a:t>
            </a:r>
            <a:endParaRPr lang="es-MX" dirty="0"/>
          </a:p>
        </p:txBody>
      </p:sp>
      <p:sp>
        <p:nvSpPr>
          <p:cNvPr id="60438" name="Text Box 21"/>
          <p:cNvSpPr txBox="1">
            <a:spLocks noChangeArrowheads="1"/>
          </p:cNvSpPr>
          <p:nvPr/>
        </p:nvSpPr>
        <p:spPr bwMode="auto">
          <a:xfrm>
            <a:off x="4576763" y="2106613"/>
            <a:ext cx="1028700" cy="457200"/>
          </a:xfrm>
          <a:prstGeom prst="rect">
            <a:avLst/>
          </a:prstGeom>
          <a:noFill/>
          <a:ln w="9525">
            <a:noFill/>
            <a:miter lim="800000"/>
            <a:headEnd/>
            <a:tailEnd/>
          </a:ln>
        </p:spPr>
        <p:txBody>
          <a:bodyPr/>
          <a:lstStyle/>
          <a:p>
            <a:pPr algn="ctr"/>
            <a:r>
              <a:rPr lang="es-MX" sz="1200" b="1" dirty="0"/>
              <a:t>Necesidades  del Mercado</a:t>
            </a:r>
            <a:endParaRPr lang="es-MX" dirty="0"/>
          </a:p>
        </p:txBody>
      </p:sp>
      <p:sp>
        <p:nvSpPr>
          <p:cNvPr id="60439" name="Text Box 22"/>
          <p:cNvSpPr txBox="1">
            <a:spLocks noChangeArrowheads="1"/>
          </p:cNvSpPr>
          <p:nvPr/>
        </p:nvSpPr>
        <p:spPr bwMode="auto">
          <a:xfrm>
            <a:off x="3433763" y="2106613"/>
            <a:ext cx="1028700" cy="457200"/>
          </a:xfrm>
          <a:prstGeom prst="rect">
            <a:avLst/>
          </a:prstGeom>
          <a:noFill/>
          <a:ln w="9525">
            <a:noFill/>
            <a:miter lim="800000"/>
            <a:headEnd/>
            <a:tailEnd/>
          </a:ln>
        </p:spPr>
        <p:txBody>
          <a:bodyPr/>
          <a:lstStyle/>
          <a:p>
            <a:pPr algn="ctr"/>
            <a:r>
              <a:rPr lang="es-MX" sz="1200" b="1" dirty="0"/>
              <a:t>Productos o servicios</a:t>
            </a:r>
            <a:endParaRPr lang="es-MX" dirty="0"/>
          </a:p>
        </p:txBody>
      </p:sp>
      <p:sp>
        <p:nvSpPr>
          <p:cNvPr id="60440" name="Text Box 23"/>
          <p:cNvSpPr txBox="1">
            <a:spLocks noChangeArrowheads="1"/>
          </p:cNvSpPr>
          <p:nvPr/>
        </p:nvSpPr>
        <p:spPr bwMode="auto">
          <a:xfrm>
            <a:off x="2519363" y="2563813"/>
            <a:ext cx="1257300" cy="457200"/>
          </a:xfrm>
          <a:prstGeom prst="rect">
            <a:avLst/>
          </a:prstGeom>
          <a:noFill/>
          <a:ln w="9525">
            <a:noFill/>
            <a:miter lim="800000"/>
            <a:headEnd/>
            <a:tailEnd/>
          </a:ln>
        </p:spPr>
        <p:txBody>
          <a:bodyPr/>
          <a:lstStyle/>
          <a:p>
            <a:pPr algn="ctr"/>
            <a:r>
              <a:rPr lang="es-MX" sz="1200" b="1"/>
              <a:t>Imagen Organizacional</a:t>
            </a:r>
            <a:endParaRPr lang="es-MX"/>
          </a:p>
        </p:txBody>
      </p:sp>
      <p:sp>
        <p:nvSpPr>
          <p:cNvPr id="60441" name="Text Box 24"/>
          <p:cNvSpPr txBox="1">
            <a:spLocks noChangeArrowheads="1"/>
          </p:cNvSpPr>
          <p:nvPr/>
        </p:nvSpPr>
        <p:spPr bwMode="auto">
          <a:xfrm>
            <a:off x="1763713" y="3478213"/>
            <a:ext cx="1555750" cy="457200"/>
          </a:xfrm>
          <a:prstGeom prst="rect">
            <a:avLst/>
          </a:prstGeom>
          <a:noFill/>
          <a:ln w="9525">
            <a:noFill/>
            <a:miter lim="800000"/>
            <a:headEnd/>
            <a:tailEnd/>
          </a:ln>
        </p:spPr>
        <p:txBody>
          <a:bodyPr/>
          <a:lstStyle/>
          <a:p>
            <a:pPr algn="ctr"/>
            <a:r>
              <a:rPr lang="es-MX" sz="1200" b="1"/>
              <a:t>Recursos Naturales</a:t>
            </a:r>
          </a:p>
          <a:p>
            <a:pPr algn="ctr"/>
            <a:r>
              <a:rPr lang="es-MX" sz="1200" b="1"/>
              <a:t>Impacto ambienta</a:t>
            </a:r>
            <a:endParaRPr lang="es-MX"/>
          </a:p>
        </p:txBody>
      </p:sp>
      <p:sp>
        <p:nvSpPr>
          <p:cNvPr id="60442" name="Text Box 25"/>
          <p:cNvSpPr txBox="1">
            <a:spLocks noChangeArrowheads="1"/>
          </p:cNvSpPr>
          <p:nvPr/>
        </p:nvSpPr>
        <p:spPr bwMode="auto">
          <a:xfrm>
            <a:off x="1907704" y="4049713"/>
            <a:ext cx="1143000" cy="457200"/>
          </a:xfrm>
          <a:prstGeom prst="rect">
            <a:avLst/>
          </a:prstGeom>
          <a:noFill/>
          <a:ln w="9525">
            <a:noFill/>
            <a:miter lim="800000"/>
            <a:headEnd/>
            <a:tailEnd/>
          </a:ln>
        </p:spPr>
        <p:txBody>
          <a:bodyPr/>
          <a:lstStyle/>
          <a:p>
            <a:pPr algn="ctr"/>
            <a:r>
              <a:rPr lang="es-MX" sz="1200" b="1" dirty="0"/>
              <a:t>Método venta/ Distribución</a:t>
            </a:r>
            <a:endParaRPr lang="es-MX" dirty="0"/>
          </a:p>
        </p:txBody>
      </p:sp>
      <p:sp>
        <p:nvSpPr>
          <p:cNvPr id="60443" name="Text Box 26"/>
          <p:cNvSpPr txBox="1">
            <a:spLocks noChangeArrowheads="1"/>
          </p:cNvSpPr>
          <p:nvPr/>
        </p:nvSpPr>
        <p:spPr bwMode="auto">
          <a:xfrm>
            <a:off x="2633663" y="4735513"/>
            <a:ext cx="1143000" cy="457200"/>
          </a:xfrm>
          <a:prstGeom prst="rect">
            <a:avLst/>
          </a:prstGeom>
          <a:noFill/>
          <a:ln w="9525">
            <a:noFill/>
            <a:miter lim="800000"/>
            <a:headEnd/>
            <a:tailEnd/>
          </a:ln>
        </p:spPr>
        <p:txBody>
          <a:bodyPr/>
          <a:lstStyle/>
          <a:p>
            <a:r>
              <a:rPr lang="es-MX" sz="1200" b="1"/>
              <a:t>Capacidad de Producción</a:t>
            </a:r>
            <a:endParaRPr lang="es-MX"/>
          </a:p>
        </p:txBody>
      </p:sp>
    </p:spTree>
    <p:extLst>
      <p:ext uri="{BB962C8B-B14F-4D97-AF65-F5344CB8AC3E}">
        <p14:creationId xmlns:p14="http://schemas.microsoft.com/office/powerpoint/2010/main" val="2412160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
                                  </p:stCondLst>
                                  <p:childTnLst>
                                    <p:set>
                                      <p:cBhvr>
                                        <p:cTn id="6" dur="1" fill="hold">
                                          <p:stCondLst>
                                            <p:cond delay="0"/>
                                          </p:stCondLst>
                                        </p:cTn>
                                        <p:tgtEl>
                                          <p:spTgt spid="60422"/>
                                        </p:tgtEl>
                                        <p:attrNameLst>
                                          <p:attrName>style.visibility</p:attrName>
                                        </p:attrNameLst>
                                      </p:cBhvr>
                                      <p:to>
                                        <p:strVal val="visible"/>
                                      </p:to>
                                    </p:set>
                                    <p:animEffect transition="in" filter="wheel(1)">
                                      <p:cBhvr>
                                        <p:cTn id="7" dur="1000"/>
                                        <p:tgtEl>
                                          <p:spTgt spid="60422"/>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60423"/>
                                        </p:tgtEl>
                                        <p:attrNameLst>
                                          <p:attrName>style.visibility</p:attrName>
                                        </p:attrNameLst>
                                      </p:cBhvr>
                                      <p:to>
                                        <p:strVal val="visible"/>
                                      </p:to>
                                    </p:set>
                                    <p:animEffect transition="in" filter="wheel(1)">
                                      <p:cBhvr>
                                        <p:cTn id="10" dur="1000"/>
                                        <p:tgtEl>
                                          <p:spTgt spid="60423"/>
                                        </p:tgtEl>
                                      </p:cBhvr>
                                    </p:animEffect>
                                  </p:childTnLst>
                                </p:cTn>
                              </p:par>
                              <p:par>
                                <p:cTn id="11" presetID="21" presetClass="entr" presetSubtype="1" fill="hold" grpId="0" nodeType="withEffect">
                                  <p:stCondLst>
                                    <p:cond delay="250"/>
                                  </p:stCondLst>
                                  <p:childTnLst>
                                    <p:set>
                                      <p:cBhvr>
                                        <p:cTn id="12" dur="1" fill="hold">
                                          <p:stCondLst>
                                            <p:cond delay="0"/>
                                          </p:stCondLst>
                                        </p:cTn>
                                        <p:tgtEl>
                                          <p:spTgt spid="60424"/>
                                        </p:tgtEl>
                                        <p:attrNameLst>
                                          <p:attrName>style.visibility</p:attrName>
                                        </p:attrNameLst>
                                      </p:cBhvr>
                                      <p:to>
                                        <p:strVal val="visible"/>
                                      </p:to>
                                    </p:set>
                                    <p:animEffect transition="in" filter="wheel(1)">
                                      <p:cBhvr>
                                        <p:cTn id="13" dur="1000"/>
                                        <p:tgtEl>
                                          <p:spTgt spid="60424"/>
                                        </p:tgtEl>
                                      </p:cBhvr>
                                    </p:animEffect>
                                  </p:childTnLst>
                                </p:cTn>
                              </p:par>
                              <p:par>
                                <p:cTn id="14" presetID="21" presetClass="entr" presetSubtype="1" fill="hold" grpId="0" nodeType="withEffect">
                                  <p:stCondLst>
                                    <p:cond delay="250"/>
                                  </p:stCondLst>
                                  <p:childTnLst>
                                    <p:set>
                                      <p:cBhvr>
                                        <p:cTn id="15" dur="1" fill="hold">
                                          <p:stCondLst>
                                            <p:cond delay="0"/>
                                          </p:stCondLst>
                                        </p:cTn>
                                        <p:tgtEl>
                                          <p:spTgt spid="60425"/>
                                        </p:tgtEl>
                                        <p:attrNameLst>
                                          <p:attrName>style.visibility</p:attrName>
                                        </p:attrNameLst>
                                      </p:cBhvr>
                                      <p:to>
                                        <p:strVal val="visible"/>
                                      </p:to>
                                    </p:set>
                                    <p:animEffect transition="in" filter="wheel(1)">
                                      <p:cBhvr>
                                        <p:cTn id="16" dur="1000"/>
                                        <p:tgtEl>
                                          <p:spTgt spid="60425"/>
                                        </p:tgtEl>
                                      </p:cBhvr>
                                    </p:animEffect>
                                  </p:childTnLst>
                                </p:cTn>
                              </p:par>
                              <p:par>
                                <p:cTn id="17" presetID="21" presetClass="entr" presetSubtype="1" fill="hold" grpId="0" nodeType="withEffect">
                                  <p:stCondLst>
                                    <p:cond delay="250"/>
                                  </p:stCondLst>
                                  <p:childTnLst>
                                    <p:set>
                                      <p:cBhvr>
                                        <p:cTn id="18" dur="1" fill="hold">
                                          <p:stCondLst>
                                            <p:cond delay="0"/>
                                          </p:stCondLst>
                                        </p:cTn>
                                        <p:tgtEl>
                                          <p:spTgt spid="60426"/>
                                        </p:tgtEl>
                                        <p:attrNameLst>
                                          <p:attrName>style.visibility</p:attrName>
                                        </p:attrNameLst>
                                      </p:cBhvr>
                                      <p:to>
                                        <p:strVal val="visible"/>
                                      </p:to>
                                    </p:set>
                                    <p:animEffect transition="in" filter="wheel(1)">
                                      <p:cBhvr>
                                        <p:cTn id="19" dur="1000"/>
                                        <p:tgtEl>
                                          <p:spTgt spid="60426"/>
                                        </p:tgtEl>
                                      </p:cBhvr>
                                    </p:animEffect>
                                  </p:childTnLst>
                                </p:cTn>
                              </p:par>
                              <p:par>
                                <p:cTn id="20" presetID="21" presetClass="entr" presetSubtype="1" fill="hold" grpId="0" nodeType="withEffect">
                                  <p:stCondLst>
                                    <p:cond delay="250"/>
                                  </p:stCondLst>
                                  <p:childTnLst>
                                    <p:set>
                                      <p:cBhvr>
                                        <p:cTn id="21" dur="1" fill="hold">
                                          <p:stCondLst>
                                            <p:cond delay="0"/>
                                          </p:stCondLst>
                                        </p:cTn>
                                        <p:tgtEl>
                                          <p:spTgt spid="60427"/>
                                        </p:tgtEl>
                                        <p:attrNameLst>
                                          <p:attrName>style.visibility</p:attrName>
                                        </p:attrNameLst>
                                      </p:cBhvr>
                                      <p:to>
                                        <p:strVal val="visible"/>
                                      </p:to>
                                    </p:set>
                                    <p:animEffect transition="in" filter="wheel(1)">
                                      <p:cBhvr>
                                        <p:cTn id="22" dur="1000"/>
                                        <p:tgtEl>
                                          <p:spTgt spid="60427"/>
                                        </p:tgtEl>
                                      </p:cBhvr>
                                    </p:animEffect>
                                  </p:childTnLst>
                                </p:cTn>
                              </p:par>
                              <p:par>
                                <p:cTn id="23" presetID="21" presetClass="entr" presetSubtype="1" fill="hold" grpId="0" nodeType="withEffect">
                                  <p:stCondLst>
                                    <p:cond delay="250"/>
                                  </p:stCondLst>
                                  <p:childTnLst>
                                    <p:set>
                                      <p:cBhvr>
                                        <p:cTn id="24" dur="1" fill="hold">
                                          <p:stCondLst>
                                            <p:cond delay="0"/>
                                          </p:stCondLst>
                                        </p:cTn>
                                        <p:tgtEl>
                                          <p:spTgt spid="60428"/>
                                        </p:tgtEl>
                                        <p:attrNameLst>
                                          <p:attrName>style.visibility</p:attrName>
                                        </p:attrNameLst>
                                      </p:cBhvr>
                                      <p:to>
                                        <p:strVal val="visible"/>
                                      </p:to>
                                    </p:set>
                                    <p:animEffect transition="in" filter="wheel(1)">
                                      <p:cBhvr>
                                        <p:cTn id="25" dur="1000"/>
                                        <p:tgtEl>
                                          <p:spTgt spid="60428"/>
                                        </p:tgtEl>
                                      </p:cBhvr>
                                    </p:animEffect>
                                  </p:childTnLst>
                                </p:cTn>
                              </p:par>
                              <p:par>
                                <p:cTn id="26" presetID="21" presetClass="entr" presetSubtype="1" fill="hold" grpId="0" nodeType="withEffect">
                                  <p:stCondLst>
                                    <p:cond delay="250"/>
                                  </p:stCondLst>
                                  <p:childTnLst>
                                    <p:set>
                                      <p:cBhvr>
                                        <p:cTn id="27" dur="1" fill="hold">
                                          <p:stCondLst>
                                            <p:cond delay="0"/>
                                          </p:stCondLst>
                                        </p:cTn>
                                        <p:tgtEl>
                                          <p:spTgt spid="60429"/>
                                        </p:tgtEl>
                                        <p:attrNameLst>
                                          <p:attrName>style.visibility</p:attrName>
                                        </p:attrNameLst>
                                      </p:cBhvr>
                                      <p:to>
                                        <p:strVal val="visible"/>
                                      </p:to>
                                    </p:set>
                                    <p:animEffect transition="in" filter="wheel(1)">
                                      <p:cBhvr>
                                        <p:cTn id="28" dur="1000"/>
                                        <p:tgtEl>
                                          <p:spTgt spid="60429"/>
                                        </p:tgtEl>
                                      </p:cBhvr>
                                    </p:animEffect>
                                  </p:childTnLst>
                                </p:cTn>
                              </p:par>
                              <p:par>
                                <p:cTn id="29" presetID="21" presetClass="entr" presetSubtype="1" fill="hold" grpId="0" nodeType="withEffect">
                                  <p:stCondLst>
                                    <p:cond delay="250"/>
                                  </p:stCondLst>
                                  <p:childTnLst>
                                    <p:set>
                                      <p:cBhvr>
                                        <p:cTn id="30" dur="1" fill="hold">
                                          <p:stCondLst>
                                            <p:cond delay="0"/>
                                          </p:stCondLst>
                                        </p:cTn>
                                        <p:tgtEl>
                                          <p:spTgt spid="60430"/>
                                        </p:tgtEl>
                                        <p:attrNameLst>
                                          <p:attrName>style.visibility</p:attrName>
                                        </p:attrNameLst>
                                      </p:cBhvr>
                                      <p:to>
                                        <p:strVal val="visible"/>
                                      </p:to>
                                    </p:set>
                                    <p:animEffect transition="in" filter="wheel(1)">
                                      <p:cBhvr>
                                        <p:cTn id="31" dur="1000"/>
                                        <p:tgtEl>
                                          <p:spTgt spid="60430"/>
                                        </p:tgtEl>
                                      </p:cBhvr>
                                    </p:animEffect>
                                  </p:childTnLst>
                                </p:cTn>
                              </p:par>
                              <p:par>
                                <p:cTn id="32" presetID="21" presetClass="entr" presetSubtype="1" fill="hold" grpId="0" nodeType="withEffect">
                                  <p:stCondLst>
                                    <p:cond delay="250"/>
                                  </p:stCondLst>
                                  <p:childTnLst>
                                    <p:set>
                                      <p:cBhvr>
                                        <p:cTn id="33" dur="1" fill="hold">
                                          <p:stCondLst>
                                            <p:cond delay="0"/>
                                          </p:stCondLst>
                                        </p:cTn>
                                        <p:tgtEl>
                                          <p:spTgt spid="60431"/>
                                        </p:tgtEl>
                                        <p:attrNameLst>
                                          <p:attrName>style.visibility</p:attrName>
                                        </p:attrNameLst>
                                      </p:cBhvr>
                                      <p:to>
                                        <p:strVal val="visible"/>
                                      </p:to>
                                    </p:set>
                                    <p:animEffect transition="in" filter="wheel(1)">
                                      <p:cBhvr>
                                        <p:cTn id="34" dur="1000"/>
                                        <p:tgtEl>
                                          <p:spTgt spid="60431"/>
                                        </p:tgtEl>
                                      </p:cBhvr>
                                    </p:animEffect>
                                  </p:childTnLst>
                                </p:cTn>
                              </p:par>
                              <p:par>
                                <p:cTn id="35" presetID="21" presetClass="entr" presetSubtype="1" fill="hold" grpId="0" nodeType="withEffect">
                                  <p:stCondLst>
                                    <p:cond delay="250"/>
                                  </p:stCondLst>
                                  <p:childTnLst>
                                    <p:set>
                                      <p:cBhvr>
                                        <p:cTn id="36" dur="1" fill="hold">
                                          <p:stCondLst>
                                            <p:cond delay="0"/>
                                          </p:stCondLst>
                                        </p:cTn>
                                        <p:tgtEl>
                                          <p:spTgt spid="60432"/>
                                        </p:tgtEl>
                                        <p:attrNameLst>
                                          <p:attrName>style.visibility</p:attrName>
                                        </p:attrNameLst>
                                      </p:cBhvr>
                                      <p:to>
                                        <p:strVal val="visible"/>
                                      </p:to>
                                    </p:set>
                                    <p:animEffect transition="in" filter="wheel(1)">
                                      <p:cBhvr>
                                        <p:cTn id="37" dur="1000"/>
                                        <p:tgtEl>
                                          <p:spTgt spid="60432"/>
                                        </p:tgtEl>
                                      </p:cBhvr>
                                    </p:animEffect>
                                  </p:childTnLst>
                                </p:cTn>
                              </p:par>
                              <p:par>
                                <p:cTn id="38" presetID="21" presetClass="entr" presetSubtype="1" fill="hold" grpId="0" nodeType="withEffect">
                                  <p:stCondLst>
                                    <p:cond delay="250"/>
                                  </p:stCondLst>
                                  <p:childTnLst>
                                    <p:set>
                                      <p:cBhvr>
                                        <p:cTn id="39" dur="1" fill="hold">
                                          <p:stCondLst>
                                            <p:cond delay="0"/>
                                          </p:stCondLst>
                                        </p:cTn>
                                        <p:tgtEl>
                                          <p:spTgt spid="60433"/>
                                        </p:tgtEl>
                                        <p:attrNameLst>
                                          <p:attrName>style.visibility</p:attrName>
                                        </p:attrNameLst>
                                      </p:cBhvr>
                                      <p:to>
                                        <p:strVal val="visible"/>
                                      </p:to>
                                    </p:set>
                                    <p:animEffect transition="in" filter="wheel(1)">
                                      <p:cBhvr>
                                        <p:cTn id="40" dur="1000"/>
                                        <p:tgtEl>
                                          <p:spTgt spid="60433"/>
                                        </p:tgtEl>
                                      </p:cBhvr>
                                    </p:animEffect>
                                  </p:childTnLst>
                                </p:cTn>
                              </p:par>
                              <p:par>
                                <p:cTn id="41" presetID="21" presetClass="entr" presetSubtype="1" fill="hold" grpId="0" nodeType="withEffect">
                                  <p:stCondLst>
                                    <p:cond delay="250"/>
                                  </p:stCondLst>
                                  <p:childTnLst>
                                    <p:set>
                                      <p:cBhvr>
                                        <p:cTn id="42" dur="1" fill="hold">
                                          <p:stCondLst>
                                            <p:cond delay="0"/>
                                          </p:stCondLst>
                                        </p:cTn>
                                        <p:tgtEl>
                                          <p:spTgt spid="60434"/>
                                        </p:tgtEl>
                                        <p:attrNameLst>
                                          <p:attrName>style.visibility</p:attrName>
                                        </p:attrNameLst>
                                      </p:cBhvr>
                                      <p:to>
                                        <p:strVal val="visible"/>
                                      </p:to>
                                    </p:set>
                                    <p:animEffect transition="in" filter="wheel(1)">
                                      <p:cBhvr>
                                        <p:cTn id="43" dur="1000"/>
                                        <p:tgtEl>
                                          <p:spTgt spid="60434"/>
                                        </p:tgtEl>
                                      </p:cBhvr>
                                    </p:animEffect>
                                  </p:childTnLst>
                                </p:cTn>
                              </p:par>
                              <p:par>
                                <p:cTn id="44" presetID="21" presetClass="entr" presetSubtype="1" fill="hold" grpId="0" nodeType="withEffect">
                                  <p:stCondLst>
                                    <p:cond delay="250"/>
                                  </p:stCondLst>
                                  <p:childTnLst>
                                    <p:set>
                                      <p:cBhvr>
                                        <p:cTn id="45" dur="1" fill="hold">
                                          <p:stCondLst>
                                            <p:cond delay="0"/>
                                          </p:stCondLst>
                                        </p:cTn>
                                        <p:tgtEl>
                                          <p:spTgt spid="60435"/>
                                        </p:tgtEl>
                                        <p:attrNameLst>
                                          <p:attrName>style.visibility</p:attrName>
                                        </p:attrNameLst>
                                      </p:cBhvr>
                                      <p:to>
                                        <p:strVal val="visible"/>
                                      </p:to>
                                    </p:set>
                                    <p:animEffect transition="in" filter="wheel(1)">
                                      <p:cBhvr>
                                        <p:cTn id="46" dur="1000"/>
                                        <p:tgtEl>
                                          <p:spTgt spid="60435"/>
                                        </p:tgtEl>
                                      </p:cBhvr>
                                    </p:animEffect>
                                  </p:childTnLst>
                                </p:cTn>
                              </p:par>
                              <p:par>
                                <p:cTn id="47" presetID="21" presetClass="entr" presetSubtype="1" fill="hold" grpId="0" nodeType="withEffect">
                                  <p:stCondLst>
                                    <p:cond delay="250"/>
                                  </p:stCondLst>
                                  <p:childTnLst>
                                    <p:set>
                                      <p:cBhvr>
                                        <p:cTn id="48" dur="1" fill="hold">
                                          <p:stCondLst>
                                            <p:cond delay="0"/>
                                          </p:stCondLst>
                                        </p:cTn>
                                        <p:tgtEl>
                                          <p:spTgt spid="60436"/>
                                        </p:tgtEl>
                                        <p:attrNameLst>
                                          <p:attrName>style.visibility</p:attrName>
                                        </p:attrNameLst>
                                      </p:cBhvr>
                                      <p:to>
                                        <p:strVal val="visible"/>
                                      </p:to>
                                    </p:set>
                                    <p:animEffect transition="in" filter="wheel(1)">
                                      <p:cBhvr>
                                        <p:cTn id="49" dur="1000"/>
                                        <p:tgtEl>
                                          <p:spTgt spid="60436"/>
                                        </p:tgtEl>
                                      </p:cBhvr>
                                    </p:animEffect>
                                  </p:childTnLst>
                                </p:cTn>
                              </p:par>
                              <p:par>
                                <p:cTn id="50" presetID="21" presetClass="entr" presetSubtype="1" fill="hold" grpId="0" nodeType="withEffect">
                                  <p:stCondLst>
                                    <p:cond delay="250"/>
                                  </p:stCondLst>
                                  <p:childTnLst>
                                    <p:set>
                                      <p:cBhvr>
                                        <p:cTn id="51" dur="1" fill="hold">
                                          <p:stCondLst>
                                            <p:cond delay="0"/>
                                          </p:stCondLst>
                                        </p:cTn>
                                        <p:tgtEl>
                                          <p:spTgt spid="60437"/>
                                        </p:tgtEl>
                                        <p:attrNameLst>
                                          <p:attrName>style.visibility</p:attrName>
                                        </p:attrNameLst>
                                      </p:cBhvr>
                                      <p:to>
                                        <p:strVal val="visible"/>
                                      </p:to>
                                    </p:set>
                                    <p:animEffect transition="in" filter="wheel(1)">
                                      <p:cBhvr>
                                        <p:cTn id="52" dur="1000"/>
                                        <p:tgtEl>
                                          <p:spTgt spid="60437"/>
                                        </p:tgtEl>
                                      </p:cBhvr>
                                    </p:animEffect>
                                  </p:childTnLst>
                                </p:cTn>
                              </p:par>
                              <p:par>
                                <p:cTn id="53" presetID="21" presetClass="entr" presetSubtype="1" fill="hold" grpId="0" nodeType="withEffect">
                                  <p:stCondLst>
                                    <p:cond delay="250"/>
                                  </p:stCondLst>
                                  <p:childTnLst>
                                    <p:set>
                                      <p:cBhvr>
                                        <p:cTn id="54" dur="1" fill="hold">
                                          <p:stCondLst>
                                            <p:cond delay="0"/>
                                          </p:stCondLst>
                                        </p:cTn>
                                        <p:tgtEl>
                                          <p:spTgt spid="60438"/>
                                        </p:tgtEl>
                                        <p:attrNameLst>
                                          <p:attrName>style.visibility</p:attrName>
                                        </p:attrNameLst>
                                      </p:cBhvr>
                                      <p:to>
                                        <p:strVal val="visible"/>
                                      </p:to>
                                    </p:set>
                                    <p:animEffect transition="in" filter="wheel(1)">
                                      <p:cBhvr>
                                        <p:cTn id="55" dur="1000"/>
                                        <p:tgtEl>
                                          <p:spTgt spid="60438"/>
                                        </p:tgtEl>
                                      </p:cBhvr>
                                    </p:animEffect>
                                  </p:childTnLst>
                                </p:cTn>
                              </p:par>
                              <p:par>
                                <p:cTn id="56" presetID="21" presetClass="entr" presetSubtype="1" fill="hold" grpId="0" nodeType="withEffect">
                                  <p:stCondLst>
                                    <p:cond delay="250"/>
                                  </p:stCondLst>
                                  <p:childTnLst>
                                    <p:set>
                                      <p:cBhvr>
                                        <p:cTn id="57" dur="1" fill="hold">
                                          <p:stCondLst>
                                            <p:cond delay="0"/>
                                          </p:stCondLst>
                                        </p:cTn>
                                        <p:tgtEl>
                                          <p:spTgt spid="60439"/>
                                        </p:tgtEl>
                                        <p:attrNameLst>
                                          <p:attrName>style.visibility</p:attrName>
                                        </p:attrNameLst>
                                      </p:cBhvr>
                                      <p:to>
                                        <p:strVal val="visible"/>
                                      </p:to>
                                    </p:set>
                                    <p:animEffect transition="in" filter="wheel(1)">
                                      <p:cBhvr>
                                        <p:cTn id="58" dur="1000"/>
                                        <p:tgtEl>
                                          <p:spTgt spid="60439"/>
                                        </p:tgtEl>
                                      </p:cBhvr>
                                    </p:animEffect>
                                  </p:childTnLst>
                                </p:cTn>
                              </p:par>
                              <p:par>
                                <p:cTn id="59" presetID="21" presetClass="entr" presetSubtype="1" fill="hold" grpId="0" nodeType="withEffect">
                                  <p:stCondLst>
                                    <p:cond delay="250"/>
                                  </p:stCondLst>
                                  <p:childTnLst>
                                    <p:set>
                                      <p:cBhvr>
                                        <p:cTn id="60" dur="1" fill="hold">
                                          <p:stCondLst>
                                            <p:cond delay="0"/>
                                          </p:stCondLst>
                                        </p:cTn>
                                        <p:tgtEl>
                                          <p:spTgt spid="60440"/>
                                        </p:tgtEl>
                                        <p:attrNameLst>
                                          <p:attrName>style.visibility</p:attrName>
                                        </p:attrNameLst>
                                      </p:cBhvr>
                                      <p:to>
                                        <p:strVal val="visible"/>
                                      </p:to>
                                    </p:set>
                                    <p:animEffect transition="in" filter="wheel(1)">
                                      <p:cBhvr>
                                        <p:cTn id="61" dur="1000"/>
                                        <p:tgtEl>
                                          <p:spTgt spid="60440"/>
                                        </p:tgtEl>
                                      </p:cBhvr>
                                    </p:animEffect>
                                  </p:childTnLst>
                                </p:cTn>
                              </p:par>
                              <p:par>
                                <p:cTn id="62" presetID="21" presetClass="entr" presetSubtype="1" fill="hold" grpId="0" nodeType="withEffect">
                                  <p:stCondLst>
                                    <p:cond delay="250"/>
                                  </p:stCondLst>
                                  <p:childTnLst>
                                    <p:set>
                                      <p:cBhvr>
                                        <p:cTn id="63" dur="1" fill="hold">
                                          <p:stCondLst>
                                            <p:cond delay="0"/>
                                          </p:stCondLst>
                                        </p:cTn>
                                        <p:tgtEl>
                                          <p:spTgt spid="60441"/>
                                        </p:tgtEl>
                                        <p:attrNameLst>
                                          <p:attrName>style.visibility</p:attrName>
                                        </p:attrNameLst>
                                      </p:cBhvr>
                                      <p:to>
                                        <p:strVal val="visible"/>
                                      </p:to>
                                    </p:set>
                                    <p:animEffect transition="in" filter="wheel(1)">
                                      <p:cBhvr>
                                        <p:cTn id="64" dur="1000"/>
                                        <p:tgtEl>
                                          <p:spTgt spid="60441"/>
                                        </p:tgtEl>
                                      </p:cBhvr>
                                    </p:animEffect>
                                  </p:childTnLst>
                                </p:cTn>
                              </p:par>
                              <p:par>
                                <p:cTn id="65" presetID="21" presetClass="entr" presetSubtype="1" fill="hold" grpId="0" nodeType="withEffect">
                                  <p:stCondLst>
                                    <p:cond delay="250"/>
                                  </p:stCondLst>
                                  <p:childTnLst>
                                    <p:set>
                                      <p:cBhvr>
                                        <p:cTn id="66" dur="1" fill="hold">
                                          <p:stCondLst>
                                            <p:cond delay="0"/>
                                          </p:stCondLst>
                                        </p:cTn>
                                        <p:tgtEl>
                                          <p:spTgt spid="60442"/>
                                        </p:tgtEl>
                                        <p:attrNameLst>
                                          <p:attrName>style.visibility</p:attrName>
                                        </p:attrNameLst>
                                      </p:cBhvr>
                                      <p:to>
                                        <p:strVal val="visible"/>
                                      </p:to>
                                    </p:set>
                                    <p:animEffect transition="in" filter="wheel(1)">
                                      <p:cBhvr>
                                        <p:cTn id="67" dur="1000"/>
                                        <p:tgtEl>
                                          <p:spTgt spid="60442"/>
                                        </p:tgtEl>
                                      </p:cBhvr>
                                    </p:animEffect>
                                  </p:childTnLst>
                                </p:cTn>
                              </p:par>
                              <p:par>
                                <p:cTn id="68" presetID="21" presetClass="entr" presetSubtype="1" fill="hold" grpId="0" nodeType="withEffect">
                                  <p:stCondLst>
                                    <p:cond delay="250"/>
                                  </p:stCondLst>
                                  <p:childTnLst>
                                    <p:set>
                                      <p:cBhvr>
                                        <p:cTn id="69" dur="1" fill="hold">
                                          <p:stCondLst>
                                            <p:cond delay="0"/>
                                          </p:stCondLst>
                                        </p:cTn>
                                        <p:tgtEl>
                                          <p:spTgt spid="60443"/>
                                        </p:tgtEl>
                                        <p:attrNameLst>
                                          <p:attrName>style.visibility</p:attrName>
                                        </p:attrNameLst>
                                      </p:cBhvr>
                                      <p:to>
                                        <p:strVal val="visible"/>
                                      </p:to>
                                    </p:set>
                                    <p:animEffect transition="in" filter="wheel(1)">
                                      <p:cBhvr>
                                        <p:cTn id="70" dur="1000"/>
                                        <p:tgtEl>
                                          <p:spTgt spid="60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P spid="60423" grpId="0" animBg="1"/>
      <p:bldP spid="60424" grpId="0" animBg="1"/>
      <p:bldP spid="60425" grpId="0" animBg="1"/>
      <p:bldP spid="60426" grpId="0" animBg="1"/>
      <p:bldP spid="60427" grpId="0" animBg="1"/>
      <p:bldP spid="60428" grpId="0" animBg="1"/>
      <p:bldP spid="60429" grpId="0"/>
      <p:bldP spid="60430" grpId="0"/>
      <p:bldP spid="60431" grpId="0"/>
      <p:bldP spid="60432" grpId="0"/>
      <p:bldP spid="60433" grpId="0"/>
      <p:bldP spid="60434" grpId="0"/>
      <p:bldP spid="60435" grpId="0"/>
      <p:bldP spid="60436" grpId="0"/>
      <p:bldP spid="60437" grpId="0"/>
      <p:bldP spid="60438" grpId="0"/>
      <p:bldP spid="60439" grpId="0"/>
      <p:bldP spid="60440" grpId="0"/>
      <p:bldP spid="60441" grpId="0"/>
      <p:bldP spid="60442" grpId="0"/>
      <p:bldP spid="6044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3 Marcador de número de diapositiva"/>
          <p:cNvSpPr>
            <a:spLocks noGrp="1"/>
          </p:cNvSpPr>
          <p:nvPr>
            <p:ph type="sldNum" sz="quarter" idx="12"/>
          </p:nvPr>
        </p:nvSpPr>
        <p:spPr/>
        <p:txBody>
          <a:bodyPr/>
          <a:lstStyle/>
          <a:p>
            <a:pPr>
              <a:defRPr/>
            </a:pPr>
            <a:fld id="{531B0F04-FA56-4601-A624-D285D9C45A47}" type="slidenum">
              <a:rPr lang="es-ES"/>
              <a:pPr>
                <a:defRPr/>
              </a:pPr>
              <a:t>77</a:t>
            </a:fld>
            <a:endParaRPr lang="es-ES"/>
          </a:p>
        </p:txBody>
      </p:sp>
      <p:sp>
        <p:nvSpPr>
          <p:cNvPr id="61444" name="Rectangle 37"/>
          <p:cNvSpPr>
            <a:spLocks noChangeArrowheads="1"/>
          </p:cNvSpPr>
          <p:nvPr/>
        </p:nvSpPr>
        <p:spPr bwMode="auto">
          <a:xfrm>
            <a:off x="323850" y="4604935"/>
            <a:ext cx="8515350" cy="1200329"/>
          </a:xfrm>
          <a:prstGeom prst="rect">
            <a:avLst/>
          </a:prstGeom>
          <a:noFill/>
          <a:ln w="9525">
            <a:noFill/>
            <a:miter lim="800000"/>
            <a:headEnd/>
            <a:tailEnd/>
          </a:ln>
        </p:spPr>
        <p:txBody>
          <a:bodyPr wrap="square">
            <a:spAutoFit/>
          </a:bodyPr>
          <a:lstStyle/>
          <a:p>
            <a:pPr algn="just">
              <a:spcAft>
                <a:spcPts val="600"/>
              </a:spcAft>
            </a:pPr>
            <a:r>
              <a:rPr lang="es-ES_tradnl" dirty="0"/>
              <a:t>L</a:t>
            </a:r>
            <a:r>
              <a:rPr lang="es-ES_tradnl" noProof="1"/>
              <a:t>as </a:t>
            </a:r>
            <a:r>
              <a:rPr lang="es-ES_tradnl" b="1" i="1" noProof="1"/>
              <a:t>estrategias, en su diseño deben considerar aquellos riesgos previsibles y potenciales, que son las probabilidades conocidas o estimadas de que no se cumplen o </a:t>
            </a:r>
            <a:r>
              <a:rPr lang="es-ES" b="1" i="1" dirty="0"/>
              <a:t>se </a:t>
            </a:r>
            <a:r>
              <a:rPr lang="es-ES" b="1" i="1" noProof="1"/>
              <a:t>den las decisiones</a:t>
            </a:r>
            <a:r>
              <a:rPr lang="es-ES" noProof="1"/>
              <a:t>. </a:t>
            </a:r>
            <a:r>
              <a:rPr lang="es-ES_tradnl" dirty="0"/>
              <a:t>P</a:t>
            </a:r>
            <a:r>
              <a:rPr lang="es-ES_tradnl" noProof="1"/>
              <a:t>ara ello, en el proceso del diseño de la estrategia deben incluirse las decisiones correctivas y contingentes.</a:t>
            </a:r>
          </a:p>
        </p:txBody>
      </p:sp>
      <p:sp>
        <p:nvSpPr>
          <p:cNvPr id="61445" name="Text Box 75"/>
          <p:cNvSpPr txBox="1">
            <a:spLocks noChangeArrowheads="1"/>
          </p:cNvSpPr>
          <p:nvPr/>
        </p:nvSpPr>
        <p:spPr bwMode="auto">
          <a:xfrm>
            <a:off x="2920996" y="3929066"/>
            <a:ext cx="1079500" cy="304800"/>
          </a:xfrm>
          <a:prstGeom prst="rect">
            <a:avLst/>
          </a:prstGeom>
          <a:noFill/>
          <a:ln w="9525">
            <a:noFill/>
            <a:miter lim="800000"/>
            <a:headEnd/>
            <a:tailEnd/>
          </a:ln>
        </p:spPr>
        <p:txBody>
          <a:bodyPr>
            <a:spAutoFit/>
          </a:bodyPr>
          <a:lstStyle/>
          <a:p>
            <a:pPr>
              <a:spcBef>
                <a:spcPct val="50000"/>
              </a:spcBef>
            </a:pPr>
            <a:r>
              <a:rPr lang="es-ES" sz="1400" dirty="0">
                <a:latin typeface="Arial Unicode MS" pitchFamily="34" charset="-128"/>
              </a:rPr>
              <a:t>Ejecución</a:t>
            </a:r>
          </a:p>
        </p:txBody>
      </p:sp>
      <p:sp>
        <p:nvSpPr>
          <p:cNvPr id="61446" name="Text Box 76"/>
          <p:cNvSpPr txBox="1">
            <a:spLocks noChangeArrowheads="1"/>
          </p:cNvSpPr>
          <p:nvPr/>
        </p:nvSpPr>
        <p:spPr bwMode="auto">
          <a:xfrm>
            <a:off x="5286380" y="3910018"/>
            <a:ext cx="1871662" cy="304800"/>
          </a:xfrm>
          <a:prstGeom prst="rect">
            <a:avLst/>
          </a:prstGeom>
          <a:noFill/>
          <a:ln w="9525">
            <a:noFill/>
            <a:miter lim="800000"/>
            <a:headEnd/>
            <a:tailEnd/>
          </a:ln>
        </p:spPr>
        <p:txBody>
          <a:bodyPr>
            <a:spAutoFit/>
          </a:bodyPr>
          <a:lstStyle/>
          <a:p>
            <a:pPr>
              <a:spcBef>
                <a:spcPct val="50000"/>
              </a:spcBef>
            </a:pPr>
            <a:r>
              <a:rPr lang="es-ES" sz="1400" dirty="0">
                <a:latin typeface="Arial Unicode MS" pitchFamily="34" charset="-128"/>
              </a:rPr>
              <a:t>Acción Contingente</a:t>
            </a:r>
          </a:p>
        </p:txBody>
      </p:sp>
      <p:grpSp>
        <p:nvGrpSpPr>
          <p:cNvPr id="2" name="Group 38"/>
          <p:cNvGrpSpPr>
            <a:grpSpLocks/>
          </p:cNvGrpSpPr>
          <p:nvPr/>
        </p:nvGrpSpPr>
        <p:grpSpPr bwMode="auto">
          <a:xfrm>
            <a:off x="1714481" y="765175"/>
            <a:ext cx="5736249" cy="3309938"/>
            <a:chOff x="1020" y="2116"/>
            <a:chExt cx="2949" cy="2085"/>
          </a:xfrm>
          <a:noFill/>
        </p:grpSpPr>
        <p:sp>
          <p:nvSpPr>
            <p:cNvPr id="292903" name="Line 39"/>
            <p:cNvSpPr>
              <a:spLocks noChangeShapeType="1"/>
            </p:cNvSpPr>
            <p:nvPr/>
          </p:nvSpPr>
          <p:spPr bwMode="auto">
            <a:xfrm flipV="1">
              <a:off x="1020" y="2116"/>
              <a:ext cx="0" cy="1632"/>
            </a:xfrm>
            <a:prstGeom prst="line">
              <a:avLst/>
            </a:prstGeom>
            <a:grpFill/>
            <a:ln w="38100" cmpd="dbl">
              <a:solidFill>
                <a:srgbClr val="000066"/>
              </a:solidFill>
              <a:round/>
              <a:headEnd/>
              <a:tailEnd type="stealth" w="med" len="med"/>
            </a:ln>
            <a:effectLst/>
          </p:spPr>
          <p:txBody>
            <a:bodyPr/>
            <a:lstStyle/>
            <a:p>
              <a:pPr>
                <a:defRPr/>
              </a:pPr>
              <a:endParaRPr lang="en-US">
                <a:ln>
                  <a:solidFill>
                    <a:schemeClr val="tx1"/>
                  </a:solidFill>
                </a:ln>
              </a:endParaRPr>
            </a:p>
          </p:txBody>
        </p:sp>
        <p:grpSp>
          <p:nvGrpSpPr>
            <p:cNvPr id="3" name="Group 40"/>
            <p:cNvGrpSpPr>
              <a:grpSpLocks/>
            </p:cNvGrpSpPr>
            <p:nvPr/>
          </p:nvGrpSpPr>
          <p:grpSpPr bwMode="auto">
            <a:xfrm>
              <a:off x="1928" y="2400"/>
              <a:ext cx="2010" cy="458"/>
              <a:chOff x="1928" y="2400"/>
              <a:chExt cx="2010" cy="458"/>
            </a:xfrm>
            <a:grpFill/>
          </p:grpSpPr>
          <p:sp>
            <p:nvSpPr>
              <p:cNvPr id="292905" name="Text Box 41"/>
              <p:cNvSpPr txBox="1">
                <a:spLocks noChangeArrowheads="1"/>
              </p:cNvSpPr>
              <p:nvPr/>
            </p:nvSpPr>
            <p:spPr bwMode="auto">
              <a:xfrm>
                <a:off x="3077" y="2512"/>
                <a:ext cx="861" cy="346"/>
              </a:xfrm>
              <a:prstGeom prst="rect">
                <a:avLst/>
              </a:prstGeom>
              <a:grpFill/>
              <a:ln w="9525" cmpd="dbl">
                <a:noFill/>
                <a:miter lim="800000"/>
                <a:headEnd/>
                <a:tailEnd/>
              </a:ln>
              <a:effectLst/>
            </p:spPr>
            <p:txBody>
              <a:bodyPr>
                <a:spAutoFit/>
              </a:bodyPr>
              <a:lstStyle/>
              <a:p>
                <a:pPr algn="ctr">
                  <a:defRPr/>
                </a:pPr>
                <a:r>
                  <a:rPr lang="es-ES" sz="1500" b="1" dirty="0">
                    <a:latin typeface="Arial Narrow" pitchFamily="34" charset="0"/>
                  </a:rPr>
                  <a:t>Plan con Visión Estratégica</a:t>
                </a:r>
              </a:p>
            </p:txBody>
          </p:sp>
          <p:sp>
            <p:nvSpPr>
              <p:cNvPr id="292906" name="Text Box 42"/>
              <p:cNvSpPr txBox="1">
                <a:spLocks noChangeArrowheads="1"/>
              </p:cNvSpPr>
              <p:nvPr/>
            </p:nvSpPr>
            <p:spPr bwMode="auto">
              <a:xfrm>
                <a:off x="1928" y="2400"/>
                <a:ext cx="635" cy="192"/>
              </a:xfrm>
              <a:prstGeom prst="rect">
                <a:avLst/>
              </a:prstGeom>
              <a:noFill/>
              <a:ln w="9525" cmpd="dbl">
                <a:noFill/>
                <a:miter lim="800000"/>
                <a:headEnd/>
                <a:tailEnd/>
              </a:ln>
              <a:effectLst/>
            </p:spPr>
            <p:txBody>
              <a:bodyPr>
                <a:spAutoFit/>
              </a:bodyPr>
              <a:lstStyle/>
              <a:p>
                <a:pPr>
                  <a:spcBef>
                    <a:spcPct val="50000"/>
                  </a:spcBef>
                  <a:defRPr/>
                </a:pPr>
                <a:r>
                  <a:rPr lang="es-ES" sz="1400" dirty="0">
                    <a:latin typeface="Arial Unicode MS" pitchFamily="34" charset="-128"/>
                  </a:rPr>
                  <a:t>Riesgo B</a:t>
                </a:r>
              </a:p>
            </p:txBody>
          </p:sp>
        </p:grpSp>
        <p:grpSp>
          <p:nvGrpSpPr>
            <p:cNvPr id="4" name="Group 43"/>
            <p:cNvGrpSpPr>
              <a:grpSpLocks/>
            </p:cNvGrpSpPr>
            <p:nvPr/>
          </p:nvGrpSpPr>
          <p:grpSpPr bwMode="auto">
            <a:xfrm>
              <a:off x="1020" y="2613"/>
              <a:ext cx="2949" cy="1588"/>
              <a:chOff x="1020" y="2568"/>
              <a:chExt cx="2949" cy="1588"/>
            </a:xfrm>
            <a:grpFill/>
          </p:grpSpPr>
          <p:sp>
            <p:nvSpPr>
              <p:cNvPr id="292908" name="Line 44"/>
              <p:cNvSpPr>
                <a:spLocks noChangeShapeType="1"/>
              </p:cNvSpPr>
              <p:nvPr/>
            </p:nvSpPr>
            <p:spPr bwMode="auto">
              <a:xfrm>
                <a:off x="1156" y="3985"/>
                <a:ext cx="453" cy="0"/>
              </a:xfrm>
              <a:prstGeom prst="line">
                <a:avLst/>
              </a:prstGeom>
              <a:grpFill/>
              <a:ln w="28575" cmpd="dbl">
                <a:solidFill>
                  <a:schemeClr val="tx1"/>
                </a:solidFill>
                <a:round/>
                <a:headEnd/>
                <a:tailEnd type="triangle" w="med" len="med"/>
              </a:ln>
              <a:effectLst/>
            </p:spPr>
            <p:txBody>
              <a:bodyPr/>
              <a:lstStyle/>
              <a:p>
                <a:pPr>
                  <a:defRPr/>
                </a:pPr>
                <a:endParaRPr lang="en-US"/>
              </a:p>
            </p:txBody>
          </p:sp>
          <p:sp>
            <p:nvSpPr>
              <p:cNvPr id="292909" name="Line 45"/>
              <p:cNvSpPr>
                <a:spLocks noChangeShapeType="1"/>
              </p:cNvSpPr>
              <p:nvPr/>
            </p:nvSpPr>
            <p:spPr bwMode="auto">
              <a:xfrm>
                <a:off x="2380" y="3985"/>
                <a:ext cx="453" cy="0"/>
              </a:xfrm>
              <a:prstGeom prst="line">
                <a:avLst/>
              </a:prstGeom>
              <a:grpFill/>
              <a:ln w="28575" cmpd="dbl">
                <a:solidFill>
                  <a:schemeClr val="accent2">
                    <a:lumMod val="50000"/>
                  </a:schemeClr>
                </a:solidFill>
                <a:prstDash val="dash"/>
                <a:round/>
                <a:headEnd/>
                <a:tailEnd type="triangle" w="med" len="med"/>
              </a:ln>
              <a:effectLst/>
            </p:spPr>
            <p:txBody>
              <a:bodyPr/>
              <a:lstStyle/>
              <a:p>
                <a:pPr>
                  <a:defRPr/>
                </a:pPr>
                <a:endParaRPr lang="en-US"/>
              </a:p>
            </p:txBody>
          </p:sp>
          <p:sp>
            <p:nvSpPr>
              <p:cNvPr id="292910" name="Text Box 46"/>
              <p:cNvSpPr txBox="1">
                <a:spLocks noChangeArrowheads="1"/>
              </p:cNvSpPr>
              <p:nvPr/>
            </p:nvSpPr>
            <p:spPr bwMode="auto">
              <a:xfrm>
                <a:off x="1609" y="3884"/>
                <a:ext cx="680" cy="192"/>
              </a:xfrm>
              <a:prstGeom prst="rect">
                <a:avLst/>
              </a:prstGeom>
              <a:grpFill/>
              <a:ln w="9525" cmpd="dbl">
                <a:noFill/>
                <a:miter lim="800000"/>
                <a:headEnd/>
                <a:tailEnd/>
              </a:ln>
              <a:effectLst/>
            </p:spPr>
            <p:txBody>
              <a:bodyPr>
                <a:spAutoFit/>
              </a:bodyPr>
              <a:lstStyle/>
              <a:p>
                <a:pPr>
                  <a:spcBef>
                    <a:spcPct val="50000"/>
                  </a:spcBef>
                  <a:defRPr/>
                </a:pPr>
                <a:r>
                  <a:rPr lang="es-ES" sz="1400" dirty="0">
                    <a:latin typeface="Arial Unicode MS" pitchFamily="34" charset="-128"/>
                  </a:rPr>
                  <a:t>Estrategias</a:t>
                </a:r>
              </a:p>
            </p:txBody>
          </p:sp>
          <p:sp>
            <p:nvSpPr>
              <p:cNvPr id="292911" name="Text Box 47"/>
              <p:cNvSpPr txBox="1">
                <a:spLocks noChangeArrowheads="1"/>
              </p:cNvSpPr>
              <p:nvPr/>
            </p:nvSpPr>
            <p:spPr bwMode="auto">
              <a:xfrm>
                <a:off x="2879" y="3884"/>
                <a:ext cx="1090" cy="192"/>
              </a:xfrm>
              <a:prstGeom prst="rect">
                <a:avLst/>
              </a:prstGeom>
              <a:grpFill/>
              <a:ln w="9525" cmpd="dbl">
                <a:noFill/>
                <a:miter lim="800000"/>
                <a:headEnd/>
                <a:tailEnd/>
              </a:ln>
              <a:effectLst/>
            </p:spPr>
            <p:txBody>
              <a:bodyPr>
                <a:spAutoFit/>
              </a:bodyPr>
              <a:lstStyle/>
              <a:p>
                <a:pPr>
                  <a:spcBef>
                    <a:spcPct val="50000"/>
                  </a:spcBef>
                  <a:defRPr/>
                </a:pPr>
                <a:r>
                  <a:rPr lang="es-ES" sz="1400">
                    <a:latin typeface="Arial Unicode MS" pitchFamily="34" charset="-128"/>
                  </a:rPr>
                  <a:t>Riesgo</a:t>
                </a:r>
              </a:p>
            </p:txBody>
          </p:sp>
          <p:sp>
            <p:nvSpPr>
              <p:cNvPr id="292912" name="Line 48"/>
              <p:cNvSpPr>
                <a:spLocks noChangeShapeType="1"/>
              </p:cNvSpPr>
              <p:nvPr/>
            </p:nvSpPr>
            <p:spPr bwMode="auto">
              <a:xfrm>
                <a:off x="1156" y="4156"/>
                <a:ext cx="453" cy="0"/>
              </a:xfrm>
              <a:prstGeom prst="line">
                <a:avLst/>
              </a:prstGeom>
              <a:grpFill/>
              <a:ln w="38100" cmpd="dbl">
                <a:solidFill>
                  <a:schemeClr val="tx2">
                    <a:lumMod val="50000"/>
                  </a:schemeClr>
                </a:solidFill>
                <a:prstDash val="sysDot"/>
                <a:round/>
                <a:headEnd/>
                <a:tailEnd type="triangle" w="med" len="sm"/>
              </a:ln>
              <a:effectLst/>
            </p:spPr>
            <p:txBody>
              <a:bodyPr/>
              <a:lstStyle/>
              <a:p>
                <a:pPr>
                  <a:defRPr/>
                </a:pPr>
                <a:endParaRPr lang="en-US"/>
              </a:p>
            </p:txBody>
          </p:sp>
          <p:sp>
            <p:nvSpPr>
              <p:cNvPr id="292913" name="Line 49"/>
              <p:cNvSpPr>
                <a:spLocks noChangeShapeType="1"/>
              </p:cNvSpPr>
              <p:nvPr/>
            </p:nvSpPr>
            <p:spPr bwMode="auto">
              <a:xfrm>
                <a:off x="2381" y="4156"/>
                <a:ext cx="454" cy="0"/>
              </a:xfrm>
              <a:prstGeom prst="line">
                <a:avLst/>
              </a:prstGeom>
              <a:grpFill/>
              <a:ln w="57150" cap="rnd" cmpd="dbl">
                <a:solidFill>
                  <a:schemeClr val="accent6">
                    <a:lumMod val="50000"/>
                  </a:schemeClr>
                </a:solidFill>
                <a:prstDash val="lgDashDotDot"/>
                <a:round/>
                <a:headEnd/>
                <a:tailEnd type="triangle" w="sm" len="sm"/>
              </a:ln>
              <a:effectLst/>
            </p:spPr>
            <p:txBody>
              <a:bodyPr/>
              <a:lstStyle/>
              <a:p>
                <a:pPr>
                  <a:defRPr/>
                </a:pPr>
                <a:endParaRPr lang="en-US"/>
              </a:p>
            </p:txBody>
          </p:sp>
          <p:sp>
            <p:nvSpPr>
              <p:cNvPr id="292914" name="Line 50"/>
              <p:cNvSpPr>
                <a:spLocks noChangeShapeType="1"/>
              </p:cNvSpPr>
              <p:nvPr/>
            </p:nvSpPr>
            <p:spPr bwMode="auto">
              <a:xfrm>
                <a:off x="1020" y="3703"/>
                <a:ext cx="2267" cy="1"/>
              </a:xfrm>
              <a:prstGeom prst="line">
                <a:avLst/>
              </a:prstGeom>
              <a:grpFill/>
              <a:ln w="38100" cmpd="dbl">
                <a:solidFill>
                  <a:srgbClr val="000066"/>
                </a:solidFill>
                <a:round/>
                <a:headEnd/>
                <a:tailEnd type="stealth" w="med" len="med"/>
              </a:ln>
              <a:effectLst/>
            </p:spPr>
            <p:txBody>
              <a:bodyPr/>
              <a:lstStyle/>
              <a:p>
                <a:pPr>
                  <a:defRPr/>
                </a:pPr>
                <a:endParaRPr lang="en-US"/>
              </a:p>
            </p:txBody>
          </p:sp>
          <p:grpSp>
            <p:nvGrpSpPr>
              <p:cNvPr id="5" name="Group 51"/>
              <p:cNvGrpSpPr>
                <a:grpSpLocks/>
              </p:cNvGrpSpPr>
              <p:nvPr/>
            </p:nvGrpSpPr>
            <p:grpSpPr bwMode="auto">
              <a:xfrm>
                <a:off x="1111" y="2568"/>
                <a:ext cx="1950" cy="998"/>
                <a:chOff x="1111" y="2408"/>
                <a:chExt cx="1950" cy="998"/>
              </a:xfrm>
              <a:grpFill/>
            </p:grpSpPr>
            <p:grpSp>
              <p:nvGrpSpPr>
                <p:cNvPr id="6" name="Group 52"/>
                <p:cNvGrpSpPr>
                  <a:grpSpLocks/>
                </p:cNvGrpSpPr>
                <p:nvPr/>
              </p:nvGrpSpPr>
              <p:grpSpPr bwMode="auto">
                <a:xfrm>
                  <a:off x="1111" y="2452"/>
                  <a:ext cx="1950" cy="816"/>
                  <a:chOff x="1111" y="754"/>
                  <a:chExt cx="1950" cy="816"/>
                </a:xfrm>
                <a:grpFill/>
              </p:grpSpPr>
              <p:sp>
                <p:nvSpPr>
                  <p:cNvPr id="292917" name="Line 53"/>
                  <p:cNvSpPr>
                    <a:spLocks noChangeShapeType="1"/>
                  </p:cNvSpPr>
                  <p:nvPr/>
                </p:nvSpPr>
                <p:spPr bwMode="auto">
                  <a:xfrm flipV="1">
                    <a:off x="2245" y="845"/>
                    <a:ext cx="91" cy="90"/>
                  </a:xfrm>
                  <a:prstGeom prst="line">
                    <a:avLst/>
                  </a:prstGeom>
                  <a:grpFill/>
                  <a:ln w="28575" cmpd="dbl">
                    <a:solidFill>
                      <a:schemeClr val="tx1"/>
                    </a:solidFill>
                    <a:round/>
                    <a:headEnd/>
                    <a:tailEnd/>
                  </a:ln>
                  <a:effectLst/>
                </p:spPr>
                <p:txBody>
                  <a:bodyPr/>
                  <a:lstStyle/>
                  <a:p>
                    <a:pPr>
                      <a:defRPr/>
                    </a:pPr>
                    <a:endParaRPr lang="en-US"/>
                  </a:p>
                </p:txBody>
              </p:sp>
              <p:sp>
                <p:nvSpPr>
                  <p:cNvPr id="292918" name="Line 54"/>
                  <p:cNvSpPr>
                    <a:spLocks noChangeShapeType="1"/>
                  </p:cNvSpPr>
                  <p:nvPr/>
                </p:nvSpPr>
                <p:spPr bwMode="auto">
                  <a:xfrm flipV="1">
                    <a:off x="1111" y="1298"/>
                    <a:ext cx="363" cy="272"/>
                  </a:xfrm>
                  <a:prstGeom prst="line">
                    <a:avLst/>
                  </a:prstGeom>
                  <a:grpFill/>
                  <a:ln w="28575" cmpd="dbl">
                    <a:solidFill>
                      <a:schemeClr val="tx1"/>
                    </a:solidFill>
                    <a:round/>
                    <a:headEnd/>
                    <a:tailEnd type="triangle" w="lg" len="med"/>
                  </a:ln>
                  <a:effectLst/>
                </p:spPr>
                <p:txBody>
                  <a:bodyPr/>
                  <a:lstStyle/>
                  <a:p>
                    <a:pPr>
                      <a:defRPr/>
                    </a:pPr>
                    <a:endParaRPr lang="en-US">
                      <a:ln>
                        <a:solidFill>
                          <a:schemeClr val="bg2">
                            <a:lumMod val="10000"/>
                          </a:schemeClr>
                        </a:solidFill>
                      </a:ln>
                    </a:endParaRPr>
                  </a:p>
                </p:txBody>
              </p:sp>
              <p:sp>
                <p:nvSpPr>
                  <p:cNvPr id="292919" name="Line 55"/>
                  <p:cNvSpPr>
                    <a:spLocks noChangeShapeType="1"/>
                  </p:cNvSpPr>
                  <p:nvPr/>
                </p:nvSpPr>
                <p:spPr bwMode="auto">
                  <a:xfrm rot="675675" flipV="1">
                    <a:off x="1474" y="1072"/>
                    <a:ext cx="363" cy="272"/>
                  </a:xfrm>
                  <a:prstGeom prst="line">
                    <a:avLst/>
                  </a:prstGeom>
                  <a:grpFill/>
                  <a:ln w="28575" cmpd="dbl">
                    <a:solidFill>
                      <a:schemeClr val="tx1"/>
                    </a:solidFill>
                    <a:round/>
                    <a:headEnd/>
                    <a:tailEnd type="triangle" w="lg" len="med"/>
                  </a:ln>
                  <a:effectLst/>
                </p:spPr>
                <p:txBody>
                  <a:bodyPr/>
                  <a:lstStyle/>
                  <a:p>
                    <a:pPr>
                      <a:defRPr/>
                    </a:pPr>
                    <a:endParaRPr lang="en-US"/>
                  </a:p>
                </p:txBody>
              </p:sp>
              <p:sp>
                <p:nvSpPr>
                  <p:cNvPr id="292920" name="Line 56"/>
                  <p:cNvSpPr>
                    <a:spLocks noChangeShapeType="1"/>
                  </p:cNvSpPr>
                  <p:nvPr/>
                </p:nvSpPr>
                <p:spPr bwMode="auto">
                  <a:xfrm rot="970583" flipV="1">
                    <a:off x="1882" y="890"/>
                    <a:ext cx="363" cy="272"/>
                  </a:xfrm>
                  <a:prstGeom prst="line">
                    <a:avLst/>
                  </a:prstGeom>
                  <a:grpFill/>
                  <a:ln w="28575" cmpd="dbl">
                    <a:solidFill>
                      <a:schemeClr val="tx1"/>
                    </a:solidFill>
                    <a:round/>
                    <a:headEnd/>
                    <a:tailEnd type="triangle" w="lg" len="med"/>
                  </a:ln>
                  <a:effectLst/>
                </p:spPr>
                <p:txBody>
                  <a:bodyPr/>
                  <a:lstStyle/>
                  <a:p>
                    <a:pPr>
                      <a:defRPr/>
                    </a:pPr>
                    <a:endParaRPr lang="en-US"/>
                  </a:p>
                </p:txBody>
              </p:sp>
              <p:sp>
                <p:nvSpPr>
                  <p:cNvPr id="292921" name="Line 57"/>
                  <p:cNvSpPr>
                    <a:spLocks noChangeShapeType="1"/>
                  </p:cNvSpPr>
                  <p:nvPr/>
                </p:nvSpPr>
                <p:spPr bwMode="auto">
                  <a:xfrm flipV="1">
                    <a:off x="2336" y="754"/>
                    <a:ext cx="317" cy="91"/>
                  </a:xfrm>
                  <a:prstGeom prst="line">
                    <a:avLst/>
                  </a:prstGeom>
                  <a:grpFill/>
                  <a:ln w="28575" cmpd="dbl">
                    <a:solidFill>
                      <a:schemeClr val="tx1"/>
                    </a:solidFill>
                    <a:round/>
                    <a:headEnd/>
                    <a:tailEnd type="triangle" w="lg" len="med"/>
                  </a:ln>
                  <a:effectLst/>
                </p:spPr>
                <p:txBody>
                  <a:bodyPr/>
                  <a:lstStyle/>
                  <a:p>
                    <a:pPr>
                      <a:defRPr/>
                    </a:pPr>
                    <a:endParaRPr lang="en-US"/>
                  </a:p>
                </p:txBody>
              </p:sp>
              <p:sp>
                <p:nvSpPr>
                  <p:cNvPr id="292922" name="Line 58"/>
                  <p:cNvSpPr>
                    <a:spLocks noChangeShapeType="1"/>
                  </p:cNvSpPr>
                  <p:nvPr/>
                </p:nvSpPr>
                <p:spPr bwMode="auto">
                  <a:xfrm>
                    <a:off x="2653" y="754"/>
                    <a:ext cx="408" cy="0"/>
                  </a:xfrm>
                  <a:prstGeom prst="line">
                    <a:avLst/>
                  </a:prstGeom>
                  <a:grpFill/>
                  <a:ln w="28575" cmpd="dbl">
                    <a:solidFill>
                      <a:schemeClr val="tx1"/>
                    </a:solidFill>
                    <a:round/>
                    <a:headEnd/>
                    <a:tailEnd type="triangle" w="lg" len="med"/>
                  </a:ln>
                  <a:effectLst/>
                </p:spPr>
                <p:txBody>
                  <a:bodyPr/>
                  <a:lstStyle/>
                  <a:p>
                    <a:pPr>
                      <a:defRPr/>
                    </a:pPr>
                    <a:endParaRPr lang="en-US"/>
                  </a:p>
                </p:txBody>
              </p:sp>
            </p:grpSp>
            <p:grpSp>
              <p:nvGrpSpPr>
                <p:cNvPr id="7" name="Group 59"/>
                <p:cNvGrpSpPr>
                  <a:grpSpLocks/>
                </p:cNvGrpSpPr>
                <p:nvPr/>
              </p:nvGrpSpPr>
              <p:grpSpPr bwMode="auto">
                <a:xfrm>
                  <a:off x="1247" y="2408"/>
                  <a:ext cx="1225" cy="998"/>
                  <a:chOff x="1247" y="2408"/>
                  <a:chExt cx="1225" cy="998"/>
                </a:xfrm>
                <a:grpFill/>
              </p:grpSpPr>
              <p:grpSp>
                <p:nvGrpSpPr>
                  <p:cNvPr id="8" name="Group 60"/>
                  <p:cNvGrpSpPr>
                    <a:grpSpLocks/>
                  </p:cNvGrpSpPr>
                  <p:nvPr/>
                </p:nvGrpSpPr>
                <p:grpSpPr bwMode="auto">
                  <a:xfrm>
                    <a:off x="1499" y="2485"/>
                    <a:ext cx="471" cy="649"/>
                    <a:chOff x="1499" y="783"/>
                    <a:chExt cx="471" cy="649"/>
                  </a:xfrm>
                  <a:grpFill/>
                </p:grpSpPr>
                <p:sp>
                  <p:nvSpPr>
                    <p:cNvPr id="292925" name="Line 61"/>
                    <p:cNvSpPr>
                      <a:spLocks noChangeShapeType="1"/>
                    </p:cNvSpPr>
                    <p:nvPr/>
                  </p:nvSpPr>
                  <p:spPr bwMode="auto">
                    <a:xfrm rot="-455413">
                      <a:off x="1499" y="1299"/>
                      <a:ext cx="340" cy="133"/>
                    </a:xfrm>
                    <a:prstGeom prst="line">
                      <a:avLst/>
                    </a:prstGeom>
                    <a:grpFill/>
                    <a:ln w="28575" cmpd="dbl">
                      <a:solidFill>
                        <a:schemeClr val="accent2">
                          <a:lumMod val="50000"/>
                        </a:schemeClr>
                      </a:solidFill>
                      <a:prstDash val="dash"/>
                      <a:round/>
                      <a:headEnd/>
                      <a:tailEnd type="triangle" w="med" len="med"/>
                    </a:ln>
                    <a:effectLst/>
                  </p:spPr>
                  <p:txBody>
                    <a:bodyPr/>
                    <a:lstStyle/>
                    <a:p>
                      <a:pPr>
                        <a:defRPr/>
                      </a:pPr>
                      <a:endParaRPr lang="en-US"/>
                    </a:p>
                  </p:txBody>
                </p:sp>
                <p:sp>
                  <p:nvSpPr>
                    <p:cNvPr id="292926" name="Line 62"/>
                    <p:cNvSpPr>
                      <a:spLocks noChangeShapeType="1"/>
                    </p:cNvSpPr>
                    <p:nvPr/>
                  </p:nvSpPr>
                  <p:spPr bwMode="auto">
                    <a:xfrm rot="1146171" flipV="1">
                      <a:off x="1924" y="783"/>
                      <a:ext cx="46" cy="340"/>
                    </a:xfrm>
                    <a:prstGeom prst="line">
                      <a:avLst/>
                    </a:prstGeom>
                    <a:grpFill/>
                    <a:ln w="28575" cmpd="dbl">
                      <a:solidFill>
                        <a:schemeClr val="accent2">
                          <a:lumMod val="50000"/>
                        </a:schemeClr>
                      </a:solidFill>
                      <a:prstDash val="dash"/>
                      <a:round/>
                      <a:headEnd/>
                      <a:tailEnd type="triangle" w="med" len="med"/>
                    </a:ln>
                    <a:effectLst/>
                  </p:spPr>
                  <p:txBody>
                    <a:bodyPr/>
                    <a:lstStyle/>
                    <a:p>
                      <a:pPr>
                        <a:defRPr/>
                      </a:pPr>
                      <a:endParaRPr lang="en-US"/>
                    </a:p>
                  </p:txBody>
                </p:sp>
              </p:grpSp>
              <p:sp>
                <p:nvSpPr>
                  <p:cNvPr id="292927" name="Text Box 63"/>
                  <p:cNvSpPr txBox="1">
                    <a:spLocks noChangeArrowheads="1"/>
                  </p:cNvSpPr>
                  <p:nvPr/>
                </p:nvSpPr>
                <p:spPr bwMode="auto">
                  <a:xfrm>
                    <a:off x="1837" y="3033"/>
                    <a:ext cx="635" cy="192"/>
                  </a:xfrm>
                  <a:prstGeom prst="rect">
                    <a:avLst/>
                  </a:prstGeom>
                  <a:grpFill/>
                  <a:ln w="9525" cmpd="dbl">
                    <a:noFill/>
                    <a:miter lim="800000"/>
                    <a:headEnd/>
                    <a:tailEnd/>
                  </a:ln>
                  <a:effectLst/>
                </p:spPr>
                <p:txBody>
                  <a:bodyPr>
                    <a:spAutoFit/>
                  </a:bodyPr>
                  <a:lstStyle/>
                  <a:p>
                    <a:pPr>
                      <a:spcBef>
                        <a:spcPct val="50000"/>
                      </a:spcBef>
                      <a:defRPr/>
                    </a:pPr>
                    <a:r>
                      <a:rPr lang="es-ES" sz="1400">
                        <a:latin typeface="Arial Unicode MS" pitchFamily="34" charset="-128"/>
                      </a:rPr>
                      <a:t>Riesgo A</a:t>
                    </a:r>
                  </a:p>
                </p:txBody>
              </p:sp>
              <p:sp>
                <p:nvSpPr>
                  <p:cNvPr id="292928" name="Line 64"/>
                  <p:cNvSpPr>
                    <a:spLocks noChangeShapeType="1"/>
                  </p:cNvSpPr>
                  <p:nvPr/>
                </p:nvSpPr>
                <p:spPr bwMode="auto">
                  <a:xfrm flipV="1">
                    <a:off x="1247" y="2907"/>
                    <a:ext cx="227" cy="499"/>
                  </a:xfrm>
                  <a:prstGeom prst="line">
                    <a:avLst/>
                  </a:prstGeom>
                  <a:grpFill/>
                  <a:ln w="38100" cmpd="dbl">
                    <a:solidFill>
                      <a:schemeClr val="tx2"/>
                    </a:solidFill>
                    <a:prstDash val="sysDot"/>
                    <a:round/>
                    <a:headEnd/>
                    <a:tailEnd type="triangle" w="med" len="sm"/>
                  </a:ln>
                  <a:effectLst/>
                </p:spPr>
                <p:txBody>
                  <a:bodyPr/>
                  <a:lstStyle/>
                  <a:p>
                    <a:pPr>
                      <a:defRPr/>
                    </a:pPr>
                    <a:endParaRPr lang="en-US"/>
                  </a:p>
                </p:txBody>
              </p:sp>
              <p:sp>
                <p:nvSpPr>
                  <p:cNvPr id="292929" name="Line 65"/>
                  <p:cNvSpPr>
                    <a:spLocks noChangeShapeType="1"/>
                  </p:cNvSpPr>
                  <p:nvPr/>
                </p:nvSpPr>
                <p:spPr bwMode="auto">
                  <a:xfrm flipV="1">
                    <a:off x="1474" y="2680"/>
                    <a:ext cx="318" cy="227"/>
                  </a:xfrm>
                  <a:prstGeom prst="line">
                    <a:avLst/>
                  </a:prstGeom>
                  <a:grpFill/>
                  <a:ln w="38100" cmpd="dbl">
                    <a:solidFill>
                      <a:schemeClr val="tx2"/>
                    </a:solidFill>
                    <a:prstDash val="sysDot"/>
                    <a:round/>
                    <a:headEnd/>
                    <a:tailEnd type="triangle" w="med" len="sm"/>
                  </a:ln>
                  <a:effectLst/>
                </p:spPr>
                <p:txBody>
                  <a:bodyPr/>
                  <a:lstStyle/>
                  <a:p>
                    <a:pPr>
                      <a:defRPr/>
                    </a:pPr>
                    <a:endParaRPr lang="en-US"/>
                  </a:p>
                </p:txBody>
              </p:sp>
              <p:sp>
                <p:nvSpPr>
                  <p:cNvPr id="292930" name="Line 66"/>
                  <p:cNvSpPr>
                    <a:spLocks noChangeShapeType="1"/>
                  </p:cNvSpPr>
                  <p:nvPr/>
                </p:nvSpPr>
                <p:spPr bwMode="auto">
                  <a:xfrm flipV="1">
                    <a:off x="1792" y="2408"/>
                    <a:ext cx="135" cy="272"/>
                  </a:xfrm>
                  <a:prstGeom prst="line">
                    <a:avLst/>
                  </a:prstGeom>
                  <a:grpFill/>
                  <a:ln w="38100" cmpd="dbl">
                    <a:solidFill>
                      <a:schemeClr val="tx2"/>
                    </a:solidFill>
                    <a:prstDash val="sysDot"/>
                    <a:round/>
                    <a:headEnd/>
                    <a:tailEnd type="triangle" w="med" len="sm"/>
                  </a:ln>
                  <a:effectLst/>
                </p:spPr>
                <p:txBody>
                  <a:bodyPr/>
                  <a:lstStyle/>
                  <a:p>
                    <a:pPr>
                      <a:defRPr/>
                    </a:pPr>
                    <a:endParaRPr lang="en-US"/>
                  </a:p>
                </p:txBody>
              </p:sp>
              <p:sp>
                <p:nvSpPr>
                  <p:cNvPr id="292931" name="Line 67"/>
                  <p:cNvSpPr>
                    <a:spLocks noChangeShapeType="1"/>
                  </p:cNvSpPr>
                  <p:nvPr/>
                </p:nvSpPr>
                <p:spPr bwMode="auto">
                  <a:xfrm>
                    <a:off x="1938" y="2462"/>
                    <a:ext cx="317" cy="182"/>
                  </a:xfrm>
                  <a:prstGeom prst="line">
                    <a:avLst/>
                  </a:prstGeom>
                  <a:grpFill/>
                  <a:ln w="57150" cap="rnd" cmpd="dbl">
                    <a:solidFill>
                      <a:schemeClr val="accent6">
                        <a:lumMod val="50000"/>
                      </a:schemeClr>
                    </a:solidFill>
                    <a:prstDash val="dashDot"/>
                    <a:round/>
                    <a:headEnd/>
                    <a:tailEnd type="triangle" w="sm" len="sm"/>
                  </a:ln>
                  <a:effectLst/>
                </p:spPr>
                <p:txBody>
                  <a:bodyPr/>
                  <a:lstStyle/>
                  <a:p>
                    <a:pPr>
                      <a:defRPr/>
                    </a:pPr>
                    <a:endParaRPr lang="en-US"/>
                  </a:p>
                </p:txBody>
              </p:sp>
            </p:grpSp>
          </p:grpSp>
          <p:sp>
            <p:nvSpPr>
              <p:cNvPr id="292932" name="Line 68"/>
              <p:cNvSpPr>
                <a:spLocks noChangeShapeType="1"/>
              </p:cNvSpPr>
              <p:nvPr/>
            </p:nvSpPr>
            <p:spPr bwMode="auto">
              <a:xfrm>
                <a:off x="1791" y="3657"/>
                <a:ext cx="0" cy="91"/>
              </a:xfrm>
              <a:prstGeom prst="line">
                <a:avLst/>
              </a:prstGeom>
              <a:grpFill/>
              <a:ln w="38100" cmpd="dbl">
                <a:solidFill>
                  <a:srgbClr val="000066"/>
                </a:solidFill>
                <a:round/>
                <a:headEnd/>
                <a:tailEnd/>
              </a:ln>
              <a:effectLst/>
            </p:spPr>
            <p:txBody>
              <a:bodyPr/>
              <a:lstStyle/>
              <a:p>
                <a:pPr>
                  <a:defRPr/>
                </a:pPr>
                <a:endParaRPr lang="en-US"/>
              </a:p>
            </p:txBody>
          </p:sp>
          <p:sp>
            <p:nvSpPr>
              <p:cNvPr id="292933" name="Line 69"/>
              <p:cNvSpPr>
                <a:spLocks noChangeShapeType="1"/>
              </p:cNvSpPr>
              <p:nvPr/>
            </p:nvSpPr>
            <p:spPr bwMode="auto">
              <a:xfrm>
                <a:off x="2562" y="3657"/>
                <a:ext cx="0" cy="91"/>
              </a:xfrm>
              <a:prstGeom prst="line">
                <a:avLst/>
              </a:prstGeom>
              <a:grpFill/>
              <a:ln w="38100" cmpd="dbl">
                <a:solidFill>
                  <a:srgbClr val="000066"/>
                </a:solidFill>
                <a:round/>
                <a:headEnd/>
                <a:tailEnd/>
              </a:ln>
              <a:effectLst/>
            </p:spPr>
            <p:txBody>
              <a:bodyPr/>
              <a:lstStyle/>
              <a:p>
                <a:pPr>
                  <a:defRPr/>
                </a:pPr>
                <a:endParaRPr lang="en-US"/>
              </a:p>
            </p:txBody>
          </p:sp>
          <p:grpSp>
            <p:nvGrpSpPr>
              <p:cNvPr id="9" name="Group 70"/>
              <p:cNvGrpSpPr>
                <a:grpSpLocks/>
              </p:cNvGrpSpPr>
              <p:nvPr/>
            </p:nvGrpSpPr>
            <p:grpSpPr bwMode="auto">
              <a:xfrm>
                <a:off x="1337" y="3704"/>
                <a:ext cx="2497" cy="181"/>
                <a:chOff x="1336" y="1698"/>
                <a:chExt cx="2497" cy="181"/>
              </a:xfrm>
              <a:grpFill/>
            </p:grpSpPr>
            <p:sp>
              <p:nvSpPr>
                <p:cNvPr id="292935" name="Text Box 71"/>
                <p:cNvSpPr txBox="1">
                  <a:spLocks noChangeArrowheads="1"/>
                </p:cNvSpPr>
                <p:nvPr/>
              </p:nvSpPr>
              <p:spPr bwMode="auto">
                <a:xfrm>
                  <a:off x="1336" y="1698"/>
                  <a:ext cx="454" cy="173"/>
                </a:xfrm>
                <a:prstGeom prst="rect">
                  <a:avLst/>
                </a:prstGeom>
                <a:grpFill/>
                <a:ln w="9525" cmpd="dbl">
                  <a:noFill/>
                  <a:miter lim="800000"/>
                  <a:headEnd/>
                  <a:tailEnd/>
                </a:ln>
                <a:effectLst/>
              </p:spPr>
              <p:txBody>
                <a:bodyPr>
                  <a:spAutoFit/>
                </a:bodyPr>
                <a:lstStyle/>
                <a:p>
                  <a:pPr>
                    <a:spcBef>
                      <a:spcPct val="50000"/>
                    </a:spcBef>
                    <a:defRPr/>
                  </a:pPr>
                  <a:r>
                    <a:rPr lang="es-ES" sz="1200" dirty="0">
                      <a:latin typeface="Arial Unicode MS" pitchFamily="34" charset="-128"/>
                    </a:rPr>
                    <a:t>corto</a:t>
                  </a:r>
                </a:p>
              </p:txBody>
            </p:sp>
            <p:sp>
              <p:nvSpPr>
                <p:cNvPr id="292936" name="Text Box 72"/>
                <p:cNvSpPr txBox="1">
                  <a:spLocks noChangeArrowheads="1"/>
                </p:cNvSpPr>
                <p:nvPr/>
              </p:nvSpPr>
              <p:spPr bwMode="auto">
                <a:xfrm>
                  <a:off x="2071" y="1698"/>
                  <a:ext cx="454" cy="173"/>
                </a:xfrm>
                <a:prstGeom prst="rect">
                  <a:avLst/>
                </a:prstGeom>
                <a:grpFill/>
                <a:ln w="9525" cmpd="dbl">
                  <a:noFill/>
                  <a:miter lim="800000"/>
                  <a:headEnd/>
                  <a:tailEnd/>
                </a:ln>
                <a:effectLst/>
              </p:spPr>
              <p:txBody>
                <a:bodyPr>
                  <a:spAutoFit/>
                </a:bodyPr>
                <a:lstStyle/>
                <a:p>
                  <a:pPr>
                    <a:spcBef>
                      <a:spcPct val="50000"/>
                    </a:spcBef>
                    <a:defRPr/>
                  </a:pPr>
                  <a:r>
                    <a:rPr lang="es-ES" sz="1200" dirty="0">
                      <a:latin typeface="Arial Unicode MS" pitchFamily="34" charset="-128"/>
                    </a:rPr>
                    <a:t>medio</a:t>
                  </a:r>
                </a:p>
              </p:txBody>
            </p:sp>
            <p:sp>
              <p:nvSpPr>
                <p:cNvPr id="292937" name="Text Box 73"/>
                <p:cNvSpPr txBox="1">
                  <a:spLocks noChangeArrowheads="1"/>
                </p:cNvSpPr>
                <p:nvPr/>
              </p:nvSpPr>
              <p:spPr bwMode="auto">
                <a:xfrm>
                  <a:off x="2698" y="1706"/>
                  <a:ext cx="454" cy="173"/>
                </a:xfrm>
                <a:prstGeom prst="rect">
                  <a:avLst/>
                </a:prstGeom>
                <a:grpFill/>
                <a:ln w="9525" cmpd="dbl">
                  <a:noFill/>
                  <a:miter lim="800000"/>
                  <a:headEnd/>
                  <a:tailEnd/>
                </a:ln>
                <a:effectLst/>
              </p:spPr>
              <p:txBody>
                <a:bodyPr>
                  <a:spAutoFit/>
                </a:bodyPr>
                <a:lstStyle/>
                <a:p>
                  <a:pPr>
                    <a:spcBef>
                      <a:spcPct val="50000"/>
                    </a:spcBef>
                    <a:defRPr/>
                  </a:pPr>
                  <a:r>
                    <a:rPr lang="es-ES" sz="1200">
                      <a:latin typeface="Arial Unicode MS" pitchFamily="34" charset="-128"/>
                    </a:rPr>
                    <a:t>largo</a:t>
                  </a:r>
                </a:p>
              </p:txBody>
            </p:sp>
            <p:sp>
              <p:nvSpPr>
                <p:cNvPr id="292938" name="Text Box 74"/>
                <p:cNvSpPr txBox="1">
                  <a:spLocks noChangeArrowheads="1"/>
                </p:cNvSpPr>
                <p:nvPr/>
              </p:nvSpPr>
              <p:spPr bwMode="auto">
                <a:xfrm>
                  <a:off x="3242" y="1706"/>
                  <a:ext cx="591" cy="165"/>
                </a:xfrm>
                <a:prstGeom prst="rect">
                  <a:avLst/>
                </a:prstGeom>
                <a:grpFill/>
                <a:ln w="9525" cmpd="dbl">
                  <a:noFill/>
                  <a:miter lim="800000"/>
                  <a:headEnd/>
                  <a:tailEnd/>
                </a:ln>
                <a:effectLst/>
              </p:spPr>
              <p:txBody>
                <a:bodyPr>
                  <a:spAutoFit/>
                </a:bodyPr>
                <a:lstStyle/>
                <a:p>
                  <a:pPr>
                    <a:spcBef>
                      <a:spcPct val="50000"/>
                    </a:spcBef>
                    <a:defRPr/>
                  </a:pPr>
                  <a:r>
                    <a:rPr lang="es-ES" sz="1100" dirty="0" smtClean="0">
                      <a:latin typeface="Arial Unicode MS" pitchFamily="34" charset="-128"/>
                    </a:rPr>
                    <a:t>(PLAZOS)</a:t>
                  </a:r>
                  <a:endParaRPr lang="es-ES" sz="1100" dirty="0">
                    <a:latin typeface="Arial Unicode MS" pitchFamily="34" charset="-128"/>
                  </a:endParaRPr>
                </a:p>
              </p:txBody>
            </p:sp>
          </p:grpSp>
        </p:grpSp>
      </p:grpSp>
    </p:spTree>
    <p:extLst>
      <p:ext uri="{BB962C8B-B14F-4D97-AF65-F5344CB8AC3E}">
        <p14:creationId xmlns:p14="http://schemas.microsoft.com/office/powerpoint/2010/main" val="28734809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p:cTn id="7" dur="500" fill="hold"/>
                                        <p:tgtEl>
                                          <p:spTgt spid="61445"/>
                                        </p:tgtEl>
                                        <p:attrNameLst>
                                          <p:attrName>ppt_w</p:attrName>
                                        </p:attrNameLst>
                                      </p:cBhvr>
                                      <p:tavLst>
                                        <p:tav tm="0">
                                          <p:val>
                                            <p:fltVal val="0"/>
                                          </p:val>
                                        </p:tav>
                                        <p:tav tm="100000">
                                          <p:val>
                                            <p:strVal val="#ppt_w"/>
                                          </p:val>
                                        </p:tav>
                                      </p:tavLst>
                                    </p:anim>
                                    <p:anim calcmode="lin" valueType="num">
                                      <p:cBhvr>
                                        <p:cTn id="8" dur="500" fill="hold"/>
                                        <p:tgtEl>
                                          <p:spTgt spid="61445"/>
                                        </p:tgtEl>
                                        <p:attrNameLst>
                                          <p:attrName>ppt_h</p:attrName>
                                        </p:attrNameLst>
                                      </p:cBhvr>
                                      <p:tavLst>
                                        <p:tav tm="0">
                                          <p:val>
                                            <p:fltVal val="0"/>
                                          </p:val>
                                        </p:tav>
                                        <p:tav tm="100000">
                                          <p:val>
                                            <p:strVal val="#ppt_h"/>
                                          </p:val>
                                        </p:tav>
                                      </p:tavLst>
                                    </p:anim>
                                    <p:anim calcmode="lin" valueType="num">
                                      <p:cBhvr>
                                        <p:cTn id="9" dur="500" fill="hold"/>
                                        <p:tgtEl>
                                          <p:spTgt spid="61445"/>
                                        </p:tgtEl>
                                        <p:attrNameLst>
                                          <p:attrName>style.rotation</p:attrName>
                                        </p:attrNameLst>
                                      </p:cBhvr>
                                      <p:tavLst>
                                        <p:tav tm="0">
                                          <p:val>
                                            <p:fltVal val="90"/>
                                          </p:val>
                                        </p:tav>
                                        <p:tav tm="100000">
                                          <p:val>
                                            <p:fltVal val="0"/>
                                          </p:val>
                                        </p:tav>
                                      </p:tavLst>
                                    </p:anim>
                                    <p:animEffect transition="in" filter="fade">
                                      <p:cBhvr>
                                        <p:cTn id="10" dur="500"/>
                                        <p:tgtEl>
                                          <p:spTgt spid="6144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1446"/>
                                        </p:tgtEl>
                                        <p:attrNameLst>
                                          <p:attrName>style.visibility</p:attrName>
                                        </p:attrNameLst>
                                      </p:cBhvr>
                                      <p:to>
                                        <p:strVal val="visible"/>
                                      </p:to>
                                    </p:set>
                                    <p:anim calcmode="lin" valueType="num">
                                      <p:cBhvr>
                                        <p:cTn id="13" dur="500" fill="hold"/>
                                        <p:tgtEl>
                                          <p:spTgt spid="61446"/>
                                        </p:tgtEl>
                                        <p:attrNameLst>
                                          <p:attrName>ppt_w</p:attrName>
                                        </p:attrNameLst>
                                      </p:cBhvr>
                                      <p:tavLst>
                                        <p:tav tm="0">
                                          <p:val>
                                            <p:fltVal val="0"/>
                                          </p:val>
                                        </p:tav>
                                        <p:tav tm="100000">
                                          <p:val>
                                            <p:strVal val="#ppt_w"/>
                                          </p:val>
                                        </p:tav>
                                      </p:tavLst>
                                    </p:anim>
                                    <p:anim calcmode="lin" valueType="num">
                                      <p:cBhvr>
                                        <p:cTn id="14" dur="500" fill="hold"/>
                                        <p:tgtEl>
                                          <p:spTgt spid="61446"/>
                                        </p:tgtEl>
                                        <p:attrNameLst>
                                          <p:attrName>ppt_h</p:attrName>
                                        </p:attrNameLst>
                                      </p:cBhvr>
                                      <p:tavLst>
                                        <p:tav tm="0">
                                          <p:val>
                                            <p:fltVal val="0"/>
                                          </p:val>
                                        </p:tav>
                                        <p:tav tm="100000">
                                          <p:val>
                                            <p:strVal val="#ppt_h"/>
                                          </p:val>
                                        </p:tav>
                                      </p:tavLst>
                                    </p:anim>
                                    <p:anim calcmode="lin" valueType="num">
                                      <p:cBhvr>
                                        <p:cTn id="15" dur="500" fill="hold"/>
                                        <p:tgtEl>
                                          <p:spTgt spid="61446"/>
                                        </p:tgtEl>
                                        <p:attrNameLst>
                                          <p:attrName>style.rotation</p:attrName>
                                        </p:attrNameLst>
                                      </p:cBhvr>
                                      <p:tavLst>
                                        <p:tav tm="0">
                                          <p:val>
                                            <p:fltVal val="90"/>
                                          </p:val>
                                        </p:tav>
                                        <p:tav tm="100000">
                                          <p:val>
                                            <p:fltVal val="0"/>
                                          </p:val>
                                        </p:tav>
                                      </p:tavLst>
                                    </p:anim>
                                    <p:animEffect transition="in" filter="fade">
                                      <p:cBhvr>
                                        <p:cTn id="16" dur="500"/>
                                        <p:tgtEl>
                                          <p:spTgt spid="61446"/>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style.rotation</p:attrName>
                                        </p:attrNameLst>
                                      </p:cBhvr>
                                      <p:tavLst>
                                        <p:tav tm="0">
                                          <p:val>
                                            <p:fltVal val="90"/>
                                          </p:val>
                                        </p:tav>
                                        <p:tav tm="100000">
                                          <p:val>
                                            <p:fltVal val="0"/>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P spid="6144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3 Marcador de número de diapositiva"/>
          <p:cNvSpPr>
            <a:spLocks noGrp="1"/>
          </p:cNvSpPr>
          <p:nvPr>
            <p:ph type="sldNum" sz="quarter" idx="12"/>
          </p:nvPr>
        </p:nvSpPr>
        <p:spPr/>
        <p:txBody>
          <a:bodyPr/>
          <a:lstStyle/>
          <a:p>
            <a:pPr>
              <a:defRPr/>
            </a:pPr>
            <a:fld id="{3F4314CF-90D1-4D4A-AD87-9A34CB32112B}" type="slidenum">
              <a:rPr lang="es-ES"/>
              <a:pPr>
                <a:defRPr/>
              </a:pPr>
              <a:t>78</a:t>
            </a:fld>
            <a:endParaRPr lang="es-ES"/>
          </a:p>
        </p:txBody>
      </p:sp>
      <p:graphicFrame>
        <p:nvGraphicFramePr>
          <p:cNvPr id="323586" name="Group 2"/>
          <p:cNvGraphicFramePr>
            <a:graphicFrameLocks noGrp="1"/>
          </p:cNvGraphicFramePr>
          <p:nvPr>
            <p:extLst>
              <p:ext uri="{D42A27DB-BD31-4B8C-83A1-F6EECF244321}">
                <p14:modId xmlns:p14="http://schemas.microsoft.com/office/powerpoint/2010/main" val="2853811279"/>
              </p:ext>
            </p:extLst>
          </p:nvPr>
        </p:nvGraphicFramePr>
        <p:xfrm>
          <a:off x="323850" y="333375"/>
          <a:ext cx="8496300" cy="518160"/>
        </p:xfrm>
        <a:graphic>
          <a:graphicData uri="http://schemas.openxmlformats.org/drawingml/2006/table">
            <a:tbl>
              <a:tblPr/>
              <a:tblGrid>
                <a:gridCol w="3683000"/>
                <a:gridCol w="4813300"/>
              </a:tblGrid>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GRUPO FORMEX, S.A. DE C. V.</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PROGRAMA ANUAL DE LA ESTRATEGIA CENTRAL DE VENTAS</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DEL 1ª DE ENERO AL 31 DE DICIEMBRE DE 2012</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DIRECCIÓN COMERCIAL</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graphicFrame>
        <p:nvGraphicFramePr>
          <p:cNvPr id="323840" name="Group 256"/>
          <p:cNvGraphicFramePr>
            <a:graphicFrameLocks noGrp="1"/>
          </p:cNvGraphicFramePr>
          <p:nvPr>
            <p:extLst>
              <p:ext uri="{D42A27DB-BD31-4B8C-83A1-F6EECF244321}">
                <p14:modId xmlns:p14="http://schemas.microsoft.com/office/powerpoint/2010/main" val="3683784550"/>
              </p:ext>
            </p:extLst>
          </p:nvPr>
        </p:nvGraphicFramePr>
        <p:xfrm>
          <a:off x="323850" y="1052513"/>
          <a:ext cx="8496300" cy="5201795"/>
        </p:xfrm>
        <a:graphic>
          <a:graphicData uri="http://schemas.openxmlformats.org/drawingml/2006/table">
            <a:tbl>
              <a:tblPr/>
              <a:tblGrid>
                <a:gridCol w="523875"/>
                <a:gridCol w="2211388"/>
                <a:gridCol w="865187"/>
                <a:gridCol w="647700"/>
                <a:gridCol w="354013"/>
                <a:gridCol w="354012"/>
                <a:gridCol w="354013"/>
                <a:gridCol w="354012"/>
                <a:gridCol w="354013"/>
                <a:gridCol w="354012"/>
                <a:gridCol w="354013"/>
                <a:gridCol w="354012"/>
                <a:gridCol w="354013"/>
                <a:gridCol w="354012"/>
                <a:gridCol w="354013"/>
                <a:gridCol w="354012"/>
              </a:tblGrid>
              <a:tr h="231775">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CL</a:t>
                      </a:r>
                      <a:r>
                        <a:rPr kumimoji="0" lang="es-ES" sz="1200" b="1" i="0" u="sng" strike="noStrike" cap="none" normalizeH="0" baseline="0" dirty="0" smtClean="0">
                          <a:ln>
                            <a:noFill/>
                          </a:ln>
                          <a:solidFill>
                            <a:schemeClr val="tx1"/>
                          </a:solidFill>
                          <a:effectLst/>
                          <a:latin typeface="Arial Narrow" pitchFamily="34" charset="0"/>
                        </a:rPr>
                        <a:t>A</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VE</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ACCIONES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RESP</a:t>
                      </a:r>
                      <a:r>
                        <a:rPr kumimoji="0" lang="es-ES" sz="1200" b="1" i="0" u="sng" strike="noStrike" cap="none" normalizeH="0" baseline="0" dirty="0" smtClean="0">
                          <a:ln>
                            <a:noFill/>
                          </a:ln>
                          <a:solidFill>
                            <a:schemeClr val="tx1"/>
                          </a:solidFill>
                          <a:effectLst/>
                          <a:latin typeface="Arial Narrow" pitchFamily="34" charset="0"/>
                        </a:rPr>
                        <a:t>ON-</a:t>
                      </a:r>
                      <a:r>
                        <a:rPr kumimoji="0" lang="es-ES" sz="1200" b="1" i="0" u="none" strike="noStrike" cap="none" normalizeH="0" baseline="0" dirty="0" smtClean="0">
                          <a:ln>
                            <a:noFill/>
                          </a:ln>
                          <a:solidFill>
                            <a:schemeClr val="tx1"/>
                          </a:solidFill>
                          <a:effectLst/>
                          <a:latin typeface="Arial Narrow" pitchFamily="34" charset="0"/>
                        </a:rPr>
                        <a:t>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RECU</a:t>
                      </a:r>
                      <a:r>
                        <a:rPr kumimoji="0" lang="es-ES" sz="1200" b="1" i="0" u="sng" strike="noStrike" cap="none" normalizeH="0" baseline="0" dirty="0" smtClean="0">
                          <a:ln>
                            <a:noFill/>
                          </a:ln>
                          <a:solidFill>
                            <a:schemeClr val="tx1"/>
                          </a:solidFill>
                          <a:effectLst/>
                          <a:latin typeface="Arial Narrow" pitchFamily="34" charset="0"/>
                        </a:rPr>
                        <a:t>R</a:t>
                      </a:r>
                      <a:r>
                        <a:rPr kumimoji="0" lang="es-ES" sz="1200" b="1" i="0" u="none" strike="noStrike" cap="none" normalizeH="0" baseline="0" dirty="0" smtClean="0">
                          <a:ln>
                            <a:noFill/>
                          </a:ln>
                          <a:solidFill>
                            <a:schemeClr val="tx1"/>
                          </a:solidFill>
                          <a:effectLst/>
                          <a:latin typeface="Arial Narrow" pitchFamily="34" charset="0"/>
                        </a:rPr>
                        <a:t>SOS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gridSpan="1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PERIODO</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1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D</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1590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A</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ANÁLISIS DE LA CARTERA ACTUAL DE CLIENTES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GV-SV</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FUN</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B</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ANÁLISIS DE LA CAPACIDAD DE RESPUESTA COMPETITIVA.</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DC</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FUN</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C</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DISEÑO DE LA NUEVA MEZCLA DE VENTAS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DC</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FUN</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D</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REDISTRIBUCIÓN Y ADICIÓN DE ZONAS DE VENTAS Y CLIENTES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GV – SV</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FUN</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177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E</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SELECCIÓN Y CONTRATACIÓN DE LOS NUEVOS VENDEDORES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RH, SV ,GV</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PRES.</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COMP.</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F</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DISEÑO DE LA CAMPAÑA DE PUBLICIDAD Y PROMOCIÓN</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DC, GV</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AP</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PRES.</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2.0%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G</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EJECUCIÓN Y EVALUACIÓN DE LA PUBLICIDAD Y LA PROMOCIÓN</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AP</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DC, GV, AE</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PRES</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2.0%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270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H</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CAPACITACIÓN DE LOS NUEVOS VENDEDORES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RH, AE, GV</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SV</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PRES</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COMP</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I</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ASIGNACIÓN DE RUTAS Y ZONAS DE VENTAS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GV</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FUN</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J</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LABOR DE VENTAS Y EVALUACIÓN DE RESULTADOS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VE, DC ,GV, SV</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FUN</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6063">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K</a:t>
                      </a:r>
                      <a:endParaRPr kumimoji="0" lang="es-ES" sz="1100" b="1" i="0" u="none" strike="noStrike" cap="none" normalizeH="0" baseline="0" dirty="0" smtClean="0">
                        <a:ln>
                          <a:noFill/>
                        </a:ln>
                        <a:solidFill>
                          <a:schemeClr val="tx1"/>
                        </a:solidFill>
                        <a:effectLst/>
                        <a:latin typeface="Arial Narrow"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ANÁLISIS Y EVALUACIÓN DE LA ESTRATEGIA. DECISIONES.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DC, GV</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FUN</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388125236"/>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5 Marcador de número de diapositiva"/>
          <p:cNvSpPr>
            <a:spLocks noGrp="1"/>
          </p:cNvSpPr>
          <p:nvPr>
            <p:ph type="sldNum" sz="quarter" idx="12"/>
          </p:nvPr>
        </p:nvSpPr>
        <p:spPr/>
        <p:txBody>
          <a:bodyPr/>
          <a:lstStyle/>
          <a:p>
            <a:pPr>
              <a:defRPr/>
            </a:pPr>
            <a:fld id="{200D1C5B-6BFA-462D-8123-6597B4738E94}" type="slidenum">
              <a:rPr lang="es-ES"/>
              <a:pPr>
                <a:defRPr/>
              </a:pPr>
              <a:t>79</a:t>
            </a:fld>
            <a:endParaRPr lang="es-ES"/>
          </a:p>
        </p:txBody>
      </p:sp>
      <p:graphicFrame>
        <p:nvGraphicFramePr>
          <p:cNvPr id="295153" name="Group 241"/>
          <p:cNvGraphicFramePr>
            <a:graphicFrameLocks noGrp="1"/>
          </p:cNvGraphicFramePr>
          <p:nvPr>
            <p:extLst>
              <p:ext uri="{D42A27DB-BD31-4B8C-83A1-F6EECF244321}">
                <p14:modId xmlns:p14="http://schemas.microsoft.com/office/powerpoint/2010/main" val="2132044556"/>
              </p:ext>
            </p:extLst>
          </p:nvPr>
        </p:nvGraphicFramePr>
        <p:xfrm>
          <a:off x="304799" y="525741"/>
          <a:ext cx="8537623" cy="5711571"/>
        </p:xfrm>
        <a:graphic>
          <a:graphicData uri="http://schemas.openxmlformats.org/drawingml/2006/table">
            <a:tbl>
              <a:tblPr/>
              <a:tblGrid>
                <a:gridCol w="526738"/>
                <a:gridCol w="5637819"/>
                <a:gridCol w="362621"/>
                <a:gridCol w="261026"/>
                <a:gridCol w="208280"/>
                <a:gridCol w="804956"/>
                <a:gridCol w="736183"/>
              </a:tblGrid>
              <a:tr h="249238">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DISEÑO ESTRATÉGICO</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Arial Narrow" pitchFamily="34" charset="0"/>
                          <a:cs typeface="Times New Roman" pitchFamily="18" charset="0"/>
                        </a:rPr>
                        <a:t>Cve</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ESTRATEGIAS A NIVEL DE LA ORGANIZACIÓN</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Plazos</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vMerge="1">
                  <a:txBody>
                    <a:bodyPr/>
                    <a:lstStyle/>
                    <a:p>
                      <a:endParaRPr lang="en-US"/>
                    </a:p>
                  </a:txBody>
                  <a:tcPr/>
                </a:tc>
                <a:tc v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Corto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Medio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Largo</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01</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Rediseñar la Misión, la Visión y los Valores de la Institución, para que fundamenten y orienten su desarrollo. </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02</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Formar y operar el Patronato de la institución con la participación de hombres de negocios nacionales, claves  en su actividad.</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03</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Formar y operar el Consejo Consultivo de la institución con profesionales nacionales de reconocido prestigio en la rama de la medicina y los servicios de salud.</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04</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Incorporar a hombres de negocios de Canadá, Estados Unidos y Bélgica, que tienen presencia en la rama de la medicina y los servicios públicos.</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05</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Incrementar el capital social fundador de la empresa en un mínimo del 50% actual.</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06</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Incluir nuevas series de accionistas con participación limitadas hasta por un 100% más del capital actual, manteniendo siempre la mayoría nacional.</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07</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Contratar una compañía asesora experta en la rama de medicina y servicios de salud privada y pública, que elabore el proyecto de corto a largo plazo.</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08</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Seleccionar una compañía de seguros con experiencia internacional en contratos de servicios de gastos médicos menores y mayores.</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09</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Diseñar, comercializar y actualizar planes de seguros de gastos médicos propios de la institución.</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286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10</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Incorporar y desarrollar la Dirección de Recursos Humanos a la institución, que elabore y opere programas de desarrollo para el personal médico, técnico y administrativo.</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286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11</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Incorporar y desarrollar la Dirección de Sistemas Técnicos de Información, que desarrolle los sistemas internos de información y operación de la institución bajo el nuevo modelo.</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286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cs typeface="Times New Roman" pitchFamily="18" charset="0"/>
                        </a:rPr>
                        <a:t>12</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cs typeface="Times New Roman" pitchFamily="18" charset="0"/>
                        </a:rPr>
                        <a:t>Adecuar y desarrollar la Dirección Médica de la Institución, así como las Academias de especialidades, para que sean coincidentes con la proyección de la organización,</a:t>
                      </a: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63593" name="Rectangle 101"/>
          <p:cNvSpPr>
            <a:spLocks noChangeArrowheads="1"/>
          </p:cNvSpPr>
          <p:nvPr/>
        </p:nvSpPr>
        <p:spPr bwMode="auto">
          <a:xfrm>
            <a:off x="179388" y="188640"/>
            <a:ext cx="938077" cy="276999"/>
          </a:xfrm>
          <a:prstGeom prst="rect">
            <a:avLst/>
          </a:prstGeom>
          <a:noFill/>
          <a:ln w="9525">
            <a:noFill/>
            <a:miter lim="800000"/>
            <a:headEnd/>
            <a:tailEnd/>
          </a:ln>
        </p:spPr>
        <p:txBody>
          <a:bodyPr wrap="none">
            <a:spAutoFit/>
          </a:bodyPr>
          <a:lstStyle/>
          <a:p>
            <a:pPr>
              <a:spcBef>
                <a:spcPct val="50000"/>
              </a:spcBef>
              <a:spcAft>
                <a:spcPts val="600"/>
              </a:spcAft>
            </a:pPr>
            <a:r>
              <a:rPr lang="es-ES" sz="1200" b="1" i="1">
                <a:latin typeface="Arial" pitchFamily="34" charset="0"/>
                <a:cs typeface="Arial" pitchFamily="34" charset="0"/>
              </a:rPr>
              <a:t>Ejemplo…</a:t>
            </a:r>
            <a:endParaRPr lang="es-ES" sz="1200" b="1" i="1" u="sng">
              <a:latin typeface="Arial" pitchFamily="34" charset="0"/>
              <a:cs typeface="Arial" pitchFamily="34" charset="0"/>
            </a:endParaRPr>
          </a:p>
        </p:txBody>
      </p:sp>
    </p:spTree>
    <p:extLst>
      <p:ext uri="{BB962C8B-B14F-4D97-AF65-F5344CB8AC3E}">
        <p14:creationId xmlns:p14="http://schemas.microsoft.com/office/powerpoint/2010/main" val="111176711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3 Marcador de número de diapositiva"/>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5DB48A0-D940-48DC-8F7F-0BE2944D70A5}" type="slidenum">
              <a:rPr lang="es-MX" sz="1200">
                <a:solidFill>
                  <a:srgbClr val="898989"/>
                </a:solidFill>
                <a:latin typeface="+mn-lt"/>
              </a:rPr>
              <a:pPr eaLnBrk="1" hangingPunct="1"/>
              <a:t>8</a:t>
            </a:fld>
            <a:endParaRPr lang="es-MX" sz="1200">
              <a:solidFill>
                <a:srgbClr val="898989"/>
              </a:solidFill>
              <a:latin typeface="+mn-lt"/>
            </a:endParaRPr>
          </a:p>
        </p:txBody>
      </p:sp>
      <p:sp>
        <p:nvSpPr>
          <p:cNvPr id="27651" name="Rectangle 14"/>
          <p:cNvSpPr>
            <a:spLocks noChangeArrowheads="1"/>
          </p:cNvSpPr>
          <p:nvPr/>
        </p:nvSpPr>
        <p:spPr bwMode="auto">
          <a:xfrm>
            <a:off x="323850" y="3014950"/>
            <a:ext cx="8496300" cy="2862322"/>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285750" indent="-285750" algn="just">
              <a:buClr>
                <a:schemeClr val="bg1"/>
              </a:buClr>
              <a:buSzPts val="1800"/>
              <a:buFont typeface="Wingdings" pitchFamily="2" charset="2"/>
              <a:buChar char="ü"/>
              <a:defRPr/>
            </a:pPr>
            <a:r>
              <a:rPr lang="es-ES" sz="1800" b="1" dirty="0"/>
              <a:t>Comprensión de las implicaciones de la decisión.</a:t>
            </a:r>
          </a:p>
          <a:p>
            <a:pPr marL="285750" indent="-285750" algn="just">
              <a:buClr>
                <a:schemeClr val="bg1"/>
              </a:buClr>
              <a:buSzPts val="1800"/>
              <a:buFont typeface="Wingdings" pitchFamily="2" charset="2"/>
              <a:buChar char="ü"/>
              <a:defRPr/>
            </a:pPr>
            <a:r>
              <a:rPr lang="es-ES" sz="1800" b="1" dirty="0"/>
              <a:t>Habilidad para interpretar los datos disponibles.</a:t>
            </a:r>
          </a:p>
          <a:p>
            <a:pPr marL="285750" indent="-285750" algn="just">
              <a:buClr>
                <a:schemeClr val="bg1"/>
              </a:buClr>
              <a:buSzPts val="1800"/>
              <a:buFont typeface="Wingdings" pitchFamily="2" charset="2"/>
              <a:buChar char="ü"/>
              <a:defRPr/>
            </a:pPr>
            <a:r>
              <a:rPr lang="es-ES" sz="1800" b="1" dirty="0"/>
              <a:t>Capacidad  para obtener conclusiones de aplicación funcional y práctica.</a:t>
            </a:r>
          </a:p>
          <a:p>
            <a:pPr marL="285750" indent="-285750" algn="just">
              <a:buClr>
                <a:schemeClr val="bg1"/>
              </a:buClr>
              <a:buSzPts val="1800"/>
              <a:buFont typeface="Wingdings" pitchFamily="2" charset="2"/>
              <a:buChar char="ü"/>
              <a:defRPr/>
            </a:pPr>
            <a:r>
              <a:rPr lang="es-ES" sz="1800" b="1" dirty="0"/>
              <a:t>Creatividad e imaginación.</a:t>
            </a:r>
          </a:p>
          <a:p>
            <a:pPr marL="285750" indent="-285750" algn="just">
              <a:buClr>
                <a:schemeClr val="bg1"/>
              </a:buClr>
              <a:buSzPts val="1800"/>
              <a:buFont typeface="Wingdings" pitchFamily="2" charset="2"/>
              <a:buChar char="ü"/>
              <a:defRPr/>
            </a:pPr>
            <a:r>
              <a:rPr lang="es-ES" sz="1800" b="1" dirty="0"/>
              <a:t>Objetividad e intuición.</a:t>
            </a:r>
          </a:p>
          <a:p>
            <a:pPr marL="285750" indent="-285750" algn="just">
              <a:buClr>
                <a:schemeClr val="bg1"/>
              </a:buClr>
              <a:buSzPts val="1800"/>
              <a:buFont typeface="Wingdings" pitchFamily="2" charset="2"/>
              <a:buChar char="ü"/>
              <a:defRPr/>
            </a:pPr>
            <a:r>
              <a:rPr lang="es-MX" sz="1800" b="1" dirty="0" smtClean="0"/>
              <a:t>Capacidad </a:t>
            </a:r>
            <a:r>
              <a:rPr lang="es-MX" sz="1800" b="1" dirty="0"/>
              <a:t>Técnica</a:t>
            </a:r>
          </a:p>
          <a:p>
            <a:pPr marL="285750" indent="-285750" algn="just">
              <a:buClr>
                <a:schemeClr val="bg1"/>
              </a:buClr>
              <a:buSzPts val="1800"/>
              <a:buFont typeface="Wingdings" pitchFamily="2" charset="2"/>
              <a:buChar char="ü"/>
              <a:defRPr/>
            </a:pPr>
            <a:r>
              <a:rPr lang="es-MX" sz="1800" b="1" dirty="0" smtClean="0"/>
              <a:t>Dominio </a:t>
            </a:r>
            <a:r>
              <a:rPr lang="es-MX" sz="1800" b="1" dirty="0"/>
              <a:t>del método de toma de decisiones.</a:t>
            </a:r>
          </a:p>
          <a:p>
            <a:pPr marL="285750" indent="-285750" algn="just">
              <a:buClr>
                <a:schemeClr val="bg1"/>
              </a:buClr>
              <a:buSzPts val="1800"/>
              <a:buFont typeface="Wingdings" pitchFamily="2" charset="2"/>
              <a:buChar char="ü"/>
              <a:defRPr/>
            </a:pPr>
            <a:r>
              <a:rPr lang="es-MX" sz="1800" b="1" dirty="0" smtClean="0"/>
              <a:t>Experiencia </a:t>
            </a:r>
            <a:r>
              <a:rPr lang="es-MX" sz="1800" b="1" dirty="0"/>
              <a:t>suficiente en la toma de decisiones.</a:t>
            </a:r>
          </a:p>
          <a:p>
            <a:pPr marL="285750" indent="-285750" algn="just">
              <a:buClr>
                <a:schemeClr val="bg1"/>
              </a:buClr>
              <a:buSzPts val="1800"/>
              <a:buFont typeface="Wingdings" pitchFamily="2" charset="2"/>
              <a:buChar char="ü"/>
              <a:defRPr/>
            </a:pPr>
            <a:r>
              <a:rPr lang="es-MX" sz="1800" b="1" dirty="0" smtClean="0"/>
              <a:t>Fortaleza </a:t>
            </a:r>
            <a:r>
              <a:rPr lang="es-MX" sz="1800" b="1" dirty="0"/>
              <a:t>de carácter para asumir la responsabilidad de las consecuencias de las decisiones tomadas.</a:t>
            </a:r>
            <a:endParaRPr lang="es-ES" dirty="0"/>
          </a:p>
        </p:txBody>
      </p:sp>
      <p:sp>
        <p:nvSpPr>
          <p:cNvPr id="13319" name="Rectangle 15"/>
          <p:cNvSpPr>
            <a:spLocks noChangeArrowheads="1"/>
          </p:cNvSpPr>
          <p:nvPr/>
        </p:nvSpPr>
        <p:spPr bwMode="auto">
          <a:xfrm>
            <a:off x="395288" y="476672"/>
            <a:ext cx="8353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1800" b="1" dirty="0" smtClean="0"/>
              <a:t>CARACTERÍSTICAS </a:t>
            </a:r>
            <a:r>
              <a:rPr lang="es-ES" sz="1800" b="1" dirty="0"/>
              <a:t>BÁSICAS DE QUIÉN DECIDE</a:t>
            </a:r>
          </a:p>
        </p:txBody>
      </p:sp>
      <p:sp>
        <p:nvSpPr>
          <p:cNvPr id="13320" name="Rectangle 16"/>
          <p:cNvSpPr>
            <a:spLocks noChangeArrowheads="1"/>
          </p:cNvSpPr>
          <p:nvPr/>
        </p:nvSpPr>
        <p:spPr bwMode="auto">
          <a:xfrm>
            <a:off x="323850" y="980728"/>
            <a:ext cx="84963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MX" sz="1800" b="1" dirty="0"/>
              <a:t>Dos preguntas debe hacerse la organización: </a:t>
            </a:r>
            <a:endParaRPr lang="es-MX" sz="1800" b="1" dirty="0" smtClean="0"/>
          </a:p>
          <a:p>
            <a:pPr algn="ctr"/>
            <a:endParaRPr lang="es-MX" sz="800" dirty="0" smtClean="0">
              <a:solidFill>
                <a:srgbClr val="0033CC"/>
              </a:solidFill>
            </a:endParaRPr>
          </a:p>
          <a:p>
            <a:pPr algn="ctr"/>
            <a:r>
              <a:rPr lang="es-MX" sz="2400" b="1" i="1" dirty="0" smtClean="0">
                <a:solidFill>
                  <a:srgbClr val="0033CC"/>
                </a:solidFill>
              </a:rPr>
              <a:t>¿</a:t>
            </a:r>
            <a:r>
              <a:rPr lang="es-MX" sz="2400" b="1" i="1" dirty="0">
                <a:solidFill>
                  <a:srgbClr val="0033CC"/>
                </a:solidFill>
              </a:rPr>
              <a:t>Qué decidir y quién lo decide</a:t>
            </a:r>
            <a:r>
              <a:rPr lang="es-MX" sz="2400" b="1" i="1" dirty="0" smtClean="0">
                <a:solidFill>
                  <a:srgbClr val="0033CC"/>
                </a:solidFill>
              </a:rPr>
              <a:t>?</a:t>
            </a:r>
            <a:endParaRPr lang="es-MX" sz="2400" b="1" i="1" dirty="0">
              <a:solidFill>
                <a:srgbClr val="0033CC"/>
              </a:solidFill>
            </a:endParaRPr>
          </a:p>
          <a:p>
            <a:pPr algn="just"/>
            <a:endParaRPr lang="es-MX" sz="1400" b="1" i="1" dirty="0"/>
          </a:p>
          <a:p>
            <a:pPr algn="just"/>
            <a:r>
              <a:rPr lang="es-MX" sz="1800" dirty="0"/>
              <a:t>La </a:t>
            </a:r>
            <a:r>
              <a:rPr lang="es-MX" sz="1800" b="1" i="1" dirty="0"/>
              <a:t>primera interrogante se va dando de acuerdo al desarrollo mismo de la operación de la organización,</a:t>
            </a:r>
            <a:r>
              <a:rPr lang="es-MX" sz="1800" dirty="0"/>
              <a:t> y la segunda corresponde a </a:t>
            </a:r>
            <a:r>
              <a:rPr lang="es-MX" sz="1800" b="1" i="1" dirty="0"/>
              <a:t>una estructura formal y a una situación específica</a:t>
            </a:r>
            <a:r>
              <a:rPr lang="es-MX" sz="1800" dirty="0"/>
              <a:t>.</a:t>
            </a:r>
            <a:endParaRPr lang="es-ES" dirty="0"/>
          </a:p>
        </p:txBody>
      </p:sp>
    </p:spTree>
    <p:extLst>
      <p:ext uri="{BB962C8B-B14F-4D97-AF65-F5344CB8AC3E}">
        <p14:creationId xmlns:p14="http://schemas.microsoft.com/office/powerpoint/2010/main" val="27160589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3320">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pPr>
              <a:defRPr/>
            </a:pPr>
            <a:fld id="{4EE438D6-E06C-4FB8-B192-2D184A9237FD}" type="slidenum">
              <a:rPr lang="es-ES"/>
              <a:pPr>
                <a:defRPr/>
              </a:pPr>
              <a:t>80</a:t>
            </a:fld>
            <a:endParaRPr lang="es-ES"/>
          </a:p>
        </p:txBody>
      </p:sp>
      <p:sp>
        <p:nvSpPr>
          <p:cNvPr id="64516" name="Rectangle 2"/>
          <p:cNvSpPr>
            <a:spLocks noChangeArrowheads="1"/>
          </p:cNvSpPr>
          <p:nvPr/>
        </p:nvSpPr>
        <p:spPr bwMode="auto">
          <a:xfrm>
            <a:off x="304800" y="1569566"/>
            <a:ext cx="8534400" cy="9233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ES" dirty="0" smtClean="0"/>
              <a:t>En </a:t>
            </a:r>
            <a:r>
              <a:rPr lang="es-ES" dirty="0"/>
              <a:t>este nivel se suministra la siguiente fase de la implementación y formulación de estrategias. Esta sirve para </a:t>
            </a:r>
            <a:r>
              <a:rPr lang="es-ES" b="1" i="1" dirty="0"/>
              <a:t>reafirmar las metas y estrategias corporativas</a:t>
            </a:r>
            <a:r>
              <a:rPr lang="es-ES" dirty="0"/>
              <a:t> existentes o bien, para </a:t>
            </a:r>
            <a:r>
              <a:rPr lang="es-ES" b="1" i="1" dirty="0"/>
              <a:t>sugerir cambios</a:t>
            </a:r>
            <a:r>
              <a:rPr lang="es-ES" dirty="0"/>
              <a:t>. </a:t>
            </a:r>
          </a:p>
        </p:txBody>
      </p:sp>
      <p:sp>
        <p:nvSpPr>
          <p:cNvPr id="64517" name="Rectangle 3"/>
          <p:cNvSpPr>
            <a:spLocks noChangeArrowheads="1"/>
          </p:cNvSpPr>
          <p:nvPr/>
        </p:nvSpPr>
        <p:spPr bwMode="auto">
          <a:xfrm>
            <a:off x="304799" y="3602920"/>
            <a:ext cx="5491337" cy="147732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marL="342900" indent="-342900" algn="just">
              <a:buFontTx/>
              <a:buAutoNum type="arabicPeriod"/>
            </a:pPr>
            <a:r>
              <a:rPr lang="es-ES" b="1" i="1" dirty="0"/>
              <a:t>Revisión de los factores internos y </a:t>
            </a:r>
            <a:r>
              <a:rPr lang="es-ES" b="1" i="1" dirty="0" smtClean="0"/>
              <a:t>externos.</a:t>
            </a:r>
            <a:endParaRPr lang="es-ES" dirty="0"/>
          </a:p>
          <a:p>
            <a:pPr marL="342900" indent="-342900" algn="just">
              <a:buFontTx/>
              <a:buAutoNum type="arabicPeriod" startAt="2"/>
            </a:pPr>
            <a:r>
              <a:rPr lang="es-ES" b="1" i="1" dirty="0"/>
              <a:t>Medición de la calidad del desempeño.</a:t>
            </a:r>
          </a:p>
          <a:p>
            <a:pPr marL="342900" indent="-342900" algn="just">
              <a:buFontTx/>
              <a:buAutoNum type="arabicPeriod" startAt="2"/>
            </a:pPr>
            <a:r>
              <a:rPr lang="es-ES" b="1" i="1" dirty="0"/>
              <a:t>Evaluar el avance real del programa de </a:t>
            </a:r>
            <a:r>
              <a:rPr lang="es-ES" b="1" i="1" dirty="0" smtClean="0"/>
              <a:t>acción.</a:t>
            </a:r>
            <a:endParaRPr lang="es-ES" b="1" i="1" dirty="0"/>
          </a:p>
          <a:p>
            <a:pPr marL="342900" indent="-342900" algn="just">
              <a:buFontTx/>
              <a:buAutoNum type="arabicPeriod" startAt="2"/>
            </a:pPr>
            <a:r>
              <a:rPr lang="es-ES" b="1" i="1" dirty="0"/>
              <a:t>Control y </a:t>
            </a:r>
            <a:r>
              <a:rPr lang="es-ES" b="1" i="1" dirty="0" smtClean="0"/>
              <a:t>evaluación del </a:t>
            </a:r>
            <a:r>
              <a:rPr lang="es-ES" b="1" i="1" dirty="0"/>
              <a:t>ejercicio del </a:t>
            </a:r>
            <a:r>
              <a:rPr lang="es-ES" b="1" i="1" dirty="0" smtClean="0"/>
              <a:t>presupuesto. </a:t>
            </a:r>
            <a:endParaRPr lang="es-ES" b="1" i="1" dirty="0"/>
          </a:p>
          <a:p>
            <a:pPr marL="342900" indent="-342900" algn="just">
              <a:buFontTx/>
              <a:buAutoNum type="arabicPeriod" startAt="2"/>
            </a:pPr>
            <a:r>
              <a:rPr lang="es-ES" b="1" i="1" dirty="0"/>
              <a:t>Aplicación de</a:t>
            </a:r>
            <a:r>
              <a:rPr lang="es-ES" dirty="0"/>
              <a:t> </a:t>
            </a:r>
            <a:r>
              <a:rPr lang="es-ES" b="1" i="1" dirty="0"/>
              <a:t>acciones correctivas.</a:t>
            </a:r>
          </a:p>
        </p:txBody>
      </p:sp>
      <p:sp>
        <p:nvSpPr>
          <p:cNvPr id="64518" name="Rectangle 4"/>
          <p:cNvSpPr>
            <a:spLocks noChangeArrowheads="1"/>
          </p:cNvSpPr>
          <p:nvPr/>
        </p:nvSpPr>
        <p:spPr bwMode="auto">
          <a:xfrm>
            <a:off x="323850" y="2926685"/>
            <a:ext cx="5472286" cy="646331"/>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ES" b="1" dirty="0"/>
              <a:t>Las actividades fundamentales para evaluar estrategias son:</a:t>
            </a:r>
          </a:p>
        </p:txBody>
      </p:sp>
      <p:sp>
        <p:nvSpPr>
          <p:cNvPr id="64519" name="Rectangle 5"/>
          <p:cNvSpPr>
            <a:spLocks noChangeArrowheads="1"/>
          </p:cNvSpPr>
          <p:nvPr/>
        </p:nvSpPr>
        <p:spPr bwMode="auto">
          <a:xfrm>
            <a:off x="304800" y="5445224"/>
            <a:ext cx="8534400" cy="64633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ES" dirty="0"/>
              <a:t>Es preciso </a:t>
            </a:r>
            <a:r>
              <a:rPr lang="es-ES" b="1" i="1" dirty="0"/>
              <a:t>evaluar las estrategias porque el éxito de hoy no garantiza el éxito de mañana</a:t>
            </a:r>
            <a:r>
              <a:rPr lang="es-ES" dirty="0"/>
              <a:t>. </a:t>
            </a:r>
          </a:p>
        </p:txBody>
      </p:sp>
      <p:sp>
        <p:nvSpPr>
          <p:cNvPr id="64520" name="Rectangle 6"/>
          <p:cNvSpPr>
            <a:spLocks noChangeArrowheads="1"/>
          </p:cNvSpPr>
          <p:nvPr/>
        </p:nvSpPr>
        <p:spPr bwMode="auto">
          <a:xfrm>
            <a:off x="468313" y="245259"/>
            <a:ext cx="8280400" cy="400110"/>
          </a:xfrm>
          <a:prstGeom prst="rect">
            <a:avLst/>
          </a:prstGeom>
          <a:noFill/>
          <a:ln w="9525">
            <a:noFill/>
            <a:miter lim="800000"/>
            <a:headEnd/>
            <a:tailEnd/>
          </a:ln>
        </p:spPr>
        <p:txBody>
          <a:bodyPr anchor="ctr">
            <a:spAutoFit/>
          </a:bodyPr>
          <a:lstStyle/>
          <a:p>
            <a:pPr algn="ctr">
              <a:spcBef>
                <a:spcPct val="50000"/>
              </a:spcBef>
              <a:spcAft>
                <a:spcPts val="600"/>
              </a:spcAft>
            </a:pPr>
            <a:r>
              <a:rPr lang="es-ES" sz="2000" b="1" dirty="0"/>
              <a:t>EVALUACIÓN Y CONTROL DE LAS </a:t>
            </a:r>
            <a:r>
              <a:rPr lang="es-ES" sz="2000" b="1" dirty="0" smtClean="0"/>
              <a:t>ESTRATEGIAS</a:t>
            </a:r>
            <a:endParaRPr lang="es-ES" sz="2000" dirty="0"/>
          </a:p>
        </p:txBody>
      </p:sp>
      <p:pic>
        <p:nvPicPr>
          <p:cNvPr id="8" name="Picture 14" descr="http://ts1.mm.bing.net/images/thumbnail.aspx?q=5032860431091260&amp;id=91fbb58d97553d2bece99fbb3442b2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708920"/>
            <a:ext cx="2857500"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850" y="766445"/>
            <a:ext cx="849662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dirty="0"/>
              <a:t>Una vez implementadas las estrategias, es necesario realizar un </a:t>
            </a:r>
            <a:r>
              <a:rPr lang="es-ES" b="1" i="1" dirty="0"/>
              <a:t>monitoreo de su ejecución</a:t>
            </a:r>
            <a:r>
              <a:rPr lang="es-ES" dirty="0"/>
              <a:t>. </a:t>
            </a:r>
          </a:p>
        </p:txBody>
      </p:sp>
    </p:spTree>
    <p:extLst>
      <p:ext uri="{BB962C8B-B14F-4D97-AF65-F5344CB8AC3E}">
        <p14:creationId xmlns:p14="http://schemas.microsoft.com/office/powerpoint/2010/main" val="2381064758"/>
      </p:ext>
    </p:extLst>
  </p:cSld>
  <p:clrMapOvr>
    <a:masterClrMapping/>
  </p:clrMapOvr>
  <p:transition spd="slow">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3 Marcador de número de diapositiva"/>
          <p:cNvSpPr>
            <a:spLocks noGrp="1"/>
          </p:cNvSpPr>
          <p:nvPr>
            <p:ph type="sldNum" sz="quarter" idx="12"/>
          </p:nvPr>
        </p:nvSpPr>
        <p:spPr/>
        <p:txBody>
          <a:bodyPr/>
          <a:lstStyle/>
          <a:p>
            <a:pPr>
              <a:defRPr/>
            </a:pPr>
            <a:fld id="{AD77BBB1-AB64-41AC-81B5-30612C536002}" type="slidenum">
              <a:rPr lang="es-ES"/>
              <a:pPr>
                <a:defRPr/>
              </a:pPr>
              <a:t>81</a:t>
            </a:fld>
            <a:endParaRPr lang="es-ES"/>
          </a:p>
        </p:txBody>
      </p:sp>
      <p:graphicFrame>
        <p:nvGraphicFramePr>
          <p:cNvPr id="332802" name="Group 2"/>
          <p:cNvGraphicFramePr>
            <a:graphicFrameLocks noGrp="1"/>
          </p:cNvGraphicFramePr>
          <p:nvPr>
            <p:extLst>
              <p:ext uri="{D42A27DB-BD31-4B8C-83A1-F6EECF244321}">
                <p14:modId xmlns:p14="http://schemas.microsoft.com/office/powerpoint/2010/main" val="1436146850"/>
              </p:ext>
            </p:extLst>
          </p:nvPr>
        </p:nvGraphicFramePr>
        <p:xfrm>
          <a:off x="323851" y="838200"/>
          <a:ext cx="8515350" cy="574676"/>
        </p:xfrm>
        <a:graphic>
          <a:graphicData uri="http://schemas.openxmlformats.org/drawingml/2006/table">
            <a:tbl>
              <a:tblPr/>
              <a:tblGrid>
                <a:gridCol w="4221392"/>
                <a:gridCol w="4293958"/>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GRUPO FORMEX, S.A. DE C.V</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PRESUPUESTO ANUAL DE OPERACIÓN</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DEL 1ª DE ENERO AL 31 DE DICIEMBRE DE 2012</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DIRECCIÓN GENERAL</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graphicFrame>
        <p:nvGraphicFramePr>
          <p:cNvPr id="333090" name="Group 290"/>
          <p:cNvGraphicFramePr>
            <a:graphicFrameLocks noGrp="1"/>
          </p:cNvGraphicFramePr>
          <p:nvPr>
            <p:extLst>
              <p:ext uri="{D42A27DB-BD31-4B8C-83A1-F6EECF244321}">
                <p14:modId xmlns:p14="http://schemas.microsoft.com/office/powerpoint/2010/main" val="2514098965"/>
              </p:ext>
            </p:extLst>
          </p:nvPr>
        </p:nvGraphicFramePr>
        <p:xfrm>
          <a:off x="323850" y="1700213"/>
          <a:ext cx="8515347" cy="3810955"/>
        </p:xfrm>
        <a:graphic>
          <a:graphicData uri="http://schemas.openxmlformats.org/drawingml/2006/table">
            <a:tbl>
              <a:tblPr/>
              <a:tblGrid>
                <a:gridCol w="500903"/>
                <a:gridCol w="2006772"/>
                <a:gridCol w="573589"/>
                <a:gridCol w="406095"/>
                <a:gridCol w="406094"/>
                <a:gridCol w="406095"/>
                <a:gridCol w="406094"/>
                <a:gridCol w="406095"/>
                <a:gridCol w="406094"/>
                <a:gridCol w="406095"/>
                <a:gridCol w="406094"/>
                <a:gridCol w="406095"/>
                <a:gridCol w="406094"/>
                <a:gridCol w="406095"/>
                <a:gridCol w="406094"/>
                <a:gridCol w="560949"/>
              </a:tblGrid>
              <a:tr h="2317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CL</a:t>
                      </a:r>
                      <a:r>
                        <a:rPr kumimoji="0" lang="es-ES" sz="1200" b="1" i="0" u="sng" strike="noStrike" cap="none" normalizeH="0" baseline="0" dirty="0" smtClean="0">
                          <a:ln>
                            <a:noFill/>
                          </a:ln>
                          <a:solidFill>
                            <a:schemeClr val="tx1"/>
                          </a:solidFill>
                          <a:effectLst/>
                          <a:latin typeface="Arial Narrow" pitchFamily="34" charset="0"/>
                        </a:rPr>
                        <a:t>A</a:t>
                      </a:r>
                      <a:r>
                        <a:rPr kumimoji="0" lang="es-ES" sz="1200" b="1" i="0" u="none" strike="noStrike" cap="none" normalizeH="0" baseline="0" dirty="0" smtClean="0">
                          <a:ln>
                            <a:noFill/>
                          </a:ln>
                          <a:solidFill>
                            <a:schemeClr val="tx1"/>
                          </a:solidFill>
                          <a:effectLst/>
                          <a:latin typeface="Arial Narrow" pitchFamily="34" charset="0"/>
                        </a:rPr>
                        <a:t>VE</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PARTIDAS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INDI- CA-DOR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grid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PERIODO – CIFRAS EN MILLONES DE PESOS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Narrow" pitchFamily="34" charset="0"/>
                        </a:rPr>
                        <a:t>TOTAL</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5191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endParaRPr lang="en-US"/>
                    </a:p>
                  </a:txBody>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VENTAS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100%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50</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42</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75</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70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100</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60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55</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52</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63</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65</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90</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120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842</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DEVOLUCIONES Y DESCUEN-TOS SOBRE VENTAS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10%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84</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VENTAS NETAS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90%</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45</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38</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68</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63</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90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54</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50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47</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58</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81</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108</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758</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200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COSTO DE LO VENDIDO</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60%</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30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505</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300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GASTOS DE VENTAS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7%</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59</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400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GASTOS DE ADMINISTRACIÓN</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4%</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34</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500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GASTOS FINANCIEROS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5%</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42</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600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UTILIDAD ANTES DE IMPUESTO</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14%</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7</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6</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11</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10</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14</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8</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8</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7</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9</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9</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13</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17</a:t>
                      </a:r>
                      <a:endParaRPr kumimoji="0" lang="es-E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118</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32989" name="Group 189"/>
          <p:cNvGraphicFramePr>
            <a:graphicFrameLocks noGrp="1"/>
          </p:cNvGraphicFramePr>
          <p:nvPr>
            <p:extLst>
              <p:ext uri="{D42A27DB-BD31-4B8C-83A1-F6EECF244321}">
                <p14:modId xmlns:p14="http://schemas.microsoft.com/office/powerpoint/2010/main" val="1247918081"/>
              </p:ext>
            </p:extLst>
          </p:nvPr>
        </p:nvGraphicFramePr>
        <p:xfrm>
          <a:off x="287338" y="5805488"/>
          <a:ext cx="8569325" cy="287338"/>
        </p:xfrm>
        <a:graphic>
          <a:graphicData uri="http://schemas.openxmlformats.org/drawingml/2006/table">
            <a:tbl>
              <a:tblPr/>
              <a:tblGrid>
                <a:gridCol w="2052637"/>
                <a:gridCol w="2592388"/>
                <a:gridCol w="1655762"/>
                <a:gridCol w="2268538"/>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FECHA DE EMISIÓN</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25 DE NOVIEMBRE DE 2012</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RESPONSABLE</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DIRECTOR DE FINANZAS</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Tree>
    <p:extLst>
      <p:ext uri="{BB962C8B-B14F-4D97-AF65-F5344CB8AC3E}">
        <p14:creationId xmlns:p14="http://schemas.microsoft.com/office/powerpoint/2010/main" val="1159158710"/>
      </p:ext>
    </p:extLst>
  </p:cSld>
  <p:clrMapOvr>
    <a:masterClrMapping/>
  </p:clrMapOvr>
  <p:transition spd="slow">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3 Marcador de número de diapositiva"/>
          <p:cNvSpPr>
            <a:spLocks noGrp="1"/>
          </p:cNvSpPr>
          <p:nvPr>
            <p:ph type="sldNum" sz="quarter" idx="12"/>
          </p:nvPr>
        </p:nvSpPr>
        <p:spPr/>
        <p:txBody>
          <a:bodyPr/>
          <a:lstStyle/>
          <a:p>
            <a:pPr>
              <a:defRPr/>
            </a:pPr>
            <a:fld id="{7F542E3F-B2A3-4B24-ABF6-130801520311}" type="slidenum">
              <a:rPr lang="es-ES"/>
              <a:pPr>
                <a:defRPr/>
              </a:pPr>
              <a:t>82</a:t>
            </a:fld>
            <a:endParaRPr lang="es-ES"/>
          </a:p>
        </p:txBody>
      </p:sp>
      <p:graphicFrame>
        <p:nvGraphicFramePr>
          <p:cNvPr id="334366" name="Group 542"/>
          <p:cNvGraphicFramePr>
            <a:graphicFrameLocks noGrp="1"/>
          </p:cNvGraphicFramePr>
          <p:nvPr>
            <p:extLst>
              <p:ext uri="{D42A27DB-BD31-4B8C-83A1-F6EECF244321}">
                <p14:modId xmlns:p14="http://schemas.microsoft.com/office/powerpoint/2010/main" val="68553941"/>
              </p:ext>
            </p:extLst>
          </p:nvPr>
        </p:nvGraphicFramePr>
        <p:xfrm>
          <a:off x="323850" y="404813"/>
          <a:ext cx="8496300" cy="574676"/>
        </p:xfrm>
        <a:graphic>
          <a:graphicData uri="http://schemas.openxmlformats.org/drawingml/2006/table">
            <a:tbl>
              <a:tblPr/>
              <a:tblGrid>
                <a:gridCol w="4248150"/>
                <a:gridCol w="4248150"/>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GRUPO FORMEX, S.A. DE C. V</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PRESUPUESTO ANUAL DE VENTAS</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DEL 1ª DE ENERO AL 31 DE DICIEMBRE DE 2012</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DIRECCIÓN COMERCIAL</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graphicFrame>
        <p:nvGraphicFramePr>
          <p:cNvPr id="334430" name="Group 606"/>
          <p:cNvGraphicFramePr>
            <a:graphicFrameLocks noGrp="1"/>
          </p:cNvGraphicFramePr>
          <p:nvPr>
            <p:extLst>
              <p:ext uri="{D42A27DB-BD31-4B8C-83A1-F6EECF244321}">
                <p14:modId xmlns:p14="http://schemas.microsoft.com/office/powerpoint/2010/main" val="919397033"/>
              </p:ext>
            </p:extLst>
          </p:nvPr>
        </p:nvGraphicFramePr>
        <p:xfrm>
          <a:off x="323850" y="1128410"/>
          <a:ext cx="8496300" cy="4729482"/>
        </p:xfrm>
        <a:graphic>
          <a:graphicData uri="http://schemas.openxmlformats.org/drawingml/2006/table">
            <a:tbl>
              <a:tblPr/>
              <a:tblGrid>
                <a:gridCol w="503238"/>
                <a:gridCol w="2016125"/>
                <a:gridCol w="576262"/>
                <a:gridCol w="407988"/>
                <a:gridCol w="407987"/>
                <a:gridCol w="407988"/>
                <a:gridCol w="407987"/>
                <a:gridCol w="407988"/>
                <a:gridCol w="407987"/>
                <a:gridCol w="407988"/>
                <a:gridCol w="407987"/>
                <a:gridCol w="407988"/>
                <a:gridCol w="407987"/>
                <a:gridCol w="407988"/>
                <a:gridCol w="409575"/>
                <a:gridCol w="503237"/>
              </a:tblGrid>
              <a:tr h="2317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CL</a:t>
                      </a:r>
                      <a:r>
                        <a:rPr kumimoji="0" lang="es-ES" sz="1200" b="1" i="0" u="sng" strike="noStrike" cap="none" normalizeH="0" baseline="0" dirty="0" smtClean="0">
                          <a:ln>
                            <a:noFill/>
                          </a:ln>
                          <a:solidFill>
                            <a:schemeClr val="tx1"/>
                          </a:solidFill>
                          <a:effectLst/>
                          <a:latin typeface="Arial Narrow" pitchFamily="34" charset="0"/>
                        </a:rPr>
                        <a:t>A</a:t>
                      </a:r>
                      <a:r>
                        <a:rPr kumimoji="0" lang="es-ES" sz="1200" b="1" i="0" u="none" strike="noStrike" cap="none" normalizeH="0" baseline="0" dirty="0" smtClean="0">
                          <a:ln>
                            <a:noFill/>
                          </a:ln>
                          <a:solidFill>
                            <a:schemeClr val="tx1"/>
                          </a:solidFill>
                          <a:effectLst/>
                          <a:latin typeface="Arial Narrow" pitchFamily="34" charset="0"/>
                        </a:rPr>
                        <a:t>VE</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PARTIDAS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INDI-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CA-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DOR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grid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PERIODO – CIFRAS EN MILLONES DE PESOS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Narrow" pitchFamily="34" charset="0"/>
                        </a:rPr>
                        <a:t>TOTAL</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5191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vMerge="1">
                  <a:txBody>
                    <a:bodyPr/>
                    <a:lstStyle/>
                    <a:p>
                      <a:endParaRPr lang="en-US"/>
                    </a:p>
                  </a:txBody>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VENTAS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50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42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75</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70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60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55</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52</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63</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65</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90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120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rPr>
                        <a:t>842</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DEVOLUCIONES Y DESCUEN-TOS SOBRE VENTAS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10%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rPr>
                        <a:t>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rPr>
                        <a:t>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rPr>
                        <a:t>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rPr>
                        <a:t>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rPr>
                        <a:t>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rPr>
                        <a:t>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rPr>
                        <a:t>84.2</a:t>
                      </a: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GASTOS DE VENTAS</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7%</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3.5</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2.9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5.3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4.9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7.0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4.2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3.9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3.6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4.4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4.6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6.3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8.4</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58.9</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SUELDOS Y PRESTACIONES DE VENDEDORES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3.0%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1.5</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2.3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2.1</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3.0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1.8</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1.7</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2.0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2.7</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3.6</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25.3</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112</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COMISIONES Y BONOS SOBRE VENTAS</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1.0%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0.5</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0.8</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0.7</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0.7</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8.4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113</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VIATICOS Y TRANSPORTACIÓN</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0.5%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0.3</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4.2</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114</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PUBLICIDAD</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1.5%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0.8</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1.1</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1.1</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0.8</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0.8</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1.8</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12.6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115</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PROMOCION Y EVENTOS</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0.5%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0.3</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4.2</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116</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TELEFONOS Y COMUNICACIO-NES</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Narrow" pitchFamily="34" charset="0"/>
                        </a:rPr>
                        <a:t>0.4%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0.2</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Narrow" pitchFamily="34" charset="0"/>
                          <a:cs typeface="Arial" charset="0"/>
                        </a:rPr>
                        <a:t>0.5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3.4</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117</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OTROS GASTOS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Narrow" pitchFamily="34"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0.0</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0.1</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Narrow" pitchFamily="34" charset="0"/>
                          <a:cs typeface="Arial" charset="0"/>
                        </a:rPr>
                        <a:t>0.8</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34367" name="Group 543"/>
          <p:cNvGraphicFramePr>
            <a:graphicFrameLocks noGrp="1"/>
          </p:cNvGraphicFramePr>
          <p:nvPr>
            <p:extLst>
              <p:ext uri="{D42A27DB-BD31-4B8C-83A1-F6EECF244321}">
                <p14:modId xmlns:p14="http://schemas.microsoft.com/office/powerpoint/2010/main" val="3057280400"/>
              </p:ext>
            </p:extLst>
          </p:nvPr>
        </p:nvGraphicFramePr>
        <p:xfrm>
          <a:off x="287338" y="5943600"/>
          <a:ext cx="8532812" cy="287338"/>
        </p:xfrm>
        <a:graphic>
          <a:graphicData uri="http://schemas.openxmlformats.org/drawingml/2006/table">
            <a:tbl>
              <a:tblPr/>
              <a:tblGrid>
                <a:gridCol w="2052637"/>
                <a:gridCol w="2592388"/>
                <a:gridCol w="1655762"/>
                <a:gridCol w="2232025"/>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FECHA DE EMISIÓN</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25 DE NOVIEMBRE DE 2012</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RESPONSABLE</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DIRECTOR COMERCIAL</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Tree>
    <p:extLst>
      <p:ext uri="{BB962C8B-B14F-4D97-AF65-F5344CB8AC3E}">
        <p14:creationId xmlns:p14="http://schemas.microsoft.com/office/powerpoint/2010/main" val="4125448234"/>
      </p:ext>
    </p:extLst>
  </p:cSld>
  <p:clrMapOvr>
    <a:masterClrMapping/>
  </p:clrMapOvr>
  <p:transition spd="slow">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404664"/>
            <a:ext cx="8229600" cy="432048"/>
          </a:xfrm>
        </p:spPr>
        <p:style>
          <a:lnRef idx="1">
            <a:schemeClr val="accent1"/>
          </a:lnRef>
          <a:fillRef idx="2">
            <a:schemeClr val="accent1"/>
          </a:fillRef>
          <a:effectRef idx="1">
            <a:schemeClr val="accent1"/>
          </a:effectRef>
          <a:fontRef idx="minor">
            <a:schemeClr val="dk1"/>
          </a:fontRef>
        </p:style>
        <p:txBody>
          <a:bodyPr>
            <a:noAutofit/>
          </a:bodyPr>
          <a:lstStyle/>
          <a:p>
            <a:r>
              <a:rPr lang="es-ES_tradnl" sz="2000" b="1" dirty="0" smtClean="0">
                <a:latin typeface="+mn-lt"/>
              </a:rPr>
              <a:t>EVALUACIÓN DE RESULTADOS DE LA PLANEACIÓN ESTRATÉGICA</a:t>
            </a:r>
            <a:endParaRPr lang="es-CL" sz="2000" b="1" dirty="0" smtClean="0">
              <a:latin typeface="+mn-lt"/>
            </a:endParaRPr>
          </a:p>
        </p:txBody>
      </p:sp>
      <p:sp>
        <p:nvSpPr>
          <p:cNvPr id="2" name="1 Rectángulo"/>
          <p:cNvSpPr/>
          <p:nvPr/>
        </p:nvSpPr>
        <p:spPr>
          <a:xfrm>
            <a:off x="467544" y="1196752"/>
            <a:ext cx="8208912" cy="8402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90000"/>
              </a:lnSpc>
            </a:pPr>
            <a:r>
              <a:rPr lang="es-ES_tradnl" dirty="0" smtClean="0"/>
              <a:t>Es </a:t>
            </a:r>
            <a:r>
              <a:rPr lang="es-ES_tradnl" dirty="0"/>
              <a:t>un proceso que tiene por finalidad </a:t>
            </a:r>
            <a:r>
              <a:rPr lang="es-ES_tradnl" b="1" i="1" dirty="0"/>
              <a:t>detectar desviaciones respecto de lo planificado (objetivos y metas), estudiar las causas que las originan e implementar acciones correctivas y ajustes</a:t>
            </a:r>
            <a:r>
              <a:rPr lang="es-ES_tradnl" dirty="0"/>
              <a:t>.</a:t>
            </a:r>
          </a:p>
        </p:txBody>
      </p:sp>
      <p:sp>
        <p:nvSpPr>
          <p:cNvPr id="3" name="2 Rectángulo"/>
          <p:cNvSpPr/>
          <p:nvPr/>
        </p:nvSpPr>
        <p:spPr>
          <a:xfrm>
            <a:off x="468313" y="5445224"/>
            <a:ext cx="8207375" cy="590931"/>
          </a:xfrm>
          <a:prstGeom prst="rect">
            <a:avLst/>
          </a:prstGeom>
        </p:spPr>
        <p:txBody>
          <a:bodyPr wrap="square">
            <a:spAutoFit/>
          </a:bodyPr>
          <a:lstStyle/>
          <a:p>
            <a:pPr algn="just">
              <a:lnSpc>
                <a:spcPct val="90000"/>
              </a:lnSpc>
            </a:pPr>
            <a:r>
              <a:rPr lang="es-ES_tradnl" dirty="0"/>
              <a:t>Esta tarea debe ser ejecutada por la alta gerencia, la cual debe evaluar si las cosas se están haciendo bien o no, y definir las acciones a tomar en cada caso.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447" y="2348880"/>
            <a:ext cx="4895825"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87DD79BC-570D-4147-B8B7-F292FFF6D275}" type="slidenum">
              <a:rPr lang="es-ES"/>
              <a:pPr>
                <a:defRPr/>
              </a:pPr>
              <a:t>83</a:t>
            </a:fld>
            <a:endParaRPr lang="es-ES"/>
          </a:p>
        </p:txBody>
      </p:sp>
    </p:spTree>
    <p:extLst>
      <p:ext uri="{BB962C8B-B14F-4D97-AF65-F5344CB8AC3E}">
        <p14:creationId xmlns:p14="http://schemas.microsoft.com/office/powerpoint/2010/main" val="25471700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11560" y="404664"/>
            <a:ext cx="77724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s-CO" sz="2800" dirty="0" smtClean="0">
                <a:latin typeface="+mn-lt"/>
              </a:rPr>
              <a:t>Etapas de la Evaluación</a:t>
            </a:r>
            <a:endParaRPr lang="es-ES" sz="2800" dirty="0" smtClean="0">
              <a:latin typeface="+mn-lt"/>
            </a:endParaRPr>
          </a:p>
        </p:txBody>
      </p:sp>
      <p:graphicFrame>
        <p:nvGraphicFramePr>
          <p:cNvPr id="2" name="1 Diagrama"/>
          <p:cNvGraphicFramePr/>
          <p:nvPr>
            <p:extLst>
              <p:ext uri="{D42A27DB-BD31-4B8C-83A1-F6EECF244321}">
                <p14:modId xmlns:p14="http://schemas.microsoft.com/office/powerpoint/2010/main" val="3131520620"/>
              </p:ext>
            </p:extLst>
          </p:nvPr>
        </p:nvGraphicFramePr>
        <p:xfrm>
          <a:off x="1666339" y="1928925"/>
          <a:ext cx="56864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421" name="AutoShape 37"/>
          <p:cNvSpPr>
            <a:spLocks noChangeArrowheads="1"/>
          </p:cNvSpPr>
          <p:nvPr/>
        </p:nvSpPr>
        <p:spPr bwMode="auto">
          <a:xfrm rot="19175443">
            <a:off x="3608712" y="1653812"/>
            <a:ext cx="3038566" cy="3922509"/>
          </a:xfrm>
          <a:custGeom>
            <a:avLst/>
            <a:gdLst>
              <a:gd name="G0" fmla="+- 3794488 0 0"/>
              <a:gd name="G1" fmla="+- -4897509 0 0"/>
              <a:gd name="G2" fmla="+- 3794488 0 -4897509"/>
              <a:gd name="G3" fmla="+- 10800 0 0"/>
              <a:gd name="G4" fmla="+- 0 0 3794488"/>
              <a:gd name="T0" fmla="*/ 360 256 1"/>
              <a:gd name="T1" fmla="*/ 0 256 1"/>
              <a:gd name="G5" fmla="+- G2 T0 T1"/>
              <a:gd name="G6" fmla="?: G2 G2 G5"/>
              <a:gd name="G7" fmla="+- 0 0 G6"/>
              <a:gd name="G8" fmla="+- 9429 0 0"/>
              <a:gd name="G9" fmla="+- 0 0 -4897509"/>
              <a:gd name="G10" fmla="+- 9429 0 2700"/>
              <a:gd name="G11" fmla="cos G10 3794488"/>
              <a:gd name="G12" fmla="sin G10 3794488"/>
              <a:gd name="G13" fmla="cos 13500 3794488"/>
              <a:gd name="G14" fmla="sin 13500 3794488"/>
              <a:gd name="G15" fmla="+- G11 10800 0"/>
              <a:gd name="G16" fmla="+- G12 10800 0"/>
              <a:gd name="G17" fmla="+- G13 10800 0"/>
              <a:gd name="G18" fmla="+- G14 10800 0"/>
              <a:gd name="G19" fmla="*/ 9429 1 2"/>
              <a:gd name="G20" fmla="+- G19 5400 0"/>
              <a:gd name="G21" fmla="cos G20 3794488"/>
              <a:gd name="G22" fmla="sin G20 3794488"/>
              <a:gd name="G23" fmla="+- G21 10800 0"/>
              <a:gd name="G24" fmla="+- G12 G23 G22"/>
              <a:gd name="G25" fmla="+- G22 G23 G11"/>
              <a:gd name="G26" fmla="cos 10800 3794488"/>
              <a:gd name="G27" fmla="sin 10800 3794488"/>
              <a:gd name="G28" fmla="cos 9429 3794488"/>
              <a:gd name="G29" fmla="sin 9429 3794488"/>
              <a:gd name="G30" fmla="+- G26 10800 0"/>
              <a:gd name="G31" fmla="+- G27 10800 0"/>
              <a:gd name="G32" fmla="+- G28 10800 0"/>
              <a:gd name="G33" fmla="+- G29 10800 0"/>
              <a:gd name="G34" fmla="+- G19 5400 0"/>
              <a:gd name="G35" fmla="cos G34 -4897509"/>
              <a:gd name="G36" fmla="sin G34 -4897509"/>
              <a:gd name="G37" fmla="+/ -4897509 3794488 2"/>
              <a:gd name="T2" fmla="*/ 180 256 1"/>
              <a:gd name="T3" fmla="*/ 0 256 1"/>
              <a:gd name="G38" fmla="+- G37 T2 T3"/>
              <a:gd name="G39" fmla="?: G2 G37 G38"/>
              <a:gd name="G40" fmla="cos 10800 G39"/>
              <a:gd name="G41" fmla="sin 10800 G39"/>
              <a:gd name="G42" fmla="cos 9429 G39"/>
              <a:gd name="G43" fmla="sin 9429 G39"/>
              <a:gd name="G44" fmla="+- G40 10800 0"/>
              <a:gd name="G45" fmla="+- G41 10800 0"/>
              <a:gd name="G46" fmla="+- G42 10800 0"/>
              <a:gd name="G47" fmla="+- G43 10800 0"/>
              <a:gd name="G48" fmla="+- G35 10800 0"/>
              <a:gd name="G49" fmla="+- G36 10800 0"/>
              <a:gd name="T4" fmla="*/ 21483 w 21600"/>
              <a:gd name="T5" fmla="*/ 9219 h 21600"/>
              <a:gd name="T6" fmla="*/ 13463 w 21600"/>
              <a:gd name="T7" fmla="*/ 1042 h 21600"/>
              <a:gd name="T8" fmla="*/ 20127 w 21600"/>
              <a:gd name="T9" fmla="*/ 9420 h 21600"/>
              <a:gd name="T10" fmla="*/ 17974 w 21600"/>
              <a:gd name="T11" fmla="*/ 22236 h 21600"/>
              <a:gd name="T12" fmla="*/ 13307 w 21600"/>
              <a:gd name="T13" fmla="*/ 21168 h 21600"/>
              <a:gd name="T14" fmla="*/ 14375 w 21600"/>
              <a:gd name="T15" fmla="*/ 165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810" y="18787"/>
                </a:moveTo>
                <a:cubicBezTo>
                  <a:pt x="18559" y="17062"/>
                  <a:pt x="20229" y="14045"/>
                  <a:pt x="20229" y="10800"/>
                </a:cubicBezTo>
                <a:cubicBezTo>
                  <a:pt x="20229" y="6548"/>
                  <a:pt x="17384" y="2823"/>
                  <a:pt x="13283" y="1703"/>
                </a:cubicBezTo>
                <a:lnTo>
                  <a:pt x="13644" y="381"/>
                </a:lnTo>
                <a:cubicBezTo>
                  <a:pt x="18341" y="1663"/>
                  <a:pt x="21600" y="5930"/>
                  <a:pt x="21600" y="10800"/>
                </a:cubicBezTo>
                <a:cubicBezTo>
                  <a:pt x="21600" y="14517"/>
                  <a:pt x="19688" y="17973"/>
                  <a:pt x="16539" y="19948"/>
                </a:cubicBezTo>
                <a:lnTo>
                  <a:pt x="17974" y="22236"/>
                </a:lnTo>
                <a:lnTo>
                  <a:pt x="13307" y="21168"/>
                </a:lnTo>
                <a:lnTo>
                  <a:pt x="14375" y="16500"/>
                </a:lnTo>
                <a:lnTo>
                  <a:pt x="15810" y="18787"/>
                </a:lnTo>
                <a:close/>
              </a:path>
            </a:pathLst>
          </a:custGeom>
          <a:solidFill>
            <a:srgbClr val="3F3FFF"/>
          </a:solidFill>
          <a:ln>
            <a:noFill/>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s-MX">
              <a:solidFill>
                <a:srgbClr val="3F3FFF"/>
              </a:solidFill>
            </a:endParaRPr>
          </a:p>
        </p:txBody>
      </p:sp>
      <p:sp>
        <p:nvSpPr>
          <p:cNvPr id="5" name="5 Marcador de número de diapositiva"/>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87DD79BC-570D-4147-B8B7-F292FFF6D275}" type="slidenum">
              <a:rPr lang="es-ES"/>
              <a:pPr>
                <a:defRPr/>
              </a:pPr>
              <a:t>84</a:t>
            </a:fld>
            <a:endParaRPr lang="es-ES"/>
          </a:p>
        </p:txBody>
      </p:sp>
    </p:spTree>
    <p:extLst>
      <p:ext uri="{BB962C8B-B14F-4D97-AF65-F5344CB8AC3E}">
        <p14:creationId xmlns:p14="http://schemas.microsoft.com/office/powerpoint/2010/main" val="7557787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67544" y="548680"/>
            <a:ext cx="8208912" cy="360040"/>
          </a:xfrm>
        </p:spPr>
        <p:style>
          <a:lnRef idx="1">
            <a:schemeClr val="accent2"/>
          </a:lnRef>
          <a:fillRef idx="2">
            <a:schemeClr val="accent2"/>
          </a:fillRef>
          <a:effectRef idx="1">
            <a:schemeClr val="accent2"/>
          </a:effectRef>
          <a:fontRef idx="minor">
            <a:schemeClr val="dk1"/>
          </a:fontRef>
        </p:style>
        <p:txBody>
          <a:bodyPr>
            <a:noAutofit/>
          </a:bodyPr>
          <a:lstStyle/>
          <a:p>
            <a:r>
              <a:rPr lang="es-CO" sz="3600" dirty="0" smtClean="0">
                <a:latin typeface="+mn-lt"/>
              </a:rPr>
              <a:t>Planear</a:t>
            </a:r>
            <a:endParaRPr lang="es-ES" sz="3600" dirty="0" smtClean="0">
              <a:latin typeface="+mn-lt"/>
            </a:endParaRPr>
          </a:p>
        </p:txBody>
      </p:sp>
      <p:sp>
        <p:nvSpPr>
          <p:cNvPr id="158723" name="Rectangle 3"/>
          <p:cNvSpPr>
            <a:spLocks noGrp="1" noChangeArrowheads="1"/>
          </p:cNvSpPr>
          <p:nvPr>
            <p:ph type="body" idx="1"/>
          </p:nvPr>
        </p:nvSpPr>
        <p:spPr>
          <a:xfrm>
            <a:off x="467544" y="1268760"/>
            <a:ext cx="8219256" cy="1008112"/>
          </a:xfrm>
        </p:spPr>
        <p:style>
          <a:lnRef idx="1">
            <a:schemeClr val="accent2"/>
          </a:lnRef>
          <a:fillRef idx="2">
            <a:schemeClr val="accent2"/>
          </a:fillRef>
          <a:effectRef idx="1">
            <a:schemeClr val="accent2"/>
          </a:effectRef>
          <a:fontRef idx="minor">
            <a:schemeClr val="dk1"/>
          </a:fontRef>
        </p:style>
        <p:txBody>
          <a:bodyPr>
            <a:noAutofit/>
          </a:bodyPr>
          <a:lstStyle/>
          <a:p>
            <a:pPr algn="just">
              <a:buFont typeface="Wingdings" pitchFamily="2" charset="2"/>
              <a:buChar char="q"/>
            </a:pPr>
            <a:r>
              <a:rPr lang="es-ES_tradnl" sz="1800" dirty="0" smtClean="0"/>
              <a:t>Es trazar el Plan Estratégico de la empresa.</a:t>
            </a:r>
          </a:p>
          <a:p>
            <a:pPr algn="just">
              <a:buFont typeface="Wingdings" pitchFamily="2" charset="2"/>
              <a:buChar char="q"/>
            </a:pPr>
            <a:r>
              <a:rPr lang="es-ES_tradnl" sz="1800" dirty="0" smtClean="0"/>
              <a:t>Los objetivos y metas definidos en el Plan serán la base para comparar los resultados reales obtenidos por la empresa.</a:t>
            </a:r>
            <a:endParaRPr lang="es-CL" sz="1800" dirty="0" smtClean="0"/>
          </a:p>
        </p:txBody>
      </p:sp>
      <p:pic>
        <p:nvPicPr>
          <p:cNvPr id="2052" name="Picture 4" descr="http://www.pymempresario.com/wp-content/uploads/2012/10/Planeacion_Estrategic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924944"/>
            <a:ext cx="6000750" cy="2571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5 Marcador de número de diapositiva"/>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87DD79BC-570D-4147-B8B7-F292FFF6D275}" type="slidenum">
              <a:rPr lang="es-ES"/>
              <a:pPr>
                <a:defRPr/>
              </a:pPr>
              <a:t>85</a:t>
            </a:fld>
            <a:endParaRPr lang="es-ES"/>
          </a:p>
        </p:txBody>
      </p:sp>
    </p:spTree>
    <p:extLst>
      <p:ext uri="{BB962C8B-B14F-4D97-AF65-F5344CB8AC3E}">
        <p14:creationId xmlns:p14="http://schemas.microsoft.com/office/powerpoint/2010/main" val="19485551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68312" y="548680"/>
            <a:ext cx="8208143" cy="360040"/>
          </a:xfrm>
        </p:spPr>
        <p:style>
          <a:lnRef idx="1">
            <a:schemeClr val="accent6"/>
          </a:lnRef>
          <a:fillRef idx="2">
            <a:schemeClr val="accent6"/>
          </a:fillRef>
          <a:effectRef idx="1">
            <a:schemeClr val="accent6"/>
          </a:effectRef>
          <a:fontRef idx="minor">
            <a:schemeClr val="dk1"/>
          </a:fontRef>
        </p:style>
        <p:txBody>
          <a:bodyPr>
            <a:noAutofit/>
          </a:bodyPr>
          <a:lstStyle/>
          <a:p>
            <a:r>
              <a:rPr lang="es-CO" sz="3200" dirty="0" smtClean="0"/>
              <a:t>Controlar</a:t>
            </a:r>
            <a:endParaRPr lang="es-ES" sz="3200" dirty="0" smtClean="0"/>
          </a:p>
        </p:txBody>
      </p:sp>
      <p:sp>
        <p:nvSpPr>
          <p:cNvPr id="159747" name="Rectangle 3"/>
          <p:cNvSpPr>
            <a:spLocks noGrp="1" noChangeArrowheads="1"/>
          </p:cNvSpPr>
          <p:nvPr>
            <p:ph type="body" idx="1"/>
          </p:nvPr>
        </p:nvSpPr>
        <p:spPr>
          <a:xfrm>
            <a:off x="468312" y="1268760"/>
            <a:ext cx="8208144" cy="1656184"/>
          </a:xfrm>
        </p:spPr>
        <p:style>
          <a:lnRef idx="1">
            <a:schemeClr val="accent6"/>
          </a:lnRef>
          <a:fillRef idx="2">
            <a:schemeClr val="accent6"/>
          </a:fillRef>
          <a:effectRef idx="1">
            <a:schemeClr val="accent6"/>
          </a:effectRef>
          <a:fontRef idx="minor">
            <a:schemeClr val="dk1"/>
          </a:fontRef>
        </p:style>
        <p:txBody>
          <a:bodyPr>
            <a:noAutofit/>
          </a:bodyPr>
          <a:lstStyle/>
          <a:p>
            <a:pPr algn="just">
              <a:lnSpc>
                <a:spcPct val="90000"/>
              </a:lnSpc>
              <a:buFont typeface="Wingdings" pitchFamily="2" charset="2"/>
              <a:buChar char="q"/>
            </a:pPr>
            <a:r>
              <a:rPr lang="es-ES_tradnl" sz="1800" dirty="0" smtClean="0"/>
              <a:t>Se relaciona con una supervisión continua que oriente y canalice los esfuerzos de la empresa hacia el logro de metas y objetivos.</a:t>
            </a:r>
          </a:p>
          <a:p>
            <a:pPr algn="just">
              <a:lnSpc>
                <a:spcPct val="90000"/>
              </a:lnSpc>
              <a:buFont typeface="Wingdings" pitchFamily="2" charset="2"/>
              <a:buChar char="q"/>
            </a:pPr>
            <a:endParaRPr lang="es-CO" sz="1800" dirty="0" smtClean="0"/>
          </a:p>
          <a:p>
            <a:pPr algn="just">
              <a:lnSpc>
                <a:spcPct val="90000"/>
              </a:lnSpc>
              <a:buFont typeface="Wingdings" pitchFamily="2" charset="2"/>
              <a:buChar char="q"/>
            </a:pPr>
            <a:r>
              <a:rPr lang="es-CO" sz="1800" dirty="0" smtClean="0"/>
              <a:t>El Control se refiere a la serie de etapas que tienden a asegurar que el resultado real se ajuste al planeado, a través de mediciones y seguimiento continuo.</a:t>
            </a:r>
            <a:endParaRPr lang="es-ES_tradnl" sz="1800" dirty="0" smtClean="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140969"/>
            <a:ext cx="5040560" cy="29523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5" name="5 Marcador de número de diapositiva"/>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87DD79BC-570D-4147-B8B7-F292FFF6D275}" type="slidenum">
              <a:rPr lang="es-ES"/>
              <a:pPr>
                <a:defRPr/>
              </a:pPr>
              <a:t>86</a:t>
            </a:fld>
            <a:endParaRPr lang="es-ES"/>
          </a:p>
        </p:txBody>
      </p:sp>
    </p:spTree>
    <p:extLst>
      <p:ext uri="{BB962C8B-B14F-4D97-AF65-F5344CB8AC3E}">
        <p14:creationId xmlns:p14="http://schemas.microsoft.com/office/powerpoint/2010/main" val="42233981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68313" y="533400"/>
            <a:ext cx="8207375" cy="447328"/>
          </a:xfrm>
        </p:spPr>
        <p:style>
          <a:lnRef idx="1">
            <a:schemeClr val="accent1"/>
          </a:lnRef>
          <a:fillRef idx="2">
            <a:schemeClr val="accent1"/>
          </a:fillRef>
          <a:effectRef idx="1">
            <a:schemeClr val="accent1"/>
          </a:effectRef>
          <a:fontRef idx="minor">
            <a:schemeClr val="dk1"/>
          </a:fontRef>
        </p:style>
        <p:txBody>
          <a:bodyPr>
            <a:noAutofit/>
          </a:bodyPr>
          <a:lstStyle/>
          <a:p>
            <a:r>
              <a:rPr lang="es-CO" sz="3200" dirty="0" smtClean="0"/>
              <a:t>Medir</a:t>
            </a:r>
            <a:endParaRPr lang="es-ES" sz="3200" dirty="0" smtClean="0"/>
          </a:p>
        </p:txBody>
      </p:sp>
      <p:sp>
        <p:nvSpPr>
          <p:cNvPr id="160771" name="Rectangle 3"/>
          <p:cNvSpPr>
            <a:spLocks noGrp="1" noChangeArrowheads="1"/>
          </p:cNvSpPr>
          <p:nvPr>
            <p:ph type="body" idx="1"/>
          </p:nvPr>
        </p:nvSpPr>
        <p:spPr>
          <a:xfrm>
            <a:off x="490167" y="1772816"/>
            <a:ext cx="4873921" cy="3456384"/>
          </a:xfrm>
          <a:effectLst/>
        </p:spPr>
        <p:style>
          <a:lnRef idx="1">
            <a:schemeClr val="accent1"/>
          </a:lnRef>
          <a:fillRef idx="2">
            <a:schemeClr val="accent1"/>
          </a:fillRef>
          <a:effectRef idx="1">
            <a:schemeClr val="accent1"/>
          </a:effectRef>
          <a:fontRef idx="minor">
            <a:schemeClr val="dk1"/>
          </a:fontRef>
        </p:style>
        <p:txBody>
          <a:bodyPr>
            <a:noAutofit/>
          </a:bodyPr>
          <a:lstStyle/>
          <a:p>
            <a:pPr algn="just">
              <a:buFont typeface="Wingdings" pitchFamily="2" charset="2"/>
              <a:buChar char="q"/>
            </a:pPr>
            <a:r>
              <a:rPr lang="es-ES_tradnl" sz="1800" dirty="0" smtClean="0"/>
              <a:t>Para saber si las metas y objetivos definidos en el Plan se están cumpliendo, y la estrategia se esta llevando a cabo según lo planeado; debemos recabar información relevante.</a:t>
            </a:r>
          </a:p>
          <a:p>
            <a:pPr algn="just">
              <a:buFont typeface="Wingdings" pitchFamily="2" charset="2"/>
              <a:buChar char="q"/>
            </a:pPr>
            <a:endParaRPr lang="es-ES_tradnl" sz="1800" dirty="0" smtClean="0"/>
          </a:p>
          <a:p>
            <a:pPr algn="just">
              <a:buFont typeface="Wingdings" pitchFamily="2" charset="2"/>
              <a:buChar char="q"/>
            </a:pPr>
            <a:r>
              <a:rPr lang="es-ES_tradnl" sz="1800" dirty="0" smtClean="0"/>
              <a:t>Esa información relevante la obtenemos a partir de mediciones, seguimientos y monitoreos. </a:t>
            </a:r>
          </a:p>
          <a:p>
            <a:pPr algn="just">
              <a:buFont typeface="Wingdings" pitchFamily="2" charset="2"/>
              <a:buChar char="q"/>
            </a:pPr>
            <a:endParaRPr lang="es-ES_tradnl" sz="1800" dirty="0" smtClean="0"/>
          </a:p>
          <a:p>
            <a:pPr algn="just">
              <a:buFont typeface="Wingdings" pitchFamily="2" charset="2"/>
              <a:buChar char="q"/>
            </a:pPr>
            <a:r>
              <a:rPr lang="es-ES_tradnl" sz="1800" dirty="0" smtClean="0"/>
              <a:t>Seleccionar parámetros efectivos para conocer el desempeño de la empresa.</a:t>
            </a:r>
            <a:endParaRPr lang="es-CL" sz="1800" dirty="0" smtClean="0"/>
          </a:p>
        </p:txBody>
      </p:sp>
      <p:pic>
        <p:nvPicPr>
          <p:cNvPr id="4100" name="Picture 4" descr="http://www.socialetic.com/wp-content/uploads/2012/09/medicion-de-resultados-de-la-publicida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00808"/>
            <a:ext cx="3168352" cy="3528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5 Marcador de número de diapositiva"/>
          <p:cNvSpPr>
            <a:spLocks noGrp="1"/>
          </p:cNvSpPr>
          <p:nvPr>
            <p:ph type="sldNum" sz="quarter" idx="12"/>
          </p:nvPr>
        </p:nvSpPr>
        <p:spPr bwMode="auto">
          <a:xfrm>
            <a:off x="6553200" y="6356350"/>
            <a:ext cx="2133600" cy="365125"/>
          </a:xfrm>
          <a:ln>
            <a:miter lim="800000"/>
            <a:headEnd/>
            <a:tailEnd/>
          </a:ln>
        </p:spPr>
        <p:txBody>
          <a:bodyPr wrap="square" numCol="1" anchorCtr="0" compatLnSpc="1">
            <a:prstTxWarp prst="textNoShape">
              <a:avLst/>
            </a:prstTxWarp>
          </a:bodyPr>
          <a:lstStyle/>
          <a:p>
            <a:pPr>
              <a:defRPr/>
            </a:pPr>
            <a:fld id="{87DD79BC-570D-4147-B8B7-F292FFF6D275}" type="slidenum">
              <a:rPr lang="es-ES"/>
              <a:pPr>
                <a:defRPr/>
              </a:pPr>
              <a:t>87</a:t>
            </a:fld>
            <a:endParaRPr lang="es-ES"/>
          </a:p>
        </p:txBody>
      </p:sp>
    </p:spTree>
    <p:extLst>
      <p:ext uri="{BB962C8B-B14F-4D97-AF65-F5344CB8AC3E}">
        <p14:creationId xmlns:p14="http://schemas.microsoft.com/office/powerpoint/2010/main" val="26798183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68313" y="381000"/>
            <a:ext cx="8207375" cy="38370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s-CO" sz="3200" smtClean="0">
                <a:solidFill>
                  <a:schemeClr val="dk1"/>
                </a:solidFill>
                <a:latin typeface="+mn-lt"/>
                <a:ea typeface="+mn-ea"/>
                <a:cs typeface="+mn-cs"/>
              </a:rPr>
              <a:t>Evaluar</a:t>
            </a:r>
            <a:endParaRPr lang="es-ES" sz="3200" dirty="0">
              <a:solidFill>
                <a:schemeClr val="dk1"/>
              </a:solidFill>
              <a:latin typeface="+mn-lt"/>
              <a:ea typeface="+mn-ea"/>
              <a:cs typeface="+mn-cs"/>
            </a:endParaRPr>
          </a:p>
        </p:txBody>
      </p:sp>
      <p:sp>
        <p:nvSpPr>
          <p:cNvPr id="2" name="1 Rectángulo"/>
          <p:cNvSpPr/>
          <p:nvPr/>
        </p:nvSpPr>
        <p:spPr>
          <a:xfrm>
            <a:off x="468313" y="1124744"/>
            <a:ext cx="8208143" cy="253543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lnSpc>
                <a:spcPct val="80000"/>
              </a:lnSpc>
              <a:buFont typeface="Wingdings" pitchFamily="2" charset="2"/>
              <a:buChar char="q"/>
            </a:pPr>
            <a:r>
              <a:rPr lang="es-CO" dirty="0" smtClean="0"/>
              <a:t>Es </a:t>
            </a:r>
            <a:r>
              <a:rPr lang="es-CO" dirty="0"/>
              <a:t>considerar y estudiar las posibles medidas y acciones correctivas a tomar; teniendo como base antecedentes valiosos de desempeño. </a:t>
            </a:r>
            <a:endParaRPr lang="es-CO" dirty="0" smtClean="0"/>
          </a:p>
          <a:p>
            <a:pPr marL="285750" indent="-285750" algn="just">
              <a:lnSpc>
                <a:spcPct val="80000"/>
              </a:lnSpc>
              <a:buFont typeface="Wingdings" pitchFamily="2" charset="2"/>
              <a:buChar char="q"/>
            </a:pPr>
            <a:endParaRPr lang="es-CO" dirty="0" smtClean="0"/>
          </a:p>
          <a:p>
            <a:pPr marL="285750" indent="-285750" algn="just">
              <a:lnSpc>
                <a:spcPct val="80000"/>
              </a:lnSpc>
              <a:buFont typeface="Wingdings" pitchFamily="2" charset="2"/>
              <a:buChar char="q"/>
            </a:pPr>
            <a:r>
              <a:rPr lang="es-CL" dirty="0" smtClean="0"/>
              <a:t>Permite </a:t>
            </a:r>
            <a:r>
              <a:rPr lang="es-CL" dirty="0"/>
              <a:t>determinar, de forma sistemática y objetiva, la eficiencia de la estrategia y de la ejecución </a:t>
            </a:r>
            <a:r>
              <a:rPr lang="es-CL" dirty="0" smtClean="0"/>
              <a:t>de la </a:t>
            </a:r>
            <a:r>
              <a:rPr lang="es-CL" dirty="0"/>
              <a:t>misma; a partir de los resultados obtenidos. </a:t>
            </a:r>
            <a:endParaRPr lang="es-CL" dirty="0" smtClean="0"/>
          </a:p>
          <a:p>
            <a:pPr marL="285750" indent="-285750" algn="just">
              <a:lnSpc>
                <a:spcPct val="80000"/>
              </a:lnSpc>
              <a:buFont typeface="Wingdings" pitchFamily="2" charset="2"/>
              <a:buChar char="q"/>
            </a:pPr>
            <a:endParaRPr lang="es-CL" dirty="0"/>
          </a:p>
          <a:p>
            <a:pPr marL="285750" indent="-285750" algn="just">
              <a:lnSpc>
                <a:spcPct val="80000"/>
              </a:lnSpc>
              <a:buFont typeface="Wingdings" pitchFamily="2" charset="2"/>
              <a:buChar char="q"/>
            </a:pPr>
            <a:r>
              <a:rPr lang="es-ES_tradnl" dirty="0" smtClean="0"/>
              <a:t>Entrega </a:t>
            </a:r>
            <a:r>
              <a:rPr lang="es-ES_tradnl" dirty="0"/>
              <a:t>información relevante para tomar decisiones respecto a modificaciones en la estrategia, acciones correctivas o replanteamientos generales y específicos.</a:t>
            </a:r>
            <a:endParaRPr lang="es-CL" dirty="0"/>
          </a:p>
          <a:p>
            <a:pPr marL="285750" indent="-285750" algn="just">
              <a:lnSpc>
                <a:spcPct val="80000"/>
              </a:lnSpc>
              <a:buFont typeface="Wingdings" pitchFamily="2" charset="2"/>
              <a:buChar char="q"/>
            </a:pPr>
            <a:endParaRPr lang="es-CL" dirty="0"/>
          </a:p>
          <a:p>
            <a:pPr marL="285750" indent="-285750" algn="just">
              <a:lnSpc>
                <a:spcPct val="80000"/>
              </a:lnSpc>
              <a:buFont typeface="Wingdings" pitchFamily="2" charset="2"/>
              <a:buChar char="q"/>
            </a:pPr>
            <a:r>
              <a:rPr lang="es-CL" dirty="0"/>
              <a:t>La Evaluación debe ser </a:t>
            </a:r>
            <a:r>
              <a:rPr lang="es-ES_tradnl" dirty="0"/>
              <a:t>PERMANENTE y SISTEMÁTICA. </a:t>
            </a:r>
          </a:p>
          <a:p>
            <a:pPr marL="285750" indent="-285750" algn="just">
              <a:lnSpc>
                <a:spcPct val="80000"/>
              </a:lnSpc>
              <a:buFont typeface="Wingdings" pitchFamily="2" charset="2"/>
              <a:buChar char="q"/>
            </a:pPr>
            <a:endParaRPr lang="es-CO"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76" y="3861048"/>
            <a:ext cx="3683000" cy="224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026880"/>
            <a:ext cx="3096344" cy="20664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DCA6CE64-BD32-4DB1-981B-8FEFD6F6DB2F}" type="slidenum">
              <a:rPr lang="es-MX" smtClean="0"/>
              <a:t>88</a:t>
            </a:fld>
            <a:endParaRPr lang="es-MX"/>
          </a:p>
        </p:txBody>
      </p:sp>
    </p:spTree>
    <p:extLst>
      <p:ext uri="{BB962C8B-B14F-4D97-AF65-F5344CB8AC3E}">
        <p14:creationId xmlns:p14="http://schemas.microsoft.com/office/powerpoint/2010/main" val="28775094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634678"/>
            <a:ext cx="8229600" cy="490066"/>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es-CO" sz="3200" dirty="0">
                <a:solidFill>
                  <a:schemeClr val="dk1"/>
                </a:solidFill>
                <a:latin typeface="+mn-lt"/>
                <a:ea typeface="+mn-ea"/>
                <a:cs typeface="+mn-cs"/>
              </a:rPr>
              <a:t>Decidir</a:t>
            </a:r>
            <a:endParaRPr lang="es-ES" sz="3200" dirty="0">
              <a:solidFill>
                <a:schemeClr val="dk1"/>
              </a:solidFill>
              <a:latin typeface="+mn-lt"/>
              <a:ea typeface="+mn-ea"/>
              <a:cs typeface="+mn-cs"/>
            </a:endParaRPr>
          </a:p>
        </p:txBody>
      </p:sp>
      <p:sp>
        <p:nvSpPr>
          <p:cNvPr id="3" name="2 Rectángulo"/>
          <p:cNvSpPr/>
          <p:nvPr/>
        </p:nvSpPr>
        <p:spPr>
          <a:xfrm>
            <a:off x="468826" y="1508591"/>
            <a:ext cx="820762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 typeface="Wingdings" pitchFamily="2" charset="2"/>
              <a:buChar char="q"/>
            </a:pPr>
            <a:r>
              <a:rPr lang="es-ES_tradnl" dirty="0"/>
              <a:t>Determinar la acción correctiva a aplicar, o mantener el plan, reforzarlo </a:t>
            </a:r>
            <a:r>
              <a:rPr lang="es-ES_tradnl" dirty="0" smtClean="0"/>
              <a:t>etc.</a:t>
            </a:r>
          </a:p>
          <a:p>
            <a:pPr marL="285750" indent="-285750" algn="just">
              <a:buFont typeface="Wingdings" pitchFamily="2" charset="2"/>
              <a:buChar char="q"/>
            </a:pPr>
            <a:endParaRPr lang="es-ES_tradnl" dirty="0"/>
          </a:p>
          <a:p>
            <a:pPr marL="285750" indent="-285750" algn="just">
              <a:buFont typeface="Wingdings" pitchFamily="2" charset="2"/>
              <a:buChar char="q"/>
            </a:pPr>
            <a:r>
              <a:rPr lang="es-ES_tradnl" dirty="0"/>
              <a:t>La decisión va muy ligada a la evaluación, ya que en función de la información y las alternativas de acción y ajustes, debemos optar por aquellas mas convenientes</a:t>
            </a:r>
            <a:r>
              <a:rPr lang="es-ES_tradnl" dirty="0" smtClean="0"/>
              <a:t>.</a:t>
            </a:r>
            <a:endParaRPr lang="es-ES_tradnl" dirty="0"/>
          </a:p>
        </p:txBody>
      </p:sp>
      <p:pic>
        <p:nvPicPr>
          <p:cNvPr id="5124" name="Picture 4" descr="http://team-6-nutricion.wikispaces.com/file/view/CONTROL.png/224584596/CONTROL.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924944"/>
            <a:ext cx="3276600"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DCA6CE64-BD32-4DB1-981B-8FEFD6F6DB2F}" type="slidenum">
              <a:rPr lang="es-MX" smtClean="0"/>
              <a:t>89</a:t>
            </a:fld>
            <a:endParaRPr lang="es-MX"/>
          </a:p>
        </p:txBody>
      </p:sp>
    </p:spTree>
    <p:extLst>
      <p:ext uri="{BB962C8B-B14F-4D97-AF65-F5344CB8AC3E}">
        <p14:creationId xmlns:p14="http://schemas.microsoft.com/office/powerpoint/2010/main" val="787975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250825" y="332656"/>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s-ES" sz="1800" b="1"/>
              <a:t>LA CERTIDUMBRE EN LA TOMA DE DECISIONES</a:t>
            </a:r>
          </a:p>
        </p:txBody>
      </p:sp>
      <p:sp>
        <p:nvSpPr>
          <p:cNvPr id="14341" name="Rectangle 6"/>
          <p:cNvSpPr>
            <a:spLocks noChangeArrowheads="1"/>
          </p:cNvSpPr>
          <p:nvPr/>
        </p:nvSpPr>
        <p:spPr bwMode="auto">
          <a:xfrm>
            <a:off x="323850" y="908720"/>
            <a:ext cx="856932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1938" indent="-261938" algn="just">
              <a:buFontTx/>
              <a:buChar char="•"/>
            </a:pPr>
            <a:r>
              <a:rPr kumimoji="1" lang="es-ES" sz="1800" dirty="0"/>
              <a:t>El </a:t>
            </a:r>
            <a:r>
              <a:rPr kumimoji="1" lang="es-ES" sz="1800" b="1" i="1" dirty="0"/>
              <a:t>grado de variabilidad de la certidumbre dependerá de la situación o problema a resolver</a:t>
            </a:r>
            <a:r>
              <a:rPr kumimoji="1" lang="es-ES" sz="1800" dirty="0"/>
              <a:t> y del mismo entorno en el que se presente.</a:t>
            </a:r>
          </a:p>
          <a:p>
            <a:pPr marL="261938" indent="-261938" algn="just">
              <a:buFontTx/>
              <a:buChar char="•"/>
            </a:pPr>
            <a:endParaRPr kumimoji="1" lang="es-ES" sz="900" dirty="0"/>
          </a:p>
          <a:p>
            <a:pPr marL="261938" indent="-261938" algn="just">
              <a:buFontTx/>
              <a:buChar char="•"/>
            </a:pPr>
            <a:r>
              <a:rPr kumimoji="1" lang="es-ES" sz="1800" dirty="0" smtClean="0"/>
              <a:t>La </a:t>
            </a:r>
            <a:r>
              <a:rPr kumimoji="1" lang="es-ES" sz="1800" b="1" i="1" dirty="0"/>
              <a:t>toma de decisiones implica siempre ciertos riesgos y, por ende, un grado mayor o menor de certidumbre.</a:t>
            </a:r>
            <a:endParaRPr kumimoji="1" lang="es-CR" sz="1800" b="1" i="1" dirty="0"/>
          </a:p>
        </p:txBody>
      </p:sp>
      <p:pic>
        <p:nvPicPr>
          <p:cNvPr id="14342" name="Picture 2" descr="PE0274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717032"/>
            <a:ext cx="22288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1" name="Oval 9"/>
          <p:cNvSpPr>
            <a:spLocks noChangeArrowheads="1"/>
          </p:cNvSpPr>
          <p:nvPr/>
        </p:nvSpPr>
        <p:spPr bwMode="auto">
          <a:xfrm>
            <a:off x="1907705" y="5013648"/>
            <a:ext cx="2377083" cy="1223540"/>
          </a:xfrm>
          <a:prstGeom prst="ellipse">
            <a:avLst/>
          </a:prstGeom>
          <a:solidFill>
            <a:srgbClr val="993300"/>
          </a:solidFill>
          <a:ln w="571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sz="2000" b="1" dirty="0">
                <a:solidFill>
                  <a:srgbClr val="FFFF00"/>
                </a:solidFill>
                <a:latin typeface="Lucida Console" pitchFamily="49" charset="0"/>
              </a:rPr>
              <a:t>RIESGO</a:t>
            </a:r>
            <a:endParaRPr lang="es-CR" sz="2000" b="1" dirty="0">
              <a:solidFill>
                <a:srgbClr val="FFFF00"/>
              </a:solidFill>
              <a:latin typeface="Lucida Console" pitchFamily="49" charset="0"/>
            </a:endParaRPr>
          </a:p>
        </p:txBody>
      </p:sp>
      <p:sp>
        <p:nvSpPr>
          <p:cNvPr id="14346" name="AutoShape 17"/>
          <p:cNvSpPr>
            <a:spLocks noChangeArrowheads="1"/>
          </p:cNvSpPr>
          <p:nvPr/>
        </p:nvSpPr>
        <p:spPr bwMode="auto">
          <a:xfrm rot="7118327">
            <a:off x="4969669" y="3465042"/>
            <a:ext cx="431800" cy="360362"/>
          </a:xfrm>
          <a:prstGeom prst="rightArrow">
            <a:avLst>
              <a:gd name="adj1" fmla="val 50000"/>
              <a:gd name="adj2" fmla="val 29956"/>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47" name="AutoShape 18"/>
          <p:cNvSpPr>
            <a:spLocks noChangeArrowheads="1"/>
          </p:cNvSpPr>
          <p:nvPr/>
        </p:nvSpPr>
        <p:spPr bwMode="auto">
          <a:xfrm rot="7796416">
            <a:off x="3798664" y="4706467"/>
            <a:ext cx="466725" cy="360362"/>
          </a:xfrm>
          <a:prstGeom prst="rightArrow">
            <a:avLst>
              <a:gd name="adj1" fmla="val 50000"/>
              <a:gd name="adj2" fmla="val 32379"/>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48" name="AutoShape 19"/>
          <p:cNvSpPr>
            <a:spLocks noChangeArrowheads="1"/>
          </p:cNvSpPr>
          <p:nvPr/>
        </p:nvSpPr>
        <p:spPr bwMode="auto">
          <a:xfrm rot="2804590">
            <a:off x="4997227" y="4715992"/>
            <a:ext cx="527050" cy="360362"/>
          </a:xfrm>
          <a:prstGeom prst="rightArrow">
            <a:avLst>
              <a:gd name="adj1" fmla="val 50000"/>
              <a:gd name="adj2" fmla="val 30111"/>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2056" name="Oval 24"/>
          <p:cNvSpPr>
            <a:spLocks noChangeArrowheads="1"/>
          </p:cNvSpPr>
          <p:nvPr/>
        </p:nvSpPr>
        <p:spPr bwMode="auto">
          <a:xfrm>
            <a:off x="5076949" y="5086673"/>
            <a:ext cx="2303363" cy="1150515"/>
          </a:xfrm>
          <a:prstGeom prst="ellipse">
            <a:avLst/>
          </a:prstGeom>
          <a:solidFill>
            <a:srgbClr val="993300"/>
          </a:solidFill>
          <a:ln w="571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sz="2000" b="1" dirty="0">
                <a:solidFill>
                  <a:srgbClr val="FFFF00"/>
                </a:solidFill>
                <a:latin typeface="Lucida Console" pitchFamily="49" charset="0"/>
              </a:rPr>
              <a:t>CONFLICTO</a:t>
            </a:r>
            <a:endParaRPr lang="es-ES" sz="2000" dirty="0">
              <a:solidFill>
                <a:srgbClr val="FFFF00"/>
              </a:solidFill>
              <a:latin typeface="Lucida Console" pitchFamily="49" charset="0"/>
            </a:endParaRPr>
          </a:p>
        </p:txBody>
      </p:sp>
      <p:sp>
        <p:nvSpPr>
          <p:cNvPr id="172057" name="Oval 25"/>
          <p:cNvSpPr>
            <a:spLocks noChangeArrowheads="1"/>
          </p:cNvSpPr>
          <p:nvPr/>
        </p:nvSpPr>
        <p:spPr bwMode="auto">
          <a:xfrm>
            <a:off x="1979712" y="2348756"/>
            <a:ext cx="2410965" cy="1080567"/>
          </a:xfrm>
          <a:prstGeom prst="ellipse">
            <a:avLst/>
          </a:prstGeom>
          <a:solidFill>
            <a:srgbClr val="13C764"/>
          </a:solidFill>
          <a:ln w="571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sz="2000" b="1" dirty="0">
                <a:solidFill>
                  <a:srgbClr val="FFFF00"/>
                </a:solidFill>
                <a:latin typeface="Lucida Console" pitchFamily="49" charset="0"/>
              </a:rPr>
              <a:t>CERTIDUMBRE</a:t>
            </a:r>
            <a:endParaRPr lang="es-ES" sz="2000" dirty="0">
              <a:solidFill>
                <a:srgbClr val="FFFF00"/>
              </a:solidFill>
              <a:latin typeface="Lucida Console" pitchFamily="49" charset="0"/>
            </a:endParaRPr>
          </a:p>
        </p:txBody>
      </p:sp>
      <p:sp>
        <p:nvSpPr>
          <p:cNvPr id="172058" name="Oval 26"/>
          <p:cNvSpPr>
            <a:spLocks noChangeArrowheads="1"/>
          </p:cNvSpPr>
          <p:nvPr/>
        </p:nvSpPr>
        <p:spPr bwMode="auto">
          <a:xfrm>
            <a:off x="4860032" y="2276872"/>
            <a:ext cx="2304256" cy="1152004"/>
          </a:xfrm>
          <a:prstGeom prst="ellipse">
            <a:avLst/>
          </a:prstGeom>
          <a:solidFill>
            <a:srgbClr val="FF0000"/>
          </a:solidFill>
          <a:ln w="571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s-MX" sz="2000" b="1" dirty="0">
                <a:solidFill>
                  <a:srgbClr val="FFFF00"/>
                </a:solidFill>
                <a:latin typeface="Lucida Console" pitchFamily="49" charset="0"/>
              </a:rPr>
              <a:t>INCERTIDUMBRE</a:t>
            </a:r>
            <a:endParaRPr lang="es-ES" sz="2000" dirty="0">
              <a:solidFill>
                <a:srgbClr val="FFFF00"/>
              </a:solidFill>
              <a:latin typeface="Lucida Console" pitchFamily="49" charset="0"/>
            </a:endParaRPr>
          </a:p>
        </p:txBody>
      </p:sp>
      <p:sp>
        <p:nvSpPr>
          <p:cNvPr id="14358" name="AutoShape 27"/>
          <p:cNvSpPr>
            <a:spLocks noChangeArrowheads="1"/>
          </p:cNvSpPr>
          <p:nvPr/>
        </p:nvSpPr>
        <p:spPr bwMode="auto">
          <a:xfrm rot="-7178639">
            <a:off x="3756026" y="3429322"/>
            <a:ext cx="360362" cy="360363"/>
          </a:xfrm>
          <a:prstGeom prst="rightArrow">
            <a:avLst>
              <a:gd name="adj1" fmla="val 50000"/>
              <a:gd name="adj2" fmla="val 25000"/>
            </a:avLst>
          </a:prstGeom>
          <a:solidFill>
            <a:srgbClr val="66FF66"/>
          </a:solidFill>
          <a:ln w="22225">
            <a:solidFill>
              <a:schemeClr val="tx1"/>
            </a:solidFill>
            <a:miter lim="800000"/>
            <a:headEnd/>
            <a:tailEnd/>
          </a:ln>
        </p:spPr>
        <p:txBody>
          <a:bodyPr vert="eaVert" wrap="none" anchor="ctr"/>
          <a:lstStyle/>
          <a:p>
            <a:endParaRPr lang="en-US"/>
          </a:p>
        </p:txBody>
      </p:sp>
      <p:sp>
        <p:nvSpPr>
          <p:cNvPr id="14" name="2 Marcador de número de diapositiva"/>
          <p:cNvSpPr>
            <a:spLocks noGrp="1"/>
          </p:cNvSpPr>
          <p:nvPr>
            <p:ph type="sldNum" sz="quarter" idx="12"/>
          </p:nvPr>
        </p:nvSpPr>
        <p:spPr>
          <a:xfrm>
            <a:off x="6553200" y="6356350"/>
            <a:ext cx="2133600" cy="365125"/>
          </a:xfrm>
        </p:spPr>
        <p:txBody>
          <a:bodyPr/>
          <a:lstStyle/>
          <a:p>
            <a:fld id="{132FADFE-3B8F-471C-ABF0-DBC7717ECBBC}" type="slidenum">
              <a:rPr lang="es-ES" smtClean="0"/>
              <a:pPr/>
              <a:t>9</a:t>
            </a:fld>
            <a:endParaRPr lang="es-ES"/>
          </a:p>
        </p:txBody>
      </p:sp>
    </p:spTree>
    <p:extLst>
      <p:ext uri="{BB962C8B-B14F-4D97-AF65-F5344CB8AC3E}">
        <p14:creationId xmlns:p14="http://schemas.microsoft.com/office/powerpoint/2010/main" val="10394167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750" fill="hold"/>
                                        <p:tgtEl>
                                          <p:spTgt spid="143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46646"/>
            <a:ext cx="8229600" cy="490066"/>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es-ES_tradnl" sz="3200" dirty="0">
                <a:solidFill>
                  <a:schemeClr val="dk1"/>
                </a:solidFill>
                <a:latin typeface="+mn-lt"/>
                <a:ea typeface="+mn-ea"/>
                <a:cs typeface="+mn-cs"/>
              </a:rPr>
              <a:t>Ajustar</a:t>
            </a:r>
            <a:endParaRPr lang="es-CL" sz="3200" dirty="0">
              <a:solidFill>
                <a:schemeClr val="dk1"/>
              </a:solidFill>
              <a:latin typeface="+mn-lt"/>
              <a:ea typeface="+mn-ea"/>
              <a:cs typeface="+mn-cs"/>
            </a:endParaRPr>
          </a:p>
        </p:txBody>
      </p:sp>
      <p:sp>
        <p:nvSpPr>
          <p:cNvPr id="142339" name="Rectangle 3"/>
          <p:cNvSpPr>
            <a:spLocks noGrp="1" noChangeArrowheads="1"/>
          </p:cNvSpPr>
          <p:nvPr>
            <p:ph type="body" idx="1"/>
          </p:nvPr>
        </p:nvSpPr>
        <p:spPr>
          <a:xfrm>
            <a:off x="457200" y="1600201"/>
            <a:ext cx="8229600" cy="1108720"/>
          </a:xfrm>
        </p:spPr>
        <p:txBody>
          <a:bodyPr/>
          <a:lstStyle/>
          <a:p>
            <a:pPr algn="just">
              <a:buFontTx/>
              <a:buNone/>
            </a:pPr>
            <a:endParaRPr lang="es-ES_tradnl" sz="1600" dirty="0" smtClean="0"/>
          </a:p>
          <a:p>
            <a:pPr>
              <a:buFontTx/>
              <a:buNone/>
            </a:pPr>
            <a:endParaRPr lang="es-ES_tradnl" dirty="0" smtClean="0">
              <a:latin typeface="Comic Sans MS" pitchFamily="66" charset="0"/>
            </a:endParaRPr>
          </a:p>
        </p:txBody>
      </p:sp>
      <p:sp>
        <p:nvSpPr>
          <p:cNvPr id="2" name="1 Rectángulo"/>
          <p:cNvSpPr/>
          <p:nvPr/>
        </p:nvSpPr>
        <p:spPr>
          <a:xfrm>
            <a:off x="471246" y="1196752"/>
            <a:ext cx="820520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q"/>
            </a:pPr>
            <a:r>
              <a:rPr lang="es-ES_tradnl" dirty="0" smtClean="0"/>
              <a:t>Implementar </a:t>
            </a:r>
            <a:r>
              <a:rPr lang="es-ES_tradnl" dirty="0"/>
              <a:t>y ejecutar las acciones correctivas</a:t>
            </a:r>
            <a:r>
              <a:rPr lang="es-ES_tradnl" dirty="0" smtClean="0"/>
              <a:t>.</a:t>
            </a:r>
          </a:p>
          <a:p>
            <a:pPr marL="285750" indent="-285750" algn="just">
              <a:buFont typeface="Wingdings" pitchFamily="2" charset="2"/>
              <a:buChar char="q"/>
            </a:pPr>
            <a:endParaRPr lang="es-ES_tradnl" dirty="0"/>
          </a:p>
          <a:p>
            <a:pPr marL="285750" indent="-285750" algn="just">
              <a:buFont typeface="Wingdings" pitchFamily="2" charset="2"/>
              <a:buChar char="q"/>
            </a:pPr>
            <a:r>
              <a:rPr lang="es-ES_tradnl" dirty="0"/>
              <a:t>Una vez decididos los ajustes a realizar para resolver las desviaciones, deben ser implementados</a:t>
            </a:r>
            <a:r>
              <a:rPr lang="es-ES_tradnl" dirty="0" smtClean="0"/>
              <a:t>.</a:t>
            </a:r>
            <a:endParaRPr lang="es-C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3140968"/>
            <a:ext cx="5524500" cy="2592288"/>
          </a:xfrm>
          <a:prstGeom prst="roundRect">
            <a:avLst>
              <a:gd name="adj" fmla="val 16667"/>
            </a:avLst>
          </a:prstGeom>
          <a:ln>
            <a:noFill/>
          </a:ln>
          <a:effectLst>
            <a:outerShdw blurRad="76200" dir="18900000" sy="23000" kx="-1200000" algn="bl" rotWithShape="0">
              <a:prstClr val="black">
                <a:alpha val="2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DCA6CE64-BD32-4DB1-981B-8FEFD6F6DB2F}" type="slidenum">
              <a:rPr lang="es-MX" smtClean="0"/>
              <a:t>90</a:t>
            </a:fld>
            <a:endParaRPr lang="es-MX"/>
          </a:p>
        </p:txBody>
      </p:sp>
    </p:spTree>
    <p:extLst>
      <p:ext uri="{BB962C8B-B14F-4D97-AF65-F5344CB8AC3E}">
        <p14:creationId xmlns:p14="http://schemas.microsoft.com/office/powerpoint/2010/main" val="39842580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3 Marcador de número de diapositiva"/>
          <p:cNvSpPr>
            <a:spLocks noGrp="1"/>
          </p:cNvSpPr>
          <p:nvPr>
            <p:ph type="sldNum" sz="quarter" idx="12"/>
          </p:nvPr>
        </p:nvSpPr>
        <p:spPr/>
        <p:txBody>
          <a:bodyPr/>
          <a:lstStyle/>
          <a:p>
            <a:pPr>
              <a:defRPr/>
            </a:pPr>
            <a:fld id="{64C3BF35-D30C-46C7-9E78-0534062434C3}" type="slidenum">
              <a:rPr lang="es-ES"/>
              <a:pPr>
                <a:defRPr/>
              </a:pPr>
              <a:t>91</a:t>
            </a:fld>
            <a:endParaRPr lang="es-ES"/>
          </a:p>
        </p:txBody>
      </p:sp>
      <p:graphicFrame>
        <p:nvGraphicFramePr>
          <p:cNvPr id="159084" name="Group 364"/>
          <p:cNvGraphicFramePr>
            <a:graphicFrameLocks noGrp="1"/>
          </p:cNvGraphicFramePr>
          <p:nvPr>
            <p:extLst>
              <p:ext uri="{D42A27DB-BD31-4B8C-83A1-F6EECF244321}">
                <p14:modId xmlns:p14="http://schemas.microsoft.com/office/powerpoint/2010/main" val="3928779329"/>
              </p:ext>
            </p:extLst>
          </p:nvPr>
        </p:nvGraphicFramePr>
        <p:xfrm>
          <a:off x="323528" y="2565400"/>
          <a:ext cx="8463286" cy="3316860"/>
        </p:xfrm>
        <a:graphic>
          <a:graphicData uri="http://schemas.openxmlformats.org/drawingml/2006/table">
            <a:tbl>
              <a:tblPr>
                <a:effectLst>
                  <a:innerShdw blurRad="114300">
                    <a:schemeClr val="bg2">
                      <a:lumMod val="90000"/>
                    </a:schemeClr>
                  </a:innerShdw>
                </a:effectLst>
              </a:tblPr>
              <a:tblGrid>
                <a:gridCol w="494054"/>
                <a:gridCol w="6733292"/>
                <a:gridCol w="411980"/>
                <a:gridCol w="411980"/>
                <a:gridCol w="411980"/>
              </a:tblGrid>
              <a:tr h="3968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rPr>
                        <a:t>ACEPCIONES</a:t>
                      </a:r>
                      <a:endParaRPr kumimoji="0" lang="es-E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B</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C</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1.</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DE LO QUE RECIBO POR MI TRABAJO O DE MIS PADRES AHORRO TODOS LOS MESES UNA CANTIDAD.</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2.</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TENGO DEFINIDO Y VALORADO QUE AUTOMÓVIL O VEHÍCULO DESEO COMPRARME, CUANTO VALE Y CUANDO LO VOY A COMPRAR.</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3.</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EN MIS ESTUDIOS  HE ESTABLECIDO PREVIAMENTE LOS PROMEDIOS DE CALIFICACIÓN QUE DEBO LOGRAR POR MATERIA Y EN GENERAL.</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4.</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TENGO DEFINIDAS LAS DIFERENTES ETAPAS DE MI VIDA PERSONAL Y PROFESIONAL CON FECHAS APROXIMADAS.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5.</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 LA FECHA HE LOGRADO ALCANZAR LOS DIFERENTES OBJETIVOS Y METAS ESTABLECIDOS PREVIAMENTE.</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charset="0"/>
                        </a:rPr>
                        <a:t>6.</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SE DONDE QUIERO TRABAJAR CUANDO EGRESE DE MI CARRERA Y YA EMPECÉ A INFORMARME AL RESPECTO.</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charset="0"/>
                        </a:rPr>
                        <a:t>7.</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CUANDO ME VOY DE VACACIONES, DECIDO DONDE IR, CUANTO GASTAR Y CUANTO ESTAR AL MENOS UNO O DOS MESES ANTES.</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charset="0"/>
                        </a:rPr>
                        <a:t>8.</a:t>
                      </a:r>
                      <a:endParaRPr kumimoji="0" lang="es-ES" sz="14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TENGO DEFINIDO CUANTOS HIJOS PIENSO TENER AL CASARME Y CUANTOS AÑOS ES CONVENIENTE DEBEN LLEVARSE ENTRE SÍ.</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77" name="Rectangle 281"/>
          <p:cNvSpPr>
            <a:spLocks noChangeArrowheads="1"/>
          </p:cNvSpPr>
          <p:nvPr/>
        </p:nvSpPr>
        <p:spPr bwMode="auto">
          <a:xfrm>
            <a:off x="539750" y="333375"/>
            <a:ext cx="8280400" cy="304800"/>
          </a:xfrm>
          <a:prstGeom prst="rect">
            <a:avLst/>
          </a:prstGeom>
          <a:noFill/>
          <a:ln w="9525">
            <a:noFill/>
            <a:miter lim="800000"/>
            <a:headEnd/>
            <a:tailEnd/>
          </a:ln>
        </p:spPr>
        <p:txBody>
          <a:bodyPr anchor="ctr">
            <a:spAutoFit/>
          </a:bodyPr>
          <a:lstStyle/>
          <a:p>
            <a:pPr algn="ctr"/>
            <a:r>
              <a:rPr lang="es-MX" sz="1400" b="1" dirty="0" smtClean="0"/>
              <a:t>AUTOEVALUACIÓN 3.2.1 : DISPOSICIÓN </a:t>
            </a:r>
            <a:r>
              <a:rPr lang="es-MX" sz="1400" b="1" dirty="0"/>
              <a:t>PARA LA PLANEACIÓN</a:t>
            </a:r>
            <a:endParaRPr lang="es-ES" sz="1400" dirty="0"/>
          </a:p>
        </p:txBody>
      </p:sp>
      <p:sp>
        <p:nvSpPr>
          <p:cNvPr id="13378" name="Rectangle 353"/>
          <p:cNvSpPr>
            <a:spLocks noChangeArrowheads="1"/>
          </p:cNvSpPr>
          <p:nvPr/>
        </p:nvSpPr>
        <p:spPr bwMode="auto">
          <a:xfrm>
            <a:off x="323850" y="592138"/>
            <a:ext cx="8424863" cy="687387"/>
          </a:xfrm>
          <a:prstGeom prst="rect">
            <a:avLst/>
          </a:prstGeom>
          <a:noFill/>
          <a:ln w="9525">
            <a:noFill/>
            <a:miter lim="800000"/>
            <a:headEnd/>
            <a:tailEnd/>
          </a:ln>
        </p:spPr>
        <p:txBody>
          <a:bodyPr wrap="square" anchor="ctr">
            <a:spAutoFit/>
          </a:bodyPr>
          <a:lstStyle/>
          <a:p>
            <a:pPr algn="just"/>
            <a:r>
              <a:rPr lang="es-MX" sz="1300" dirty="0">
                <a:latin typeface="Arial Narrow" pitchFamily="34" charset="0"/>
              </a:rPr>
              <a:t>Lea cuidadosamente las siguientes acepciones y de acuerdo </a:t>
            </a:r>
            <a:r>
              <a:rPr lang="es-MX" sz="1300" dirty="0" smtClean="0">
                <a:latin typeface="Arial Narrow" pitchFamily="34" charset="0"/>
              </a:rPr>
              <a:t>a aquella </a:t>
            </a:r>
            <a:r>
              <a:rPr lang="es-MX" sz="1300" dirty="0">
                <a:latin typeface="Arial Narrow" pitchFamily="34" charset="0"/>
              </a:rPr>
              <a:t>que </a:t>
            </a:r>
            <a:r>
              <a:rPr lang="es-MX" sz="1300" dirty="0" smtClean="0">
                <a:latin typeface="Arial Narrow" pitchFamily="34" charset="0"/>
              </a:rPr>
              <a:t>refleje </a:t>
            </a:r>
            <a:r>
              <a:rPr lang="es-MX" sz="1300" dirty="0">
                <a:latin typeface="Arial Narrow" pitchFamily="34" charset="0"/>
              </a:rPr>
              <a:t>mejor su manera de pensar y actuar,  seleccione en cada caso a que letra de las columnas pertenece y marque con una “x  en la celda que corresponda. Las </a:t>
            </a:r>
            <a:r>
              <a:rPr lang="es-MX" sz="1300" dirty="0" smtClean="0">
                <a:latin typeface="Arial Narrow" pitchFamily="34" charset="0"/>
              </a:rPr>
              <a:t>opciones </a:t>
            </a:r>
            <a:r>
              <a:rPr lang="es-MX" sz="1300" dirty="0">
                <a:latin typeface="Arial Narrow" pitchFamily="34" charset="0"/>
              </a:rPr>
              <a:t>de las letras son las siguientes:</a:t>
            </a:r>
            <a:endParaRPr lang="es-ES" dirty="0"/>
          </a:p>
        </p:txBody>
      </p:sp>
      <p:sp>
        <p:nvSpPr>
          <p:cNvPr id="13379" name="Rectangle 354"/>
          <p:cNvSpPr>
            <a:spLocks noChangeArrowheads="1"/>
          </p:cNvSpPr>
          <p:nvPr/>
        </p:nvSpPr>
        <p:spPr bwMode="auto">
          <a:xfrm>
            <a:off x="323851" y="1361871"/>
            <a:ext cx="8496300" cy="1092607"/>
          </a:xfrm>
          <a:prstGeom prst="rect">
            <a:avLst/>
          </a:prstGeom>
          <a:noFill/>
          <a:ln w="9525">
            <a:noFill/>
            <a:miter lim="800000"/>
            <a:headEnd/>
            <a:tailEnd/>
          </a:ln>
        </p:spPr>
        <p:txBody>
          <a:bodyPr wrap="square" anchor="ctr">
            <a:spAutoFit/>
          </a:bodyPr>
          <a:lstStyle/>
          <a:p>
            <a:pPr algn="just"/>
            <a:r>
              <a:rPr lang="es-MX" sz="1300" b="1" dirty="0">
                <a:latin typeface="Arial Narrow" pitchFamily="34" charset="0"/>
              </a:rPr>
              <a:t>A</a:t>
            </a:r>
            <a:r>
              <a:rPr lang="es-MX" sz="1300" dirty="0">
                <a:latin typeface="Arial Narrow" pitchFamily="34" charset="0"/>
              </a:rPr>
              <a:t>.- Ha definido sus metas y objetivos a </a:t>
            </a:r>
            <a:r>
              <a:rPr lang="es-MX" sz="1300" dirty="0" smtClean="0">
                <a:latin typeface="Arial Narrow" pitchFamily="34" charset="0"/>
              </a:rPr>
              <a:t>cumplir en </a:t>
            </a:r>
            <a:r>
              <a:rPr lang="es-MX" sz="1300" dirty="0">
                <a:latin typeface="Arial Narrow" pitchFamily="34" charset="0"/>
              </a:rPr>
              <a:t>diferentes período de tiempo, </a:t>
            </a:r>
            <a:r>
              <a:rPr lang="es-MX" sz="1300" dirty="0" smtClean="0">
                <a:latin typeface="Arial Narrow" pitchFamily="34" charset="0"/>
              </a:rPr>
              <a:t>les </a:t>
            </a:r>
            <a:r>
              <a:rPr lang="es-MX" sz="1300" dirty="0">
                <a:latin typeface="Arial Narrow" pitchFamily="34" charset="0"/>
              </a:rPr>
              <a:t>da seguimiento continuamente y los cumple </a:t>
            </a:r>
            <a:r>
              <a:rPr lang="es-MX" sz="1300" dirty="0" smtClean="0">
                <a:latin typeface="Arial Narrow" pitchFamily="34" charset="0"/>
              </a:rPr>
              <a:t>siempre. </a:t>
            </a:r>
            <a:endParaRPr lang="es-MX" sz="1300" dirty="0">
              <a:latin typeface="Arial Narrow" pitchFamily="34" charset="0"/>
            </a:endParaRPr>
          </a:p>
          <a:p>
            <a:pPr marL="266700" indent="-266700" algn="just"/>
            <a:r>
              <a:rPr lang="es-MX" sz="1300" b="1" dirty="0">
                <a:latin typeface="Arial Narrow" pitchFamily="34" charset="0"/>
              </a:rPr>
              <a:t>B</a:t>
            </a:r>
            <a:r>
              <a:rPr lang="es-MX" sz="1300" dirty="0">
                <a:latin typeface="Arial Narrow" pitchFamily="34" charset="0"/>
              </a:rPr>
              <a:t>.- Tiene una idea aproximada de una meta u objetivo que no ha definido, no es fija y a veces la cumple. Algunas veces piensa en el tiempo.</a:t>
            </a:r>
          </a:p>
          <a:p>
            <a:pPr marL="180975" indent="-180975" algn="just"/>
            <a:r>
              <a:rPr lang="es-MX" sz="1300" b="1" dirty="0">
                <a:latin typeface="Arial Narrow" pitchFamily="34" charset="0"/>
              </a:rPr>
              <a:t>C</a:t>
            </a:r>
            <a:r>
              <a:rPr lang="es-MX" sz="1300" dirty="0" smtClean="0">
                <a:latin typeface="Arial Narrow" pitchFamily="34" charset="0"/>
              </a:rPr>
              <a:t>.- No </a:t>
            </a:r>
            <a:r>
              <a:rPr lang="es-MX" sz="1300" dirty="0">
                <a:latin typeface="Arial Narrow" pitchFamily="34" charset="0"/>
              </a:rPr>
              <a:t>tiene una definición de metas y objetivos, que a veces son simples ideas o </a:t>
            </a:r>
            <a:r>
              <a:rPr lang="es-MX" sz="1300" dirty="0" smtClean="0">
                <a:latin typeface="Arial Narrow" pitchFamily="34" charset="0"/>
              </a:rPr>
              <a:t>deseos </a:t>
            </a:r>
            <a:r>
              <a:rPr lang="es-MX" sz="1300" dirty="0">
                <a:latin typeface="Arial Narrow" pitchFamily="34" charset="0"/>
              </a:rPr>
              <a:t>y por tanto no las cumple, ni les da seguimiento. El tiempo no le importa.</a:t>
            </a:r>
            <a:endParaRPr lang="es-ES" dirty="0"/>
          </a:p>
        </p:txBody>
      </p:sp>
    </p:spTree>
    <p:extLst>
      <p:ext uri="{BB962C8B-B14F-4D97-AF65-F5344CB8AC3E}">
        <p14:creationId xmlns:p14="http://schemas.microsoft.com/office/powerpoint/2010/main" val="2621336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Marcador de número de diapositiva"/>
          <p:cNvSpPr>
            <a:spLocks noGrp="1"/>
          </p:cNvSpPr>
          <p:nvPr>
            <p:ph type="sldNum" sz="quarter" idx="12"/>
          </p:nvPr>
        </p:nvSpPr>
        <p:spPr/>
        <p:txBody>
          <a:bodyPr/>
          <a:lstStyle/>
          <a:p>
            <a:pPr>
              <a:defRPr/>
            </a:pPr>
            <a:fld id="{7E2C413D-20BD-42E9-A849-C28747A78ECE}" type="slidenum">
              <a:rPr lang="es-ES"/>
              <a:pPr>
                <a:defRPr/>
              </a:pPr>
              <a:t>92</a:t>
            </a:fld>
            <a:endParaRPr lang="es-ES"/>
          </a:p>
        </p:txBody>
      </p:sp>
      <p:graphicFrame>
        <p:nvGraphicFramePr>
          <p:cNvPr id="216382" name="Group 318"/>
          <p:cNvGraphicFramePr>
            <a:graphicFrameLocks noGrp="1"/>
          </p:cNvGraphicFramePr>
          <p:nvPr>
            <p:extLst>
              <p:ext uri="{D42A27DB-BD31-4B8C-83A1-F6EECF244321}">
                <p14:modId xmlns:p14="http://schemas.microsoft.com/office/powerpoint/2010/main" val="2312029422"/>
              </p:ext>
            </p:extLst>
          </p:nvPr>
        </p:nvGraphicFramePr>
        <p:xfrm>
          <a:off x="323849" y="893763"/>
          <a:ext cx="8493126" cy="4776599"/>
        </p:xfrm>
        <a:graphic>
          <a:graphicData uri="http://schemas.openxmlformats.org/drawingml/2006/table">
            <a:tbl>
              <a:tblPr>
                <a:effectLst>
                  <a:innerShdw blurRad="114300">
                    <a:prstClr val="black"/>
                  </a:innerShdw>
                </a:effectLst>
              </a:tblPr>
              <a:tblGrid>
                <a:gridCol w="653194"/>
                <a:gridCol w="6245369"/>
                <a:gridCol w="531521"/>
                <a:gridCol w="531521"/>
                <a:gridCol w="531521"/>
              </a:tblGrid>
              <a:tr h="4318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rPr>
                        <a:t>ACEPCIONES</a:t>
                      </a:r>
                      <a:endParaRPr kumimoji="0" lang="es-E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A</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B</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C</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03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HE DEFINIDO LA EDAD A LA QUE ME GUSTARÍA JUBILARME, CONTEMPLANDO LOS INGRESOS QUE PERCIBIRÉ CUANDO ESO SUCEDA.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DURANTE MI FORMACIÓN PROFESIONAL HE DEFINIDO EN QUÉ MOMENTO COMBINAR LOS ESTUDIOS CON EL TRABAJO.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DE LO QUE RECIBO POR MI TRABAJO O DE MIS PADRES, TENGO DEFINIDA LA DISTRIBUCIÓN DE MIS GASTOS. (DIVERSIÓN, ALIMENTOS, EVENTOS, ETC.)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HE DEFINIDO EN QUE ETAPA DE MI VIDA DEBO ADQUIRIR ALGUNA PROPIEDAD QUE CONSTITUYA UN PATRIMONIO PARA MI FAMILIA.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Narrow" pitchFamily="34" charset="0"/>
                        </a:rPr>
                        <a:t>AL TERMINAR MI CARRERA HE DECIDIDO QUE DESEO CONTINUAR PREPARÁNDOME MÁS ESTUDIANDO UNA MAESTRÍA O POST GRADO.</a:t>
                      </a:r>
                      <a:endParaRPr kumimoji="0" lang="es-ES"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Narrow" pitchFamily="34" charset="0"/>
                        </a:rPr>
                        <a:t>SE DE CUÁNTO TIEMPO DISPONGO PARA CADA UNA DE MIS ACTIVIDADES DIARIAS.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Narrow" pitchFamily="34" charset="0"/>
                        </a:rPr>
                        <a:t>CUANDO SE APROXIMAN LOS PERÍODOS DE EXÁMENES, DEFINO CON ANTICIPACIÓN MI PROGRAMA DE ESTUDIO.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 SUME CADA COLUMNA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Narrow" pitchFamily="34" charset="0"/>
                        </a:rPr>
                        <a:t>*</a:t>
                      </a:r>
                      <a:endParaRPr kumimoji="0" lang="es-ES" sz="1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Narrow" pitchFamily="34" charset="0"/>
                        </a:rPr>
                        <a:t>*</a:t>
                      </a:r>
                      <a:endParaRPr kumimoji="0" lang="es-ES" sz="1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Narrow" pitchFamily="34" charset="0"/>
                        </a:rPr>
                        <a:t>*</a:t>
                      </a:r>
                      <a:endParaRPr kumimoji="0" lang="es-ES" sz="12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MULTIPLIQUE LAS SUMAS ANTERIORES POR LOS NÚMEROS INDICADOS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Narrow" pitchFamily="34" charset="0"/>
                        </a:rPr>
                        <a:t>x 7</a:t>
                      </a:r>
                      <a:endParaRPr kumimoji="0" lang="es-ES" sz="1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Narrow" pitchFamily="34" charset="0"/>
                        </a:rPr>
                        <a:t>x 4</a:t>
                      </a:r>
                      <a:endParaRPr kumimoji="0" lang="es-ES" sz="1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Narrow" pitchFamily="34" charset="0"/>
                        </a:rPr>
                        <a:t>x 1</a:t>
                      </a:r>
                      <a:endParaRPr kumimoji="0" lang="es-ES" sz="1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ANOTE LOS RESULTADOS DE LAS MULTIPLICACIONES ANTERIORES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rgbClr val="000000"/>
                          </a:solidFill>
                          <a:effectLst/>
                          <a:latin typeface="Arial Narrow" pitchFamily="34" charset="0"/>
                        </a:rPr>
                        <a:t>*</a:t>
                      </a:r>
                      <a:endParaRPr kumimoji="0" lang="es-ES" sz="1200" b="0"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rgbClr val="000000"/>
                          </a:solidFill>
                          <a:effectLst/>
                          <a:latin typeface="Arial Narrow" pitchFamily="34" charset="0"/>
                        </a:rPr>
                        <a:t>*</a:t>
                      </a:r>
                      <a:endParaRPr kumimoji="0" lang="es-ES" sz="1200" b="0" i="0" u="none" strike="noStrike" cap="none" normalizeH="0" baseline="0" smtClean="0">
                        <a:ln>
                          <a:noFill/>
                        </a:ln>
                        <a:solidFill>
                          <a:srgbClr val="0000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rgbClr val="000000"/>
                          </a:solidFill>
                          <a:effectLst/>
                          <a:latin typeface="Arial Narrow" pitchFamily="34" charset="0"/>
                        </a:rPr>
                        <a:t>*</a:t>
                      </a:r>
                      <a:endParaRPr kumimoji="0" lang="es-ES" sz="1200" b="0" i="0" u="none" strike="noStrike" cap="none" normalizeH="0" baseline="0" dirty="0" smtClean="0">
                        <a:ln>
                          <a:noFill/>
                        </a:ln>
                        <a:solidFill>
                          <a:srgbClr val="0000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TOTAL. SUME LAS CANTIDADES ANTERIORES</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rgbClr val="000000"/>
                          </a:solidFill>
                          <a:effectLst/>
                          <a:latin typeface="Arial Narrow" pitchFamily="34" charset="0"/>
                        </a:rPr>
                        <a:t>(1)</a:t>
                      </a:r>
                      <a:endParaRPr kumimoji="0" lang="es-ES" sz="1200" b="0" i="0" u="none" strike="noStrike" cap="none" normalizeH="0" baseline="0" dirty="0" smtClean="0">
                        <a:ln>
                          <a:noFill/>
                        </a:ln>
                        <a:solidFill>
                          <a:srgbClr val="000000"/>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30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(1) ESTE RESULTADO TOTAL REPRESENTA SU CAPACIDAD Y DISPOSICIÓN PARA PLANEAR. PREGUNTE A SU INSTRUCTOR POR LA INTERPRETACIÓN RESPECTIVA.</a:t>
                      </a:r>
                      <a:endParaRPr kumimoji="0" lang="es-ES" sz="12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281"/>
          <p:cNvSpPr>
            <a:spLocks noChangeArrowheads="1"/>
          </p:cNvSpPr>
          <p:nvPr/>
        </p:nvSpPr>
        <p:spPr bwMode="auto">
          <a:xfrm>
            <a:off x="539750" y="333375"/>
            <a:ext cx="8280400" cy="304800"/>
          </a:xfrm>
          <a:prstGeom prst="rect">
            <a:avLst/>
          </a:prstGeom>
          <a:noFill/>
          <a:ln w="9525">
            <a:noFill/>
            <a:miter lim="800000"/>
            <a:headEnd/>
            <a:tailEnd/>
          </a:ln>
        </p:spPr>
        <p:txBody>
          <a:bodyPr anchor="ctr">
            <a:spAutoFit/>
          </a:bodyPr>
          <a:lstStyle/>
          <a:p>
            <a:pPr algn="ctr"/>
            <a:r>
              <a:rPr lang="es-MX" sz="1400" b="1" dirty="0" smtClean="0"/>
              <a:t>AUTOEVALUACIÓN 3.2.1 : DISPOSICIÓN </a:t>
            </a:r>
            <a:r>
              <a:rPr lang="es-MX" sz="1400" b="1" dirty="0"/>
              <a:t>PARA LA </a:t>
            </a:r>
            <a:r>
              <a:rPr lang="es-MX" sz="1400" b="1" dirty="0" smtClean="0"/>
              <a:t>PLANEACIÓN. </a:t>
            </a:r>
            <a:r>
              <a:rPr lang="es-MX" sz="1400" b="1" i="1" dirty="0" smtClean="0"/>
              <a:t>Continuación…</a:t>
            </a:r>
            <a:endParaRPr lang="es-ES" sz="1400" i="1" dirty="0"/>
          </a:p>
        </p:txBody>
      </p:sp>
    </p:spTree>
    <p:extLst>
      <p:ext uri="{BB962C8B-B14F-4D97-AF65-F5344CB8AC3E}">
        <p14:creationId xmlns:p14="http://schemas.microsoft.com/office/powerpoint/2010/main" val="336526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3 Marcador de número de diapositiva"/>
          <p:cNvSpPr>
            <a:spLocks noGrp="1"/>
          </p:cNvSpPr>
          <p:nvPr>
            <p:ph type="sldNum" sz="quarter" idx="12"/>
          </p:nvPr>
        </p:nvSpPr>
        <p:spPr/>
        <p:txBody>
          <a:bodyPr/>
          <a:lstStyle/>
          <a:p>
            <a:pPr>
              <a:defRPr/>
            </a:pPr>
            <a:fld id="{11CC9E3E-3C87-4DFE-AF37-C4DF1B7B7462}" type="slidenum">
              <a:rPr lang="es-ES"/>
              <a:pPr>
                <a:defRPr/>
              </a:pPr>
              <a:t>93</a:t>
            </a:fld>
            <a:endParaRPr lang="es-ES" dirty="0"/>
          </a:p>
        </p:txBody>
      </p:sp>
      <p:graphicFrame>
        <p:nvGraphicFramePr>
          <p:cNvPr id="344287" name="Group 223"/>
          <p:cNvGraphicFramePr>
            <a:graphicFrameLocks noGrp="1"/>
          </p:cNvGraphicFramePr>
          <p:nvPr>
            <p:extLst>
              <p:ext uri="{D42A27DB-BD31-4B8C-83A1-F6EECF244321}">
                <p14:modId xmlns:p14="http://schemas.microsoft.com/office/powerpoint/2010/main" val="3183636649"/>
              </p:ext>
            </p:extLst>
          </p:nvPr>
        </p:nvGraphicFramePr>
        <p:xfrm>
          <a:off x="441325" y="1712913"/>
          <a:ext cx="8162925" cy="4015423"/>
        </p:xfrm>
        <a:graphic>
          <a:graphicData uri="http://schemas.openxmlformats.org/drawingml/2006/table">
            <a:tbl>
              <a:tblPr/>
              <a:tblGrid>
                <a:gridCol w="915965"/>
                <a:gridCol w="7246960"/>
              </a:tblGrid>
              <a:tr h="360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EJEMPLOS</a:t>
                      </a:r>
                      <a:endParaRPr kumimoji="0" lang="es-ES" sz="1400" b="1" i="0" u="none" strike="noStrike" cap="none" normalizeH="0" baseline="0" dirty="0" smtClean="0">
                        <a:ln>
                          <a:noFill/>
                        </a:ln>
                        <a:solidFill>
                          <a:schemeClr val="tx1"/>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r>
              <a:tr h="396875">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Promovemos el trabajo con ánimo positivo, para de esta manera cumplir con el compromiso de servicio que refuerza la confianza de nuestros clientes. </a:t>
                      </a:r>
                      <a:endParaRPr kumimoji="0" lang="es-ES" sz="1000" b="0" i="0" u="none" strike="noStrike" cap="none" normalizeH="0" baseline="0" dirty="0" smtClean="0">
                        <a:ln>
                          <a:noFill/>
                        </a:ln>
                        <a:solidFill>
                          <a:srgbClr val="FF0000"/>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2.-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Asesorar a las pequeñas y medianas organizaciones a fin de contribuir al logro de sus objetivos, agregando valor a las actividades de los mismos, brindando un servicio altamente profesional, personalizado, y orientado a los resultados. </a:t>
                      </a:r>
                      <a:endParaRPr kumimoji="0" lang="es-ES" sz="1000" b="0" i="0" u="none" strike="noStrike" cap="none" normalizeH="0" baseline="0" dirty="0" smtClean="0">
                        <a:ln>
                          <a:noFill/>
                        </a:ln>
                        <a:solidFill>
                          <a:srgbClr val="FF0000"/>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6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3.-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pitchFamily="34" charset="0"/>
                          <a:cs typeface="Arial" pitchFamily="34" charset="0"/>
                        </a:rPr>
                        <a:t>Ser reconocida por nuestros usuarios como una empresa de excelencia que se preocupa por el medio ambiente, y está orientada al servicio al cliente. </a:t>
                      </a:r>
                      <a:endParaRPr kumimoji="0" lang="es-ES" sz="1000" b="0" i="0" u="none" strike="noStrike" cap="none" normalizeH="0" baseline="0" dirty="0" smtClean="0">
                        <a:ln>
                          <a:noFill/>
                        </a:ln>
                        <a:solidFill>
                          <a:srgbClr val="FF0000"/>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4.-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Mantener una posición de liderazgo, con base en la preferencia del consumidor, logrando crear valores que propicien el desarrollo consistente con la generación de los recursos que la sustentan. </a:t>
                      </a:r>
                      <a:endParaRPr kumimoji="0" lang="es-ES" sz="10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5.-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Ser la corporación que marcha a la vanguardia de la competencia por su avanzada tecnología, la calidad de sus productos y servicios y la actitud positiva de su personal.</a:t>
                      </a:r>
                      <a:endParaRPr kumimoji="0" lang="es-ES" sz="10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6.-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Desarrollar y proyectar una imagen e identidad de empresa seria, responsable, innovadora y comprometida con el bienestar de la sociedad.</a:t>
                      </a:r>
                      <a:endParaRPr kumimoji="0" lang="es-ES" sz="10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7.-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Formar personas íntegras, éticas, con una visión humanística y competitivas internacionalmente en su campo profesional, que al mismo tiempo sean ciudadanos comprometidos con el desarrollo económico, político, social y cultural de su comunidad y con el uso sostenible de los recursos naturales. </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8.-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Elevar la productividad y optimizar los recursos para reducir los costos y aumentar la eficiencia de la empresa, así como promover la alta calificación y el desarrollo profesional de los trabajadores. </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9.-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Ser la compañía que mejor entienda y satisfaga las necesidades de productos, servicios y autoestima de la mujer, en todo el mundo. </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rPr>
                        <a:t>10.-  (____)</a:t>
                      </a:r>
                      <a:endParaRPr kumimoji="0" lang="es-ES" sz="1200" b="1" i="0" u="none" strike="noStrike" cap="none" normalizeH="0" baseline="0" dirty="0" smtClean="0">
                        <a:ln>
                          <a:noFill/>
                        </a:ln>
                        <a:solidFill>
                          <a:schemeClr val="tx1"/>
                        </a:solidFill>
                        <a:effectLst/>
                        <a:latin typeface="Arial Narrow" pitchFamily="34" charset="0"/>
                        <a:ea typeface="SimSun" pitchFamily="2" charset="-122"/>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just" defTabSz="914400" rtl="0" eaLnBrk="1" fontAlgn="base" latinLnBrk="0" hangingPunct="1">
                        <a:lnSpc>
                          <a:spcPct val="85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Buscamos constantemente mantener la armonía en la relación con compañeros de trabajo, clientes y proveedores. </a:t>
                      </a:r>
                      <a:endParaRPr kumimoji="0" lang="es-ES" sz="1000" b="0" i="0" u="none" strike="noStrike" cap="none" normalizeH="0" baseline="0" dirty="0" smtClean="0">
                        <a:ln>
                          <a:noFill/>
                        </a:ln>
                        <a:solidFill>
                          <a:srgbClr val="FF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1001" name="Rectangle 87"/>
          <p:cNvSpPr>
            <a:spLocks noChangeArrowheads="1"/>
          </p:cNvSpPr>
          <p:nvPr/>
        </p:nvSpPr>
        <p:spPr bwMode="auto">
          <a:xfrm>
            <a:off x="468313" y="407988"/>
            <a:ext cx="8135937" cy="284162"/>
          </a:xfrm>
          <a:prstGeom prst="rect">
            <a:avLst/>
          </a:prstGeom>
          <a:noFill/>
          <a:ln w="9525">
            <a:noFill/>
            <a:miter lim="800000"/>
            <a:headEnd/>
            <a:tailEnd/>
          </a:ln>
        </p:spPr>
        <p:txBody>
          <a:bodyPr anchor="ctr">
            <a:spAutoFit/>
          </a:bodyPr>
          <a:lstStyle/>
          <a:p>
            <a:pPr marL="342900" indent="-342900" algn="ctr">
              <a:lnSpc>
                <a:spcPct val="90000"/>
              </a:lnSpc>
              <a:tabLst>
                <a:tab pos="228600" algn="l"/>
              </a:tabLst>
            </a:pPr>
            <a:r>
              <a:rPr lang="es-ES" sz="1400" b="1" dirty="0" smtClean="0"/>
              <a:t>PRÁCTICA PERSONAL 3.2.2 : IDENTIFICACIÓN </a:t>
            </a:r>
            <a:r>
              <a:rPr lang="es-ES" sz="1400" b="1" dirty="0"/>
              <a:t>DE ELEMENTOS DE PLANEACIÓN</a:t>
            </a:r>
          </a:p>
        </p:txBody>
      </p:sp>
      <p:sp>
        <p:nvSpPr>
          <p:cNvPr id="41002" name="Rectangle 94"/>
          <p:cNvSpPr>
            <a:spLocks noChangeArrowheads="1"/>
          </p:cNvSpPr>
          <p:nvPr/>
        </p:nvSpPr>
        <p:spPr bwMode="auto">
          <a:xfrm>
            <a:off x="395288" y="685800"/>
            <a:ext cx="8208962" cy="523990"/>
          </a:xfrm>
          <a:prstGeom prst="rect">
            <a:avLst/>
          </a:prstGeom>
          <a:noFill/>
          <a:ln w="9525">
            <a:noFill/>
            <a:miter lim="800000"/>
            <a:headEnd/>
            <a:tailEnd/>
          </a:ln>
        </p:spPr>
        <p:txBody>
          <a:bodyPr>
            <a:spAutoFit/>
          </a:bodyPr>
          <a:lstStyle/>
          <a:p>
            <a:pPr algn="just">
              <a:lnSpc>
                <a:spcPct val="85000"/>
              </a:lnSpc>
            </a:pPr>
            <a:r>
              <a:rPr lang="es-MX" altLang="zh-CN" sz="1100" dirty="0" smtClean="0">
                <a:latin typeface="Arial" pitchFamily="34" charset="0"/>
                <a:cs typeface="Arial" pitchFamily="34" charset="0"/>
              </a:rPr>
              <a:t>Relacione cada uno de los elementos de planeación que se encuentran en la tabla de la izquierda y que tienen una letra de identificación con los ejemplos citados en la tabla de la derecha y anote en el paréntesis respectivo la letra de aquella que en su opinión corresponde a cada elemento de planeación. (Éstas pueden repetirse)</a:t>
            </a:r>
            <a:endParaRPr lang="es-MX" altLang="zh-CN" sz="1100" dirty="0">
              <a:latin typeface="Arial" pitchFamily="34" charset="0"/>
              <a:cs typeface="Arial" pitchFamily="34" charset="0"/>
            </a:endParaRPr>
          </a:p>
        </p:txBody>
      </p:sp>
      <p:graphicFrame>
        <p:nvGraphicFramePr>
          <p:cNvPr id="344231" name="Group 167"/>
          <p:cNvGraphicFramePr>
            <a:graphicFrameLocks noGrp="1"/>
          </p:cNvGraphicFramePr>
          <p:nvPr>
            <p:extLst>
              <p:ext uri="{D42A27DB-BD31-4B8C-83A1-F6EECF244321}">
                <p14:modId xmlns:p14="http://schemas.microsoft.com/office/powerpoint/2010/main" val="3784032001"/>
              </p:ext>
            </p:extLst>
          </p:nvPr>
        </p:nvGraphicFramePr>
        <p:xfrm>
          <a:off x="468313" y="1284288"/>
          <a:ext cx="8135937" cy="274320"/>
        </p:xfrm>
        <a:graphic>
          <a:graphicData uri="http://schemas.openxmlformats.org/drawingml/2006/table">
            <a:tbl>
              <a:tblPr/>
              <a:tblGrid>
                <a:gridCol w="290512"/>
                <a:gridCol w="1304925"/>
                <a:gridCol w="434975"/>
                <a:gridCol w="1217613"/>
                <a:gridCol w="434975"/>
                <a:gridCol w="1184275"/>
                <a:gridCol w="469900"/>
                <a:gridCol w="1200150"/>
                <a:gridCol w="452437"/>
                <a:gridCol w="1146175"/>
              </a:tblGrid>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A</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MISIÓN</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B</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VISIÓN</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C</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OBJETIVOS</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D</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VALORES</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E</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ESTRATEGIAS</a:t>
                      </a:r>
                      <a:endParaRPr kumimoji="0" lang="es-ES" sz="12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41027" name="Rectangle 163">
            <a:hlinkClick r:id="rId2" action="ppaction://hlinkpres?slideindex=1&amp;slidetitle="/>
          </p:cNvPr>
          <p:cNvSpPr>
            <a:spLocks noChangeArrowheads="1"/>
          </p:cNvSpPr>
          <p:nvPr/>
        </p:nvSpPr>
        <p:spPr bwMode="auto">
          <a:xfrm>
            <a:off x="395288" y="5745163"/>
            <a:ext cx="8642350" cy="274637"/>
          </a:xfrm>
          <a:prstGeom prst="rect">
            <a:avLst/>
          </a:prstGeom>
          <a:noFill/>
          <a:ln w="9525">
            <a:noFill/>
            <a:miter lim="800000"/>
            <a:headEnd/>
            <a:tailEnd/>
          </a:ln>
        </p:spPr>
        <p:txBody>
          <a:bodyPr>
            <a:spAutoFit/>
          </a:bodyPr>
          <a:lstStyle/>
          <a:p>
            <a:pPr algn="just"/>
            <a:r>
              <a:rPr lang="es-MX" sz="1200" b="1" i="1" dirty="0"/>
              <a:t>Pregunte los resultados al instructor</a:t>
            </a:r>
            <a:r>
              <a:rPr lang="es-MX" sz="1200" dirty="0"/>
              <a:t>.</a:t>
            </a:r>
            <a:endParaRPr lang="es-ES" dirty="0"/>
          </a:p>
        </p:txBody>
      </p:sp>
    </p:spTree>
    <p:extLst>
      <p:ext uri="{BB962C8B-B14F-4D97-AF65-F5344CB8AC3E}">
        <p14:creationId xmlns:p14="http://schemas.microsoft.com/office/powerpoint/2010/main" val="1106158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10074</Words>
  <Application>Microsoft Office PowerPoint</Application>
  <PresentationFormat>Presentación en pantalla (4:3)</PresentationFormat>
  <Paragraphs>1723</Paragraphs>
  <Slides>93</Slides>
  <Notes>68</Notes>
  <HiddenSlides>0</HiddenSlides>
  <MMClips>0</MMClips>
  <ScaleCrop>false</ScaleCrop>
  <HeadingPairs>
    <vt:vector size="4" baseType="variant">
      <vt:variant>
        <vt:lpstr>Tema</vt:lpstr>
      </vt:variant>
      <vt:variant>
        <vt:i4>1</vt:i4>
      </vt:variant>
      <vt:variant>
        <vt:lpstr>Títulos de diapositiva</vt:lpstr>
      </vt:variant>
      <vt:variant>
        <vt:i4>93</vt:i4>
      </vt:variant>
    </vt:vector>
  </HeadingPairs>
  <TitlesOfParts>
    <vt:vector size="9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EJEMPLOS DE VALORES ESTRATÉGICOS DE UNA EMPRESA: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 RESULTADOS DE LA PLANEACIÓN ESTRATÉGICA</vt:lpstr>
      <vt:lpstr>Etapas de la Evaluación</vt:lpstr>
      <vt:lpstr>Planear</vt:lpstr>
      <vt:lpstr>Controlar</vt:lpstr>
      <vt:lpstr>Medir</vt:lpstr>
      <vt:lpstr>Evaluar</vt:lpstr>
      <vt:lpstr>Decidir</vt:lpstr>
      <vt:lpstr>Ajustar</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Conchi</dc:creator>
  <cp:lastModifiedBy>Conchi</cp:lastModifiedBy>
  <cp:revision>39</cp:revision>
  <dcterms:created xsi:type="dcterms:W3CDTF">2013-07-09T14:33:58Z</dcterms:created>
  <dcterms:modified xsi:type="dcterms:W3CDTF">2013-07-25T15:07:48Z</dcterms:modified>
</cp:coreProperties>
</file>