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76" r:id="rId2"/>
    <p:sldId id="257" r:id="rId3"/>
    <p:sldId id="258" r:id="rId4"/>
    <p:sldId id="259" r:id="rId5"/>
    <p:sldId id="299" r:id="rId6"/>
    <p:sldId id="319" r:id="rId7"/>
    <p:sldId id="260" r:id="rId8"/>
    <p:sldId id="277" r:id="rId9"/>
    <p:sldId id="278" r:id="rId10"/>
    <p:sldId id="280" r:id="rId11"/>
    <p:sldId id="281" r:id="rId12"/>
    <p:sldId id="371" r:id="rId13"/>
    <p:sldId id="340" r:id="rId14"/>
    <p:sldId id="341" r:id="rId15"/>
    <p:sldId id="360" r:id="rId16"/>
    <p:sldId id="361" r:id="rId17"/>
    <p:sldId id="362" r:id="rId18"/>
    <p:sldId id="363" r:id="rId19"/>
    <p:sldId id="399" r:id="rId20"/>
    <p:sldId id="400" r:id="rId21"/>
    <p:sldId id="401" r:id="rId22"/>
    <p:sldId id="402" r:id="rId23"/>
    <p:sldId id="364" r:id="rId24"/>
    <p:sldId id="365" r:id="rId25"/>
    <p:sldId id="366" r:id="rId26"/>
    <p:sldId id="343" r:id="rId27"/>
    <p:sldId id="367" r:id="rId28"/>
    <p:sldId id="368" r:id="rId29"/>
    <p:sldId id="369" r:id="rId30"/>
    <p:sldId id="344" r:id="rId31"/>
    <p:sldId id="372" r:id="rId32"/>
    <p:sldId id="394" r:id="rId33"/>
    <p:sldId id="388" r:id="rId34"/>
    <p:sldId id="373" r:id="rId35"/>
    <p:sldId id="374" r:id="rId36"/>
    <p:sldId id="375" r:id="rId37"/>
    <p:sldId id="387" r:id="rId38"/>
    <p:sldId id="376" r:id="rId39"/>
    <p:sldId id="377" r:id="rId40"/>
    <p:sldId id="378" r:id="rId41"/>
    <p:sldId id="379" r:id="rId42"/>
    <p:sldId id="380" r:id="rId43"/>
    <p:sldId id="381" r:id="rId44"/>
    <p:sldId id="382" r:id="rId45"/>
    <p:sldId id="383" r:id="rId46"/>
    <p:sldId id="384" r:id="rId47"/>
    <p:sldId id="345" r:id="rId48"/>
    <p:sldId id="353" r:id="rId49"/>
    <p:sldId id="354" r:id="rId50"/>
    <p:sldId id="355" r:id="rId51"/>
    <p:sldId id="356" r:id="rId52"/>
    <p:sldId id="271" r:id="rId53"/>
    <p:sldId id="272" r:id="rId54"/>
    <p:sldId id="295" r:id="rId55"/>
    <p:sldId id="273" r:id="rId56"/>
    <p:sldId id="274" r:id="rId57"/>
    <p:sldId id="275" r:id="rId58"/>
    <p:sldId id="389" r:id="rId59"/>
    <p:sldId id="404" r:id="rId6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CC"/>
    <a:srgbClr val="CA2C37"/>
    <a:srgbClr val="CC0000"/>
    <a:srgbClr val="AA3F3C"/>
    <a:srgbClr val="CC0066"/>
    <a:srgbClr val="FFFF99"/>
    <a:srgbClr val="FF9933"/>
    <a:srgbClr val="FFCC99"/>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87" autoAdjust="0"/>
    <p:restoredTop sz="94660"/>
  </p:normalViewPr>
  <p:slideViewPr>
    <p:cSldViewPr showGuides="1">
      <p:cViewPr>
        <p:scale>
          <a:sx n="70" d="100"/>
          <a:sy n="70" d="100"/>
        </p:scale>
        <p:origin x="-2868" y="-1032"/>
      </p:cViewPr>
      <p:guideLst>
        <p:guide orient="horz" pos="4020"/>
        <p:guide pos="2880"/>
      </p:guideLst>
    </p:cSldViewPr>
  </p:slideViewPr>
  <p:notesTextViewPr>
    <p:cViewPr>
      <p:scale>
        <a:sx n="1" d="1"/>
        <a:sy n="1" d="1"/>
      </p:scale>
      <p:origin x="0" y="0"/>
    </p:cViewPr>
  </p:notesTextViewPr>
  <p:sorterViewPr>
    <p:cViewPr>
      <p:scale>
        <a:sx n="170" d="100"/>
        <a:sy n="170" d="100"/>
      </p:scale>
      <p:origin x="0" y="256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4FFB9-C557-4701-8371-959B564DCF98}" type="doc">
      <dgm:prSet loTypeId="urn:microsoft.com/office/officeart/2005/8/layout/hProcess9" loCatId="process" qsTypeId="urn:microsoft.com/office/officeart/2005/8/quickstyle/3d2" qsCatId="3D" csTypeId="urn:microsoft.com/office/officeart/2005/8/colors/colorful5" csCatId="colorful" phldr="1"/>
      <dgm:spPr/>
    </dgm:pt>
    <dgm:pt modelId="{1A672127-64C6-4478-B898-B7602F822F1D}">
      <dgm:prSet phldrT="[Texto]" custT="1"/>
      <dgm:spPr/>
      <dgm:t>
        <a:bodyPr/>
        <a:lstStyle/>
        <a:p>
          <a:r>
            <a:rPr lang="es-MX" sz="1600" b="1" dirty="0" smtClean="0">
              <a:effectLst>
                <a:outerShdw blurRad="38100" dist="38100" dir="2700000" algn="tl">
                  <a:srgbClr val="000000">
                    <a:alpha val="43137"/>
                  </a:srgbClr>
                </a:outerShdw>
              </a:effectLst>
            </a:rPr>
            <a:t>Apertura</a:t>
          </a:r>
        </a:p>
        <a:p>
          <a:r>
            <a:rPr lang="es-MX" sz="1600" b="1" dirty="0" smtClean="0">
              <a:effectLst>
                <a:outerShdw blurRad="38100" dist="38100" dir="2700000" algn="tl">
                  <a:srgbClr val="000000">
                    <a:alpha val="43137"/>
                  </a:srgbClr>
                </a:outerShdw>
              </a:effectLst>
            </a:rPr>
            <a:t>2</a:t>
          </a:r>
          <a:endParaRPr lang="es-MX" sz="1600" b="1" dirty="0">
            <a:effectLst>
              <a:outerShdw blurRad="38100" dist="38100" dir="2700000" algn="tl">
                <a:srgbClr val="000000">
                  <a:alpha val="43137"/>
                </a:srgbClr>
              </a:outerShdw>
            </a:effectLst>
          </a:endParaRPr>
        </a:p>
      </dgm:t>
    </dgm:pt>
    <dgm:pt modelId="{219A6E9B-2BF3-47AB-9A79-3712007E9B18}" type="parTrans" cxnId="{E8395244-BFB5-4AB5-A203-D8386046D934}">
      <dgm:prSet/>
      <dgm:spPr/>
      <dgm:t>
        <a:bodyPr/>
        <a:lstStyle/>
        <a:p>
          <a:endParaRPr lang="es-MX"/>
        </a:p>
      </dgm:t>
    </dgm:pt>
    <dgm:pt modelId="{363D5B99-5F34-4E93-9399-CD06FD01930A}" type="sibTrans" cxnId="{E8395244-BFB5-4AB5-A203-D8386046D934}">
      <dgm:prSet/>
      <dgm:spPr/>
      <dgm:t>
        <a:bodyPr/>
        <a:lstStyle/>
        <a:p>
          <a:endParaRPr lang="es-MX"/>
        </a:p>
      </dgm:t>
    </dgm:pt>
    <dgm:pt modelId="{0163BB3D-8C59-40FE-9539-95E40DBB51E9}">
      <dgm:prSet phldrT="[Texto]" custT="1"/>
      <dgm:spPr/>
      <dgm:t>
        <a:bodyPr/>
        <a:lstStyle/>
        <a:p>
          <a:r>
            <a:rPr lang="es-MX" sz="1600" b="1" dirty="0" smtClean="0">
              <a:effectLst>
                <a:outerShdw blurRad="38100" dist="38100" dir="2700000" algn="tl">
                  <a:srgbClr val="000000">
                    <a:alpha val="43137"/>
                  </a:srgbClr>
                </a:outerShdw>
              </a:effectLst>
            </a:rPr>
            <a:t>Desarrollo</a:t>
          </a:r>
        </a:p>
        <a:p>
          <a:r>
            <a:rPr lang="es-MX" sz="1600" b="1" dirty="0" smtClean="0">
              <a:effectLst>
                <a:outerShdw blurRad="38100" dist="38100" dir="2700000" algn="tl">
                  <a:srgbClr val="000000">
                    <a:alpha val="43137"/>
                  </a:srgbClr>
                </a:outerShdw>
              </a:effectLst>
            </a:rPr>
            <a:t>3</a:t>
          </a:r>
          <a:endParaRPr lang="es-MX" sz="1600" b="1" dirty="0">
            <a:effectLst>
              <a:outerShdw blurRad="38100" dist="38100" dir="2700000" algn="tl">
                <a:srgbClr val="000000">
                  <a:alpha val="43137"/>
                </a:srgbClr>
              </a:outerShdw>
            </a:effectLst>
          </a:endParaRPr>
        </a:p>
      </dgm:t>
    </dgm:pt>
    <dgm:pt modelId="{F1710704-21F7-4ACE-BA04-75AAE60956C8}" type="parTrans" cxnId="{0F1F8D09-A9EF-46A4-944F-27A4E058E652}">
      <dgm:prSet/>
      <dgm:spPr/>
      <dgm:t>
        <a:bodyPr/>
        <a:lstStyle/>
        <a:p>
          <a:endParaRPr lang="es-MX"/>
        </a:p>
      </dgm:t>
    </dgm:pt>
    <dgm:pt modelId="{C9B71EE4-337A-42AF-898A-02F74BBF3506}" type="sibTrans" cxnId="{0F1F8D09-A9EF-46A4-944F-27A4E058E652}">
      <dgm:prSet/>
      <dgm:spPr/>
      <dgm:t>
        <a:bodyPr/>
        <a:lstStyle/>
        <a:p>
          <a:endParaRPr lang="es-MX"/>
        </a:p>
      </dgm:t>
    </dgm:pt>
    <dgm:pt modelId="{50A12C2E-3E48-4839-8D00-8E59C860FCB4}">
      <dgm:prSet phldrT="[Texto]" custT="1"/>
      <dgm:spPr/>
      <dgm:t>
        <a:bodyPr/>
        <a:lstStyle/>
        <a:p>
          <a:r>
            <a:rPr lang="es-MX" sz="1600" b="1" dirty="0" smtClean="0">
              <a:effectLst>
                <a:outerShdw blurRad="38100" dist="38100" dir="2700000" algn="tl">
                  <a:srgbClr val="000000">
                    <a:alpha val="43137"/>
                  </a:srgbClr>
                </a:outerShdw>
              </a:effectLst>
            </a:rPr>
            <a:t>Cierre</a:t>
          </a:r>
        </a:p>
        <a:p>
          <a:r>
            <a:rPr lang="es-MX" sz="1600" b="1" dirty="0" smtClean="0">
              <a:effectLst>
                <a:outerShdw blurRad="38100" dist="38100" dir="2700000" algn="tl">
                  <a:srgbClr val="000000">
                    <a:alpha val="43137"/>
                  </a:srgbClr>
                </a:outerShdw>
              </a:effectLst>
            </a:rPr>
            <a:t>4</a:t>
          </a:r>
        </a:p>
      </dgm:t>
    </dgm:pt>
    <dgm:pt modelId="{D852D401-C9F2-487D-B272-348D210C0593}" type="parTrans" cxnId="{FE095E5D-9B68-4AF1-8288-99FE1EF20C6A}">
      <dgm:prSet/>
      <dgm:spPr/>
      <dgm:t>
        <a:bodyPr/>
        <a:lstStyle/>
        <a:p>
          <a:endParaRPr lang="es-MX"/>
        </a:p>
      </dgm:t>
    </dgm:pt>
    <dgm:pt modelId="{08BB91F4-A6EF-4208-80C9-BD8B41D3CC8F}" type="sibTrans" cxnId="{FE095E5D-9B68-4AF1-8288-99FE1EF20C6A}">
      <dgm:prSet/>
      <dgm:spPr/>
      <dgm:t>
        <a:bodyPr/>
        <a:lstStyle/>
        <a:p>
          <a:endParaRPr lang="es-MX"/>
        </a:p>
      </dgm:t>
    </dgm:pt>
    <dgm:pt modelId="{35310E91-FDBA-4D0E-8D10-788554ED8F0E}">
      <dgm:prSet custT="1"/>
      <dgm:spPr/>
      <dgm:t>
        <a:bodyPr/>
        <a:lstStyle/>
        <a:p>
          <a:r>
            <a:rPr lang="es-MX" sz="1600" b="1" dirty="0" smtClean="0">
              <a:effectLst>
                <a:outerShdw blurRad="38100" dist="38100" dir="2700000" algn="tl">
                  <a:srgbClr val="000000">
                    <a:alpha val="43137"/>
                  </a:srgbClr>
                </a:outerShdw>
              </a:effectLst>
            </a:rPr>
            <a:t>Preparación</a:t>
          </a:r>
        </a:p>
        <a:p>
          <a:r>
            <a:rPr lang="es-MX" sz="1600" b="1" dirty="0" smtClean="0">
              <a:effectLst>
                <a:outerShdw blurRad="38100" dist="38100" dir="2700000" algn="tl">
                  <a:srgbClr val="000000">
                    <a:alpha val="43137"/>
                  </a:srgbClr>
                </a:outerShdw>
              </a:effectLst>
            </a:rPr>
            <a:t>1</a:t>
          </a:r>
          <a:endParaRPr lang="es-MX" sz="1600" b="1" dirty="0">
            <a:effectLst>
              <a:outerShdw blurRad="38100" dist="38100" dir="2700000" algn="tl">
                <a:srgbClr val="000000">
                  <a:alpha val="43137"/>
                </a:srgbClr>
              </a:outerShdw>
            </a:effectLst>
          </a:endParaRPr>
        </a:p>
      </dgm:t>
    </dgm:pt>
    <dgm:pt modelId="{FA02CC6D-91D2-4DDA-BE7D-50638B2E7ABC}" type="parTrans" cxnId="{5160D15D-57E5-44BA-99A3-06D29DF7735D}">
      <dgm:prSet/>
      <dgm:spPr/>
      <dgm:t>
        <a:bodyPr/>
        <a:lstStyle/>
        <a:p>
          <a:endParaRPr lang="es-MX"/>
        </a:p>
      </dgm:t>
    </dgm:pt>
    <dgm:pt modelId="{674E4F09-B3FE-408B-AAD4-344410EA8031}" type="sibTrans" cxnId="{5160D15D-57E5-44BA-99A3-06D29DF7735D}">
      <dgm:prSet/>
      <dgm:spPr/>
      <dgm:t>
        <a:bodyPr/>
        <a:lstStyle/>
        <a:p>
          <a:endParaRPr lang="es-MX"/>
        </a:p>
      </dgm:t>
    </dgm:pt>
    <dgm:pt modelId="{12CA76A8-9BA9-4637-BFD0-20B97E0EE4C8}" type="pres">
      <dgm:prSet presAssocID="{2E14FFB9-C557-4701-8371-959B564DCF98}" presName="CompostProcess" presStyleCnt="0">
        <dgm:presLayoutVars>
          <dgm:dir/>
          <dgm:resizeHandles val="exact"/>
        </dgm:presLayoutVars>
      </dgm:prSet>
      <dgm:spPr/>
    </dgm:pt>
    <dgm:pt modelId="{104C5EBF-F7C6-43AB-8FFB-A2CB4B70691F}" type="pres">
      <dgm:prSet presAssocID="{2E14FFB9-C557-4701-8371-959B564DCF98}" presName="arrow" presStyleLbl="bgShp" presStyleIdx="0" presStyleCnt="1" custScaleX="109671"/>
      <dgm:spPr/>
    </dgm:pt>
    <dgm:pt modelId="{6DD86360-39B8-4D62-BE65-B80E93A791CB}" type="pres">
      <dgm:prSet presAssocID="{2E14FFB9-C557-4701-8371-959B564DCF98}" presName="linearProcess" presStyleCnt="0"/>
      <dgm:spPr/>
    </dgm:pt>
    <dgm:pt modelId="{479935BA-64E8-4539-8926-AC28C862135E}" type="pres">
      <dgm:prSet presAssocID="{35310E91-FDBA-4D0E-8D10-788554ED8F0E}" presName="textNode" presStyleLbl="node1" presStyleIdx="0" presStyleCnt="4" custScaleX="50844" custScaleY="90797" custLinFactX="-719" custLinFactNeighborX="-100000">
        <dgm:presLayoutVars>
          <dgm:bulletEnabled val="1"/>
        </dgm:presLayoutVars>
      </dgm:prSet>
      <dgm:spPr/>
      <dgm:t>
        <a:bodyPr/>
        <a:lstStyle/>
        <a:p>
          <a:endParaRPr lang="es-MX"/>
        </a:p>
      </dgm:t>
    </dgm:pt>
    <dgm:pt modelId="{F10BE0B5-EDE9-4165-A1A9-62F0D2380D11}" type="pres">
      <dgm:prSet presAssocID="{674E4F09-B3FE-408B-AAD4-344410EA8031}" presName="sibTrans" presStyleCnt="0"/>
      <dgm:spPr/>
    </dgm:pt>
    <dgm:pt modelId="{48EB3CBF-59A7-4100-8D52-7924FCD21208}" type="pres">
      <dgm:prSet presAssocID="{1A672127-64C6-4478-B898-B7602F822F1D}" presName="textNode" presStyleLbl="node1" presStyleIdx="1" presStyleCnt="4" custScaleX="50844" custScaleY="90797" custLinFactX="-14417" custLinFactNeighborX="-100000">
        <dgm:presLayoutVars>
          <dgm:bulletEnabled val="1"/>
        </dgm:presLayoutVars>
      </dgm:prSet>
      <dgm:spPr/>
      <dgm:t>
        <a:bodyPr/>
        <a:lstStyle/>
        <a:p>
          <a:endParaRPr lang="es-MX"/>
        </a:p>
      </dgm:t>
    </dgm:pt>
    <dgm:pt modelId="{5F542888-C21B-4040-B4ED-AE0A80571A2C}" type="pres">
      <dgm:prSet presAssocID="{363D5B99-5F34-4E93-9399-CD06FD01930A}" presName="sibTrans" presStyleCnt="0"/>
      <dgm:spPr/>
    </dgm:pt>
    <dgm:pt modelId="{2C84E025-9308-42A0-A230-5610811E0C8B}" type="pres">
      <dgm:prSet presAssocID="{0163BB3D-8C59-40FE-9539-95E40DBB51E9}" presName="textNode" presStyleLbl="node1" presStyleIdx="2" presStyleCnt="4" custScaleX="50844" custScaleY="90797" custLinFactX="-28253" custLinFactNeighborX="-100000">
        <dgm:presLayoutVars>
          <dgm:bulletEnabled val="1"/>
        </dgm:presLayoutVars>
      </dgm:prSet>
      <dgm:spPr/>
      <dgm:t>
        <a:bodyPr/>
        <a:lstStyle/>
        <a:p>
          <a:endParaRPr lang="es-MX"/>
        </a:p>
      </dgm:t>
    </dgm:pt>
    <dgm:pt modelId="{3A9C5EBF-B5C7-4F2E-AFAC-0FB54CF9479F}" type="pres">
      <dgm:prSet presAssocID="{C9B71EE4-337A-42AF-898A-02F74BBF3506}" presName="sibTrans" presStyleCnt="0"/>
      <dgm:spPr/>
    </dgm:pt>
    <dgm:pt modelId="{49A0756D-1A1B-4F06-8F79-ABA40EFC1DCF}" type="pres">
      <dgm:prSet presAssocID="{50A12C2E-3E48-4839-8D00-8E59C860FCB4}" presName="textNode" presStyleLbl="node1" presStyleIdx="3" presStyleCnt="4" custScaleX="50844" custScaleY="90797" custLinFactX="-42090" custLinFactNeighborX="-100000">
        <dgm:presLayoutVars>
          <dgm:bulletEnabled val="1"/>
        </dgm:presLayoutVars>
      </dgm:prSet>
      <dgm:spPr/>
      <dgm:t>
        <a:bodyPr/>
        <a:lstStyle/>
        <a:p>
          <a:endParaRPr lang="es-MX"/>
        </a:p>
      </dgm:t>
    </dgm:pt>
  </dgm:ptLst>
  <dgm:cxnLst>
    <dgm:cxn modelId="{12582276-02D3-41F2-8E65-ADA3A42DE1FA}" type="presOf" srcId="{1A672127-64C6-4478-B898-B7602F822F1D}" destId="{48EB3CBF-59A7-4100-8D52-7924FCD21208}" srcOrd="0" destOrd="0" presId="urn:microsoft.com/office/officeart/2005/8/layout/hProcess9"/>
    <dgm:cxn modelId="{5160D15D-57E5-44BA-99A3-06D29DF7735D}" srcId="{2E14FFB9-C557-4701-8371-959B564DCF98}" destId="{35310E91-FDBA-4D0E-8D10-788554ED8F0E}" srcOrd="0" destOrd="0" parTransId="{FA02CC6D-91D2-4DDA-BE7D-50638B2E7ABC}" sibTransId="{674E4F09-B3FE-408B-AAD4-344410EA8031}"/>
    <dgm:cxn modelId="{FE095E5D-9B68-4AF1-8288-99FE1EF20C6A}" srcId="{2E14FFB9-C557-4701-8371-959B564DCF98}" destId="{50A12C2E-3E48-4839-8D00-8E59C860FCB4}" srcOrd="3" destOrd="0" parTransId="{D852D401-C9F2-487D-B272-348D210C0593}" sibTransId="{08BB91F4-A6EF-4208-80C9-BD8B41D3CC8F}"/>
    <dgm:cxn modelId="{51670382-56A7-4BAA-91C3-95EBD9B198D0}" type="presOf" srcId="{0163BB3D-8C59-40FE-9539-95E40DBB51E9}" destId="{2C84E025-9308-42A0-A230-5610811E0C8B}" srcOrd="0" destOrd="0" presId="urn:microsoft.com/office/officeart/2005/8/layout/hProcess9"/>
    <dgm:cxn modelId="{0F1F8D09-A9EF-46A4-944F-27A4E058E652}" srcId="{2E14FFB9-C557-4701-8371-959B564DCF98}" destId="{0163BB3D-8C59-40FE-9539-95E40DBB51E9}" srcOrd="2" destOrd="0" parTransId="{F1710704-21F7-4ACE-BA04-75AAE60956C8}" sibTransId="{C9B71EE4-337A-42AF-898A-02F74BBF3506}"/>
    <dgm:cxn modelId="{342F6828-1D5F-4C9A-9A71-834E57E61D4E}" type="presOf" srcId="{2E14FFB9-C557-4701-8371-959B564DCF98}" destId="{12CA76A8-9BA9-4637-BFD0-20B97E0EE4C8}" srcOrd="0" destOrd="0" presId="urn:microsoft.com/office/officeart/2005/8/layout/hProcess9"/>
    <dgm:cxn modelId="{E8395244-BFB5-4AB5-A203-D8386046D934}" srcId="{2E14FFB9-C557-4701-8371-959B564DCF98}" destId="{1A672127-64C6-4478-B898-B7602F822F1D}" srcOrd="1" destOrd="0" parTransId="{219A6E9B-2BF3-47AB-9A79-3712007E9B18}" sibTransId="{363D5B99-5F34-4E93-9399-CD06FD01930A}"/>
    <dgm:cxn modelId="{B285CE35-1FAA-406D-A9BD-BA426C3F1F10}" type="presOf" srcId="{35310E91-FDBA-4D0E-8D10-788554ED8F0E}" destId="{479935BA-64E8-4539-8926-AC28C862135E}" srcOrd="0" destOrd="0" presId="urn:microsoft.com/office/officeart/2005/8/layout/hProcess9"/>
    <dgm:cxn modelId="{750BA667-3EE7-4F9F-9826-88601590D897}" type="presOf" srcId="{50A12C2E-3E48-4839-8D00-8E59C860FCB4}" destId="{49A0756D-1A1B-4F06-8F79-ABA40EFC1DCF}" srcOrd="0" destOrd="0" presId="urn:microsoft.com/office/officeart/2005/8/layout/hProcess9"/>
    <dgm:cxn modelId="{11BD2A4A-8853-483C-B641-9D3BBC1F7662}" type="presParOf" srcId="{12CA76A8-9BA9-4637-BFD0-20B97E0EE4C8}" destId="{104C5EBF-F7C6-43AB-8FFB-A2CB4B70691F}" srcOrd="0" destOrd="0" presId="urn:microsoft.com/office/officeart/2005/8/layout/hProcess9"/>
    <dgm:cxn modelId="{E0D1DFF6-F0A5-4B20-8905-F1788960B1F7}" type="presParOf" srcId="{12CA76A8-9BA9-4637-BFD0-20B97E0EE4C8}" destId="{6DD86360-39B8-4D62-BE65-B80E93A791CB}" srcOrd="1" destOrd="0" presId="urn:microsoft.com/office/officeart/2005/8/layout/hProcess9"/>
    <dgm:cxn modelId="{E796B494-86FD-4E9C-8B71-D3D1E4EDAFEE}" type="presParOf" srcId="{6DD86360-39B8-4D62-BE65-B80E93A791CB}" destId="{479935BA-64E8-4539-8926-AC28C862135E}" srcOrd="0" destOrd="0" presId="urn:microsoft.com/office/officeart/2005/8/layout/hProcess9"/>
    <dgm:cxn modelId="{4AB6EF77-4DC2-4727-8364-C1C7BA050B7E}" type="presParOf" srcId="{6DD86360-39B8-4D62-BE65-B80E93A791CB}" destId="{F10BE0B5-EDE9-4165-A1A9-62F0D2380D11}" srcOrd="1" destOrd="0" presId="urn:microsoft.com/office/officeart/2005/8/layout/hProcess9"/>
    <dgm:cxn modelId="{F641897F-321E-46E2-B706-A41E5BE23AE5}" type="presParOf" srcId="{6DD86360-39B8-4D62-BE65-B80E93A791CB}" destId="{48EB3CBF-59A7-4100-8D52-7924FCD21208}" srcOrd="2" destOrd="0" presId="urn:microsoft.com/office/officeart/2005/8/layout/hProcess9"/>
    <dgm:cxn modelId="{4F99675C-052B-436B-BFEC-05E3F9B8F97E}" type="presParOf" srcId="{6DD86360-39B8-4D62-BE65-B80E93A791CB}" destId="{5F542888-C21B-4040-B4ED-AE0A80571A2C}" srcOrd="3" destOrd="0" presId="urn:microsoft.com/office/officeart/2005/8/layout/hProcess9"/>
    <dgm:cxn modelId="{B69E7AD7-5B1E-4ADB-BDE8-73AD0445116F}" type="presParOf" srcId="{6DD86360-39B8-4D62-BE65-B80E93A791CB}" destId="{2C84E025-9308-42A0-A230-5610811E0C8B}" srcOrd="4" destOrd="0" presId="urn:microsoft.com/office/officeart/2005/8/layout/hProcess9"/>
    <dgm:cxn modelId="{16393248-65F9-4B1C-A4A2-8EC1058B5428}" type="presParOf" srcId="{6DD86360-39B8-4D62-BE65-B80E93A791CB}" destId="{3A9C5EBF-B5C7-4F2E-AFAC-0FB54CF9479F}" srcOrd="5" destOrd="0" presId="urn:microsoft.com/office/officeart/2005/8/layout/hProcess9"/>
    <dgm:cxn modelId="{571A596D-DF2D-4B1A-A84D-36EEC4F1C259}" type="presParOf" srcId="{6DD86360-39B8-4D62-BE65-B80E93A791CB}" destId="{49A0756D-1A1B-4F06-8F79-ABA40EFC1DC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F958E1-3AA6-4BD7-B916-683DF950F9FA}" type="doc">
      <dgm:prSet loTypeId="urn:microsoft.com/office/officeart/2005/8/layout/hList3" loCatId="list" qsTypeId="urn:microsoft.com/office/officeart/2005/8/quickstyle/simple1" qsCatId="simple" csTypeId="urn:microsoft.com/office/officeart/2005/8/colors/colorful4" csCatId="colorful" phldr="1"/>
      <dgm:spPr/>
      <dgm:t>
        <a:bodyPr/>
        <a:lstStyle/>
        <a:p>
          <a:endParaRPr lang="es-MX"/>
        </a:p>
      </dgm:t>
    </dgm:pt>
    <dgm:pt modelId="{28ECA9B4-5215-4C21-9DD9-775E75A9E571}">
      <dgm:prSet phldrT="[Texto]" custT="1"/>
      <dgm:spPr/>
      <dgm:t>
        <a:bodyPr/>
        <a:lstStyle/>
        <a:p>
          <a:r>
            <a:rPr lang="es-ES_tradnl" sz="2000" dirty="0" smtClean="0"/>
            <a:t>En todo momento, tenga presente que conoce y tiene claro:</a:t>
          </a:r>
          <a:endParaRPr lang="es-MX" sz="2000" dirty="0"/>
        </a:p>
      </dgm:t>
    </dgm:pt>
    <dgm:pt modelId="{08D38FC0-6F24-4300-A8AA-DFCC9EB280D3}" type="parTrans" cxnId="{F97697C2-2DEA-47E4-97E3-FFCD9ED475BE}">
      <dgm:prSet/>
      <dgm:spPr/>
      <dgm:t>
        <a:bodyPr/>
        <a:lstStyle/>
        <a:p>
          <a:endParaRPr lang="es-MX"/>
        </a:p>
      </dgm:t>
    </dgm:pt>
    <dgm:pt modelId="{72FFE9C6-65D2-4FB4-B896-7225F8B3B107}" type="sibTrans" cxnId="{F97697C2-2DEA-47E4-97E3-FFCD9ED475BE}">
      <dgm:prSet/>
      <dgm:spPr/>
      <dgm:t>
        <a:bodyPr/>
        <a:lstStyle/>
        <a:p>
          <a:endParaRPr lang="es-MX"/>
        </a:p>
      </dgm:t>
    </dgm:pt>
    <dgm:pt modelId="{1D4FD24F-A20F-4CC3-B35C-D921BA1C550B}">
      <dgm:prSet custT="1"/>
      <dgm:spPr/>
      <dgm:t>
        <a:bodyPr/>
        <a:lstStyle/>
        <a:p>
          <a:pPr algn="ctr"/>
          <a:r>
            <a:rPr lang="es-ES_tradnl" sz="1600" dirty="0" smtClean="0">
              <a:cs typeface="Times New Roman" pitchFamily="18" charset="0"/>
            </a:rPr>
            <a:t>Los </a:t>
          </a:r>
          <a:r>
            <a:rPr lang="es-ES_tradnl" sz="1600" b="1" i="1" dirty="0" smtClean="0">
              <a:cs typeface="Times New Roman" pitchFamily="18" charset="0"/>
            </a:rPr>
            <a:t>intereses fundamentales de ambas partes, su prioridad o </a:t>
          </a:r>
        </a:p>
        <a:p>
          <a:pPr algn="ctr"/>
          <a:r>
            <a:rPr lang="es-ES_tradnl" sz="1600" b="1" i="1" dirty="0" smtClean="0">
              <a:cs typeface="Times New Roman" pitchFamily="18" charset="0"/>
            </a:rPr>
            <a:t> su importancia</a:t>
          </a:r>
          <a:r>
            <a:rPr lang="es-ES_tradnl" sz="1600" dirty="0" smtClean="0">
              <a:cs typeface="Times New Roman" pitchFamily="18" charset="0"/>
            </a:rPr>
            <a:t>  y saber de qué modo existen posibles soluciones que permitan alcanzar dichos intereses.</a:t>
          </a:r>
          <a:endParaRPr lang="es-MX" sz="1600" dirty="0"/>
        </a:p>
      </dgm:t>
    </dgm:pt>
    <dgm:pt modelId="{F9281292-04EC-4347-A920-B2A752553A46}" type="parTrans" cxnId="{0112E6D0-7F7B-4631-9B08-F389C2E67FD4}">
      <dgm:prSet/>
      <dgm:spPr/>
      <dgm:t>
        <a:bodyPr/>
        <a:lstStyle/>
        <a:p>
          <a:endParaRPr lang="es-MX"/>
        </a:p>
      </dgm:t>
    </dgm:pt>
    <dgm:pt modelId="{82CB98B4-631F-430C-9F38-53439CC53417}" type="sibTrans" cxnId="{0112E6D0-7F7B-4631-9B08-F389C2E67FD4}">
      <dgm:prSet/>
      <dgm:spPr/>
      <dgm:t>
        <a:bodyPr/>
        <a:lstStyle/>
        <a:p>
          <a:endParaRPr lang="es-MX"/>
        </a:p>
      </dgm:t>
    </dgm:pt>
    <dgm:pt modelId="{05C58A3B-3D8A-4FA7-AFB3-8B1A50CF73E3}">
      <dgm:prSet custT="1"/>
      <dgm:spPr/>
      <dgm:t>
        <a:bodyPr/>
        <a:lstStyle/>
        <a:p>
          <a:pPr algn="ctr"/>
          <a:r>
            <a:rPr lang="es-ES_tradnl" sz="1600" b="1" i="1" dirty="0" smtClean="0">
              <a:cs typeface="Times New Roman" pitchFamily="18" charset="0"/>
            </a:rPr>
            <a:t>Saber cuáles son realmente sus intereses o los de sus representados</a:t>
          </a:r>
          <a:r>
            <a:rPr lang="es-ES_tradnl" sz="1600" dirty="0" smtClean="0">
              <a:cs typeface="Times New Roman" pitchFamily="18" charset="0"/>
            </a:rPr>
            <a:t> </a:t>
          </a:r>
        </a:p>
        <a:p>
          <a:pPr algn="ctr"/>
          <a:r>
            <a:rPr lang="es-ES_tradnl" sz="1600" dirty="0" smtClean="0">
              <a:cs typeface="Times New Roman" pitchFamily="18" charset="0"/>
            </a:rPr>
            <a:t>para decidir si </a:t>
          </a:r>
          <a:r>
            <a:rPr lang="es-ES_tradnl" sz="1600" b="1" i="1" dirty="0" smtClean="0">
              <a:cs typeface="Times New Roman" pitchFamily="18" charset="0"/>
            </a:rPr>
            <a:t>pueden satisfacerse</a:t>
          </a:r>
          <a:r>
            <a:rPr lang="es-ES_tradnl" sz="1600" dirty="0" smtClean="0">
              <a:cs typeface="Times New Roman" pitchFamily="18" charset="0"/>
            </a:rPr>
            <a:t> con los recursos propios y con los de la contraparte con las que va a negociar. </a:t>
          </a:r>
          <a:endParaRPr lang="es-MX" sz="1600" dirty="0"/>
        </a:p>
      </dgm:t>
    </dgm:pt>
    <dgm:pt modelId="{8D43B38E-21B5-44E7-A6FF-544D5CDF31DB}" type="parTrans" cxnId="{385B9A66-3996-4D19-B972-50990F00EEA2}">
      <dgm:prSet/>
      <dgm:spPr/>
      <dgm:t>
        <a:bodyPr/>
        <a:lstStyle/>
        <a:p>
          <a:endParaRPr lang="es-MX"/>
        </a:p>
      </dgm:t>
    </dgm:pt>
    <dgm:pt modelId="{0236831F-BEBA-4F44-BBFD-84EF93064C22}" type="sibTrans" cxnId="{385B9A66-3996-4D19-B972-50990F00EEA2}">
      <dgm:prSet/>
      <dgm:spPr/>
      <dgm:t>
        <a:bodyPr/>
        <a:lstStyle/>
        <a:p>
          <a:endParaRPr lang="es-MX"/>
        </a:p>
      </dgm:t>
    </dgm:pt>
    <dgm:pt modelId="{2BAF9CB9-D3F6-44B5-911E-F9B5F9A76CF5}">
      <dgm:prSet custT="1"/>
      <dgm:spPr/>
      <dgm:t>
        <a:bodyPr/>
        <a:lstStyle/>
        <a:p>
          <a:pPr algn="ctr"/>
          <a:r>
            <a:rPr lang="es-ES_tradnl" sz="1600" dirty="0" smtClean="0">
              <a:cs typeface="Times New Roman" pitchFamily="18" charset="0"/>
            </a:rPr>
            <a:t>Cuanto </a:t>
          </a:r>
          <a:r>
            <a:rPr lang="es-ES_tradnl" sz="1600" b="1" i="1" dirty="0" smtClean="0">
              <a:cs typeface="Times New Roman" pitchFamily="18" charset="0"/>
            </a:rPr>
            <a:t>más se conozca</a:t>
          </a:r>
          <a:r>
            <a:rPr lang="es-ES_tradnl" sz="1600" b="1" dirty="0" smtClean="0">
              <a:cs typeface="Times New Roman" pitchFamily="18" charset="0"/>
            </a:rPr>
            <a:t> </a:t>
          </a:r>
          <a:r>
            <a:rPr lang="es-ES_tradnl" sz="1600" dirty="0" smtClean="0">
              <a:cs typeface="Times New Roman" pitchFamily="18" charset="0"/>
            </a:rPr>
            <a:t>sobre el tema de la negociación, las </a:t>
          </a:r>
          <a:r>
            <a:rPr lang="es-ES_tradnl" sz="1600" b="1" i="1" dirty="0" smtClean="0">
              <a:cs typeface="Times New Roman" pitchFamily="18" charset="0"/>
            </a:rPr>
            <a:t>características</a:t>
          </a:r>
          <a:r>
            <a:rPr lang="es-ES_tradnl" sz="1600" dirty="0" smtClean="0">
              <a:cs typeface="Times New Roman" pitchFamily="18" charset="0"/>
            </a:rPr>
            <a:t> de las contrapartes </a:t>
          </a:r>
        </a:p>
        <a:p>
          <a:pPr algn="ctr"/>
          <a:r>
            <a:rPr lang="es-ES_tradnl" sz="1600" dirty="0" smtClean="0">
              <a:cs typeface="Times New Roman" pitchFamily="18" charset="0"/>
            </a:rPr>
            <a:t>y su </a:t>
          </a:r>
          <a:r>
            <a:rPr lang="es-ES_tradnl" sz="1600" b="1" i="1" dirty="0" smtClean="0">
              <a:cs typeface="Times New Roman" pitchFamily="18" charset="0"/>
            </a:rPr>
            <a:t>capacidad para cumplir</a:t>
          </a:r>
          <a:r>
            <a:rPr lang="es-ES_tradnl" sz="1600" dirty="0" smtClean="0">
              <a:cs typeface="Times New Roman" pitchFamily="18" charset="0"/>
            </a:rPr>
            <a:t> con lo acordado, mayor será la </a:t>
          </a:r>
          <a:r>
            <a:rPr lang="es-ES_tradnl" sz="1600" b="1" i="1" dirty="0" smtClean="0">
              <a:cs typeface="Times New Roman" pitchFamily="18" charset="0"/>
            </a:rPr>
            <a:t>capacidad de negociar la </a:t>
          </a:r>
          <a:r>
            <a:rPr lang="es-ES_tradnl" sz="1600" b="1" i="0" dirty="0" smtClean="0">
              <a:cs typeface="Times New Roman" pitchFamily="18" charset="0"/>
            </a:rPr>
            <a:t>alternativa básica inicial. </a:t>
          </a:r>
          <a:endParaRPr lang="es-MX" sz="1600" b="1" i="0" dirty="0"/>
        </a:p>
      </dgm:t>
    </dgm:pt>
    <dgm:pt modelId="{5E4DA01B-0AE1-446F-BC43-BF6FEA55C134}" type="parTrans" cxnId="{2719E0A0-7831-4CDA-8E86-FBBC29649686}">
      <dgm:prSet/>
      <dgm:spPr/>
      <dgm:t>
        <a:bodyPr/>
        <a:lstStyle/>
        <a:p>
          <a:endParaRPr lang="es-MX"/>
        </a:p>
      </dgm:t>
    </dgm:pt>
    <dgm:pt modelId="{C67CAFFF-FC47-4F80-9D55-8A12B9183BCA}" type="sibTrans" cxnId="{2719E0A0-7831-4CDA-8E86-FBBC29649686}">
      <dgm:prSet/>
      <dgm:spPr/>
      <dgm:t>
        <a:bodyPr/>
        <a:lstStyle/>
        <a:p>
          <a:endParaRPr lang="es-MX"/>
        </a:p>
      </dgm:t>
    </dgm:pt>
    <dgm:pt modelId="{FF645635-4C2F-4D4D-83F8-6882C8958D47}" type="pres">
      <dgm:prSet presAssocID="{68F958E1-3AA6-4BD7-B916-683DF950F9FA}" presName="composite" presStyleCnt="0">
        <dgm:presLayoutVars>
          <dgm:chMax val="1"/>
          <dgm:dir/>
          <dgm:resizeHandles val="exact"/>
        </dgm:presLayoutVars>
      </dgm:prSet>
      <dgm:spPr/>
      <dgm:t>
        <a:bodyPr/>
        <a:lstStyle/>
        <a:p>
          <a:endParaRPr lang="es-MX"/>
        </a:p>
      </dgm:t>
    </dgm:pt>
    <dgm:pt modelId="{5EA20532-5470-4D67-81F2-B0945A4E2907}" type="pres">
      <dgm:prSet presAssocID="{28ECA9B4-5215-4C21-9DD9-775E75A9E571}" presName="roof" presStyleLbl="dkBgShp" presStyleIdx="0" presStyleCnt="2" custLinFactNeighborX="97" custLinFactNeighborY="-35967"/>
      <dgm:spPr/>
      <dgm:t>
        <a:bodyPr/>
        <a:lstStyle/>
        <a:p>
          <a:endParaRPr lang="es-MX"/>
        </a:p>
      </dgm:t>
    </dgm:pt>
    <dgm:pt modelId="{3A47D9C7-B927-428C-B813-B0B267C14BA5}" type="pres">
      <dgm:prSet presAssocID="{28ECA9B4-5215-4C21-9DD9-775E75A9E571}" presName="pillars" presStyleCnt="0"/>
      <dgm:spPr/>
    </dgm:pt>
    <dgm:pt modelId="{04397DC5-4B7F-45E4-A6A0-75FF5FC89859}" type="pres">
      <dgm:prSet presAssocID="{28ECA9B4-5215-4C21-9DD9-775E75A9E571}" presName="pillar1" presStyleLbl="node1" presStyleIdx="0" presStyleCnt="3" custScaleX="141167">
        <dgm:presLayoutVars>
          <dgm:bulletEnabled val="1"/>
        </dgm:presLayoutVars>
      </dgm:prSet>
      <dgm:spPr/>
      <dgm:t>
        <a:bodyPr/>
        <a:lstStyle/>
        <a:p>
          <a:endParaRPr lang="es-MX"/>
        </a:p>
      </dgm:t>
    </dgm:pt>
    <dgm:pt modelId="{36EDD509-2B6C-439C-93BD-FFE071B91590}" type="pres">
      <dgm:prSet presAssocID="{05C58A3B-3D8A-4FA7-AFB3-8B1A50CF73E3}" presName="pillarX" presStyleLbl="node1" presStyleIdx="1" presStyleCnt="3" custScaleX="147230">
        <dgm:presLayoutVars>
          <dgm:bulletEnabled val="1"/>
        </dgm:presLayoutVars>
      </dgm:prSet>
      <dgm:spPr/>
      <dgm:t>
        <a:bodyPr/>
        <a:lstStyle/>
        <a:p>
          <a:endParaRPr lang="es-MX"/>
        </a:p>
      </dgm:t>
    </dgm:pt>
    <dgm:pt modelId="{CD1FD85C-F2CB-45CE-B16F-916E079FD113}" type="pres">
      <dgm:prSet presAssocID="{2BAF9CB9-D3F6-44B5-911E-F9B5F9A76CF5}" presName="pillarX" presStyleLbl="node1" presStyleIdx="2" presStyleCnt="3" custScaleX="180224">
        <dgm:presLayoutVars>
          <dgm:bulletEnabled val="1"/>
        </dgm:presLayoutVars>
      </dgm:prSet>
      <dgm:spPr/>
      <dgm:t>
        <a:bodyPr/>
        <a:lstStyle/>
        <a:p>
          <a:endParaRPr lang="es-MX"/>
        </a:p>
      </dgm:t>
    </dgm:pt>
    <dgm:pt modelId="{81247471-38FD-4D4C-95A7-169ECB484361}" type="pres">
      <dgm:prSet presAssocID="{28ECA9B4-5215-4C21-9DD9-775E75A9E571}" presName="base" presStyleLbl="dkBgShp" presStyleIdx="1" presStyleCnt="2"/>
      <dgm:spPr/>
    </dgm:pt>
  </dgm:ptLst>
  <dgm:cxnLst>
    <dgm:cxn modelId="{385B9A66-3996-4D19-B972-50990F00EEA2}" srcId="{28ECA9B4-5215-4C21-9DD9-775E75A9E571}" destId="{05C58A3B-3D8A-4FA7-AFB3-8B1A50CF73E3}" srcOrd="1" destOrd="0" parTransId="{8D43B38E-21B5-44E7-A6FF-544D5CDF31DB}" sibTransId="{0236831F-BEBA-4F44-BBFD-84EF93064C22}"/>
    <dgm:cxn modelId="{F97697C2-2DEA-47E4-97E3-FFCD9ED475BE}" srcId="{68F958E1-3AA6-4BD7-B916-683DF950F9FA}" destId="{28ECA9B4-5215-4C21-9DD9-775E75A9E571}" srcOrd="0" destOrd="0" parTransId="{08D38FC0-6F24-4300-A8AA-DFCC9EB280D3}" sibTransId="{72FFE9C6-65D2-4FB4-B896-7225F8B3B107}"/>
    <dgm:cxn modelId="{0931BD7B-3F67-4DD2-8FFE-6DF6D40A2536}" type="presOf" srcId="{1D4FD24F-A20F-4CC3-B35C-D921BA1C550B}" destId="{04397DC5-4B7F-45E4-A6A0-75FF5FC89859}" srcOrd="0" destOrd="0" presId="urn:microsoft.com/office/officeart/2005/8/layout/hList3"/>
    <dgm:cxn modelId="{90F85653-57F7-45A0-A262-6ECA1CF02C5E}" type="presOf" srcId="{2BAF9CB9-D3F6-44B5-911E-F9B5F9A76CF5}" destId="{CD1FD85C-F2CB-45CE-B16F-916E079FD113}" srcOrd="0" destOrd="0" presId="urn:microsoft.com/office/officeart/2005/8/layout/hList3"/>
    <dgm:cxn modelId="{BA911F5F-1B55-4C8C-A9F0-B80F26E773D2}" type="presOf" srcId="{28ECA9B4-5215-4C21-9DD9-775E75A9E571}" destId="{5EA20532-5470-4D67-81F2-B0945A4E2907}" srcOrd="0" destOrd="0" presId="urn:microsoft.com/office/officeart/2005/8/layout/hList3"/>
    <dgm:cxn modelId="{2719E0A0-7831-4CDA-8E86-FBBC29649686}" srcId="{28ECA9B4-5215-4C21-9DD9-775E75A9E571}" destId="{2BAF9CB9-D3F6-44B5-911E-F9B5F9A76CF5}" srcOrd="2" destOrd="0" parTransId="{5E4DA01B-0AE1-446F-BC43-BF6FEA55C134}" sibTransId="{C67CAFFF-FC47-4F80-9D55-8A12B9183BCA}"/>
    <dgm:cxn modelId="{EAD73ADD-519B-4AD1-93EC-38F7010C10B6}" type="presOf" srcId="{05C58A3B-3D8A-4FA7-AFB3-8B1A50CF73E3}" destId="{36EDD509-2B6C-439C-93BD-FFE071B91590}" srcOrd="0" destOrd="0" presId="urn:microsoft.com/office/officeart/2005/8/layout/hList3"/>
    <dgm:cxn modelId="{7A4177FE-0C31-47FC-A075-4BC103E25B90}" type="presOf" srcId="{68F958E1-3AA6-4BD7-B916-683DF950F9FA}" destId="{FF645635-4C2F-4D4D-83F8-6882C8958D47}" srcOrd="0" destOrd="0" presId="urn:microsoft.com/office/officeart/2005/8/layout/hList3"/>
    <dgm:cxn modelId="{0112E6D0-7F7B-4631-9B08-F389C2E67FD4}" srcId="{28ECA9B4-5215-4C21-9DD9-775E75A9E571}" destId="{1D4FD24F-A20F-4CC3-B35C-D921BA1C550B}" srcOrd="0" destOrd="0" parTransId="{F9281292-04EC-4347-A920-B2A752553A46}" sibTransId="{82CB98B4-631F-430C-9F38-53439CC53417}"/>
    <dgm:cxn modelId="{C46E5B5D-5E60-4576-B5AE-65F106190FCC}" type="presParOf" srcId="{FF645635-4C2F-4D4D-83F8-6882C8958D47}" destId="{5EA20532-5470-4D67-81F2-B0945A4E2907}" srcOrd="0" destOrd="0" presId="urn:microsoft.com/office/officeart/2005/8/layout/hList3"/>
    <dgm:cxn modelId="{60F82BD3-C2DA-4175-80A4-EDEFC0FCE29D}" type="presParOf" srcId="{FF645635-4C2F-4D4D-83F8-6882C8958D47}" destId="{3A47D9C7-B927-428C-B813-B0B267C14BA5}" srcOrd="1" destOrd="0" presId="urn:microsoft.com/office/officeart/2005/8/layout/hList3"/>
    <dgm:cxn modelId="{FCEE855D-7503-41E8-A65B-B1C5B3B0F938}" type="presParOf" srcId="{3A47D9C7-B927-428C-B813-B0B267C14BA5}" destId="{04397DC5-4B7F-45E4-A6A0-75FF5FC89859}" srcOrd="0" destOrd="0" presId="urn:microsoft.com/office/officeart/2005/8/layout/hList3"/>
    <dgm:cxn modelId="{95D326CA-6064-40B8-AD51-647BEA004CF5}" type="presParOf" srcId="{3A47D9C7-B927-428C-B813-B0B267C14BA5}" destId="{36EDD509-2B6C-439C-93BD-FFE071B91590}" srcOrd="1" destOrd="0" presId="urn:microsoft.com/office/officeart/2005/8/layout/hList3"/>
    <dgm:cxn modelId="{02333F0F-E7F9-40FC-BFC3-439CE70452D5}" type="presParOf" srcId="{3A47D9C7-B927-428C-B813-B0B267C14BA5}" destId="{CD1FD85C-F2CB-45CE-B16F-916E079FD113}" srcOrd="2" destOrd="0" presId="urn:microsoft.com/office/officeart/2005/8/layout/hList3"/>
    <dgm:cxn modelId="{1A5D729C-AE36-450F-BE24-05047D78EB9B}" type="presParOf" srcId="{FF645635-4C2F-4D4D-83F8-6882C8958D47}" destId="{81247471-38FD-4D4C-95A7-169ECB48436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EF888F-6FE3-43CB-90F9-9351ED801DB0}" type="doc">
      <dgm:prSet loTypeId="urn:microsoft.com/office/officeart/2005/8/layout/hList7" loCatId="picture" qsTypeId="urn:microsoft.com/office/officeart/2005/8/quickstyle/simple1" qsCatId="simple" csTypeId="urn:microsoft.com/office/officeart/2005/8/colors/colorful4" csCatId="colorful" phldr="1"/>
      <dgm:spPr/>
    </dgm:pt>
    <dgm:pt modelId="{D1EF0BE2-D1E8-4263-AC7A-747067BF68B4}">
      <dgm:prSet phldrT="[Texto]" custT="1"/>
      <dgm:spPr/>
      <dgm:t>
        <a:bodyPr/>
        <a:lstStyle/>
        <a:p>
          <a:endParaRPr lang="es-MX" sz="1600" b="1" i="0" smtClean="0">
            <a:effectLst/>
          </a:endParaRPr>
        </a:p>
        <a:p>
          <a:r>
            <a:rPr lang="es-MX" sz="1600" b="1" i="0" smtClean="0">
              <a:effectLst/>
            </a:rPr>
            <a:t>Comunicación Oral</a:t>
          </a:r>
          <a:endParaRPr lang="es-MX" sz="1600" i="0" dirty="0">
            <a:effectLst/>
          </a:endParaRPr>
        </a:p>
      </dgm:t>
    </dgm:pt>
    <dgm:pt modelId="{1616E226-4D2E-41C8-B698-BBB97A1E6246}" type="parTrans" cxnId="{D4A557AC-85B7-48EA-8898-3A6FA3BACF54}">
      <dgm:prSet/>
      <dgm:spPr/>
      <dgm:t>
        <a:bodyPr/>
        <a:lstStyle/>
        <a:p>
          <a:endParaRPr lang="es-MX"/>
        </a:p>
      </dgm:t>
    </dgm:pt>
    <dgm:pt modelId="{55AE8A14-1AEE-4731-92B4-E7EEB29F9B81}" type="sibTrans" cxnId="{D4A557AC-85B7-48EA-8898-3A6FA3BACF54}">
      <dgm:prSet/>
      <dgm:spPr/>
      <dgm:t>
        <a:bodyPr/>
        <a:lstStyle/>
        <a:p>
          <a:endParaRPr lang="es-MX"/>
        </a:p>
      </dgm:t>
    </dgm:pt>
    <dgm:pt modelId="{4998A763-E44E-497C-874E-2239C00E0EBE}">
      <dgm:prSet phldrT="[Texto]" custT="1"/>
      <dgm:spPr/>
      <dgm:t>
        <a:bodyPr/>
        <a:lstStyle/>
        <a:p>
          <a:endParaRPr lang="es-MX" sz="1600" b="1" i="0" smtClean="0">
            <a:effectLst/>
          </a:endParaRPr>
        </a:p>
        <a:p>
          <a:r>
            <a:rPr lang="es-MX" sz="1600" b="1" i="0" smtClean="0">
              <a:effectLst/>
            </a:rPr>
            <a:t>Comunicación Escrita</a:t>
          </a:r>
          <a:endParaRPr lang="es-MX" sz="1600" i="0" dirty="0">
            <a:effectLst/>
          </a:endParaRPr>
        </a:p>
      </dgm:t>
    </dgm:pt>
    <dgm:pt modelId="{EF8DECF7-FE77-409E-96D9-4D5D8D4599EA}" type="parTrans" cxnId="{FC71556F-1CD1-4F79-8400-039BAD64CD4D}">
      <dgm:prSet/>
      <dgm:spPr/>
      <dgm:t>
        <a:bodyPr/>
        <a:lstStyle/>
        <a:p>
          <a:endParaRPr lang="es-MX"/>
        </a:p>
      </dgm:t>
    </dgm:pt>
    <dgm:pt modelId="{78CAC0CC-059A-46D6-BA74-8AA123CE40E7}" type="sibTrans" cxnId="{FC71556F-1CD1-4F79-8400-039BAD64CD4D}">
      <dgm:prSet/>
      <dgm:spPr/>
      <dgm:t>
        <a:bodyPr/>
        <a:lstStyle/>
        <a:p>
          <a:endParaRPr lang="es-MX"/>
        </a:p>
      </dgm:t>
    </dgm:pt>
    <dgm:pt modelId="{D920363B-C56D-453A-B648-C22891D5BD79}">
      <dgm:prSet phldrT="[Texto]" custT="1"/>
      <dgm:spPr/>
      <dgm:t>
        <a:bodyPr/>
        <a:lstStyle/>
        <a:p>
          <a:endParaRPr lang="es-MX" sz="1600" b="1" i="0" smtClean="0">
            <a:effectLst/>
          </a:endParaRPr>
        </a:p>
        <a:p>
          <a:r>
            <a:rPr lang="es-MX" sz="1600" b="1" i="0" smtClean="0">
              <a:effectLst/>
            </a:rPr>
            <a:t>Comunicación Audiovisual</a:t>
          </a:r>
          <a:endParaRPr lang="es-MX" sz="1600" i="0" dirty="0">
            <a:effectLst/>
          </a:endParaRPr>
        </a:p>
      </dgm:t>
    </dgm:pt>
    <dgm:pt modelId="{292E2E0E-DAF6-433F-9448-D27FB450317C}" type="parTrans" cxnId="{22B60050-83A7-40DC-9497-0B60A46B26F0}">
      <dgm:prSet/>
      <dgm:spPr/>
      <dgm:t>
        <a:bodyPr/>
        <a:lstStyle/>
        <a:p>
          <a:endParaRPr lang="es-MX"/>
        </a:p>
      </dgm:t>
    </dgm:pt>
    <dgm:pt modelId="{8AB96B18-8421-4708-908C-D7929FFAAE98}" type="sibTrans" cxnId="{22B60050-83A7-40DC-9497-0B60A46B26F0}">
      <dgm:prSet/>
      <dgm:spPr/>
      <dgm:t>
        <a:bodyPr/>
        <a:lstStyle/>
        <a:p>
          <a:endParaRPr lang="es-MX"/>
        </a:p>
      </dgm:t>
    </dgm:pt>
    <dgm:pt modelId="{31096C1A-6E6A-430F-BC77-9A105E99F79B}">
      <dgm:prSet custT="1"/>
      <dgm:spPr/>
      <dgm:t>
        <a:bodyPr/>
        <a:lstStyle/>
        <a:p>
          <a:endParaRPr lang="es-MX" sz="1600" b="1" i="0" dirty="0" smtClean="0">
            <a:effectLst/>
          </a:endParaRPr>
        </a:p>
        <a:p>
          <a:r>
            <a:rPr lang="es-MX" sz="1600" b="1" i="0" dirty="0" smtClean="0">
              <a:effectLst/>
            </a:rPr>
            <a:t>Comunicación Corporal</a:t>
          </a:r>
          <a:endParaRPr lang="es-ES" sz="1600" b="1" i="0" dirty="0">
            <a:effectLst/>
          </a:endParaRPr>
        </a:p>
      </dgm:t>
    </dgm:pt>
    <dgm:pt modelId="{2E2E39FC-FE12-47F3-9F6A-4C4089F98568}" type="parTrans" cxnId="{9673A7CC-800C-4AF6-8576-16047F0D0462}">
      <dgm:prSet/>
      <dgm:spPr/>
      <dgm:t>
        <a:bodyPr/>
        <a:lstStyle/>
        <a:p>
          <a:endParaRPr lang="es-MX"/>
        </a:p>
      </dgm:t>
    </dgm:pt>
    <dgm:pt modelId="{D8CA2035-4075-42BC-B281-53FAC4496649}" type="sibTrans" cxnId="{9673A7CC-800C-4AF6-8576-16047F0D0462}">
      <dgm:prSet/>
      <dgm:spPr/>
      <dgm:t>
        <a:bodyPr/>
        <a:lstStyle/>
        <a:p>
          <a:endParaRPr lang="es-MX"/>
        </a:p>
      </dgm:t>
    </dgm:pt>
    <dgm:pt modelId="{77431BCF-FA0C-4BC2-8550-21E8635F089B}" type="pres">
      <dgm:prSet presAssocID="{84EF888F-6FE3-43CB-90F9-9351ED801DB0}" presName="Name0" presStyleCnt="0">
        <dgm:presLayoutVars>
          <dgm:dir/>
          <dgm:resizeHandles val="exact"/>
        </dgm:presLayoutVars>
      </dgm:prSet>
      <dgm:spPr/>
    </dgm:pt>
    <dgm:pt modelId="{FB508275-261A-4AB6-8EED-22995DD85F02}" type="pres">
      <dgm:prSet presAssocID="{84EF888F-6FE3-43CB-90F9-9351ED801DB0}" presName="fgShape" presStyleLbl="fgShp" presStyleIdx="0" presStyleCnt="1"/>
      <dgm:spPr/>
    </dgm:pt>
    <dgm:pt modelId="{9B1B8600-757A-49E0-8AA3-D2AEB2D55359}" type="pres">
      <dgm:prSet presAssocID="{84EF888F-6FE3-43CB-90F9-9351ED801DB0}" presName="linComp" presStyleCnt="0"/>
      <dgm:spPr/>
    </dgm:pt>
    <dgm:pt modelId="{EEF9E290-18E5-4134-9978-E3E8335782EA}" type="pres">
      <dgm:prSet presAssocID="{D1EF0BE2-D1E8-4263-AC7A-747067BF68B4}" presName="compNode" presStyleCnt="0"/>
      <dgm:spPr/>
    </dgm:pt>
    <dgm:pt modelId="{F95927D6-DE95-477A-969E-E4413F2488E9}" type="pres">
      <dgm:prSet presAssocID="{D1EF0BE2-D1E8-4263-AC7A-747067BF68B4}" presName="bkgdShape" presStyleLbl="node1" presStyleIdx="0" presStyleCnt="4" custLinFactNeighborX="1805" custLinFactNeighborY="-1335"/>
      <dgm:spPr/>
      <dgm:t>
        <a:bodyPr/>
        <a:lstStyle/>
        <a:p>
          <a:endParaRPr lang="es-MX"/>
        </a:p>
      </dgm:t>
    </dgm:pt>
    <dgm:pt modelId="{9533867E-97F6-487A-9A9F-4F2F83BE7E00}" type="pres">
      <dgm:prSet presAssocID="{D1EF0BE2-D1E8-4263-AC7A-747067BF68B4}" presName="nodeTx" presStyleLbl="node1" presStyleIdx="0" presStyleCnt="4">
        <dgm:presLayoutVars>
          <dgm:bulletEnabled val="1"/>
        </dgm:presLayoutVars>
      </dgm:prSet>
      <dgm:spPr/>
      <dgm:t>
        <a:bodyPr/>
        <a:lstStyle/>
        <a:p>
          <a:endParaRPr lang="es-MX"/>
        </a:p>
      </dgm:t>
    </dgm:pt>
    <dgm:pt modelId="{C1E26A73-0A81-4264-91F4-BA5735B7079D}" type="pres">
      <dgm:prSet presAssocID="{D1EF0BE2-D1E8-4263-AC7A-747067BF68B4}" presName="invisiNode" presStyleLbl="node1" presStyleIdx="0" presStyleCnt="4"/>
      <dgm:spPr/>
    </dgm:pt>
    <dgm:pt modelId="{311CC55C-5E29-4CD3-9778-4E0D45F1B5DE}" type="pres">
      <dgm:prSet presAssocID="{D1EF0BE2-D1E8-4263-AC7A-747067BF68B4}" presName="imagNode" presStyleLbl="fgImgPlace1" presStyleIdx="0" presStyleCnt="4" custScaleX="173089" custScaleY="169334" custLinFactNeighborX="5111" custLinFactNeighborY="18975"/>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C36B515C-8EF9-48BD-8FB3-7A79C761ACCC}" type="pres">
      <dgm:prSet presAssocID="{55AE8A14-1AEE-4731-92B4-E7EEB29F9B81}" presName="sibTrans" presStyleLbl="sibTrans2D1" presStyleIdx="0" presStyleCnt="0"/>
      <dgm:spPr/>
      <dgm:t>
        <a:bodyPr/>
        <a:lstStyle/>
        <a:p>
          <a:endParaRPr lang="es-MX"/>
        </a:p>
      </dgm:t>
    </dgm:pt>
    <dgm:pt modelId="{8B1B4D10-1B1A-4BE1-B33B-0548D9AAB8CB}" type="pres">
      <dgm:prSet presAssocID="{4998A763-E44E-497C-874E-2239C00E0EBE}" presName="compNode" presStyleCnt="0"/>
      <dgm:spPr/>
    </dgm:pt>
    <dgm:pt modelId="{E67CFE41-9F02-4DBC-8942-B25D77CD0B97}" type="pres">
      <dgm:prSet presAssocID="{4998A763-E44E-497C-874E-2239C00E0EBE}" presName="bkgdShape" presStyleLbl="node1" presStyleIdx="1" presStyleCnt="4"/>
      <dgm:spPr/>
      <dgm:t>
        <a:bodyPr/>
        <a:lstStyle/>
        <a:p>
          <a:endParaRPr lang="es-MX"/>
        </a:p>
      </dgm:t>
    </dgm:pt>
    <dgm:pt modelId="{6B8E8282-CD74-400E-B919-2DDA5520168B}" type="pres">
      <dgm:prSet presAssocID="{4998A763-E44E-497C-874E-2239C00E0EBE}" presName="nodeTx" presStyleLbl="node1" presStyleIdx="1" presStyleCnt="4">
        <dgm:presLayoutVars>
          <dgm:bulletEnabled val="1"/>
        </dgm:presLayoutVars>
      </dgm:prSet>
      <dgm:spPr/>
      <dgm:t>
        <a:bodyPr/>
        <a:lstStyle/>
        <a:p>
          <a:endParaRPr lang="es-MX"/>
        </a:p>
      </dgm:t>
    </dgm:pt>
    <dgm:pt modelId="{3EB2BA27-C739-46A5-8E8A-E9A5BCCF543D}" type="pres">
      <dgm:prSet presAssocID="{4998A763-E44E-497C-874E-2239C00E0EBE}" presName="invisiNode" presStyleLbl="node1" presStyleIdx="1" presStyleCnt="4"/>
      <dgm:spPr/>
    </dgm:pt>
    <dgm:pt modelId="{26645491-373F-4256-A54B-434470C232FD}" type="pres">
      <dgm:prSet presAssocID="{4998A763-E44E-497C-874E-2239C00E0EBE}" presName="imagNode" presStyleLbl="fgImgPlace1" presStyleIdx="1" presStyleCnt="4" custScaleX="170344" custScaleY="168692" custLinFactNeighborX="0" custLinFactNeighborY="19096"/>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D5AB5300-7E0B-423F-A933-EA826A77F355}" type="pres">
      <dgm:prSet presAssocID="{78CAC0CC-059A-46D6-BA74-8AA123CE40E7}" presName="sibTrans" presStyleLbl="sibTrans2D1" presStyleIdx="0" presStyleCnt="0"/>
      <dgm:spPr/>
      <dgm:t>
        <a:bodyPr/>
        <a:lstStyle/>
        <a:p>
          <a:endParaRPr lang="es-MX"/>
        </a:p>
      </dgm:t>
    </dgm:pt>
    <dgm:pt modelId="{514C61AC-3938-4834-8058-F991F71429A3}" type="pres">
      <dgm:prSet presAssocID="{D920363B-C56D-453A-B648-C22891D5BD79}" presName="compNode" presStyleCnt="0"/>
      <dgm:spPr/>
    </dgm:pt>
    <dgm:pt modelId="{08E566DF-335E-4570-BE1F-80F6F4C6717A}" type="pres">
      <dgm:prSet presAssocID="{D920363B-C56D-453A-B648-C22891D5BD79}" presName="bkgdShape" presStyleLbl="node1" presStyleIdx="2" presStyleCnt="4" custLinFactNeighborY="1083"/>
      <dgm:spPr/>
      <dgm:t>
        <a:bodyPr/>
        <a:lstStyle/>
        <a:p>
          <a:endParaRPr lang="es-MX"/>
        </a:p>
      </dgm:t>
    </dgm:pt>
    <dgm:pt modelId="{EE6C976D-E6F5-491D-83DA-1C6074340CDB}" type="pres">
      <dgm:prSet presAssocID="{D920363B-C56D-453A-B648-C22891D5BD79}" presName="nodeTx" presStyleLbl="node1" presStyleIdx="2" presStyleCnt="4">
        <dgm:presLayoutVars>
          <dgm:bulletEnabled val="1"/>
        </dgm:presLayoutVars>
      </dgm:prSet>
      <dgm:spPr/>
      <dgm:t>
        <a:bodyPr/>
        <a:lstStyle/>
        <a:p>
          <a:endParaRPr lang="es-MX"/>
        </a:p>
      </dgm:t>
    </dgm:pt>
    <dgm:pt modelId="{6B5487DC-3256-4F33-8497-69E7291E7726}" type="pres">
      <dgm:prSet presAssocID="{D920363B-C56D-453A-B648-C22891D5BD79}" presName="invisiNode" presStyleLbl="node1" presStyleIdx="2" presStyleCnt="4"/>
      <dgm:spPr/>
    </dgm:pt>
    <dgm:pt modelId="{A31A78DA-8EC2-405E-A6B4-662A1057B453}" type="pres">
      <dgm:prSet presAssocID="{D920363B-C56D-453A-B648-C22891D5BD79}" presName="imagNode" presStyleLbl="fgImgPlace1" presStyleIdx="2" presStyleCnt="4" custScaleX="167151" custScaleY="165585" custLinFactNeighborX="2460" custLinFactNeighborY="18319"/>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A9EEB2A1-2144-4285-9D9E-CCE4456588CF}" type="pres">
      <dgm:prSet presAssocID="{8AB96B18-8421-4708-908C-D7929FFAAE98}" presName="sibTrans" presStyleLbl="sibTrans2D1" presStyleIdx="0" presStyleCnt="0"/>
      <dgm:spPr/>
      <dgm:t>
        <a:bodyPr/>
        <a:lstStyle/>
        <a:p>
          <a:endParaRPr lang="es-MX"/>
        </a:p>
      </dgm:t>
    </dgm:pt>
    <dgm:pt modelId="{F33A979E-897D-4F3A-9D23-B106E2BD31FC}" type="pres">
      <dgm:prSet presAssocID="{31096C1A-6E6A-430F-BC77-9A105E99F79B}" presName="compNode" presStyleCnt="0"/>
      <dgm:spPr/>
    </dgm:pt>
    <dgm:pt modelId="{93F910A0-DB6C-4E54-8372-675651B8EEC9}" type="pres">
      <dgm:prSet presAssocID="{31096C1A-6E6A-430F-BC77-9A105E99F79B}" presName="bkgdShape" presStyleLbl="node1" presStyleIdx="3" presStyleCnt="4" custLinFactNeighborX="769" custLinFactNeighborY="1336"/>
      <dgm:spPr/>
      <dgm:t>
        <a:bodyPr/>
        <a:lstStyle/>
        <a:p>
          <a:endParaRPr lang="es-MX"/>
        </a:p>
      </dgm:t>
    </dgm:pt>
    <dgm:pt modelId="{E80D0B18-1275-46CD-B5D0-F81909C6708C}" type="pres">
      <dgm:prSet presAssocID="{31096C1A-6E6A-430F-BC77-9A105E99F79B}" presName="nodeTx" presStyleLbl="node1" presStyleIdx="3" presStyleCnt="4">
        <dgm:presLayoutVars>
          <dgm:bulletEnabled val="1"/>
        </dgm:presLayoutVars>
      </dgm:prSet>
      <dgm:spPr/>
      <dgm:t>
        <a:bodyPr/>
        <a:lstStyle/>
        <a:p>
          <a:endParaRPr lang="es-MX"/>
        </a:p>
      </dgm:t>
    </dgm:pt>
    <dgm:pt modelId="{BE7FA0ED-6BCF-492A-B2EC-05820A107B50}" type="pres">
      <dgm:prSet presAssocID="{31096C1A-6E6A-430F-BC77-9A105E99F79B}" presName="invisiNode" presStyleLbl="node1" presStyleIdx="3" presStyleCnt="4"/>
      <dgm:spPr/>
    </dgm:pt>
    <dgm:pt modelId="{72388EC7-CF86-4898-820B-C7B117C6E8EE}" type="pres">
      <dgm:prSet presAssocID="{31096C1A-6E6A-430F-BC77-9A105E99F79B}" presName="imagNode" presStyleLbl="fgImgPlace1" presStyleIdx="3" presStyleCnt="4" custScaleX="164071" custScaleY="160278" custLinFactNeighborX="0" custLinFactNeighborY="14414"/>
      <dgm:spPr>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dgm:spPr>
    </dgm:pt>
  </dgm:ptLst>
  <dgm:cxnLst>
    <dgm:cxn modelId="{EE9E5E42-5F9A-4DDE-BC28-5298DFC67F71}" type="presOf" srcId="{55AE8A14-1AEE-4731-92B4-E7EEB29F9B81}" destId="{C36B515C-8EF9-48BD-8FB3-7A79C761ACCC}" srcOrd="0" destOrd="0" presId="urn:microsoft.com/office/officeart/2005/8/layout/hList7"/>
    <dgm:cxn modelId="{72DB6572-8E50-4B82-B9A6-4667FAFDA85F}" type="presOf" srcId="{84EF888F-6FE3-43CB-90F9-9351ED801DB0}" destId="{77431BCF-FA0C-4BC2-8550-21E8635F089B}" srcOrd="0" destOrd="0" presId="urn:microsoft.com/office/officeart/2005/8/layout/hList7"/>
    <dgm:cxn modelId="{AC82B1AC-B84F-4019-B496-895350F29798}" type="presOf" srcId="{4998A763-E44E-497C-874E-2239C00E0EBE}" destId="{6B8E8282-CD74-400E-B919-2DDA5520168B}" srcOrd="1" destOrd="0" presId="urn:microsoft.com/office/officeart/2005/8/layout/hList7"/>
    <dgm:cxn modelId="{B9EF2106-0760-4CF4-839A-8F642795E39C}" type="presOf" srcId="{8AB96B18-8421-4708-908C-D7929FFAAE98}" destId="{A9EEB2A1-2144-4285-9D9E-CCE4456588CF}" srcOrd="0" destOrd="0" presId="urn:microsoft.com/office/officeart/2005/8/layout/hList7"/>
    <dgm:cxn modelId="{70F9B7BF-D204-4AB1-AC63-532E0B44E034}" type="presOf" srcId="{31096C1A-6E6A-430F-BC77-9A105E99F79B}" destId="{E80D0B18-1275-46CD-B5D0-F81909C6708C}" srcOrd="1" destOrd="0" presId="urn:microsoft.com/office/officeart/2005/8/layout/hList7"/>
    <dgm:cxn modelId="{D4A557AC-85B7-48EA-8898-3A6FA3BACF54}" srcId="{84EF888F-6FE3-43CB-90F9-9351ED801DB0}" destId="{D1EF0BE2-D1E8-4263-AC7A-747067BF68B4}" srcOrd="0" destOrd="0" parTransId="{1616E226-4D2E-41C8-B698-BBB97A1E6246}" sibTransId="{55AE8A14-1AEE-4731-92B4-E7EEB29F9B81}"/>
    <dgm:cxn modelId="{83410E1C-0547-4162-9020-9B77DD831C79}" type="presOf" srcId="{4998A763-E44E-497C-874E-2239C00E0EBE}" destId="{E67CFE41-9F02-4DBC-8942-B25D77CD0B97}" srcOrd="0" destOrd="0" presId="urn:microsoft.com/office/officeart/2005/8/layout/hList7"/>
    <dgm:cxn modelId="{FC71556F-1CD1-4F79-8400-039BAD64CD4D}" srcId="{84EF888F-6FE3-43CB-90F9-9351ED801DB0}" destId="{4998A763-E44E-497C-874E-2239C00E0EBE}" srcOrd="1" destOrd="0" parTransId="{EF8DECF7-FE77-409E-96D9-4D5D8D4599EA}" sibTransId="{78CAC0CC-059A-46D6-BA74-8AA123CE40E7}"/>
    <dgm:cxn modelId="{1806F6B4-1BFC-4041-86EE-328DA849CBF0}" type="presOf" srcId="{D920363B-C56D-453A-B648-C22891D5BD79}" destId="{08E566DF-335E-4570-BE1F-80F6F4C6717A}" srcOrd="0" destOrd="0" presId="urn:microsoft.com/office/officeart/2005/8/layout/hList7"/>
    <dgm:cxn modelId="{22B60050-83A7-40DC-9497-0B60A46B26F0}" srcId="{84EF888F-6FE3-43CB-90F9-9351ED801DB0}" destId="{D920363B-C56D-453A-B648-C22891D5BD79}" srcOrd="2" destOrd="0" parTransId="{292E2E0E-DAF6-433F-9448-D27FB450317C}" sibTransId="{8AB96B18-8421-4708-908C-D7929FFAAE98}"/>
    <dgm:cxn modelId="{9673A7CC-800C-4AF6-8576-16047F0D0462}" srcId="{84EF888F-6FE3-43CB-90F9-9351ED801DB0}" destId="{31096C1A-6E6A-430F-BC77-9A105E99F79B}" srcOrd="3" destOrd="0" parTransId="{2E2E39FC-FE12-47F3-9F6A-4C4089F98568}" sibTransId="{D8CA2035-4075-42BC-B281-53FAC4496649}"/>
    <dgm:cxn modelId="{3E47AD83-91A1-4D10-9CE9-194DBDDB8A5B}" type="presOf" srcId="{78CAC0CC-059A-46D6-BA74-8AA123CE40E7}" destId="{D5AB5300-7E0B-423F-A933-EA826A77F355}" srcOrd="0" destOrd="0" presId="urn:microsoft.com/office/officeart/2005/8/layout/hList7"/>
    <dgm:cxn modelId="{F15E09E1-D3B4-4DA3-8624-2D7654639666}" type="presOf" srcId="{D1EF0BE2-D1E8-4263-AC7A-747067BF68B4}" destId="{F95927D6-DE95-477A-969E-E4413F2488E9}" srcOrd="0" destOrd="0" presId="urn:microsoft.com/office/officeart/2005/8/layout/hList7"/>
    <dgm:cxn modelId="{33520D0A-1173-433C-8696-DF9A95BAD095}" type="presOf" srcId="{31096C1A-6E6A-430F-BC77-9A105E99F79B}" destId="{93F910A0-DB6C-4E54-8372-675651B8EEC9}" srcOrd="0" destOrd="0" presId="urn:microsoft.com/office/officeart/2005/8/layout/hList7"/>
    <dgm:cxn modelId="{8D27BA00-702A-4BE7-AD18-BC456B550FDE}" type="presOf" srcId="{D920363B-C56D-453A-B648-C22891D5BD79}" destId="{EE6C976D-E6F5-491D-83DA-1C6074340CDB}" srcOrd="1" destOrd="0" presId="urn:microsoft.com/office/officeart/2005/8/layout/hList7"/>
    <dgm:cxn modelId="{EE126934-33C7-417A-9600-53DF1D90ECC5}" type="presOf" srcId="{D1EF0BE2-D1E8-4263-AC7A-747067BF68B4}" destId="{9533867E-97F6-487A-9A9F-4F2F83BE7E00}" srcOrd="1" destOrd="0" presId="urn:microsoft.com/office/officeart/2005/8/layout/hList7"/>
    <dgm:cxn modelId="{003713CA-8B23-45FA-81B3-1F748640F274}" type="presParOf" srcId="{77431BCF-FA0C-4BC2-8550-21E8635F089B}" destId="{FB508275-261A-4AB6-8EED-22995DD85F02}" srcOrd="0" destOrd="0" presId="urn:microsoft.com/office/officeart/2005/8/layout/hList7"/>
    <dgm:cxn modelId="{D5B74FCD-11CC-40E2-B812-ECF39C2900C6}" type="presParOf" srcId="{77431BCF-FA0C-4BC2-8550-21E8635F089B}" destId="{9B1B8600-757A-49E0-8AA3-D2AEB2D55359}" srcOrd="1" destOrd="0" presId="urn:microsoft.com/office/officeart/2005/8/layout/hList7"/>
    <dgm:cxn modelId="{DA6A5A56-F4C8-4D54-96BD-1287FE461CBC}" type="presParOf" srcId="{9B1B8600-757A-49E0-8AA3-D2AEB2D55359}" destId="{EEF9E290-18E5-4134-9978-E3E8335782EA}" srcOrd="0" destOrd="0" presId="urn:microsoft.com/office/officeart/2005/8/layout/hList7"/>
    <dgm:cxn modelId="{0184B368-BE46-489F-A7B7-8DF6CB9910F4}" type="presParOf" srcId="{EEF9E290-18E5-4134-9978-E3E8335782EA}" destId="{F95927D6-DE95-477A-969E-E4413F2488E9}" srcOrd="0" destOrd="0" presId="urn:microsoft.com/office/officeart/2005/8/layout/hList7"/>
    <dgm:cxn modelId="{7E7A0170-FF7F-4CE0-8F61-CB568D0A509B}" type="presParOf" srcId="{EEF9E290-18E5-4134-9978-E3E8335782EA}" destId="{9533867E-97F6-487A-9A9F-4F2F83BE7E00}" srcOrd="1" destOrd="0" presId="urn:microsoft.com/office/officeart/2005/8/layout/hList7"/>
    <dgm:cxn modelId="{94CE2CE3-3FB1-4492-BDDC-87E4CA5E4C1B}" type="presParOf" srcId="{EEF9E290-18E5-4134-9978-E3E8335782EA}" destId="{C1E26A73-0A81-4264-91F4-BA5735B7079D}" srcOrd="2" destOrd="0" presId="urn:microsoft.com/office/officeart/2005/8/layout/hList7"/>
    <dgm:cxn modelId="{C47D6563-694A-45B6-A4B5-20302C9DD234}" type="presParOf" srcId="{EEF9E290-18E5-4134-9978-E3E8335782EA}" destId="{311CC55C-5E29-4CD3-9778-4E0D45F1B5DE}" srcOrd="3" destOrd="0" presId="urn:microsoft.com/office/officeart/2005/8/layout/hList7"/>
    <dgm:cxn modelId="{C3EA77C2-2935-4BD3-970A-F3FF44C0E877}" type="presParOf" srcId="{9B1B8600-757A-49E0-8AA3-D2AEB2D55359}" destId="{C36B515C-8EF9-48BD-8FB3-7A79C761ACCC}" srcOrd="1" destOrd="0" presId="urn:microsoft.com/office/officeart/2005/8/layout/hList7"/>
    <dgm:cxn modelId="{70D9EBD4-2B9A-4486-9155-F01C0B3780ED}" type="presParOf" srcId="{9B1B8600-757A-49E0-8AA3-D2AEB2D55359}" destId="{8B1B4D10-1B1A-4BE1-B33B-0548D9AAB8CB}" srcOrd="2" destOrd="0" presId="urn:microsoft.com/office/officeart/2005/8/layout/hList7"/>
    <dgm:cxn modelId="{8627F614-A69C-4974-A58E-48AED783D5EA}" type="presParOf" srcId="{8B1B4D10-1B1A-4BE1-B33B-0548D9AAB8CB}" destId="{E67CFE41-9F02-4DBC-8942-B25D77CD0B97}" srcOrd="0" destOrd="0" presId="urn:microsoft.com/office/officeart/2005/8/layout/hList7"/>
    <dgm:cxn modelId="{2E7DB7A2-C8B8-4F41-AA21-366C6C2F2E11}" type="presParOf" srcId="{8B1B4D10-1B1A-4BE1-B33B-0548D9AAB8CB}" destId="{6B8E8282-CD74-400E-B919-2DDA5520168B}" srcOrd="1" destOrd="0" presId="urn:microsoft.com/office/officeart/2005/8/layout/hList7"/>
    <dgm:cxn modelId="{30A3C29A-A2DF-4940-B65C-B83C2FB8451F}" type="presParOf" srcId="{8B1B4D10-1B1A-4BE1-B33B-0548D9AAB8CB}" destId="{3EB2BA27-C739-46A5-8E8A-E9A5BCCF543D}" srcOrd="2" destOrd="0" presId="urn:microsoft.com/office/officeart/2005/8/layout/hList7"/>
    <dgm:cxn modelId="{6EFA84E1-5AC8-4AD5-ACB2-924DCBDDA9A9}" type="presParOf" srcId="{8B1B4D10-1B1A-4BE1-B33B-0548D9AAB8CB}" destId="{26645491-373F-4256-A54B-434470C232FD}" srcOrd="3" destOrd="0" presId="urn:microsoft.com/office/officeart/2005/8/layout/hList7"/>
    <dgm:cxn modelId="{FA593057-30D4-46A8-A56C-3D276063ED41}" type="presParOf" srcId="{9B1B8600-757A-49E0-8AA3-D2AEB2D55359}" destId="{D5AB5300-7E0B-423F-A933-EA826A77F355}" srcOrd="3" destOrd="0" presId="urn:microsoft.com/office/officeart/2005/8/layout/hList7"/>
    <dgm:cxn modelId="{AC254E8B-F775-416D-A469-AA053F42CE86}" type="presParOf" srcId="{9B1B8600-757A-49E0-8AA3-D2AEB2D55359}" destId="{514C61AC-3938-4834-8058-F991F71429A3}" srcOrd="4" destOrd="0" presId="urn:microsoft.com/office/officeart/2005/8/layout/hList7"/>
    <dgm:cxn modelId="{CDFCEB30-022B-4A89-9E2D-06AF5C5EC326}" type="presParOf" srcId="{514C61AC-3938-4834-8058-F991F71429A3}" destId="{08E566DF-335E-4570-BE1F-80F6F4C6717A}" srcOrd="0" destOrd="0" presId="urn:microsoft.com/office/officeart/2005/8/layout/hList7"/>
    <dgm:cxn modelId="{8525C53D-824D-4A46-B21C-51D9217DF6DB}" type="presParOf" srcId="{514C61AC-3938-4834-8058-F991F71429A3}" destId="{EE6C976D-E6F5-491D-83DA-1C6074340CDB}" srcOrd="1" destOrd="0" presId="urn:microsoft.com/office/officeart/2005/8/layout/hList7"/>
    <dgm:cxn modelId="{3ADAD198-7176-4C74-9879-373B2F2416EF}" type="presParOf" srcId="{514C61AC-3938-4834-8058-F991F71429A3}" destId="{6B5487DC-3256-4F33-8497-69E7291E7726}" srcOrd="2" destOrd="0" presId="urn:microsoft.com/office/officeart/2005/8/layout/hList7"/>
    <dgm:cxn modelId="{19E6E2A5-1954-43E0-B397-DF67FBA7FB09}" type="presParOf" srcId="{514C61AC-3938-4834-8058-F991F71429A3}" destId="{A31A78DA-8EC2-405E-A6B4-662A1057B453}" srcOrd="3" destOrd="0" presId="urn:microsoft.com/office/officeart/2005/8/layout/hList7"/>
    <dgm:cxn modelId="{2E378634-57C5-49E9-B070-3704A8AF8BCB}" type="presParOf" srcId="{9B1B8600-757A-49E0-8AA3-D2AEB2D55359}" destId="{A9EEB2A1-2144-4285-9D9E-CCE4456588CF}" srcOrd="5" destOrd="0" presId="urn:microsoft.com/office/officeart/2005/8/layout/hList7"/>
    <dgm:cxn modelId="{4ED347BC-FBD5-49E3-ABE4-3F0EC6B82915}" type="presParOf" srcId="{9B1B8600-757A-49E0-8AA3-D2AEB2D55359}" destId="{F33A979E-897D-4F3A-9D23-B106E2BD31FC}" srcOrd="6" destOrd="0" presId="urn:microsoft.com/office/officeart/2005/8/layout/hList7"/>
    <dgm:cxn modelId="{A7F9883F-872B-46D6-87CC-3DE3D1883B54}" type="presParOf" srcId="{F33A979E-897D-4F3A-9D23-B106E2BD31FC}" destId="{93F910A0-DB6C-4E54-8372-675651B8EEC9}" srcOrd="0" destOrd="0" presId="urn:microsoft.com/office/officeart/2005/8/layout/hList7"/>
    <dgm:cxn modelId="{ADC0147F-0577-415B-B715-EDF5AF272D11}" type="presParOf" srcId="{F33A979E-897D-4F3A-9D23-B106E2BD31FC}" destId="{E80D0B18-1275-46CD-B5D0-F81909C6708C}" srcOrd="1" destOrd="0" presId="urn:microsoft.com/office/officeart/2005/8/layout/hList7"/>
    <dgm:cxn modelId="{53001360-52D4-4644-B7B4-DC549820DC40}" type="presParOf" srcId="{F33A979E-897D-4F3A-9D23-B106E2BD31FC}" destId="{BE7FA0ED-6BCF-492A-B2EC-05820A107B50}" srcOrd="2" destOrd="0" presId="urn:microsoft.com/office/officeart/2005/8/layout/hList7"/>
    <dgm:cxn modelId="{37F94F0B-6ACA-4544-8EEB-9065E0B63E30}" type="presParOf" srcId="{F33A979E-897D-4F3A-9D23-B106E2BD31FC}" destId="{72388EC7-CF86-4898-820B-C7B117C6E8E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B57196-4795-4D06-BB18-CA8310D0606A}" type="doc">
      <dgm:prSet loTypeId="urn:microsoft.com/office/officeart/2005/8/layout/radial4" loCatId="relationship" qsTypeId="urn:microsoft.com/office/officeart/2005/8/quickstyle/3d2" qsCatId="3D" csTypeId="urn:microsoft.com/office/officeart/2005/8/colors/colorful4" csCatId="colorful" phldr="1"/>
      <dgm:spPr/>
      <dgm:t>
        <a:bodyPr/>
        <a:lstStyle/>
        <a:p>
          <a:endParaRPr lang="es-MX"/>
        </a:p>
      </dgm:t>
    </dgm:pt>
    <dgm:pt modelId="{548A57FD-E71E-48C9-B26C-B986449660BF}">
      <dgm:prSet phldrT="[Texto]" custT="1"/>
      <dgm:spPr/>
      <dgm:t>
        <a:bodyPr/>
        <a:lstStyle/>
        <a:p>
          <a:r>
            <a:rPr lang="es-ES" sz="1800" dirty="0" smtClean="0">
              <a:solidFill>
                <a:schemeClr val="tx1"/>
              </a:solidFill>
              <a:effectLst/>
            </a:rPr>
            <a:t>Los </a:t>
          </a:r>
          <a:r>
            <a:rPr lang="es-ES" sz="1800" b="1" i="1" dirty="0" smtClean="0">
              <a:solidFill>
                <a:schemeClr val="tx1"/>
              </a:solidFill>
              <a:effectLst/>
            </a:rPr>
            <a:t>factores</a:t>
          </a:r>
          <a:r>
            <a:rPr lang="es-ES" sz="1800" i="1" dirty="0" smtClean="0">
              <a:solidFill>
                <a:schemeClr val="tx1"/>
              </a:solidFill>
              <a:effectLst/>
            </a:rPr>
            <a:t> </a:t>
          </a:r>
          <a:r>
            <a:rPr lang="es-ES" sz="1800" dirty="0" smtClean="0">
              <a:solidFill>
                <a:schemeClr val="tx1"/>
              </a:solidFill>
              <a:effectLst/>
            </a:rPr>
            <a:t>que suelen ser </a:t>
          </a:r>
          <a:r>
            <a:rPr lang="es-ES" sz="1800" b="1" i="1" dirty="0" smtClean="0">
              <a:solidFill>
                <a:schemeClr val="tx1"/>
              </a:solidFill>
              <a:effectLst/>
            </a:rPr>
            <a:t>determinantes en el buen éxito de una negociación son:</a:t>
          </a:r>
          <a:endParaRPr lang="es-MX" sz="1800" dirty="0">
            <a:solidFill>
              <a:schemeClr val="tx1"/>
            </a:solidFill>
            <a:effectLst/>
          </a:endParaRPr>
        </a:p>
      </dgm:t>
    </dgm:pt>
    <dgm:pt modelId="{8F6763D6-1F97-4E70-AE5C-2FA6E9B3A596}" type="parTrans" cxnId="{B55C2986-DBF5-44B9-B6D4-1A1FFE5544E4}">
      <dgm:prSet/>
      <dgm:spPr/>
      <dgm:t>
        <a:bodyPr/>
        <a:lstStyle/>
        <a:p>
          <a:endParaRPr lang="es-MX"/>
        </a:p>
      </dgm:t>
    </dgm:pt>
    <dgm:pt modelId="{2CD86E45-F6F5-464B-92CE-132B8C513E92}" type="sibTrans" cxnId="{B55C2986-DBF5-44B9-B6D4-1A1FFE5544E4}">
      <dgm:prSet/>
      <dgm:spPr/>
      <dgm:t>
        <a:bodyPr/>
        <a:lstStyle/>
        <a:p>
          <a:endParaRPr lang="es-MX"/>
        </a:p>
      </dgm:t>
    </dgm:pt>
    <dgm:pt modelId="{D3E83084-D902-4B02-8283-1A077D18073F}">
      <dgm:prSet phldrT="[Texto]" custT="1"/>
      <dgm:spPr/>
      <dgm:t>
        <a:bodyPr/>
        <a:lstStyle/>
        <a:p>
          <a:r>
            <a:rPr lang="es-ES" sz="1400" b="1" dirty="0" smtClean="0"/>
            <a:t>Preparación</a:t>
          </a:r>
          <a:r>
            <a:rPr lang="es-ES" sz="1400" dirty="0" smtClean="0"/>
            <a:t>:</a:t>
          </a:r>
        </a:p>
        <a:p>
          <a:r>
            <a:rPr lang="es-ES" sz="1100" dirty="0" smtClean="0"/>
            <a:t> Un </a:t>
          </a:r>
          <a:r>
            <a:rPr lang="es-ES" sz="1100" b="0" dirty="0" smtClean="0"/>
            <a:t>profundo dominio del tema a abordar dará la confianza necesaria para poder </a:t>
          </a:r>
          <a:r>
            <a:rPr lang="es-ES" sz="1100" b="0" i="1" dirty="0" smtClean="0"/>
            <a:t>negociar con seguridad.</a:t>
          </a:r>
          <a:endParaRPr lang="es-MX" sz="1100" dirty="0"/>
        </a:p>
      </dgm:t>
    </dgm:pt>
    <dgm:pt modelId="{7F2DCE87-BFD3-40D7-9E8F-B0177998DD90}" type="parTrans" cxnId="{5D779767-A6C0-4CE1-B833-6248562D616C}">
      <dgm:prSet/>
      <dgm:spPr/>
      <dgm:t>
        <a:bodyPr/>
        <a:lstStyle/>
        <a:p>
          <a:endParaRPr lang="es-MX"/>
        </a:p>
      </dgm:t>
    </dgm:pt>
    <dgm:pt modelId="{E19F70FE-5530-4644-AFAB-BF95469E4B9D}" type="sibTrans" cxnId="{5D779767-A6C0-4CE1-B833-6248562D616C}">
      <dgm:prSet/>
      <dgm:spPr/>
      <dgm:t>
        <a:bodyPr/>
        <a:lstStyle/>
        <a:p>
          <a:endParaRPr lang="es-MX"/>
        </a:p>
      </dgm:t>
    </dgm:pt>
    <dgm:pt modelId="{3851EE6B-34C3-43A6-B745-D0B427390D92}">
      <dgm:prSet phldrT="[Texto]" custT="1"/>
      <dgm:spPr/>
      <dgm:t>
        <a:bodyPr/>
        <a:lstStyle/>
        <a:p>
          <a:r>
            <a:rPr lang="es-ES" sz="1400" b="1" i="1" dirty="0" smtClean="0">
              <a:latin typeface="+mn-lt"/>
            </a:rPr>
            <a:t>Empatía</a:t>
          </a:r>
          <a:r>
            <a:rPr lang="es-ES" sz="1400" i="1" dirty="0" smtClean="0">
              <a:latin typeface="+mn-lt"/>
            </a:rPr>
            <a:t>:</a:t>
          </a:r>
          <a:r>
            <a:rPr lang="es-ES" sz="1400" dirty="0" smtClean="0">
              <a:latin typeface="+mn-lt"/>
            </a:rPr>
            <a:t> </a:t>
          </a:r>
        </a:p>
        <a:p>
          <a:r>
            <a:rPr lang="es-ES" sz="1100" b="1" i="1" dirty="0" smtClean="0">
              <a:latin typeface="+mn-lt"/>
            </a:rPr>
            <a:t>Conociendo los intereses, las ilusiones</a:t>
          </a:r>
          <a:r>
            <a:rPr lang="es-ES" sz="1100" dirty="0" smtClean="0">
              <a:latin typeface="+mn-lt"/>
            </a:rPr>
            <a:t> y los temores de la otra parte. </a:t>
          </a:r>
          <a:endParaRPr lang="es-MX" sz="1100" dirty="0"/>
        </a:p>
      </dgm:t>
    </dgm:pt>
    <dgm:pt modelId="{D7D92B7F-4645-4F38-92AB-0BEADBA9235B}" type="parTrans" cxnId="{C7242738-B671-4231-A888-18A8D81E39BE}">
      <dgm:prSet/>
      <dgm:spPr/>
      <dgm:t>
        <a:bodyPr/>
        <a:lstStyle/>
        <a:p>
          <a:endParaRPr lang="es-MX"/>
        </a:p>
      </dgm:t>
    </dgm:pt>
    <dgm:pt modelId="{2ADE0DA9-5D07-4368-8C98-346A4D072959}" type="sibTrans" cxnId="{C7242738-B671-4231-A888-18A8D81E39BE}">
      <dgm:prSet/>
      <dgm:spPr/>
      <dgm:t>
        <a:bodyPr/>
        <a:lstStyle/>
        <a:p>
          <a:endParaRPr lang="es-MX"/>
        </a:p>
      </dgm:t>
    </dgm:pt>
    <dgm:pt modelId="{E028806A-909C-49C4-BD47-C387EAF8A209}">
      <dgm:prSet phldrT="[Texto]" custT="1"/>
      <dgm:spPr/>
      <dgm:t>
        <a:bodyPr/>
        <a:lstStyle/>
        <a:p>
          <a:r>
            <a:rPr lang="es-ES" sz="1200" b="1" i="1" dirty="0" smtClean="0"/>
            <a:t>Respeto hacia la otra parte:</a:t>
          </a:r>
          <a:r>
            <a:rPr lang="es-ES" sz="1200" b="1" dirty="0" smtClean="0"/>
            <a:t> </a:t>
          </a:r>
        </a:p>
        <a:p>
          <a:r>
            <a:rPr lang="es-ES" sz="1100" dirty="0" smtClean="0"/>
            <a:t>La otra parte </a:t>
          </a:r>
          <a:r>
            <a:rPr lang="es-ES" sz="1100" b="1" i="1" dirty="0" smtClean="0"/>
            <a:t>no es nuestro enemigo</a:t>
          </a:r>
          <a:r>
            <a:rPr lang="es-ES" sz="1100" dirty="0" smtClean="0"/>
            <a:t>, viene a ser un </a:t>
          </a:r>
          <a:r>
            <a:rPr lang="es-ES" sz="1100" b="1" i="1" dirty="0" smtClean="0"/>
            <a:t>colaborador en la búsqueda de una solución</a:t>
          </a:r>
          <a:r>
            <a:rPr lang="es-ES" sz="1100" dirty="0" smtClean="0"/>
            <a:t> que satisfaga los intereses de ambos.</a:t>
          </a:r>
          <a:endParaRPr lang="es-MX" sz="1100" dirty="0"/>
        </a:p>
      </dgm:t>
    </dgm:pt>
    <dgm:pt modelId="{6CE7F8CD-04AC-4400-8F59-1A224F159B39}" type="parTrans" cxnId="{B5A35481-6740-4F57-B8C6-4D3C2D3B1DC4}">
      <dgm:prSet/>
      <dgm:spPr/>
      <dgm:t>
        <a:bodyPr/>
        <a:lstStyle/>
        <a:p>
          <a:endParaRPr lang="es-MX"/>
        </a:p>
      </dgm:t>
    </dgm:pt>
    <dgm:pt modelId="{0569FF32-6134-493A-BD85-164D39D024D9}" type="sibTrans" cxnId="{B5A35481-6740-4F57-B8C6-4D3C2D3B1DC4}">
      <dgm:prSet/>
      <dgm:spPr/>
      <dgm:t>
        <a:bodyPr/>
        <a:lstStyle/>
        <a:p>
          <a:endParaRPr lang="es-MX"/>
        </a:p>
      </dgm:t>
    </dgm:pt>
    <dgm:pt modelId="{D247C025-A328-4625-96F3-12F0557E465F}">
      <dgm:prSet phldrT="[Texto]" custT="1"/>
      <dgm:spPr/>
      <dgm:t>
        <a:bodyPr/>
        <a:lstStyle/>
        <a:p>
          <a:r>
            <a:rPr lang="es-ES" sz="1400" b="1" i="0" dirty="0" smtClean="0"/>
            <a:t>Rigurosidad</a:t>
          </a:r>
          <a:r>
            <a:rPr lang="es-ES" sz="1400" i="1" dirty="0" smtClean="0"/>
            <a:t>:</a:t>
          </a:r>
          <a:r>
            <a:rPr lang="es-ES" sz="1400" dirty="0" smtClean="0"/>
            <a:t> </a:t>
          </a:r>
        </a:p>
        <a:p>
          <a:r>
            <a:rPr lang="es-ES" sz="1100" b="1" i="1" dirty="0" smtClean="0"/>
            <a:t>Analizar los temas en profundidad, no dejar ninguna duda por resolver</a:t>
          </a:r>
          <a:r>
            <a:rPr lang="es-ES" sz="1100" i="1" dirty="0" smtClean="0"/>
            <a:t>, </a:t>
          </a:r>
          <a:r>
            <a:rPr lang="es-ES" sz="1100" b="1" i="1" dirty="0" smtClean="0"/>
            <a:t>ser muy puntillosos en la redacción del documento escrito. </a:t>
          </a:r>
          <a:endParaRPr lang="es-MX" sz="1100" dirty="0"/>
        </a:p>
      </dgm:t>
    </dgm:pt>
    <dgm:pt modelId="{AD7AA321-0F8E-4034-8B64-AA210B858914}" type="parTrans" cxnId="{87BBB1A0-0D8F-4426-A57A-E1FA71699C07}">
      <dgm:prSet/>
      <dgm:spPr/>
      <dgm:t>
        <a:bodyPr/>
        <a:lstStyle/>
        <a:p>
          <a:endParaRPr lang="es-MX"/>
        </a:p>
      </dgm:t>
    </dgm:pt>
    <dgm:pt modelId="{2260B18E-6652-4FD1-B4B6-EB5F1C3C8E82}" type="sibTrans" cxnId="{87BBB1A0-0D8F-4426-A57A-E1FA71699C07}">
      <dgm:prSet/>
      <dgm:spPr/>
      <dgm:t>
        <a:bodyPr/>
        <a:lstStyle/>
        <a:p>
          <a:endParaRPr lang="es-MX"/>
        </a:p>
      </dgm:t>
    </dgm:pt>
    <dgm:pt modelId="{AEDF3ADA-320A-4EFD-AF5E-9B6A48278E37}">
      <dgm:prSet custT="1"/>
      <dgm:spPr/>
      <dgm:t>
        <a:bodyPr/>
        <a:lstStyle/>
        <a:p>
          <a:r>
            <a:rPr lang="es-ES" sz="1400" b="1" i="0" dirty="0" smtClean="0">
              <a:latin typeface="+mn-lt"/>
            </a:rPr>
            <a:t>Confianza:</a:t>
          </a:r>
        </a:p>
        <a:p>
          <a:r>
            <a:rPr lang="es-ES" sz="1100" dirty="0" smtClean="0">
              <a:latin typeface="+mn-lt"/>
            </a:rPr>
            <a:t> Desde un primer momento hay que tratar de generar un </a:t>
          </a:r>
          <a:r>
            <a:rPr lang="es-ES" sz="1100" b="1" i="1" dirty="0" smtClean="0">
              <a:latin typeface="+mn-lt"/>
            </a:rPr>
            <a:t>clima de confianza entre las partes</a:t>
          </a:r>
          <a:r>
            <a:rPr lang="es-ES" sz="1100" dirty="0" smtClean="0">
              <a:latin typeface="+mn-lt"/>
            </a:rPr>
            <a:t>. </a:t>
          </a:r>
          <a:endParaRPr lang="es-ES" sz="1100" dirty="0">
            <a:latin typeface="+mn-lt"/>
          </a:endParaRPr>
        </a:p>
      </dgm:t>
    </dgm:pt>
    <dgm:pt modelId="{D2EEAC91-7942-4DB4-B4E7-5300AD887ABE}" type="parTrans" cxnId="{79CF5782-84F7-4CFF-BAF3-163CE6E9FD66}">
      <dgm:prSet/>
      <dgm:spPr/>
      <dgm:t>
        <a:bodyPr/>
        <a:lstStyle/>
        <a:p>
          <a:endParaRPr lang="es-MX"/>
        </a:p>
      </dgm:t>
    </dgm:pt>
    <dgm:pt modelId="{72055EE1-D0A0-4A94-B96E-5BDD63762779}" type="sibTrans" cxnId="{79CF5782-84F7-4CFF-BAF3-163CE6E9FD66}">
      <dgm:prSet/>
      <dgm:spPr/>
      <dgm:t>
        <a:bodyPr/>
        <a:lstStyle/>
        <a:p>
          <a:endParaRPr lang="es-MX"/>
        </a:p>
      </dgm:t>
    </dgm:pt>
    <dgm:pt modelId="{61936E29-6ADE-4061-8353-7A0D36D1BE39}">
      <dgm:prSet custT="1"/>
      <dgm:spPr/>
      <dgm:t>
        <a:bodyPr/>
        <a:lstStyle/>
        <a:p>
          <a:r>
            <a:rPr lang="es-ES" sz="1400" b="1" i="0" dirty="0" smtClean="0">
              <a:latin typeface="+mn-lt"/>
            </a:rPr>
            <a:t>Flexibilidad</a:t>
          </a:r>
          <a:r>
            <a:rPr lang="es-ES" sz="1400" i="1" dirty="0" smtClean="0">
              <a:latin typeface="+mn-lt"/>
            </a:rPr>
            <a:t>:</a:t>
          </a:r>
        </a:p>
        <a:p>
          <a:r>
            <a:rPr lang="es-ES" sz="1100" dirty="0" smtClean="0">
              <a:latin typeface="+mn-lt"/>
            </a:rPr>
            <a:t> Sólo aquellas personas que sean capaces de </a:t>
          </a:r>
          <a:r>
            <a:rPr lang="es-ES" sz="1100" b="1" i="1" dirty="0" smtClean="0">
              <a:latin typeface="+mn-lt"/>
            </a:rPr>
            <a:t>adaptarse rápidamente a las nuevas circunstancias</a:t>
          </a:r>
          <a:r>
            <a:rPr lang="es-ES" sz="1100" dirty="0" smtClean="0">
              <a:latin typeface="+mn-lt"/>
            </a:rPr>
            <a:t> podrán articular soluciones alternativas</a:t>
          </a:r>
          <a:r>
            <a:rPr lang="es-ES" sz="1100" dirty="0" smtClean="0"/>
            <a:t>.</a:t>
          </a:r>
          <a:endParaRPr lang="es-ES" sz="1100" dirty="0"/>
        </a:p>
      </dgm:t>
    </dgm:pt>
    <dgm:pt modelId="{814235EB-539C-4DEA-9271-20893E1A8229}" type="parTrans" cxnId="{8D7A90F6-EFC9-4F46-8535-1F986CEF6CC7}">
      <dgm:prSet/>
      <dgm:spPr/>
      <dgm:t>
        <a:bodyPr/>
        <a:lstStyle/>
        <a:p>
          <a:endParaRPr lang="es-MX"/>
        </a:p>
      </dgm:t>
    </dgm:pt>
    <dgm:pt modelId="{650B0753-1892-480B-87D5-74794A20BE60}" type="sibTrans" cxnId="{8D7A90F6-EFC9-4F46-8535-1F986CEF6CC7}">
      <dgm:prSet/>
      <dgm:spPr/>
      <dgm:t>
        <a:bodyPr/>
        <a:lstStyle/>
        <a:p>
          <a:endParaRPr lang="es-MX"/>
        </a:p>
      </dgm:t>
    </dgm:pt>
    <dgm:pt modelId="{EF661899-1AA9-418A-BB09-A08F18216A0C}">
      <dgm:prSet custT="1"/>
      <dgm:spPr/>
      <dgm:t>
        <a:bodyPr/>
        <a:lstStyle/>
        <a:p>
          <a:r>
            <a:rPr lang="es-ES" sz="1400" b="1" i="1" dirty="0" smtClean="0"/>
            <a:t>Creatividad</a:t>
          </a:r>
          <a:r>
            <a:rPr lang="es-ES" sz="1400" i="1" dirty="0" smtClean="0"/>
            <a:t>:</a:t>
          </a:r>
          <a:r>
            <a:rPr lang="es-ES" sz="1400" dirty="0" smtClean="0"/>
            <a:t> </a:t>
          </a:r>
        </a:p>
        <a:p>
          <a:r>
            <a:rPr lang="es-ES" sz="1100" dirty="0" smtClean="0"/>
            <a:t>El poder </a:t>
          </a:r>
          <a:r>
            <a:rPr lang="es-ES" sz="1100" b="1" i="1" dirty="0" smtClean="0"/>
            <a:t>articular una nueva propuesta</a:t>
          </a:r>
          <a:r>
            <a:rPr lang="es-ES" sz="1100" dirty="0" smtClean="0"/>
            <a:t> </a:t>
          </a:r>
          <a:r>
            <a:rPr lang="es-ES" sz="1100" b="1" i="1" dirty="0" smtClean="0"/>
            <a:t>olvidando los planteamientos iniciales</a:t>
          </a:r>
          <a:r>
            <a:rPr lang="es-ES" sz="1100" dirty="0" smtClean="0"/>
            <a:t>, en base a la nueva información recibida, a los intereses expresados por la otra parte.</a:t>
          </a:r>
          <a:endParaRPr lang="es-ES" sz="1100" dirty="0"/>
        </a:p>
      </dgm:t>
    </dgm:pt>
    <dgm:pt modelId="{1BC7BE71-1209-4E10-AFD3-6A2E5EAA00A3}" type="parTrans" cxnId="{C1AFE613-4211-492B-891C-A1C7385748CD}">
      <dgm:prSet/>
      <dgm:spPr/>
      <dgm:t>
        <a:bodyPr/>
        <a:lstStyle/>
        <a:p>
          <a:endParaRPr lang="es-MX"/>
        </a:p>
      </dgm:t>
    </dgm:pt>
    <dgm:pt modelId="{EB5661D7-C249-46CC-B776-93E5143F98FF}" type="sibTrans" cxnId="{C1AFE613-4211-492B-891C-A1C7385748CD}">
      <dgm:prSet/>
      <dgm:spPr/>
      <dgm:t>
        <a:bodyPr/>
        <a:lstStyle/>
        <a:p>
          <a:endParaRPr lang="es-MX"/>
        </a:p>
      </dgm:t>
    </dgm:pt>
    <dgm:pt modelId="{C75A864A-B9BE-47C7-AB02-FF68E355DCAA}">
      <dgm:prSet custT="1"/>
      <dgm:spPr/>
      <dgm:t>
        <a:bodyPr/>
        <a:lstStyle/>
        <a:p>
          <a:r>
            <a:rPr lang="es-ES" sz="1400" b="1" dirty="0" smtClean="0"/>
            <a:t>Asertividad</a:t>
          </a:r>
          <a:r>
            <a:rPr lang="es-ES" sz="1400" dirty="0" smtClean="0"/>
            <a:t>: </a:t>
          </a:r>
        </a:p>
        <a:p>
          <a:r>
            <a:rPr lang="es-ES" sz="1100" dirty="0" smtClean="0"/>
            <a:t>Es </a:t>
          </a:r>
          <a:r>
            <a:rPr lang="es-ES" sz="1100" b="1" i="1" dirty="0" smtClean="0"/>
            <a:t>saber decir "NO" en un momento determinado sin generar tensión</a:t>
          </a:r>
          <a:r>
            <a:rPr lang="es-ES" sz="1100" dirty="0" smtClean="0"/>
            <a:t>. Una </a:t>
          </a:r>
          <a:r>
            <a:rPr lang="es-ES" sz="1100" b="1" i="1" dirty="0" smtClean="0"/>
            <a:t>comunicación clara entre las partes</a:t>
          </a:r>
          <a:r>
            <a:rPr lang="es-ES" sz="1100" dirty="0" smtClean="0"/>
            <a:t>, donde cada una conozca con claridad el planteamiento de la otra</a:t>
          </a:r>
          <a:endParaRPr lang="es-MX" sz="1100" dirty="0"/>
        </a:p>
      </dgm:t>
    </dgm:pt>
    <dgm:pt modelId="{BFD892BD-8D05-4C93-8E68-9D0A8D5B4BC7}" type="parTrans" cxnId="{2D128953-8B16-421C-AB72-2520D28F7F84}">
      <dgm:prSet/>
      <dgm:spPr/>
      <dgm:t>
        <a:bodyPr/>
        <a:lstStyle/>
        <a:p>
          <a:endParaRPr lang="es-MX"/>
        </a:p>
      </dgm:t>
    </dgm:pt>
    <dgm:pt modelId="{EF17151F-9A4E-4193-97BC-34A7F9EB4FB6}" type="sibTrans" cxnId="{2D128953-8B16-421C-AB72-2520D28F7F84}">
      <dgm:prSet/>
      <dgm:spPr/>
      <dgm:t>
        <a:bodyPr/>
        <a:lstStyle/>
        <a:p>
          <a:endParaRPr lang="es-MX"/>
        </a:p>
      </dgm:t>
    </dgm:pt>
    <dgm:pt modelId="{2DB17AC6-1DA9-44D5-9BCA-F254200C87CF}">
      <dgm:prSet custT="1"/>
      <dgm:spPr/>
      <dgm:t>
        <a:bodyPr/>
        <a:lstStyle/>
        <a:p>
          <a:r>
            <a:rPr lang="es-ES" sz="1400" b="1" i="1" dirty="0" smtClean="0"/>
            <a:t>Paciencia</a:t>
          </a:r>
        </a:p>
        <a:p>
          <a:r>
            <a:rPr lang="es-ES" sz="1050" b="1" i="1" dirty="0" smtClean="0"/>
            <a:t> Toda negociación requiere su tiempo</a:t>
          </a:r>
          <a:r>
            <a:rPr lang="es-ES" sz="1050" dirty="0" smtClean="0"/>
            <a:t>, no se deben </a:t>
          </a:r>
          <a:r>
            <a:rPr lang="es-ES" sz="1050" b="1" i="1" dirty="0" smtClean="0"/>
            <a:t>precipitar los acontecimientos</a:t>
          </a:r>
          <a:r>
            <a:rPr lang="es-ES" sz="1050" dirty="0" smtClean="0"/>
            <a:t>. Hay que tratar de </a:t>
          </a:r>
          <a:r>
            <a:rPr lang="es-ES" sz="1050" b="1" i="1" dirty="0" smtClean="0"/>
            <a:t>adaptarse al ritmo negociador de la otra parte</a:t>
          </a:r>
          <a:r>
            <a:rPr lang="es-ES" sz="1050" dirty="0" smtClean="0"/>
            <a:t>, evitando presionarle más de la cuenta ya que se podría poner a la defensiva. </a:t>
          </a:r>
          <a:endParaRPr lang="es-MX" sz="1050" dirty="0"/>
        </a:p>
      </dgm:t>
    </dgm:pt>
    <dgm:pt modelId="{C9C223B5-2D54-4DFF-A626-AC934AEDD910}" type="parTrans" cxnId="{E6DFD228-E9B0-494A-B038-DDE92F9182EF}">
      <dgm:prSet/>
      <dgm:spPr/>
      <dgm:t>
        <a:bodyPr/>
        <a:lstStyle/>
        <a:p>
          <a:endParaRPr lang="es-MX"/>
        </a:p>
      </dgm:t>
    </dgm:pt>
    <dgm:pt modelId="{F2D62AEF-2BAF-4D9E-B25E-C1BDC6CAAEF3}" type="sibTrans" cxnId="{E6DFD228-E9B0-494A-B038-DDE92F9182EF}">
      <dgm:prSet/>
      <dgm:spPr/>
      <dgm:t>
        <a:bodyPr/>
        <a:lstStyle/>
        <a:p>
          <a:endParaRPr lang="es-MX"/>
        </a:p>
      </dgm:t>
    </dgm:pt>
    <dgm:pt modelId="{0AF7FB15-1571-4399-95DB-C3ADA4B1CA97}" type="pres">
      <dgm:prSet presAssocID="{BBB57196-4795-4D06-BB18-CA8310D0606A}" presName="cycle" presStyleCnt="0">
        <dgm:presLayoutVars>
          <dgm:chMax val="1"/>
          <dgm:dir/>
          <dgm:animLvl val="ctr"/>
          <dgm:resizeHandles val="exact"/>
        </dgm:presLayoutVars>
      </dgm:prSet>
      <dgm:spPr/>
      <dgm:t>
        <a:bodyPr/>
        <a:lstStyle/>
        <a:p>
          <a:endParaRPr lang="es-MX"/>
        </a:p>
      </dgm:t>
    </dgm:pt>
    <dgm:pt modelId="{D63E40D8-110C-46DE-B634-69C181B9AD22}" type="pres">
      <dgm:prSet presAssocID="{548A57FD-E71E-48C9-B26C-B986449660BF}" presName="centerShape" presStyleLbl="node0" presStyleIdx="0" presStyleCnt="1" custScaleX="144116" custScaleY="104740"/>
      <dgm:spPr/>
      <dgm:t>
        <a:bodyPr/>
        <a:lstStyle/>
        <a:p>
          <a:endParaRPr lang="es-MX"/>
        </a:p>
      </dgm:t>
    </dgm:pt>
    <dgm:pt modelId="{3CF43391-5DE5-4699-BDB2-2137A8D28C13}" type="pres">
      <dgm:prSet presAssocID="{7F2DCE87-BFD3-40D7-9E8F-B0177998DD90}" presName="parTrans" presStyleLbl="bgSibTrans2D1" presStyleIdx="0" presStyleCnt="9"/>
      <dgm:spPr/>
      <dgm:t>
        <a:bodyPr/>
        <a:lstStyle/>
        <a:p>
          <a:endParaRPr lang="es-MX"/>
        </a:p>
      </dgm:t>
    </dgm:pt>
    <dgm:pt modelId="{7427BACD-27FE-4815-8482-423C03182EF4}" type="pres">
      <dgm:prSet presAssocID="{D3E83084-D902-4B02-8283-1A077D18073F}" presName="node" presStyleLbl="node1" presStyleIdx="0" presStyleCnt="9" custScaleX="148642" custScaleY="122000" custRadScaleRad="70291" custRadScaleInc="-27834">
        <dgm:presLayoutVars>
          <dgm:bulletEnabled val="1"/>
        </dgm:presLayoutVars>
      </dgm:prSet>
      <dgm:spPr/>
      <dgm:t>
        <a:bodyPr/>
        <a:lstStyle/>
        <a:p>
          <a:endParaRPr lang="es-MX"/>
        </a:p>
      </dgm:t>
    </dgm:pt>
    <dgm:pt modelId="{7C36B20B-46CD-42BD-B081-5DEF4371C082}" type="pres">
      <dgm:prSet presAssocID="{D7D92B7F-4645-4F38-92AB-0BEADBA9235B}" presName="parTrans" presStyleLbl="bgSibTrans2D1" presStyleIdx="1" presStyleCnt="9"/>
      <dgm:spPr/>
      <dgm:t>
        <a:bodyPr/>
        <a:lstStyle/>
        <a:p>
          <a:endParaRPr lang="es-MX"/>
        </a:p>
      </dgm:t>
    </dgm:pt>
    <dgm:pt modelId="{E1F3343F-F77F-4B76-94AB-9981027BCAE6}" type="pres">
      <dgm:prSet presAssocID="{3851EE6B-34C3-43A6-B745-D0B427390D92}" presName="node" presStyleLbl="node1" presStyleIdx="1" presStyleCnt="9" custScaleX="113118" custScaleY="121999" custRadScaleRad="78858" custRadScaleInc="-6275">
        <dgm:presLayoutVars>
          <dgm:bulletEnabled val="1"/>
        </dgm:presLayoutVars>
      </dgm:prSet>
      <dgm:spPr/>
      <dgm:t>
        <a:bodyPr/>
        <a:lstStyle/>
        <a:p>
          <a:endParaRPr lang="es-MX"/>
        </a:p>
      </dgm:t>
    </dgm:pt>
    <dgm:pt modelId="{2CBDD28A-928C-4761-AE1F-34EEB11CA09A}" type="pres">
      <dgm:prSet presAssocID="{814235EB-539C-4DEA-9271-20893E1A8229}" presName="parTrans" presStyleLbl="bgSibTrans2D1" presStyleIdx="2" presStyleCnt="9"/>
      <dgm:spPr/>
      <dgm:t>
        <a:bodyPr/>
        <a:lstStyle/>
        <a:p>
          <a:endParaRPr lang="es-MX"/>
        </a:p>
      </dgm:t>
    </dgm:pt>
    <dgm:pt modelId="{7A9FD018-57E0-4E4D-A3FF-9D169CDBF5C1}" type="pres">
      <dgm:prSet presAssocID="{61936E29-6ADE-4061-8353-7A0D36D1BE39}" presName="node" presStyleLbl="node1" presStyleIdx="2" presStyleCnt="9" custScaleX="139070" custScaleY="135964" custRadScaleRad="98422" custRadScaleInc="-15077">
        <dgm:presLayoutVars>
          <dgm:bulletEnabled val="1"/>
        </dgm:presLayoutVars>
      </dgm:prSet>
      <dgm:spPr/>
      <dgm:t>
        <a:bodyPr/>
        <a:lstStyle/>
        <a:p>
          <a:endParaRPr lang="es-MX"/>
        </a:p>
      </dgm:t>
    </dgm:pt>
    <dgm:pt modelId="{A98D6B52-7453-4757-A149-806D7F343504}" type="pres">
      <dgm:prSet presAssocID="{BFD892BD-8D05-4C93-8E68-9D0A8D5B4BC7}" presName="parTrans" presStyleLbl="bgSibTrans2D1" presStyleIdx="3" presStyleCnt="9"/>
      <dgm:spPr/>
      <dgm:t>
        <a:bodyPr/>
        <a:lstStyle/>
        <a:p>
          <a:endParaRPr lang="es-MX"/>
        </a:p>
      </dgm:t>
    </dgm:pt>
    <dgm:pt modelId="{99C35BB7-F6CA-44B3-9343-2299D779A683}" type="pres">
      <dgm:prSet presAssocID="{C75A864A-B9BE-47C7-AB02-FF68E355DCAA}" presName="node" presStyleLbl="node1" presStyleIdx="3" presStyleCnt="9" custScaleX="146974" custScaleY="156347" custRadScaleRad="113585" custRadScaleInc="-5389">
        <dgm:presLayoutVars>
          <dgm:bulletEnabled val="1"/>
        </dgm:presLayoutVars>
      </dgm:prSet>
      <dgm:spPr/>
      <dgm:t>
        <a:bodyPr/>
        <a:lstStyle/>
        <a:p>
          <a:endParaRPr lang="es-MX"/>
        </a:p>
      </dgm:t>
    </dgm:pt>
    <dgm:pt modelId="{E8A58083-FCF6-4402-8749-0C62D2E0525C}" type="pres">
      <dgm:prSet presAssocID="{C9C223B5-2D54-4DFF-A626-AC934AEDD910}" presName="parTrans" presStyleLbl="bgSibTrans2D1" presStyleIdx="4" presStyleCnt="9"/>
      <dgm:spPr/>
      <dgm:t>
        <a:bodyPr/>
        <a:lstStyle/>
        <a:p>
          <a:endParaRPr lang="es-MX"/>
        </a:p>
      </dgm:t>
    </dgm:pt>
    <dgm:pt modelId="{23C59E43-A3D3-46A3-950D-F45D97357559}" type="pres">
      <dgm:prSet presAssocID="{2DB17AC6-1DA9-44D5-9BCA-F254200C87CF}" presName="node" presStyleLbl="node1" presStyleIdx="4" presStyleCnt="9" custScaleX="150776" custScaleY="158631" custRadScaleRad="103870" custRadScaleInc="8043">
        <dgm:presLayoutVars>
          <dgm:bulletEnabled val="1"/>
        </dgm:presLayoutVars>
      </dgm:prSet>
      <dgm:spPr/>
      <dgm:t>
        <a:bodyPr/>
        <a:lstStyle/>
        <a:p>
          <a:endParaRPr lang="es-MX"/>
        </a:p>
      </dgm:t>
    </dgm:pt>
    <dgm:pt modelId="{E79E0A0C-7362-44A5-B161-DC67DC9F910F}" type="pres">
      <dgm:prSet presAssocID="{1BC7BE71-1209-4E10-AFD3-6A2E5EAA00A3}" presName="parTrans" presStyleLbl="bgSibTrans2D1" presStyleIdx="5" presStyleCnt="9"/>
      <dgm:spPr/>
      <dgm:t>
        <a:bodyPr/>
        <a:lstStyle/>
        <a:p>
          <a:endParaRPr lang="es-MX"/>
        </a:p>
      </dgm:t>
    </dgm:pt>
    <dgm:pt modelId="{65B3E330-7E00-4875-8806-9D87AB927ED8}" type="pres">
      <dgm:prSet presAssocID="{EF661899-1AA9-418A-BB09-A08F18216A0C}" presName="node" presStyleLbl="node1" presStyleIdx="5" presStyleCnt="9" custScaleX="151978" custScaleY="154167" custRadScaleRad="116890" custRadScaleInc="21344">
        <dgm:presLayoutVars>
          <dgm:bulletEnabled val="1"/>
        </dgm:presLayoutVars>
      </dgm:prSet>
      <dgm:spPr/>
      <dgm:t>
        <a:bodyPr/>
        <a:lstStyle/>
        <a:p>
          <a:endParaRPr lang="es-MX"/>
        </a:p>
      </dgm:t>
    </dgm:pt>
    <dgm:pt modelId="{572EF365-1D70-45BB-83F3-F1E7898C6534}" type="pres">
      <dgm:prSet presAssocID="{D2EEAC91-7942-4DB4-B4E7-5300AD887ABE}" presName="parTrans" presStyleLbl="bgSibTrans2D1" presStyleIdx="6" presStyleCnt="9" custScaleX="76613" custScaleY="104697" custLinFactNeighborX="-6263" custLinFactNeighborY="23424"/>
      <dgm:spPr/>
      <dgm:t>
        <a:bodyPr/>
        <a:lstStyle/>
        <a:p>
          <a:endParaRPr lang="es-MX"/>
        </a:p>
      </dgm:t>
    </dgm:pt>
    <dgm:pt modelId="{782327B0-E003-4A8F-9CDE-A2C100509ABD}" type="pres">
      <dgm:prSet presAssocID="{AEDF3ADA-320A-4EFD-AF5E-9B6A48278E37}" presName="node" presStyleLbl="node1" presStyleIdx="6" presStyleCnt="9" custScaleX="120396" custScaleY="130051" custRadScaleRad="86097" custRadScaleInc="131471">
        <dgm:presLayoutVars>
          <dgm:bulletEnabled val="1"/>
        </dgm:presLayoutVars>
      </dgm:prSet>
      <dgm:spPr/>
      <dgm:t>
        <a:bodyPr/>
        <a:lstStyle/>
        <a:p>
          <a:endParaRPr lang="es-MX"/>
        </a:p>
      </dgm:t>
    </dgm:pt>
    <dgm:pt modelId="{84A864C6-CF12-470A-862D-BC169032B7C9}" type="pres">
      <dgm:prSet presAssocID="{6CE7F8CD-04AC-4400-8F59-1A224F159B39}" presName="parTrans" presStyleLbl="bgSibTrans2D1" presStyleIdx="7" presStyleCnt="9" custScaleX="77908" custScaleY="105034" custLinFactNeighborX="-8567" custLinFactNeighborY="29250"/>
      <dgm:spPr/>
      <dgm:t>
        <a:bodyPr/>
        <a:lstStyle/>
        <a:p>
          <a:endParaRPr lang="es-MX"/>
        </a:p>
      </dgm:t>
    </dgm:pt>
    <dgm:pt modelId="{CDACA9B0-DC20-47BB-AF3B-1489E2A04179}" type="pres">
      <dgm:prSet presAssocID="{E028806A-909C-49C4-BD47-C387EAF8A209}" presName="node" presStyleLbl="node1" presStyleIdx="7" presStyleCnt="9" custScaleX="148970" custScaleY="145558" custRadScaleRad="105769" custRadScaleInc="-82143">
        <dgm:presLayoutVars>
          <dgm:bulletEnabled val="1"/>
        </dgm:presLayoutVars>
      </dgm:prSet>
      <dgm:spPr/>
      <dgm:t>
        <a:bodyPr/>
        <a:lstStyle/>
        <a:p>
          <a:endParaRPr lang="es-MX"/>
        </a:p>
      </dgm:t>
    </dgm:pt>
    <dgm:pt modelId="{8B06FB14-83A4-4978-9447-43F3BD49B650}" type="pres">
      <dgm:prSet presAssocID="{AD7AA321-0F8E-4034-8B64-AA210B858914}" presName="parTrans" presStyleLbl="bgSibTrans2D1" presStyleIdx="8" presStyleCnt="9" custScaleX="73187" custLinFactNeighborX="-11195" custLinFactNeighborY="192"/>
      <dgm:spPr/>
      <dgm:t>
        <a:bodyPr/>
        <a:lstStyle/>
        <a:p>
          <a:endParaRPr lang="es-MX"/>
        </a:p>
      </dgm:t>
    </dgm:pt>
    <dgm:pt modelId="{888DB49E-6D84-47CB-9215-C893EDFE4FA2}" type="pres">
      <dgm:prSet presAssocID="{D247C025-A328-4625-96F3-12F0557E465F}" presName="node" presStyleLbl="node1" presStyleIdx="8" presStyleCnt="9" custScaleX="170268" custScaleY="120915" custRadScaleRad="82360" custRadScaleInc="29474">
        <dgm:presLayoutVars>
          <dgm:bulletEnabled val="1"/>
        </dgm:presLayoutVars>
      </dgm:prSet>
      <dgm:spPr/>
      <dgm:t>
        <a:bodyPr/>
        <a:lstStyle/>
        <a:p>
          <a:endParaRPr lang="es-MX"/>
        </a:p>
      </dgm:t>
    </dgm:pt>
  </dgm:ptLst>
  <dgm:cxnLst>
    <dgm:cxn modelId="{8D7A90F6-EFC9-4F46-8535-1F986CEF6CC7}" srcId="{548A57FD-E71E-48C9-B26C-B986449660BF}" destId="{61936E29-6ADE-4061-8353-7A0D36D1BE39}" srcOrd="2" destOrd="0" parTransId="{814235EB-539C-4DEA-9271-20893E1A8229}" sibTransId="{650B0753-1892-480B-87D5-74794A20BE60}"/>
    <dgm:cxn modelId="{874EF622-0351-4B70-9C9E-DF7CB2B52F70}" type="presOf" srcId="{E028806A-909C-49C4-BD47-C387EAF8A209}" destId="{CDACA9B0-DC20-47BB-AF3B-1489E2A04179}" srcOrd="0" destOrd="0" presId="urn:microsoft.com/office/officeart/2005/8/layout/radial4"/>
    <dgm:cxn modelId="{E6DFD228-E9B0-494A-B038-DDE92F9182EF}" srcId="{548A57FD-E71E-48C9-B26C-B986449660BF}" destId="{2DB17AC6-1DA9-44D5-9BCA-F254200C87CF}" srcOrd="4" destOrd="0" parTransId="{C9C223B5-2D54-4DFF-A626-AC934AEDD910}" sibTransId="{F2D62AEF-2BAF-4D9E-B25E-C1BDC6CAAEF3}"/>
    <dgm:cxn modelId="{79CF5782-84F7-4CFF-BAF3-163CE6E9FD66}" srcId="{548A57FD-E71E-48C9-B26C-B986449660BF}" destId="{AEDF3ADA-320A-4EFD-AF5E-9B6A48278E37}" srcOrd="6" destOrd="0" parTransId="{D2EEAC91-7942-4DB4-B4E7-5300AD887ABE}" sibTransId="{72055EE1-D0A0-4A94-B96E-5BDD63762779}"/>
    <dgm:cxn modelId="{19B78A62-B096-4DE0-ABCA-F9435C9E09D0}" type="presOf" srcId="{EF661899-1AA9-418A-BB09-A08F18216A0C}" destId="{65B3E330-7E00-4875-8806-9D87AB927ED8}" srcOrd="0" destOrd="0" presId="urn:microsoft.com/office/officeart/2005/8/layout/radial4"/>
    <dgm:cxn modelId="{3F694DFF-1DEA-46A5-A390-C4EB86CC548A}" type="presOf" srcId="{BFD892BD-8D05-4C93-8E68-9D0A8D5B4BC7}" destId="{A98D6B52-7453-4757-A149-806D7F343504}" srcOrd="0" destOrd="0" presId="urn:microsoft.com/office/officeart/2005/8/layout/radial4"/>
    <dgm:cxn modelId="{2D27EB64-162E-4B19-A96E-72B279BB696B}" type="presOf" srcId="{61936E29-6ADE-4061-8353-7A0D36D1BE39}" destId="{7A9FD018-57E0-4E4D-A3FF-9D169CDBF5C1}" srcOrd="0" destOrd="0" presId="urn:microsoft.com/office/officeart/2005/8/layout/radial4"/>
    <dgm:cxn modelId="{588CDD28-D7F4-45DC-A925-DB5586797736}" type="presOf" srcId="{C9C223B5-2D54-4DFF-A626-AC934AEDD910}" destId="{E8A58083-FCF6-4402-8749-0C62D2E0525C}" srcOrd="0" destOrd="0" presId="urn:microsoft.com/office/officeart/2005/8/layout/radial4"/>
    <dgm:cxn modelId="{59571F92-45B7-4CD9-9E2E-6063D4D7AA63}" type="presOf" srcId="{D2EEAC91-7942-4DB4-B4E7-5300AD887ABE}" destId="{572EF365-1D70-45BB-83F3-F1E7898C6534}" srcOrd="0" destOrd="0" presId="urn:microsoft.com/office/officeart/2005/8/layout/radial4"/>
    <dgm:cxn modelId="{37C82C55-DB5A-4BBE-A432-9AF5A147C3B7}" type="presOf" srcId="{814235EB-539C-4DEA-9271-20893E1A8229}" destId="{2CBDD28A-928C-4761-AE1F-34EEB11CA09A}" srcOrd="0" destOrd="0" presId="urn:microsoft.com/office/officeart/2005/8/layout/radial4"/>
    <dgm:cxn modelId="{85A2D19D-E685-4E62-8008-120366838A3B}" type="presOf" srcId="{548A57FD-E71E-48C9-B26C-B986449660BF}" destId="{D63E40D8-110C-46DE-B634-69C181B9AD22}" srcOrd="0" destOrd="0" presId="urn:microsoft.com/office/officeart/2005/8/layout/radial4"/>
    <dgm:cxn modelId="{65C512FF-178A-4B4F-89CC-F213D22BFA13}" type="presOf" srcId="{D7D92B7F-4645-4F38-92AB-0BEADBA9235B}" destId="{7C36B20B-46CD-42BD-B081-5DEF4371C082}" srcOrd="0" destOrd="0" presId="urn:microsoft.com/office/officeart/2005/8/layout/radial4"/>
    <dgm:cxn modelId="{37E33F76-0EB9-4685-AB50-F9D6E370E3DF}" type="presOf" srcId="{6CE7F8CD-04AC-4400-8F59-1A224F159B39}" destId="{84A864C6-CF12-470A-862D-BC169032B7C9}" srcOrd="0" destOrd="0" presId="urn:microsoft.com/office/officeart/2005/8/layout/radial4"/>
    <dgm:cxn modelId="{7C9C11E5-FD6C-4A2A-9DA1-B5AAD4CC5A35}" type="presOf" srcId="{C75A864A-B9BE-47C7-AB02-FF68E355DCAA}" destId="{99C35BB7-F6CA-44B3-9343-2299D779A683}" srcOrd="0" destOrd="0" presId="urn:microsoft.com/office/officeart/2005/8/layout/radial4"/>
    <dgm:cxn modelId="{B5A35481-6740-4F57-B8C6-4D3C2D3B1DC4}" srcId="{548A57FD-E71E-48C9-B26C-B986449660BF}" destId="{E028806A-909C-49C4-BD47-C387EAF8A209}" srcOrd="7" destOrd="0" parTransId="{6CE7F8CD-04AC-4400-8F59-1A224F159B39}" sibTransId="{0569FF32-6134-493A-BD85-164D39D024D9}"/>
    <dgm:cxn modelId="{F0B0105B-BEC4-491E-9DE7-1E419B17AF55}" type="presOf" srcId="{3851EE6B-34C3-43A6-B745-D0B427390D92}" destId="{E1F3343F-F77F-4B76-94AB-9981027BCAE6}" srcOrd="0" destOrd="0" presId="urn:microsoft.com/office/officeart/2005/8/layout/radial4"/>
    <dgm:cxn modelId="{B55C2986-DBF5-44B9-B6D4-1A1FFE5544E4}" srcId="{BBB57196-4795-4D06-BB18-CA8310D0606A}" destId="{548A57FD-E71E-48C9-B26C-B986449660BF}" srcOrd="0" destOrd="0" parTransId="{8F6763D6-1F97-4E70-AE5C-2FA6E9B3A596}" sibTransId="{2CD86E45-F6F5-464B-92CE-132B8C513E92}"/>
    <dgm:cxn modelId="{CB9C2720-0DC3-4629-A4DB-16E7B92A7AFE}" type="presOf" srcId="{1BC7BE71-1209-4E10-AFD3-6A2E5EAA00A3}" destId="{E79E0A0C-7362-44A5-B161-DC67DC9F910F}" srcOrd="0" destOrd="0" presId="urn:microsoft.com/office/officeart/2005/8/layout/radial4"/>
    <dgm:cxn modelId="{C7242738-B671-4231-A888-18A8D81E39BE}" srcId="{548A57FD-E71E-48C9-B26C-B986449660BF}" destId="{3851EE6B-34C3-43A6-B745-D0B427390D92}" srcOrd="1" destOrd="0" parTransId="{D7D92B7F-4645-4F38-92AB-0BEADBA9235B}" sibTransId="{2ADE0DA9-5D07-4368-8C98-346A4D072959}"/>
    <dgm:cxn modelId="{C1AFE613-4211-492B-891C-A1C7385748CD}" srcId="{548A57FD-E71E-48C9-B26C-B986449660BF}" destId="{EF661899-1AA9-418A-BB09-A08F18216A0C}" srcOrd="5" destOrd="0" parTransId="{1BC7BE71-1209-4E10-AFD3-6A2E5EAA00A3}" sibTransId="{EB5661D7-C249-46CC-B776-93E5143F98FF}"/>
    <dgm:cxn modelId="{87BBB1A0-0D8F-4426-A57A-E1FA71699C07}" srcId="{548A57FD-E71E-48C9-B26C-B986449660BF}" destId="{D247C025-A328-4625-96F3-12F0557E465F}" srcOrd="8" destOrd="0" parTransId="{AD7AA321-0F8E-4034-8B64-AA210B858914}" sibTransId="{2260B18E-6652-4FD1-B4B6-EB5F1C3C8E82}"/>
    <dgm:cxn modelId="{8F2334CC-2BB8-453F-BEEE-691351F01CFD}" type="presOf" srcId="{D3E83084-D902-4B02-8283-1A077D18073F}" destId="{7427BACD-27FE-4815-8482-423C03182EF4}" srcOrd="0" destOrd="0" presId="urn:microsoft.com/office/officeart/2005/8/layout/radial4"/>
    <dgm:cxn modelId="{2D128953-8B16-421C-AB72-2520D28F7F84}" srcId="{548A57FD-E71E-48C9-B26C-B986449660BF}" destId="{C75A864A-B9BE-47C7-AB02-FF68E355DCAA}" srcOrd="3" destOrd="0" parTransId="{BFD892BD-8D05-4C93-8E68-9D0A8D5B4BC7}" sibTransId="{EF17151F-9A4E-4193-97BC-34A7F9EB4FB6}"/>
    <dgm:cxn modelId="{8EEB660A-A8BE-46B9-8A67-35D0E049EE20}" type="presOf" srcId="{7F2DCE87-BFD3-40D7-9E8F-B0177998DD90}" destId="{3CF43391-5DE5-4699-BDB2-2137A8D28C13}" srcOrd="0" destOrd="0" presId="urn:microsoft.com/office/officeart/2005/8/layout/radial4"/>
    <dgm:cxn modelId="{268D1E31-2993-4B1E-9878-2A556F2E629B}" type="presOf" srcId="{AEDF3ADA-320A-4EFD-AF5E-9B6A48278E37}" destId="{782327B0-E003-4A8F-9CDE-A2C100509ABD}" srcOrd="0" destOrd="0" presId="urn:microsoft.com/office/officeart/2005/8/layout/radial4"/>
    <dgm:cxn modelId="{5D779767-A6C0-4CE1-B833-6248562D616C}" srcId="{548A57FD-E71E-48C9-B26C-B986449660BF}" destId="{D3E83084-D902-4B02-8283-1A077D18073F}" srcOrd="0" destOrd="0" parTransId="{7F2DCE87-BFD3-40D7-9E8F-B0177998DD90}" sibTransId="{E19F70FE-5530-4644-AFAB-BF95469E4B9D}"/>
    <dgm:cxn modelId="{9BA83D11-ABAA-41D6-BCC2-34C4173DBF61}" type="presOf" srcId="{AD7AA321-0F8E-4034-8B64-AA210B858914}" destId="{8B06FB14-83A4-4978-9447-43F3BD49B650}" srcOrd="0" destOrd="0" presId="urn:microsoft.com/office/officeart/2005/8/layout/radial4"/>
    <dgm:cxn modelId="{C2BA2672-8E38-450F-8435-17AC00EFA639}" type="presOf" srcId="{D247C025-A328-4625-96F3-12F0557E465F}" destId="{888DB49E-6D84-47CB-9215-C893EDFE4FA2}" srcOrd="0" destOrd="0" presId="urn:microsoft.com/office/officeart/2005/8/layout/radial4"/>
    <dgm:cxn modelId="{51C83130-0640-4506-8F09-DB3FC3A8B961}" type="presOf" srcId="{2DB17AC6-1DA9-44D5-9BCA-F254200C87CF}" destId="{23C59E43-A3D3-46A3-950D-F45D97357559}" srcOrd="0" destOrd="0" presId="urn:microsoft.com/office/officeart/2005/8/layout/radial4"/>
    <dgm:cxn modelId="{FA655A8D-27D8-448D-9237-2EBBFFEFF5CC}" type="presOf" srcId="{BBB57196-4795-4D06-BB18-CA8310D0606A}" destId="{0AF7FB15-1571-4399-95DB-C3ADA4B1CA97}" srcOrd="0" destOrd="0" presId="urn:microsoft.com/office/officeart/2005/8/layout/radial4"/>
    <dgm:cxn modelId="{F22534C4-D1A6-4BD8-9AF3-BD2887BCCA3C}" type="presParOf" srcId="{0AF7FB15-1571-4399-95DB-C3ADA4B1CA97}" destId="{D63E40D8-110C-46DE-B634-69C181B9AD22}" srcOrd="0" destOrd="0" presId="urn:microsoft.com/office/officeart/2005/8/layout/radial4"/>
    <dgm:cxn modelId="{14C00325-5C4C-49CF-8037-08F524F4C91F}" type="presParOf" srcId="{0AF7FB15-1571-4399-95DB-C3ADA4B1CA97}" destId="{3CF43391-5DE5-4699-BDB2-2137A8D28C13}" srcOrd="1" destOrd="0" presId="urn:microsoft.com/office/officeart/2005/8/layout/radial4"/>
    <dgm:cxn modelId="{81F81354-5E4E-4CC3-ADD3-5350C2F8981B}" type="presParOf" srcId="{0AF7FB15-1571-4399-95DB-C3ADA4B1CA97}" destId="{7427BACD-27FE-4815-8482-423C03182EF4}" srcOrd="2" destOrd="0" presId="urn:microsoft.com/office/officeart/2005/8/layout/radial4"/>
    <dgm:cxn modelId="{5729E9C3-7761-48BD-BB43-BCE75AD4CAC3}" type="presParOf" srcId="{0AF7FB15-1571-4399-95DB-C3ADA4B1CA97}" destId="{7C36B20B-46CD-42BD-B081-5DEF4371C082}" srcOrd="3" destOrd="0" presId="urn:microsoft.com/office/officeart/2005/8/layout/radial4"/>
    <dgm:cxn modelId="{D166B151-59D0-4781-8000-061113453F0B}" type="presParOf" srcId="{0AF7FB15-1571-4399-95DB-C3ADA4B1CA97}" destId="{E1F3343F-F77F-4B76-94AB-9981027BCAE6}" srcOrd="4" destOrd="0" presId="urn:microsoft.com/office/officeart/2005/8/layout/radial4"/>
    <dgm:cxn modelId="{987CFB9B-DE6E-4A3A-BBD8-F0E3CC0DBE29}" type="presParOf" srcId="{0AF7FB15-1571-4399-95DB-C3ADA4B1CA97}" destId="{2CBDD28A-928C-4761-AE1F-34EEB11CA09A}" srcOrd="5" destOrd="0" presId="urn:microsoft.com/office/officeart/2005/8/layout/radial4"/>
    <dgm:cxn modelId="{572C8C00-0389-47D9-941A-1D9C6C357555}" type="presParOf" srcId="{0AF7FB15-1571-4399-95DB-C3ADA4B1CA97}" destId="{7A9FD018-57E0-4E4D-A3FF-9D169CDBF5C1}" srcOrd="6" destOrd="0" presId="urn:microsoft.com/office/officeart/2005/8/layout/radial4"/>
    <dgm:cxn modelId="{F3B2FF21-D987-4C70-9D0B-146995A844D8}" type="presParOf" srcId="{0AF7FB15-1571-4399-95DB-C3ADA4B1CA97}" destId="{A98D6B52-7453-4757-A149-806D7F343504}" srcOrd="7" destOrd="0" presId="urn:microsoft.com/office/officeart/2005/8/layout/radial4"/>
    <dgm:cxn modelId="{2AA169A9-B409-4E11-B421-203D1ECDCA5D}" type="presParOf" srcId="{0AF7FB15-1571-4399-95DB-C3ADA4B1CA97}" destId="{99C35BB7-F6CA-44B3-9343-2299D779A683}" srcOrd="8" destOrd="0" presId="urn:microsoft.com/office/officeart/2005/8/layout/radial4"/>
    <dgm:cxn modelId="{618F5C08-231A-496E-B67B-EFFEC0DEFEC0}" type="presParOf" srcId="{0AF7FB15-1571-4399-95DB-C3ADA4B1CA97}" destId="{E8A58083-FCF6-4402-8749-0C62D2E0525C}" srcOrd="9" destOrd="0" presId="urn:microsoft.com/office/officeart/2005/8/layout/radial4"/>
    <dgm:cxn modelId="{C1BD44A9-B3AB-44C5-95B9-B697D6345B36}" type="presParOf" srcId="{0AF7FB15-1571-4399-95DB-C3ADA4B1CA97}" destId="{23C59E43-A3D3-46A3-950D-F45D97357559}" srcOrd="10" destOrd="0" presId="urn:microsoft.com/office/officeart/2005/8/layout/radial4"/>
    <dgm:cxn modelId="{88EC4451-A97E-47E8-A196-5A8EEAF56034}" type="presParOf" srcId="{0AF7FB15-1571-4399-95DB-C3ADA4B1CA97}" destId="{E79E0A0C-7362-44A5-B161-DC67DC9F910F}" srcOrd="11" destOrd="0" presId="urn:microsoft.com/office/officeart/2005/8/layout/radial4"/>
    <dgm:cxn modelId="{7176B79C-74B3-475F-AD47-3EBCA45B6223}" type="presParOf" srcId="{0AF7FB15-1571-4399-95DB-C3ADA4B1CA97}" destId="{65B3E330-7E00-4875-8806-9D87AB927ED8}" srcOrd="12" destOrd="0" presId="urn:microsoft.com/office/officeart/2005/8/layout/radial4"/>
    <dgm:cxn modelId="{812CF292-E4EE-48F3-AC4A-83AF4F2850C0}" type="presParOf" srcId="{0AF7FB15-1571-4399-95DB-C3ADA4B1CA97}" destId="{572EF365-1D70-45BB-83F3-F1E7898C6534}" srcOrd="13" destOrd="0" presId="urn:microsoft.com/office/officeart/2005/8/layout/radial4"/>
    <dgm:cxn modelId="{70F10FA2-D372-463C-8787-D29E0A5E431B}" type="presParOf" srcId="{0AF7FB15-1571-4399-95DB-C3ADA4B1CA97}" destId="{782327B0-E003-4A8F-9CDE-A2C100509ABD}" srcOrd="14" destOrd="0" presId="urn:microsoft.com/office/officeart/2005/8/layout/radial4"/>
    <dgm:cxn modelId="{99EA9D28-2F9A-4B1A-84D8-90FF9C8F1BC0}" type="presParOf" srcId="{0AF7FB15-1571-4399-95DB-C3ADA4B1CA97}" destId="{84A864C6-CF12-470A-862D-BC169032B7C9}" srcOrd="15" destOrd="0" presId="urn:microsoft.com/office/officeart/2005/8/layout/radial4"/>
    <dgm:cxn modelId="{5AADE5B7-644F-4451-A096-977DA3CF5CD4}" type="presParOf" srcId="{0AF7FB15-1571-4399-95DB-C3ADA4B1CA97}" destId="{CDACA9B0-DC20-47BB-AF3B-1489E2A04179}" srcOrd="16" destOrd="0" presId="urn:microsoft.com/office/officeart/2005/8/layout/radial4"/>
    <dgm:cxn modelId="{2B47628D-690A-4A72-AA00-FBE9DBBC9842}" type="presParOf" srcId="{0AF7FB15-1571-4399-95DB-C3ADA4B1CA97}" destId="{8B06FB14-83A4-4978-9447-43F3BD49B650}" srcOrd="17" destOrd="0" presId="urn:microsoft.com/office/officeart/2005/8/layout/radial4"/>
    <dgm:cxn modelId="{F8FA460C-9967-44CF-9259-D8D740C70E44}" type="presParOf" srcId="{0AF7FB15-1571-4399-95DB-C3ADA4B1CA97}" destId="{888DB49E-6D84-47CB-9215-C893EDFE4FA2}"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C5EBF-F7C6-43AB-8FFB-A2CB4B70691F}">
      <dsp:nvSpPr>
        <dsp:cNvPr id="0" name=""/>
        <dsp:cNvSpPr/>
      </dsp:nvSpPr>
      <dsp:spPr>
        <a:xfrm>
          <a:off x="288020" y="0"/>
          <a:ext cx="7920580" cy="4064000"/>
        </a:xfrm>
        <a:prstGeom prst="right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79935BA-64E8-4539-8926-AC28C862135E}">
      <dsp:nvSpPr>
        <dsp:cNvPr id="0" name=""/>
        <dsp:cNvSpPr/>
      </dsp:nvSpPr>
      <dsp:spPr>
        <a:xfrm>
          <a:off x="575892" y="1294001"/>
          <a:ext cx="1296006" cy="147599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effectLst>
                <a:outerShdw blurRad="38100" dist="38100" dir="2700000" algn="tl">
                  <a:srgbClr val="000000">
                    <a:alpha val="43137"/>
                  </a:srgbClr>
                </a:outerShdw>
              </a:effectLst>
            </a:rPr>
            <a:t>Preparación</a:t>
          </a:r>
        </a:p>
        <a:p>
          <a:pPr lvl="0" algn="ctr" defTabSz="711200">
            <a:lnSpc>
              <a:spcPct val="90000"/>
            </a:lnSpc>
            <a:spcBef>
              <a:spcPct val="0"/>
            </a:spcBef>
            <a:spcAft>
              <a:spcPct val="35000"/>
            </a:spcAft>
          </a:pPr>
          <a:r>
            <a:rPr lang="es-MX" sz="1600" b="1" kern="1200" dirty="0" smtClean="0">
              <a:effectLst>
                <a:outerShdw blurRad="38100" dist="38100" dir="2700000" algn="tl">
                  <a:srgbClr val="000000">
                    <a:alpha val="43137"/>
                  </a:srgbClr>
                </a:outerShdw>
              </a:effectLst>
            </a:rPr>
            <a:t>1</a:t>
          </a:r>
          <a:endParaRPr lang="es-MX" sz="1600" b="1" kern="1200" dirty="0">
            <a:effectLst>
              <a:outerShdw blurRad="38100" dist="38100" dir="2700000" algn="tl">
                <a:srgbClr val="000000">
                  <a:alpha val="43137"/>
                </a:srgbClr>
              </a:outerShdw>
            </a:effectLst>
          </a:endParaRPr>
        </a:p>
      </dsp:txBody>
      <dsp:txXfrm>
        <a:off x="639158" y="1357267"/>
        <a:ext cx="1169474" cy="1349464"/>
      </dsp:txXfrm>
    </dsp:sp>
    <dsp:sp modelId="{48EB3CBF-59A7-4100-8D52-7924FCD21208}">
      <dsp:nvSpPr>
        <dsp:cNvPr id="0" name=""/>
        <dsp:cNvSpPr/>
      </dsp:nvSpPr>
      <dsp:spPr>
        <a:xfrm>
          <a:off x="1947570" y="1294001"/>
          <a:ext cx="1296006" cy="1475996"/>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effectLst>
                <a:outerShdw blurRad="38100" dist="38100" dir="2700000" algn="tl">
                  <a:srgbClr val="000000">
                    <a:alpha val="43137"/>
                  </a:srgbClr>
                </a:outerShdw>
              </a:effectLst>
            </a:rPr>
            <a:t>Apertura</a:t>
          </a:r>
        </a:p>
        <a:p>
          <a:pPr lvl="0" algn="ctr" defTabSz="711200">
            <a:lnSpc>
              <a:spcPct val="90000"/>
            </a:lnSpc>
            <a:spcBef>
              <a:spcPct val="0"/>
            </a:spcBef>
            <a:spcAft>
              <a:spcPct val="35000"/>
            </a:spcAft>
          </a:pPr>
          <a:r>
            <a:rPr lang="es-MX" sz="1600" b="1" kern="1200" dirty="0" smtClean="0">
              <a:effectLst>
                <a:outerShdw blurRad="38100" dist="38100" dir="2700000" algn="tl">
                  <a:srgbClr val="000000">
                    <a:alpha val="43137"/>
                  </a:srgbClr>
                </a:outerShdw>
              </a:effectLst>
            </a:rPr>
            <a:t>2</a:t>
          </a:r>
          <a:endParaRPr lang="es-MX" sz="1600" b="1" kern="1200" dirty="0">
            <a:effectLst>
              <a:outerShdw blurRad="38100" dist="38100" dir="2700000" algn="tl">
                <a:srgbClr val="000000">
                  <a:alpha val="43137"/>
                </a:srgbClr>
              </a:outerShdw>
            </a:effectLst>
          </a:endParaRPr>
        </a:p>
      </dsp:txBody>
      <dsp:txXfrm>
        <a:off x="2010836" y="1357267"/>
        <a:ext cx="1169474" cy="1349464"/>
      </dsp:txXfrm>
    </dsp:sp>
    <dsp:sp modelId="{2C84E025-9308-42A0-A230-5610811E0C8B}">
      <dsp:nvSpPr>
        <dsp:cNvPr id="0" name=""/>
        <dsp:cNvSpPr/>
      </dsp:nvSpPr>
      <dsp:spPr>
        <a:xfrm>
          <a:off x="3315730" y="1294001"/>
          <a:ext cx="1296006" cy="1475996"/>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effectLst>
                <a:outerShdw blurRad="38100" dist="38100" dir="2700000" algn="tl">
                  <a:srgbClr val="000000">
                    <a:alpha val="43137"/>
                  </a:srgbClr>
                </a:outerShdw>
              </a:effectLst>
            </a:rPr>
            <a:t>Desarrollo</a:t>
          </a:r>
        </a:p>
        <a:p>
          <a:pPr lvl="0" algn="ctr" defTabSz="711200">
            <a:lnSpc>
              <a:spcPct val="90000"/>
            </a:lnSpc>
            <a:spcBef>
              <a:spcPct val="0"/>
            </a:spcBef>
            <a:spcAft>
              <a:spcPct val="35000"/>
            </a:spcAft>
          </a:pPr>
          <a:r>
            <a:rPr lang="es-MX" sz="1600" b="1" kern="1200" dirty="0" smtClean="0">
              <a:effectLst>
                <a:outerShdw blurRad="38100" dist="38100" dir="2700000" algn="tl">
                  <a:srgbClr val="000000">
                    <a:alpha val="43137"/>
                  </a:srgbClr>
                </a:outerShdw>
              </a:effectLst>
            </a:rPr>
            <a:t>3</a:t>
          </a:r>
          <a:endParaRPr lang="es-MX" sz="1600" b="1" kern="1200" dirty="0">
            <a:effectLst>
              <a:outerShdw blurRad="38100" dist="38100" dir="2700000" algn="tl">
                <a:srgbClr val="000000">
                  <a:alpha val="43137"/>
                </a:srgbClr>
              </a:outerShdw>
            </a:effectLst>
          </a:endParaRPr>
        </a:p>
      </dsp:txBody>
      <dsp:txXfrm>
        <a:off x="3378996" y="1357267"/>
        <a:ext cx="1169474" cy="1349464"/>
      </dsp:txXfrm>
    </dsp:sp>
    <dsp:sp modelId="{49A0756D-1A1B-4F06-8F79-ABA40EFC1DCF}">
      <dsp:nvSpPr>
        <dsp:cNvPr id="0" name=""/>
        <dsp:cNvSpPr/>
      </dsp:nvSpPr>
      <dsp:spPr>
        <a:xfrm>
          <a:off x="4683864" y="1294001"/>
          <a:ext cx="1296006" cy="1475996"/>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effectLst>
                <a:outerShdw blurRad="38100" dist="38100" dir="2700000" algn="tl">
                  <a:srgbClr val="000000">
                    <a:alpha val="43137"/>
                  </a:srgbClr>
                </a:outerShdw>
              </a:effectLst>
            </a:rPr>
            <a:t>Cierre</a:t>
          </a:r>
        </a:p>
        <a:p>
          <a:pPr lvl="0" algn="ctr" defTabSz="711200">
            <a:lnSpc>
              <a:spcPct val="90000"/>
            </a:lnSpc>
            <a:spcBef>
              <a:spcPct val="0"/>
            </a:spcBef>
            <a:spcAft>
              <a:spcPct val="35000"/>
            </a:spcAft>
          </a:pPr>
          <a:r>
            <a:rPr lang="es-MX" sz="1600" b="1" kern="1200" dirty="0" smtClean="0">
              <a:effectLst>
                <a:outerShdw blurRad="38100" dist="38100" dir="2700000" algn="tl">
                  <a:srgbClr val="000000">
                    <a:alpha val="43137"/>
                  </a:srgbClr>
                </a:outerShdw>
              </a:effectLst>
            </a:rPr>
            <a:t>4</a:t>
          </a:r>
        </a:p>
      </dsp:txBody>
      <dsp:txXfrm>
        <a:off x="4747130" y="1357267"/>
        <a:ext cx="1169474" cy="1349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20532-5470-4D67-81F2-B0945A4E2907}">
      <dsp:nvSpPr>
        <dsp:cNvPr id="0" name=""/>
        <dsp:cNvSpPr/>
      </dsp:nvSpPr>
      <dsp:spPr>
        <a:xfrm>
          <a:off x="0" y="0"/>
          <a:ext cx="8424862" cy="1144927"/>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kern="1200" dirty="0" smtClean="0"/>
            <a:t>En todo momento, tenga presente que conoce y tiene claro:</a:t>
          </a:r>
          <a:endParaRPr lang="es-MX" sz="2000" kern="1200" dirty="0"/>
        </a:p>
      </dsp:txBody>
      <dsp:txXfrm>
        <a:off x="0" y="0"/>
        <a:ext cx="8424862" cy="1144927"/>
      </dsp:txXfrm>
    </dsp:sp>
    <dsp:sp modelId="{04397DC5-4B7F-45E4-A6A0-75FF5FC89859}">
      <dsp:nvSpPr>
        <dsp:cNvPr id="0" name=""/>
        <dsp:cNvSpPr/>
      </dsp:nvSpPr>
      <dsp:spPr>
        <a:xfrm>
          <a:off x="259" y="1144927"/>
          <a:ext cx="2537741" cy="240434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dirty="0" smtClean="0">
              <a:cs typeface="Times New Roman" pitchFamily="18" charset="0"/>
            </a:rPr>
            <a:t>Los </a:t>
          </a:r>
          <a:r>
            <a:rPr lang="es-ES_tradnl" sz="1600" b="1" i="1" kern="1200" dirty="0" smtClean="0">
              <a:cs typeface="Times New Roman" pitchFamily="18" charset="0"/>
            </a:rPr>
            <a:t>intereses fundamentales de ambas partes, su prioridad o </a:t>
          </a:r>
        </a:p>
        <a:p>
          <a:pPr lvl="0" algn="ctr" defTabSz="711200">
            <a:lnSpc>
              <a:spcPct val="90000"/>
            </a:lnSpc>
            <a:spcBef>
              <a:spcPct val="0"/>
            </a:spcBef>
            <a:spcAft>
              <a:spcPct val="35000"/>
            </a:spcAft>
          </a:pPr>
          <a:r>
            <a:rPr lang="es-ES_tradnl" sz="1600" b="1" i="1" kern="1200" dirty="0" smtClean="0">
              <a:cs typeface="Times New Roman" pitchFamily="18" charset="0"/>
            </a:rPr>
            <a:t> su importancia</a:t>
          </a:r>
          <a:r>
            <a:rPr lang="es-ES_tradnl" sz="1600" kern="1200" dirty="0" smtClean="0">
              <a:cs typeface="Times New Roman" pitchFamily="18" charset="0"/>
            </a:rPr>
            <a:t>  y saber de qué modo existen posibles soluciones que permitan alcanzar dichos intereses.</a:t>
          </a:r>
          <a:endParaRPr lang="es-MX" sz="1600" kern="1200" dirty="0"/>
        </a:p>
      </dsp:txBody>
      <dsp:txXfrm>
        <a:off x="259" y="1144927"/>
        <a:ext cx="2537741" cy="2404347"/>
      </dsp:txXfrm>
    </dsp:sp>
    <dsp:sp modelId="{36EDD509-2B6C-439C-93BD-FFE071B91590}">
      <dsp:nvSpPr>
        <dsp:cNvPr id="0" name=""/>
        <dsp:cNvSpPr/>
      </dsp:nvSpPr>
      <dsp:spPr>
        <a:xfrm>
          <a:off x="2538001" y="1144927"/>
          <a:ext cx="2646735" cy="2404347"/>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b="1" i="1" kern="1200" dirty="0" smtClean="0">
              <a:cs typeface="Times New Roman" pitchFamily="18" charset="0"/>
            </a:rPr>
            <a:t>Saber cuáles son realmente sus intereses o los de sus representados</a:t>
          </a:r>
          <a:r>
            <a:rPr lang="es-ES_tradnl" sz="1600" kern="1200" dirty="0" smtClean="0">
              <a:cs typeface="Times New Roman" pitchFamily="18" charset="0"/>
            </a:rPr>
            <a:t> </a:t>
          </a:r>
        </a:p>
        <a:p>
          <a:pPr lvl="0" algn="ctr" defTabSz="711200">
            <a:lnSpc>
              <a:spcPct val="90000"/>
            </a:lnSpc>
            <a:spcBef>
              <a:spcPct val="0"/>
            </a:spcBef>
            <a:spcAft>
              <a:spcPct val="35000"/>
            </a:spcAft>
          </a:pPr>
          <a:r>
            <a:rPr lang="es-ES_tradnl" sz="1600" kern="1200" dirty="0" smtClean="0">
              <a:cs typeface="Times New Roman" pitchFamily="18" charset="0"/>
            </a:rPr>
            <a:t>para decidir si </a:t>
          </a:r>
          <a:r>
            <a:rPr lang="es-ES_tradnl" sz="1600" b="1" i="1" kern="1200" dirty="0" smtClean="0">
              <a:cs typeface="Times New Roman" pitchFamily="18" charset="0"/>
            </a:rPr>
            <a:t>pueden satisfacerse</a:t>
          </a:r>
          <a:r>
            <a:rPr lang="es-ES_tradnl" sz="1600" kern="1200" dirty="0" smtClean="0">
              <a:cs typeface="Times New Roman" pitchFamily="18" charset="0"/>
            </a:rPr>
            <a:t> con los recursos propios y con los de la contraparte con las que va a negociar. </a:t>
          </a:r>
          <a:endParaRPr lang="es-MX" sz="1600" kern="1200" dirty="0"/>
        </a:p>
      </dsp:txBody>
      <dsp:txXfrm>
        <a:off x="2538001" y="1144927"/>
        <a:ext cx="2646735" cy="2404347"/>
      </dsp:txXfrm>
    </dsp:sp>
    <dsp:sp modelId="{CD1FD85C-F2CB-45CE-B16F-916E079FD113}">
      <dsp:nvSpPr>
        <dsp:cNvPr id="0" name=""/>
        <dsp:cNvSpPr/>
      </dsp:nvSpPr>
      <dsp:spPr>
        <a:xfrm>
          <a:off x="5184737" y="1144927"/>
          <a:ext cx="3239864" cy="2404347"/>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dirty="0" smtClean="0">
              <a:cs typeface="Times New Roman" pitchFamily="18" charset="0"/>
            </a:rPr>
            <a:t>Cuanto </a:t>
          </a:r>
          <a:r>
            <a:rPr lang="es-ES_tradnl" sz="1600" b="1" i="1" kern="1200" dirty="0" smtClean="0">
              <a:cs typeface="Times New Roman" pitchFamily="18" charset="0"/>
            </a:rPr>
            <a:t>más se conozca</a:t>
          </a:r>
          <a:r>
            <a:rPr lang="es-ES_tradnl" sz="1600" b="1" kern="1200" dirty="0" smtClean="0">
              <a:cs typeface="Times New Roman" pitchFamily="18" charset="0"/>
            </a:rPr>
            <a:t> </a:t>
          </a:r>
          <a:r>
            <a:rPr lang="es-ES_tradnl" sz="1600" kern="1200" dirty="0" smtClean="0">
              <a:cs typeface="Times New Roman" pitchFamily="18" charset="0"/>
            </a:rPr>
            <a:t>sobre el tema de la negociación, las </a:t>
          </a:r>
          <a:r>
            <a:rPr lang="es-ES_tradnl" sz="1600" b="1" i="1" kern="1200" dirty="0" smtClean="0">
              <a:cs typeface="Times New Roman" pitchFamily="18" charset="0"/>
            </a:rPr>
            <a:t>características</a:t>
          </a:r>
          <a:r>
            <a:rPr lang="es-ES_tradnl" sz="1600" kern="1200" dirty="0" smtClean="0">
              <a:cs typeface="Times New Roman" pitchFamily="18" charset="0"/>
            </a:rPr>
            <a:t> de las contrapartes </a:t>
          </a:r>
        </a:p>
        <a:p>
          <a:pPr lvl="0" algn="ctr" defTabSz="711200">
            <a:lnSpc>
              <a:spcPct val="90000"/>
            </a:lnSpc>
            <a:spcBef>
              <a:spcPct val="0"/>
            </a:spcBef>
            <a:spcAft>
              <a:spcPct val="35000"/>
            </a:spcAft>
          </a:pPr>
          <a:r>
            <a:rPr lang="es-ES_tradnl" sz="1600" kern="1200" dirty="0" smtClean="0">
              <a:cs typeface="Times New Roman" pitchFamily="18" charset="0"/>
            </a:rPr>
            <a:t>y su </a:t>
          </a:r>
          <a:r>
            <a:rPr lang="es-ES_tradnl" sz="1600" b="1" i="1" kern="1200" dirty="0" smtClean="0">
              <a:cs typeface="Times New Roman" pitchFamily="18" charset="0"/>
            </a:rPr>
            <a:t>capacidad para cumplir</a:t>
          </a:r>
          <a:r>
            <a:rPr lang="es-ES_tradnl" sz="1600" kern="1200" dirty="0" smtClean="0">
              <a:cs typeface="Times New Roman" pitchFamily="18" charset="0"/>
            </a:rPr>
            <a:t> con lo acordado, mayor será la </a:t>
          </a:r>
          <a:r>
            <a:rPr lang="es-ES_tradnl" sz="1600" b="1" i="1" kern="1200" dirty="0" smtClean="0">
              <a:cs typeface="Times New Roman" pitchFamily="18" charset="0"/>
            </a:rPr>
            <a:t>capacidad de negociar la </a:t>
          </a:r>
          <a:r>
            <a:rPr lang="es-ES_tradnl" sz="1600" b="1" i="0" kern="1200" dirty="0" smtClean="0">
              <a:cs typeface="Times New Roman" pitchFamily="18" charset="0"/>
            </a:rPr>
            <a:t>alternativa básica inicial. </a:t>
          </a:r>
          <a:endParaRPr lang="es-MX" sz="1600" b="1" i="0" kern="1200" dirty="0"/>
        </a:p>
      </dsp:txBody>
      <dsp:txXfrm>
        <a:off x="5184737" y="1144927"/>
        <a:ext cx="3239864" cy="2404347"/>
      </dsp:txXfrm>
    </dsp:sp>
    <dsp:sp modelId="{81247471-38FD-4D4C-95A7-169ECB484361}">
      <dsp:nvSpPr>
        <dsp:cNvPr id="0" name=""/>
        <dsp:cNvSpPr/>
      </dsp:nvSpPr>
      <dsp:spPr>
        <a:xfrm>
          <a:off x="0" y="3549274"/>
          <a:ext cx="8424862" cy="267149"/>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927D6-DE95-477A-969E-E4413F2488E9}">
      <dsp:nvSpPr>
        <dsp:cNvPr id="0" name=""/>
        <dsp:cNvSpPr/>
      </dsp:nvSpPr>
      <dsp:spPr>
        <a:xfrm>
          <a:off x="39510" y="33013"/>
          <a:ext cx="1881110" cy="229729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s-MX" sz="1600" b="1" i="0" kern="1200" smtClean="0">
            <a:effectLst/>
          </a:endParaRPr>
        </a:p>
        <a:p>
          <a:pPr lvl="0" algn="ctr" defTabSz="711200">
            <a:lnSpc>
              <a:spcPct val="90000"/>
            </a:lnSpc>
            <a:spcBef>
              <a:spcPct val="0"/>
            </a:spcBef>
            <a:spcAft>
              <a:spcPct val="35000"/>
            </a:spcAft>
          </a:pPr>
          <a:r>
            <a:rPr lang="es-MX" sz="1600" b="1" i="0" kern="1200" smtClean="0">
              <a:effectLst/>
            </a:rPr>
            <a:t>Comunicación Oral</a:t>
          </a:r>
          <a:endParaRPr lang="es-MX" sz="1600" i="0" kern="1200" dirty="0">
            <a:effectLst/>
          </a:endParaRPr>
        </a:p>
      </dsp:txBody>
      <dsp:txXfrm>
        <a:off x="39510" y="951929"/>
        <a:ext cx="1881110" cy="918916"/>
      </dsp:txXfrm>
    </dsp:sp>
    <dsp:sp modelId="{311CC55C-5E29-4CD3-9778-4E0D45F1B5DE}">
      <dsp:nvSpPr>
        <dsp:cNvPr id="0" name=""/>
        <dsp:cNvSpPr/>
      </dsp:nvSpPr>
      <dsp:spPr>
        <a:xfrm>
          <a:off x="323147" y="81476"/>
          <a:ext cx="1324126" cy="12954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7CFE41-9F02-4DBC-8942-B25D77CD0B97}">
      <dsp:nvSpPr>
        <dsp:cNvPr id="0" name=""/>
        <dsp:cNvSpPr/>
      </dsp:nvSpPr>
      <dsp:spPr>
        <a:xfrm>
          <a:off x="1943100" y="62454"/>
          <a:ext cx="1881110" cy="2297290"/>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s-MX" sz="1600" b="1" i="0" kern="1200" smtClean="0">
            <a:effectLst/>
          </a:endParaRPr>
        </a:p>
        <a:p>
          <a:pPr lvl="0" algn="ctr" defTabSz="711200">
            <a:lnSpc>
              <a:spcPct val="90000"/>
            </a:lnSpc>
            <a:spcBef>
              <a:spcPct val="0"/>
            </a:spcBef>
            <a:spcAft>
              <a:spcPct val="35000"/>
            </a:spcAft>
          </a:pPr>
          <a:r>
            <a:rPr lang="es-MX" sz="1600" b="1" i="0" kern="1200" smtClean="0">
              <a:effectLst/>
            </a:rPr>
            <a:t>Comunicación Escrita</a:t>
          </a:r>
          <a:endParaRPr lang="es-MX" sz="1600" i="0" kern="1200" dirty="0">
            <a:effectLst/>
          </a:endParaRPr>
        </a:p>
      </dsp:txBody>
      <dsp:txXfrm>
        <a:off x="1943100" y="981370"/>
        <a:ext cx="1881110" cy="918916"/>
      </dsp:txXfrm>
    </dsp:sp>
    <dsp:sp modelId="{26645491-373F-4256-A54B-434470C232FD}">
      <dsp:nvSpPr>
        <dsp:cNvPr id="0" name=""/>
        <dsp:cNvSpPr/>
      </dsp:nvSpPr>
      <dsp:spPr>
        <a:xfrm>
          <a:off x="2232092" y="83629"/>
          <a:ext cx="1303127" cy="129048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E566DF-335E-4570-BE1F-80F6F4C6717A}">
      <dsp:nvSpPr>
        <dsp:cNvPr id="0" name=""/>
        <dsp:cNvSpPr/>
      </dsp:nvSpPr>
      <dsp:spPr>
        <a:xfrm>
          <a:off x="3880644" y="56512"/>
          <a:ext cx="1881110" cy="2297290"/>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s-MX" sz="1600" b="1" i="0" kern="1200" smtClean="0">
            <a:effectLst/>
          </a:endParaRPr>
        </a:p>
        <a:p>
          <a:pPr lvl="0" algn="ctr" defTabSz="711200">
            <a:lnSpc>
              <a:spcPct val="90000"/>
            </a:lnSpc>
            <a:spcBef>
              <a:spcPct val="0"/>
            </a:spcBef>
            <a:spcAft>
              <a:spcPct val="35000"/>
            </a:spcAft>
          </a:pPr>
          <a:r>
            <a:rPr lang="es-MX" sz="1600" b="1" i="0" kern="1200" smtClean="0">
              <a:effectLst/>
            </a:rPr>
            <a:t>Comunicación Audiovisual</a:t>
          </a:r>
          <a:endParaRPr lang="es-MX" sz="1600" i="0" kern="1200" dirty="0">
            <a:effectLst/>
          </a:endParaRPr>
        </a:p>
      </dsp:txBody>
      <dsp:txXfrm>
        <a:off x="3880644" y="975428"/>
        <a:ext cx="1881110" cy="918916"/>
      </dsp:txXfrm>
    </dsp:sp>
    <dsp:sp modelId="{A31A78DA-8EC2-405E-A6B4-662A1057B453}">
      <dsp:nvSpPr>
        <dsp:cNvPr id="0" name=""/>
        <dsp:cNvSpPr/>
      </dsp:nvSpPr>
      <dsp:spPr>
        <a:xfrm>
          <a:off x="4200668" y="83627"/>
          <a:ext cx="1278701" cy="126672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F910A0-DB6C-4E54-8372-675651B8EEC9}">
      <dsp:nvSpPr>
        <dsp:cNvPr id="0" name=""/>
        <dsp:cNvSpPr/>
      </dsp:nvSpPr>
      <dsp:spPr>
        <a:xfrm>
          <a:off x="5823745" y="46362"/>
          <a:ext cx="1881110" cy="229729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s-MX" sz="1600" b="1" i="0" kern="1200" dirty="0" smtClean="0">
            <a:effectLst/>
          </a:endParaRPr>
        </a:p>
        <a:p>
          <a:pPr lvl="0" algn="ctr" defTabSz="711200">
            <a:lnSpc>
              <a:spcPct val="90000"/>
            </a:lnSpc>
            <a:spcBef>
              <a:spcPct val="0"/>
            </a:spcBef>
            <a:spcAft>
              <a:spcPct val="35000"/>
            </a:spcAft>
          </a:pPr>
          <a:r>
            <a:rPr lang="es-MX" sz="1600" b="1" i="0" kern="1200" dirty="0" smtClean="0">
              <a:effectLst/>
            </a:rPr>
            <a:t>Comunicación Corporal</a:t>
          </a:r>
          <a:endParaRPr lang="es-ES" sz="1600" b="1" i="0" kern="1200" dirty="0">
            <a:effectLst/>
          </a:endParaRPr>
        </a:p>
      </dsp:txBody>
      <dsp:txXfrm>
        <a:off x="5823745" y="965278"/>
        <a:ext cx="1881110" cy="918916"/>
      </dsp:txXfrm>
    </dsp:sp>
    <dsp:sp modelId="{72388EC7-CF86-4898-820B-C7B117C6E8EE}">
      <dsp:nvSpPr>
        <dsp:cNvPr id="0" name=""/>
        <dsp:cNvSpPr/>
      </dsp:nvSpPr>
      <dsp:spPr>
        <a:xfrm>
          <a:off x="6131174" y="63904"/>
          <a:ext cx="1255139" cy="122612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508275-261A-4AB6-8EED-22995DD85F02}">
      <dsp:nvSpPr>
        <dsp:cNvPr id="0" name=""/>
        <dsp:cNvSpPr/>
      </dsp:nvSpPr>
      <dsp:spPr>
        <a:xfrm>
          <a:off x="308194" y="1837832"/>
          <a:ext cx="7088467" cy="344593"/>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E40D8-110C-46DE-B634-69C181B9AD22}">
      <dsp:nvSpPr>
        <dsp:cNvPr id="0" name=""/>
        <dsp:cNvSpPr/>
      </dsp:nvSpPr>
      <dsp:spPr>
        <a:xfrm>
          <a:off x="3362647" y="4354085"/>
          <a:ext cx="2504221" cy="182000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effectLst/>
            </a:rPr>
            <a:t>Los </a:t>
          </a:r>
          <a:r>
            <a:rPr lang="es-ES" sz="1800" b="1" i="1" kern="1200" dirty="0" smtClean="0">
              <a:solidFill>
                <a:schemeClr val="tx1"/>
              </a:solidFill>
              <a:effectLst/>
            </a:rPr>
            <a:t>factores</a:t>
          </a:r>
          <a:r>
            <a:rPr lang="es-ES" sz="1800" i="1" kern="1200" dirty="0" smtClean="0">
              <a:solidFill>
                <a:schemeClr val="tx1"/>
              </a:solidFill>
              <a:effectLst/>
            </a:rPr>
            <a:t> </a:t>
          </a:r>
          <a:r>
            <a:rPr lang="es-ES" sz="1800" kern="1200" dirty="0" smtClean="0">
              <a:solidFill>
                <a:schemeClr val="tx1"/>
              </a:solidFill>
              <a:effectLst/>
            </a:rPr>
            <a:t>que suelen ser </a:t>
          </a:r>
          <a:r>
            <a:rPr lang="es-ES" sz="1800" b="1" i="1" kern="1200" dirty="0" smtClean="0">
              <a:solidFill>
                <a:schemeClr val="tx1"/>
              </a:solidFill>
              <a:effectLst/>
            </a:rPr>
            <a:t>determinantes en el buen éxito de una negociación son:</a:t>
          </a:r>
          <a:endParaRPr lang="es-MX" sz="1800" kern="1200" dirty="0">
            <a:solidFill>
              <a:schemeClr val="tx1"/>
            </a:solidFill>
            <a:effectLst/>
          </a:endParaRPr>
        </a:p>
      </dsp:txBody>
      <dsp:txXfrm>
        <a:off x="3729382" y="4620619"/>
        <a:ext cx="1770751" cy="1286939"/>
      </dsp:txXfrm>
    </dsp:sp>
    <dsp:sp modelId="{3CF43391-5DE5-4699-BDB2-2137A8D28C13}">
      <dsp:nvSpPr>
        <dsp:cNvPr id="0" name=""/>
        <dsp:cNvSpPr/>
      </dsp:nvSpPr>
      <dsp:spPr>
        <a:xfrm rot="10465992">
          <a:off x="1764492" y="5219982"/>
          <a:ext cx="1524547" cy="495228"/>
        </a:xfrm>
        <a:prstGeom prst="lef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427BACD-27FE-4815-8482-423C03182EF4}">
      <dsp:nvSpPr>
        <dsp:cNvPr id="0" name=""/>
        <dsp:cNvSpPr/>
      </dsp:nvSpPr>
      <dsp:spPr>
        <a:xfrm>
          <a:off x="864084" y="4947963"/>
          <a:ext cx="1808007" cy="118715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b="1" kern="1200" dirty="0" smtClean="0"/>
            <a:t>Preparación</a:t>
          </a:r>
          <a:r>
            <a:rPr lang="es-ES" sz="1400" kern="1200" dirty="0" smtClean="0"/>
            <a:t>:</a:t>
          </a:r>
        </a:p>
        <a:p>
          <a:pPr lvl="0" algn="ctr" defTabSz="622300">
            <a:lnSpc>
              <a:spcPct val="90000"/>
            </a:lnSpc>
            <a:spcBef>
              <a:spcPct val="0"/>
            </a:spcBef>
            <a:spcAft>
              <a:spcPct val="35000"/>
            </a:spcAft>
          </a:pPr>
          <a:r>
            <a:rPr lang="es-ES" sz="1100" kern="1200" dirty="0" smtClean="0"/>
            <a:t> Un </a:t>
          </a:r>
          <a:r>
            <a:rPr lang="es-ES" sz="1100" b="0" kern="1200" dirty="0" smtClean="0"/>
            <a:t>profundo dominio del tema a abordar dará la confianza necesaria para poder </a:t>
          </a:r>
          <a:r>
            <a:rPr lang="es-ES" sz="1100" b="0" i="1" kern="1200" dirty="0" smtClean="0"/>
            <a:t>negociar con seguridad.</a:t>
          </a:r>
          <a:endParaRPr lang="es-MX" sz="1100" kern="1200" dirty="0"/>
        </a:p>
      </dsp:txBody>
      <dsp:txXfrm>
        <a:off x="898855" y="4982734"/>
        <a:ext cx="1738465" cy="1117615"/>
      </dsp:txXfrm>
    </dsp:sp>
    <dsp:sp modelId="{7C36B20B-46CD-42BD-B081-5DEF4371C082}">
      <dsp:nvSpPr>
        <dsp:cNvPr id="0" name=""/>
        <dsp:cNvSpPr/>
      </dsp:nvSpPr>
      <dsp:spPr>
        <a:xfrm rot="12074700">
          <a:off x="1559074" y="4200328"/>
          <a:ext cx="1912850" cy="495228"/>
        </a:xfrm>
        <a:prstGeom prst="leftArrow">
          <a:avLst>
            <a:gd name="adj1" fmla="val 60000"/>
            <a:gd name="adj2" fmla="val 50000"/>
          </a:avLst>
        </a:prstGeom>
        <a:solidFill>
          <a:schemeClr val="accent4">
            <a:hueOff val="-558096"/>
            <a:satOff val="3362"/>
            <a:lumOff val="27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1F3343F-F77F-4B76-94AB-9981027BCAE6}">
      <dsp:nvSpPr>
        <dsp:cNvPr id="0" name=""/>
        <dsp:cNvSpPr/>
      </dsp:nvSpPr>
      <dsp:spPr>
        <a:xfrm>
          <a:off x="936118" y="3507801"/>
          <a:ext cx="1375910" cy="1187148"/>
        </a:xfrm>
        <a:prstGeom prst="roundRect">
          <a:avLst>
            <a:gd name="adj" fmla="val 10000"/>
          </a:avLst>
        </a:prstGeom>
        <a:gradFill rotWithShape="0">
          <a:gsLst>
            <a:gs pos="0">
              <a:schemeClr val="accent4">
                <a:hueOff val="-558096"/>
                <a:satOff val="3362"/>
                <a:lumOff val="270"/>
                <a:alphaOff val="0"/>
                <a:shade val="51000"/>
                <a:satMod val="130000"/>
              </a:schemeClr>
            </a:gs>
            <a:gs pos="80000">
              <a:schemeClr val="accent4">
                <a:hueOff val="-558096"/>
                <a:satOff val="3362"/>
                <a:lumOff val="270"/>
                <a:alphaOff val="0"/>
                <a:shade val="93000"/>
                <a:satMod val="130000"/>
              </a:schemeClr>
            </a:gs>
            <a:gs pos="100000">
              <a:schemeClr val="accent4">
                <a:hueOff val="-558096"/>
                <a:satOff val="3362"/>
                <a:lumOff val="27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b="1" i="1" kern="1200" dirty="0" smtClean="0">
              <a:latin typeface="+mn-lt"/>
            </a:rPr>
            <a:t>Empatía</a:t>
          </a:r>
          <a:r>
            <a:rPr lang="es-ES" sz="1400" i="1" kern="1200" dirty="0" smtClean="0">
              <a:latin typeface="+mn-lt"/>
            </a:rPr>
            <a:t>:</a:t>
          </a:r>
          <a:r>
            <a:rPr lang="es-ES" sz="1400" kern="1200" dirty="0" smtClean="0">
              <a:latin typeface="+mn-lt"/>
            </a:rPr>
            <a:t> </a:t>
          </a:r>
        </a:p>
        <a:p>
          <a:pPr lvl="0" algn="ctr" defTabSz="622300">
            <a:lnSpc>
              <a:spcPct val="90000"/>
            </a:lnSpc>
            <a:spcBef>
              <a:spcPct val="0"/>
            </a:spcBef>
            <a:spcAft>
              <a:spcPct val="35000"/>
            </a:spcAft>
          </a:pPr>
          <a:r>
            <a:rPr lang="es-ES" sz="1100" b="1" i="1" kern="1200" dirty="0" smtClean="0">
              <a:latin typeface="+mn-lt"/>
            </a:rPr>
            <a:t>Conociendo los intereses, las ilusiones</a:t>
          </a:r>
          <a:r>
            <a:rPr lang="es-ES" sz="1100" kern="1200" dirty="0" smtClean="0">
              <a:latin typeface="+mn-lt"/>
            </a:rPr>
            <a:t> y los temores de la otra parte. </a:t>
          </a:r>
          <a:endParaRPr lang="es-MX" sz="1100" kern="1200" dirty="0"/>
        </a:p>
      </dsp:txBody>
      <dsp:txXfrm>
        <a:off x="970888" y="3542571"/>
        <a:ext cx="1306370" cy="1117608"/>
      </dsp:txXfrm>
    </dsp:sp>
    <dsp:sp modelId="{2CBDD28A-928C-4761-AE1F-34EEB11CA09A}">
      <dsp:nvSpPr>
        <dsp:cNvPr id="0" name=""/>
        <dsp:cNvSpPr/>
      </dsp:nvSpPr>
      <dsp:spPr>
        <a:xfrm rot="13319076">
          <a:off x="1280533" y="3268819"/>
          <a:ext cx="2784415" cy="495228"/>
        </a:xfrm>
        <a:prstGeom prst="leftArrow">
          <a:avLst>
            <a:gd name="adj1" fmla="val 60000"/>
            <a:gd name="adj2" fmla="val 50000"/>
          </a:avLst>
        </a:prstGeom>
        <a:solidFill>
          <a:schemeClr val="accent4">
            <a:hueOff val="-1116192"/>
            <a:satOff val="6725"/>
            <a:lumOff val="53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A9FD018-57E0-4E4D-A3FF-9D169CDBF5C1}">
      <dsp:nvSpPr>
        <dsp:cNvPr id="0" name=""/>
        <dsp:cNvSpPr/>
      </dsp:nvSpPr>
      <dsp:spPr>
        <a:xfrm>
          <a:off x="792089" y="1923624"/>
          <a:ext cx="1691578" cy="1323038"/>
        </a:xfrm>
        <a:prstGeom prst="roundRect">
          <a:avLst>
            <a:gd name="adj" fmla="val 10000"/>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b="1" i="0" kern="1200" dirty="0" smtClean="0">
              <a:latin typeface="+mn-lt"/>
            </a:rPr>
            <a:t>Flexibilidad</a:t>
          </a:r>
          <a:r>
            <a:rPr lang="es-ES" sz="1400" i="1" kern="1200" dirty="0" smtClean="0">
              <a:latin typeface="+mn-lt"/>
            </a:rPr>
            <a:t>:</a:t>
          </a:r>
        </a:p>
        <a:p>
          <a:pPr lvl="0" algn="ctr" defTabSz="622300">
            <a:lnSpc>
              <a:spcPct val="90000"/>
            </a:lnSpc>
            <a:spcBef>
              <a:spcPct val="0"/>
            </a:spcBef>
            <a:spcAft>
              <a:spcPct val="35000"/>
            </a:spcAft>
          </a:pPr>
          <a:r>
            <a:rPr lang="es-ES" sz="1100" kern="1200" dirty="0" smtClean="0">
              <a:latin typeface="+mn-lt"/>
            </a:rPr>
            <a:t> Sólo aquellas personas que sean capaces de </a:t>
          </a:r>
          <a:r>
            <a:rPr lang="es-ES" sz="1100" b="1" i="1" kern="1200" dirty="0" smtClean="0">
              <a:latin typeface="+mn-lt"/>
            </a:rPr>
            <a:t>adaptarse rápidamente a las nuevas circunstancias</a:t>
          </a:r>
          <a:r>
            <a:rPr lang="es-ES" sz="1100" kern="1200" dirty="0" smtClean="0">
              <a:latin typeface="+mn-lt"/>
            </a:rPr>
            <a:t> podrán articular soluciones alternativas</a:t>
          </a:r>
          <a:r>
            <a:rPr lang="es-ES" sz="1100" kern="1200" dirty="0" smtClean="0"/>
            <a:t>.</a:t>
          </a:r>
          <a:endParaRPr lang="es-ES" sz="1100" kern="1200" dirty="0"/>
        </a:p>
      </dsp:txBody>
      <dsp:txXfrm>
        <a:off x="830839" y="1962374"/>
        <a:ext cx="1614078" cy="1245538"/>
      </dsp:txXfrm>
    </dsp:sp>
    <dsp:sp modelId="{A98D6B52-7453-4757-A149-806D7F343504}">
      <dsp:nvSpPr>
        <dsp:cNvPr id="0" name=""/>
        <dsp:cNvSpPr/>
      </dsp:nvSpPr>
      <dsp:spPr>
        <a:xfrm rot="14785332">
          <a:off x="1724084" y="2372149"/>
          <a:ext cx="3473232" cy="495228"/>
        </a:xfrm>
        <a:prstGeom prst="leftArrow">
          <a:avLst>
            <a:gd name="adj1" fmla="val 60000"/>
            <a:gd name="adj2" fmla="val 50000"/>
          </a:avLst>
        </a:prstGeom>
        <a:solidFill>
          <a:schemeClr val="accent4">
            <a:hueOff val="-1674289"/>
            <a:satOff val="10087"/>
            <a:lumOff val="80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9C35BB7-F6CA-44B3-9343-2299D779A683}">
      <dsp:nvSpPr>
        <dsp:cNvPr id="0" name=""/>
        <dsp:cNvSpPr/>
      </dsp:nvSpPr>
      <dsp:spPr>
        <a:xfrm>
          <a:off x="1872205" y="267433"/>
          <a:ext cx="1787718" cy="1521381"/>
        </a:xfrm>
        <a:prstGeom prst="roundRect">
          <a:avLst>
            <a:gd name="adj" fmla="val 10000"/>
          </a:avLst>
        </a:prstGeom>
        <a:gradFill rotWithShape="0">
          <a:gsLst>
            <a:gs pos="0">
              <a:schemeClr val="accent4">
                <a:hueOff val="-1674289"/>
                <a:satOff val="10087"/>
                <a:lumOff val="809"/>
                <a:alphaOff val="0"/>
                <a:shade val="51000"/>
                <a:satMod val="130000"/>
              </a:schemeClr>
            </a:gs>
            <a:gs pos="80000">
              <a:schemeClr val="accent4">
                <a:hueOff val="-1674289"/>
                <a:satOff val="10087"/>
                <a:lumOff val="809"/>
                <a:alphaOff val="0"/>
                <a:shade val="93000"/>
                <a:satMod val="130000"/>
              </a:schemeClr>
            </a:gs>
            <a:gs pos="100000">
              <a:schemeClr val="accent4">
                <a:hueOff val="-1674289"/>
                <a:satOff val="10087"/>
                <a:lumOff val="8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b="1" kern="1200" dirty="0" smtClean="0"/>
            <a:t>Asertividad</a:t>
          </a:r>
          <a:r>
            <a:rPr lang="es-ES" sz="1400" kern="1200" dirty="0" smtClean="0"/>
            <a:t>: </a:t>
          </a:r>
        </a:p>
        <a:p>
          <a:pPr lvl="0" algn="ctr" defTabSz="622300">
            <a:lnSpc>
              <a:spcPct val="90000"/>
            </a:lnSpc>
            <a:spcBef>
              <a:spcPct val="0"/>
            </a:spcBef>
            <a:spcAft>
              <a:spcPct val="35000"/>
            </a:spcAft>
          </a:pPr>
          <a:r>
            <a:rPr lang="es-ES" sz="1100" kern="1200" dirty="0" smtClean="0"/>
            <a:t>Es </a:t>
          </a:r>
          <a:r>
            <a:rPr lang="es-ES" sz="1100" b="1" i="1" kern="1200" dirty="0" smtClean="0"/>
            <a:t>saber decir "NO" en un momento determinado sin generar tensión</a:t>
          </a:r>
          <a:r>
            <a:rPr lang="es-ES" sz="1100" kern="1200" dirty="0" smtClean="0"/>
            <a:t>. Una </a:t>
          </a:r>
          <a:r>
            <a:rPr lang="es-ES" sz="1100" b="1" i="1" kern="1200" dirty="0" smtClean="0"/>
            <a:t>comunicación clara entre las partes</a:t>
          </a:r>
          <a:r>
            <a:rPr lang="es-ES" sz="1100" kern="1200" dirty="0" smtClean="0"/>
            <a:t>, donde cada una conozca con claridad el planteamiento de la otra</a:t>
          </a:r>
          <a:endParaRPr lang="es-MX" sz="1100" kern="1200" dirty="0"/>
        </a:p>
      </dsp:txBody>
      <dsp:txXfrm>
        <a:off x="1916765" y="311993"/>
        <a:ext cx="1698598" cy="1432261"/>
      </dsp:txXfrm>
    </dsp:sp>
    <dsp:sp modelId="{E8A58083-FCF6-4402-8749-0C62D2E0525C}">
      <dsp:nvSpPr>
        <dsp:cNvPr id="0" name=""/>
        <dsp:cNvSpPr/>
      </dsp:nvSpPr>
      <dsp:spPr>
        <a:xfrm rot="16296516">
          <a:off x="3122452" y="2357988"/>
          <a:ext cx="3133926" cy="495228"/>
        </a:xfrm>
        <a:prstGeom prst="leftArrow">
          <a:avLst>
            <a:gd name="adj1" fmla="val 60000"/>
            <a:gd name="adj2" fmla="val 50000"/>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3C59E43-A3D3-46A3-950D-F45D97357559}">
      <dsp:nvSpPr>
        <dsp:cNvPr id="0" name=""/>
        <dsp:cNvSpPr/>
      </dsp:nvSpPr>
      <dsp:spPr>
        <a:xfrm>
          <a:off x="3816420" y="267453"/>
          <a:ext cx="1833964" cy="1543606"/>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b="1" i="1" kern="1200" dirty="0" smtClean="0"/>
            <a:t>Paciencia</a:t>
          </a:r>
        </a:p>
        <a:p>
          <a:pPr lvl="0" algn="ctr" defTabSz="622300">
            <a:lnSpc>
              <a:spcPct val="90000"/>
            </a:lnSpc>
            <a:spcBef>
              <a:spcPct val="0"/>
            </a:spcBef>
            <a:spcAft>
              <a:spcPct val="35000"/>
            </a:spcAft>
          </a:pPr>
          <a:r>
            <a:rPr lang="es-ES" sz="1050" b="1" i="1" kern="1200" dirty="0" smtClean="0"/>
            <a:t> Toda negociación requiere su tiempo</a:t>
          </a:r>
          <a:r>
            <a:rPr lang="es-ES" sz="1050" kern="1200" dirty="0" smtClean="0"/>
            <a:t>, no se deben </a:t>
          </a:r>
          <a:r>
            <a:rPr lang="es-ES" sz="1050" b="1" i="1" kern="1200" dirty="0" smtClean="0"/>
            <a:t>precipitar los acontecimientos</a:t>
          </a:r>
          <a:r>
            <a:rPr lang="es-ES" sz="1050" kern="1200" dirty="0" smtClean="0"/>
            <a:t>. Hay que tratar de </a:t>
          </a:r>
          <a:r>
            <a:rPr lang="es-ES" sz="1050" b="1" i="1" kern="1200" dirty="0" smtClean="0"/>
            <a:t>adaptarse al ritmo negociador de la otra parte</a:t>
          </a:r>
          <a:r>
            <a:rPr lang="es-ES" sz="1050" kern="1200" dirty="0" smtClean="0"/>
            <a:t>, evitando presionarle más de la cuenta ya que se podría poner a la defensiva. </a:t>
          </a:r>
          <a:endParaRPr lang="es-MX" sz="1050" kern="1200" dirty="0"/>
        </a:p>
      </dsp:txBody>
      <dsp:txXfrm>
        <a:off x="3861631" y="312664"/>
        <a:ext cx="1743542" cy="1453184"/>
      </dsp:txXfrm>
    </dsp:sp>
    <dsp:sp modelId="{E79E0A0C-7362-44A5-B161-DC67DC9F910F}">
      <dsp:nvSpPr>
        <dsp:cNvPr id="0" name=""/>
        <dsp:cNvSpPr/>
      </dsp:nvSpPr>
      <dsp:spPr>
        <a:xfrm rot="17806128">
          <a:off x="4153224" y="2372714"/>
          <a:ext cx="3590373" cy="495228"/>
        </a:xfrm>
        <a:prstGeom prst="leftArrow">
          <a:avLst>
            <a:gd name="adj1" fmla="val 60000"/>
            <a:gd name="adj2" fmla="val 50000"/>
          </a:avLst>
        </a:prstGeom>
        <a:solidFill>
          <a:schemeClr val="accent4">
            <a:hueOff val="-2790481"/>
            <a:satOff val="16812"/>
            <a:lumOff val="134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5B3E330-7E00-4875-8806-9D87AB927ED8}">
      <dsp:nvSpPr>
        <dsp:cNvPr id="0" name=""/>
        <dsp:cNvSpPr/>
      </dsp:nvSpPr>
      <dsp:spPr>
        <a:xfrm>
          <a:off x="5832655" y="267445"/>
          <a:ext cx="1848584" cy="1500168"/>
        </a:xfrm>
        <a:prstGeom prst="roundRect">
          <a:avLst>
            <a:gd name="adj" fmla="val 10000"/>
          </a:avLst>
        </a:prstGeom>
        <a:gradFill rotWithShape="0">
          <a:gsLst>
            <a:gs pos="0">
              <a:schemeClr val="accent4">
                <a:hueOff val="-2790481"/>
                <a:satOff val="16812"/>
                <a:lumOff val="1348"/>
                <a:alphaOff val="0"/>
                <a:shade val="51000"/>
                <a:satMod val="130000"/>
              </a:schemeClr>
            </a:gs>
            <a:gs pos="80000">
              <a:schemeClr val="accent4">
                <a:hueOff val="-2790481"/>
                <a:satOff val="16812"/>
                <a:lumOff val="1348"/>
                <a:alphaOff val="0"/>
                <a:shade val="93000"/>
                <a:satMod val="130000"/>
              </a:schemeClr>
            </a:gs>
            <a:gs pos="100000">
              <a:schemeClr val="accent4">
                <a:hueOff val="-2790481"/>
                <a:satOff val="16812"/>
                <a:lumOff val="13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b="1" i="1" kern="1200" dirty="0" smtClean="0"/>
            <a:t>Creatividad</a:t>
          </a:r>
          <a:r>
            <a:rPr lang="es-ES" sz="1400" i="1" kern="1200" dirty="0" smtClean="0"/>
            <a:t>:</a:t>
          </a:r>
          <a:r>
            <a:rPr lang="es-ES" sz="1400" kern="1200" dirty="0" smtClean="0"/>
            <a:t> </a:t>
          </a:r>
        </a:p>
        <a:p>
          <a:pPr lvl="0" algn="ctr" defTabSz="622300">
            <a:lnSpc>
              <a:spcPct val="90000"/>
            </a:lnSpc>
            <a:spcBef>
              <a:spcPct val="0"/>
            </a:spcBef>
            <a:spcAft>
              <a:spcPct val="35000"/>
            </a:spcAft>
          </a:pPr>
          <a:r>
            <a:rPr lang="es-ES" sz="1100" kern="1200" dirty="0" smtClean="0"/>
            <a:t>El poder </a:t>
          </a:r>
          <a:r>
            <a:rPr lang="es-ES" sz="1100" b="1" i="1" kern="1200" dirty="0" smtClean="0"/>
            <a:t>articular una nueva propuesta</a:t>
          </a:r>
          <a:r>
            <a:rPr lang="es-ES" sz="1100" kern="1200" dirty="0" smtClean="0"/>
            <a:t> </a:t>
          </a:r>
          <a:r>
            <a:rPr lang="es-ES" sz="1100" b="1" i="1" kern="1200" dirty="0" smtClean="0"/>
            <a:t>olvidando los planteamientos iniciales</a:t>
          </a:r>
          <a:r>
            <a:rPr lang="es-ES" sz="1100" kern="1200" dirty="0" smtClean="0"/>
            <a:t>, en base a la nueva información recibida, a los intereses expresados por la otra parte.</a:t>
          </a:r>
          <a:endParaRPr lang="es-ES" sz="1100" kern="1200" dirty="0"/>
        </a:p>
      </dsp:txBody>
      <dsp:txXfrm>
        <a:off x="5876593" y="311383"/>
        <a:ext cx="1760708" cy="1412292"/>
      </dsp:txXfrm>
    </dsp:sp>
    <dsp:sp modelId="{572EF365-1D70-45BB-83F3-F1E7898C6534}">
      <dsp:nvSpPr>
        <dsp:cNvPr id="0" name=""/>
        <dsp:cNvSpPr/>
      </dsp:nvSpPr>
      <dsp:spPr>
        <a:xfrm rot="20477652">
          <a:off x="5930579" y="4346597"/>
          <a:ext cx="1668827" cy="518489"/>
        </a:xfrm>
        <a:prstGeom prst="leftArrow">
          <a:avLst>
            <a:gd name="adj1" fmla="val 60000"/>
            <a:gd name="adj2" fmla="val 50000"/>
          </a:avLst>
        </a:prstGeom>
        <a:solidFill>
          <a:schemeClr val="accent4">
            <a:hueOff val="-3348577"/>
            <a:satOff val="20174"/>
            <a:lumOff val="161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82327B0-E003-4A8F-9CDE-A2C100509ABD}">
      <dsp:nvSpPr>
        <dsp:cNvPr id="0" name=""/>
        <dsp:cNvSpPr/>
      </dsp:nvSpPr>
      <dsp:spPr>
        <a:xfrm>
          <a:off x="7200796" y="3507796"/>
          <a:ext cx="1464436" cy="1265500"/>
        </a:xfrm>
        <a:prstGeom prst="roundRect">
          <a:avLst>
            <a:gd name="adj" fmla="val 10000"/>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b="1" i="0" kern="1200" dirty="0" smtClean="0">
              <a:latin typeface="+mn-lt"/>
            </a:rPr>
            <a:t>Confianza:</a:t>
          </a:r>
        </a:p>
        <a:p>
          <a:pPr lvl="0" algn="ctr" defTabSz="622300">
            <a:lnSpc>
              <a:spcPct val="90000"/>
            </a:lnSpc>
            <a:spcBef>
              <a:spcPct val="0"/>
            </a:spcBef>
            <a:spcAft>
              <a:spcPct val="35000"/>
            </a:spcAft>
          </a:pPr>
          <a:r>
            <a:rPr lang="es-ES" sz="1100" kern="1200" dirty="0" smtClean="0">
              <a:latin typeface="+mn-lt"/>
            </a:rPr>
            <a:t> Desde un primer momento hay que tratar de generar un </a:t>
          </a:r>
          <a:r>
            <a:rPr lang="es-ES" sz="1100" b="1" i="1" kern="1200" dirty="0" smtClean="0">
              <a:latin typeface="+mn-lt"/>
            </a:rPr>
            <a:t>clima de confianza entre las partes</a:t>
          </a:r>
          <a:r>
            <a:rPr lang="es-ES" sz="1100" kern="1200" dirty="0" smtClean="0">
              <a:latin typeface="+mn-lt"/>
            </a:rPr>
            <a:t>. </a:t>
          </a:r>
          <a:endParaRPr lang="es-ES" sz="1100" kern="1200" dirty="0">
            <a:latin typeface="+mn-lt"/>
          </a:endParaRPr>
        </a:p>
      </dsp:txBody>
      <dsp:txXfrm>
        <a:off x="7237861" y="3544861"/>
        <a:ext cx="1390306" cy="1191370"/>
      </dsp:txXfrm>
    </dsp:sp>
    <dsp:sp modelId="{84A864C6-CF12-470A-862D-BC169032B7C9}">
      <dsp:nvSpPr>
        <dsp:cNvPr id="0" name=""/>
        <dsp:cNvSpPr/>
      </dsp:nvSpPr>
      <dsp:spPr>
        <a:xfrm rot="19264284">
          <a:off x="5327322" y="3402723"/>
          <a:ext cx="2375951" cy="520158"/>
        </a:xfrm>
        <a:prstGeom prst="leftArrow">
          <a:avLst>
            <a:gd name="adj1" fmla="val 60000"/>
            <a:gd name="adj2" fmla="val 50000"/>
          </a:avLst>
        </a:prstGeom>
        <a:solidFill>
          <a:schemeClr val="accent4">
            <a:hueOff val="-3906673"/>
            <a:satOff val="23537"/>
            <a:lumOff val="188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DACA9B0-DC20-47BB-AF3B-1489E2A04179}">
      <dsp:nvSpPr>
        <dsp:cNvPr id="0" name=""/>
        <dsp:cNvSpPr/>
      </dsp:nvSpPr>
      <dsp:spPr>
        <a:xfrm>
          <a:off x="7056788" y="1851611"/>
          <a:ext cx="1811996" cy="1416395"/>
        </a:xfrm>
        <a:prstGeom prst="roundRect">
          <a:avLst>
            <a:gd name="adj" fmla="val 10000"/>
          </a:avLst>
        </a:prstGeom>
        <a:gradFill rotWithShape="0">
          <a:gsLst>
            <a:gs pos="0">
              <a:schemeClr val="accent4">
                <a:hueOff val="-3906673"/>
                <a:satOff val="23537"/>
                <a:lumOff val="1887"/>
                <a:alphaOff val="0"/>
                <a:shade val="51000"/>
                <a:satMod val="130000"/>
              </a:schemeClr>
            </a:gs>
            <a:gs pos="80000">
              <a:schemeClr val="accent4">
                <a:hueOff val="-3906673"/>
                <a:satOff val="23537"/>
                <a:lumOff val="1887"/>
                <a:alphaOff val="0"/>
                <a:shade val="93000"/>
                <a:satMod val="130000"/>
              </a:schemeClr>
            </a:gs>
            <a:gs pos="100000">
              <a:schemeClr val="accent4">
                <a:hueOff val="-3906673"/>
                <a:satOff val="23537"/>
                <a:lumOff val="18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b="1" i="1" kern="1200" dirty="0" smtClean="0"/>
            <a:t>Respeto hacia la otra parte:</a:t>
          </a:r>
          <a:r>
            <a:rPr lang="es-ES" sz="1200" b="1" kern="1200" dirty="0" smtClean="0"/>
            <a:t> </a:t>
          </a:r>
        </a:p>
        <a:p>
          <a:pPr lvl="0" algn="ctr" defTabSz="533400">
            <a:lnSpc>
              <a:spcPct val="90000"/>
            </a:lnSpc>
            <a:spcBef>
              <a:spcPct val="0"/>
            </a:spcBef>
            <a:spcAft>
              <a:spcPct val="35000"/>
            </a:spcAft>
          </a:pPr>
          <a:r>
            <a:rPr lang="es-ES" sz="1100" kern="1200" dirty="0" smtClean="0"/>
            <a:t>La otra parte </a:t>
          </a:r>
          <a:r>
            <a:rPr lang="es-ES" sz="1100" b="1" i="1" kern="1200" dirty="0" smtClean="0"/>
            <a:t>no es nuestro enemigo</a:t>
          </a:r>
          <a:r>
            <a:rPr lang="es-ES" sz="1100" kern="1200" dirty="0" smtClean="0"/>
            <a:t>, viene a ser un </a:t>
          </a:r>
          <a:r>
            <a:rPr lang="es-ES" sz="1100" b="1" i="1" kern="1200" dirty="0" smtClean="0"/>
            <a:t>colaborador en la búsqueda de una solución</a:t>
          </a:r>
          <a:r>
            <a:rPr lang="es-ES" sz="1100" kern="1200" dirty="0" smtClean="0"/>
            <a:t> que satisfaga los intereses de ambos.</a:t>
          </a:r>
          <a:endParaRPr lang="es-MX" sz="1100" kern="1200" dirty="0"/>
        </a:p>
      </dsp:txBody>
      <dsp:txXfrm>
        <a:off x="7098273" y="1893096"/>
        <a:ext cx="1729026" cy="1333425"/>
      </dsp:txXfrm>
    </dsp:sp>
    <dsp:sp modelId="{8B06FB14-83A4-4978-9447-43F3BD49B650}">
      <dsp:nvSpPr>
        <dsp:cNvPr id="0" name=""/>
        <dsp:cNvSpPr/>
      </dsp:nvSpPr>
      <dsp:spPr>
        <a:xfrm rot="353688">
          <a:off x="6008316" y="5259457"/>
          <a:ext cx="1455851" cy="495228"/>
        </a:xfrm>
        <a:prstGeom prst="leftArrow">
          <a:avLst>
            <a:gd name="adj1" fmla="val 60000"/>
            <a:gd name="adj2" fmla="val 50000"/>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88DB49E-6D84-47CB-9215-C893EDFE4FA2}">
      <dsp:nvSpPr>
        <dsp:cNvPr id="0" name=""/>
        <dsp:cNvSpPr/>
      </dsp:nvSpPr>
      <dsp:spPr>
        <a:xfrm>
          <a:off x="6912759" y="5019970"/>
          <a:ext cx="2071055" cy="1176599"/>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b="1" i="0" kern="1200" dirty="0" smtClean="0"/>
            <a:t>Rigurosidad</a:t>
          </a:r>
          <a:r>
            <a:rPr lang="es-ES" sz="1400" i="1" kern="1200" dirty="0" smtClean="0"/>
            <a:t>:</a:t>
          </a:r>
          <a:r>
            <a:rPr lang="es-ES" sz="1400" kern="1200" dirty="0" smtClean="0"/>
            <a:t> </a:t>
          </a:r>
        </a:p>
        <a:p>
          <a:pPr lvl="0" algn="ctr" defTabSz="622300">
            <a:lnSpc>
              <a:spcPct val="90000"/>
            </a:lnSpc>
            <a:spcBef>
              <a:spcPct val="0"/>
            </a:spcBef>
            <a:spcAft>
              <a:spcPct val="35000"/>
            </a:spcAft>
          </a:pPr>
          <a:r>
            <a:rPr lang="es-ES" sz="1100" b="1" i="1" kern="1200" dirty="0" smtClean="0"/>
            <a:t>Analizar los temas en profundidad, no dejar ninguna duda por resolver</a:t>
          </a:r>
          <a:r>
            <a:rPr lang="es-ES" sz="1100" i="1" kern="1200" dirty="0" smtClean="0"/>
            <a:t>, </a:t>
          </a:r>
          <a:r>
            <a:rPr lang="es-ES" sz="1100" b="1" i="1" kern="1200" dirty="0" smtClean="0"/>
            <a:t>ser muy puntillosos en la redacción del documento escrito. </a:t>
          </a:r>
          <a:endParaRPr lang="es-MX" sz="1100" kern="1200" dirty="0"/>
        </a:p>
      </dsp:txBody>
      <dsp:txXfrm>
        <a:off x="6947220" y="5054431"/>
        <a:ext cx="2002133" cy="11076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1827C6-812C-4E60-9564-1277C92AFDC9}" type="datetimeFigureOut">
              <a:rPr lang="es-MX" smtClean="0"/>
              <a:t>01/08/2013</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1D8652-6C7B-49BB-875D-8A50463744B3}" type="slidenum">
              <a:rPr lang="es-MX" smtClean="0"/>
              <a:t>‹Nº›</a:t>
            </a:fld>
            <a:endParaRPr lang="es-MX"/>
          </a:p>
        </p:txBody>
      </p:sp>
    </p:spTree>
    <p:extLst>
      <p:ext uri="{BB962C8B-B14F-4D97-AF65-F5344CB8AC3E}">
        <p14:creationId xmlns:p14="http://schemas.microsoft.com/office/powerpoint/2010/main" val="2731574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9ED712-2555-48E8-AB05-447F3D1E4328}" type="datetimeFigureOut">
              <a:rPr lang="es-MX" smtClean="0"/>
              <a:t>01/08/2013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B0E621-CE8F-44A9-AE02-BBD106D489F2}" type="slidenum">
              <a:rPr lang="es-MX" smtClean="0"/>
              <a:t>‹Nº›</a:t>
            </a:fld>
            <a:endParaRPr lang="es-MX"/>
          </a:p>
        </p:txBody>
      </p:sp>
    </p:spTree>
    <p:extLst>
      <p:ext uri="{BB962C8B-B14F-4D97-AF65-F5344CB8AC3E}">
        <p14:creationId xmlns:p14="http://schemas.microsoft.com/office/powerpoint/2010/main" val="80835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AE11522-BE6C-4FDE-98C3-B04D69C8781F}" type="slidenum">
              <a:rPr lang="es-ES" sz="1200" smtClean="0"/>
              <a:pPr eaLnBrk="1" hangingPunct="1"/>
              <a:t>1</a:t>
            </a:fld>
            <a:endParaRPr lang="es-ES" sz="1200" smtClean="0"/>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67B45448-8F35-4F94-84B5-99BBED0CCBB8}" type="slidenum">
              <a:rPr lang="es-ES"/>
              <a:pPr eaLnBrk="1" hangingPunct="1"/>
              <a:t>15</a:t>
            </a:fld>
            <a:endParaRPr lang="es-ES"/>
          </a:p>
        </p:txBody>
      </p:sp>
      <p:sp>
        <p:nvSpPr>
          <p:cNvPr id="105475" name="Rectangle 2"/>
          <p:cNvSpPr>
            <a:spLocks noGrp="1" noRot="1" noChangeAspect="1" noChangeArrowheads="1" noTextEdit="1"/>
          </p:cNvSpPr>
          <p:nvPr>
            <p:ph type="sldImg"/>
          </p:nvPr>
        </p:nvSpPr>
        <p:spPr>
          <a:xfrm>
            <a:off x="1143000" y="684213"/>
            <a:ext cx="4573588" cy="3430587"/>
          </a:xfrm>
          <a:ln/>
        </p:spPr>
      </p:sp>
      <p:sp>
        <p:nvSpPr>
          <p:cNvPr id="105476"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BE914704-956F-4189-993F-9DD589C4453E}" type="slidenum">
              <a:rPr lang="es-ES"/>
              <a:pPr eaLnBrk="1" hangingPunct="1"/>
              <a:t>16</a:t>
            </a:fld>
            <a:endParaRPr lang="es-ES"/>
          </a:p>
        </p:txBody>
      </p:sp>
      <p:sp>
        <p:nvSpPr>
          <p:cNvPr id="106499" name="Rectangle 2"/>
          <p:cNvSpPr>
            <a:spLocks noGrp="1" noRot="1" noChangeAspect="1" noChangeArrowheads="1" noTextEdit="1"/>
          </p:cNvSpPr>
          <p:nvPr>
            <p:ph type="sldImg"/>
          </p:nvPr>
        </p:nvSpPr>
        <p:spPr>
          <a:xfrm>
            <a:off x="1143000" y="684213"/>
            <a:ext cx="4573588" cy="3430587"/>
          </a:xfrm>
          <a:ln/>
        </p:spPr>
      </p:sp>
      <p:sp>
        <p:nvSpPr>
          <p:cNvPr id="106500"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29265704-5EF8-44DE-8FAE-DAB5E4403FF3}" type="slidenum">
              <a:rPr lang="es-ES"/>
              <a:pPr eaLnBrk="1" hangingPunct="1"/>
              <a:t>17</a:t>
            </a:fld>
            <a:endParaRPr lang="es-ES"/>
          </a:p>
        </p:txBody>
      </p:sp>
      <p:sp>
        <p:nvSpPr>
          <p:cNvPr id="107523" name="Rectangle 2"/>
          <p:cNvSpPr>
            <a:spLocks noGrp="1" noRot="1" noChangeAspect="1" noChangeArrowheads="1" noTextEdit="1"/>
          </p:cNvSpPr>
          <p:nvPr>
            <p:ph type="sldImg"/>
          </p:nvPr>
        </p:nvSpPr>
        <p:spPr>
          <a:xfrm>
            <a:off x="1143000" y="684213"/>
            <a:ext cx="4573588" cy="3430587"/>
          </a:xfrm>
          <a:ln/>
        </p:spPr>
      </p:sp>
      <p:sp>
        <p:nvSpPr>
          <p:cNvPr id="107524"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ED1EB899-2E18-4CA8-9A78-8CBDBF88C7A1}" type="slidenum">
              <a:rPr lang="es-ES"/>
              <a:pPr eaLnBrk="1" hangingPunct="1"/>
              <a:t>18</a:t>
            </a:fld>
            <a:endParaRPr lang="es-ES"/>
          </a:p>
        </p:txBody>
      </p:sp>
      <p:sp>
        <p:nvSpPr>
          <p:cNvPr id="108547" name="Rectangle 2"/>
          <p:cNvSpPr>
            <a:spLocks noGrp="1" noRot="1" noChangeAspect="1" noChangeArrowheads="1" noTextEdit="1"/>
          </p:cNvSpPr>
          <p:nvPr>
            <p:ph type="sldImg"/>
          </p:nvPr>
        </p:nvSpPr>
        <p:spPr>
          <a:xfrm>
            <a:off x="1143000" y="684213"/>
            <a:ext cx="4573588" cy="3430587"/>
          </a:xfrm>
          <a:ln/>
        </p:spPr>
      </p:sp>
      <p:sp>
        <p:nvSpPr>
          <p:cNvPr id="108548"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3A11AF59-3F68-4FF6-A49E-8B16DD4C48BA}" type="slidenum">
              <a:rPr lang="es-ES"/>
              <a:pPr eaLnBrk="1" hangingPunct="1"/>
              <a:t>19</a:t>
            </a:fld>
            <a:endParaRPr lang="es-ES"/>
          </a:p>
        </p:txBody>
      </p:sp>
      <p:sp>
        <p:nvSpPr>
          <p:cNvPr id="111619" name="Rectangle 2"/>
          <p:cNvSpPr>
            <a:spLocks noGrp="1" noRot="1" noChangeAspect="1" noChangeArrowheads="1" noTextEdit="1"/>
          </p:cNvSpPr>
          <p:nvPr>
            <p:ph type="sldImg"/>
          </p:nvPr>
        </p:nvSpPr>
        <p:spPr>
          <a:xfrm>
            <a:off x="1146175" y="687388"/>
            <a:ext cx="4568825" cy="3427412"/>
          </a:xfrm>
          <a:ln/>
        </p:spPr>
      </p:sp>
      <p:sp>
        <p:nvSpPr>
          <p:cNvPr id="111620" name="Rectangle 3"/>
          <p:cNvSpPr>
            <a:spLocks noGrp="1" noChangeArrowheads="1"/>
          </p:cNvSpPr>
          <p:nvPr>
            <p:ph type="body" idx="1"/>
          </p:nvPr>
        </p:nvSpPr>
        <p:spPr>
          <a:xfrm>
            <a:off x="685800" y="4342303"/>
            <a:ext cx="5486400" cy="4114068"/>
          </a:xfrm>
          <a:noFill/>
        </p:spPr>
        <p:txBody>
          <a:bodyPr/>
          <a:lstStyle/>
          <a:p>
            <a:pPr eaLnBrk="1" hangingPunct="1"/>
            <a:endParaRPr lang="es-MX"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131BCC91-F736-4C60-8B6C-20420D7743BA}" type="slidenum">
              <a:rPr lang="es-ES"/>
              <a:pPr eaLnBrk="1" hangingPunct="1"/>
              <a:t>20</a:t>
            </a:fld>
            <a:endParaRPr lang="es-ES"/>
          </a:p>
        </p:txBody>
      </p:sp>
      <p:sp>
        <p:nvSpPr>
          <p:cNvPr id="112643" name="Rectangle 2"/>
          <p:cNvSpPr>
            <a:spLocks noGrp="1" noRot="1" noChangeAspect="1" noChangeArrowheads="1" noTextEdit="1"/>
          </p:cNvSpPr>
          <p:nvPr>
            <p:ph type="sldImg"/>
          </p:nvPr>
        </p:nvSpPr>
        <p:spPr>
          <a:xfrm>
            <a:off x="1146175" y="687388"/>
            <a:ext cx="4568825" cy="3427412"/>
          </a:xfrm>
          <a:ln/>
        </p:spPr>
      </p:sp>
      <p:sp>
        <p:nvSpPr>
          <p:cNvPr id="112644" name="Rectangle 3"/>
          <p:cNvSpPr>
            <a:spLocks noGrp="1" noChangeArrowheads="1"/>
          </p:cNvSpPr>
          <p:nvPr>
            <p:ph type="body" idx="1"/>
          </p:nvPr>
        </p:nvSpPr>
        <p:spPr>
          <a:xfrm>
            <a:off x="685800" y="4342303"/>
            <a:ext cx="5486400" cy="4114068"/>
          </a:xfrm>
          <a:noFill/>
        </p:spPr>
        <p:txBody>
          <a:bodyPr/>
          <a:lstStyle/>
          <a:p>
            <a:pPr eaLnBrk="1" hangingPunct="1"/>
            <a:endParaRPr lang="es-MX"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395188CE-EAAF-4073-A6A1-FBC937F278D9}" type="slidenum">
              <a:rPr lang="es-ES"/>
              <a:pPr eaLnBrk="1" hangingPunct="1"/>
              <a:t>21</a:t>
            </a:fld>
            <a:endParaRPr lang="es-ES"/>
          </a:p>
        </p:txBody>
      </p:sp>
      <p:sp>
        <p:nvSpPr>
          <p:cNvPr id="113667" name="Rectangle 2"/>
          <p:cNvSpPr>
            <a:spLocks noGrp="1" noRot="1" noChangeAspect="1" noChangeArrowheads="1" noTextEdit="1"/>
          </p:cNvSpPr>
          <p:nvPr>
            <p:ph type="sldImg"/>
          </p:nvPr>
        </p:nvSpPr>
        <p:spPr>
          <a:xfrm>
            <a:off x="1146175" y="687388"/>
            <a:ext cx="4568825" cy="3427412"/>
          </a:xfrm>
          <a:ln/>
        </p:spPr>
      </p:sp>
      <p:sp>
        <p:nvSpPr>
          <p:cNvPr id="113668" name="Rectangle 3"/>
          <p:cNvSpPr>
            <a:spLocks noGrp="1" noChangeArrowheads="1"/>
          </p:cNvSpPr>
          <p:nvPr>
            <p:ph type="body" idx="1"/>
          </p:nvPr>
        </p:nvSpPr>
        <p:spPr>
          <a:xfrm>
            <a:off x="685800" y="4342303"/>
            <a:ext cx="5486400" cy="4114068"/>
          </a:xfrm>
          <a:noFill/>
        </p:spPr>
        <p:txBody>
          <a:bodyPr/>
          <a:lstStyle/>
          <a:p>
            <a:pPr eaLnBrk="1" hangingPunct="1"/>
            <a:endParaRPr lang="es-MX"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CAE000B2-C1E4-4D29-8DB8-C0245D562367}" type="slidenum">
              <a:rPr lang="es-ES"/>
              <a:pPr eaLnBrk="1" hangingPunct="1"/>
              <a:t>22</a:t>
            </a:fld>
            <a:endParaRPr lang="es-ES"/>
          </a:p>
        </p:txBody>
      </p:sp>
      <p:sp>
        <p:nvSpPr>
          <p:cNvPr id="114691" name="Rectangle 2"/>
          <p:cNvSpPr>
            <a:spLocks noGrp="1" noRot="1" noChangeAspect="1" noChangeArrowheads="1" noTextEdit="1"/>
          </p:cNvSpPr>
          <p:nvPr>
            <p:ph type="sldImg"/>
          </p:nvPr>
        </p:nvSpPr>
        <p:spPr>
          <a:xfrm>
            <a:off x="1143000" y="684213"/>
            <a:ext cx="4573588" cy="3430587"/>
          </a:xfrm>
          <a:ln/>
        </p:spPr>
      </p:sp>
      <p:sp>
        <p:nvSpPr>
          <p:cNvPr id="114692"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133F3212-DECD-4AC4-9D27-F52D1CBC0C20}" type="slidenum">
              <a:rPr lang="es-ES"/>
              <a:pPr eaLnBrk="1" hangingPunct="1"/>
              <a:t>23</a:t>
            </a:fld>
            <a:endParaRPr lang="es-ES"/>
          </a:p>
        </p:txBody>
      </p:sp>
      <p:sp>
        <p:nvSpPr>
          <p:cNvPr id="109571" name="Rectangle 2"/>
          <p:cNvSpPr>
            <a:spLocks noGrp="1" noRot="1" noChangeAspect="1" noChangeArrowheads="1" noTextEdit="1"/>
          </p:cNvSpPr>
          <p:nvPr>
            <p:ph type="sldImg"/>
          </p:nvPr>
        </p:nvSpPr>
        <p:spPr>
          <a:xfrm>
            <a:off x="1143000" y="684213"/>
            <a:ext cx="4573588" cy="3430587"/>
          </a:xfrm>
          <a:ln/>
        </p:spPr>
      </p:sp>
      <p:sp>
        <p:nvSpPr>
          <p:cNvPr id="109572"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1DA4F59F-4B15-47F8-87FE-505B4F789AB2}" type="slidenum">
              <a:rPr lang="es-ES"/>
              <a:pPr eaLnBrk="1" hangingPunct="1"/>
              <a:t>24</a:t>
            </a:fld>
            <a:endParaRPr lang="es-ES"/>
          </a:p>
        </p:txBody>
      </p:sp>
      <p:sp>
        <p:nvSpPr>
          <p:cNvPr id="110595" name="Rectangle 2"/>
          <p:cNvSpPr>
            <a:spLocks noGrp="1" noRot="1" noChangeAspect="1" noChangeArrowheads="1" noTextEdit="1"/>
          </p:cNvSpPr>
          <p:nvPr>
            <p:ph type="sldImg"/>
          </p:nvPr>
        </p:nvSpPr>
        <p:spPr>
          <a:xfrm>
            <a:off x="1143000" y="684213"/>
            <a:ext cx="4573588" cy="3430587"/>
          </a:xfrm>
          <a:ln/>
        </p:spPr>
      </p:sp>
      <p:sp>
        <p:nvSpPr>
          <p:cNvPr id="110596"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AE11522-BE6C-4FDE-98C3-B04D69C8781F}" type="slidenum">
              <a:rPr lang="es-ES" sz="1200" smtClean="0"/>
              <a:pPr eaLnBrk="1" hangingPunct="1"/>
              <a:t>2</a:t>
            </a:fld>
            <a:endParaRPr lang="es-ES" sz="1200" smtClean="0"/>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82EF67E6-DA4E-45EA-A4C0-68D8B6BF67F7}" type="slidenum">
              <a:rPr lang="es-ES"/>
              <a:pPr eaLnBrk="1" hangingPunct="1"/>
              <a:t>27</a:t>
            </a:fld>
            <a:endParaRPr lang="es-ES"/>
          </a:p>
        </p:txBody>
      </p:sp>
      <p:sp>
        <p:nvSpPr>
          <p:cNvPr id="121859" name="Rectangle 2"/>
          <p:cNvSpPr>
            <a:spLocks noGrp="1" noRot="1" noChangeAspect="1" noChangeArrowheads="1" noTextEdit="1"/>
          </p:cNvSpPr>
          <p:nvPr>
            <p:ph type="sldImg"/>
          </p:nvPr>
        </p:nvSpPr>
        <p:spPr>
          <a:xfrm>
            <a:off x="1143000" y="684213"/>
            <a:ext cx="4573588" cy="3430587"/>
          </a:xfrm>
          <a:ln/>
        </p:spPr>
      </p:sp>
      <p:sp>
        <p:nvSpPr>
          <p:cNvPr id="121860"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2D68E57A-2672-4119-BE2D-4C66783E9535}" type="slidenum">
              <a:rPr lang="es-ES"/>
              <a:pPr eaLnBrk="1" hangingPunct="1"/>
              <a:t>28</a:t>
            </a:fld>
            <a:endParaRPr lang="es-ES"/>
          </a:p>
        </p:txBody>
      </p:sp>
      <p:sp>
        <p:nvSpPr>
          <p:cNvPr id="122883" name="Rectangle 2"/>
          <p:cNvSpPr>
            <a:spLocks noGrp="1" noRot="1" noChangeAspect="1" noChangeArrowheads="1" noTextEdit="1"/>
          </p:cNvSpPr>
          <p:nvPr>
            <p:ph type="sldImg"/>
          </p:nvPr>
        </p:nvSpPr>
        <p:spPr>
          <a:xfrm>
            <a:off x="1143000" y="684213"/>
            <a:ext cx="4573588" cy="3430587"/>
          </a:xfrm>
          <a:ln/>
        </p:spPr>
      </p:sp>
      <p:sp>
        <p:nvSpPr>
          <p:cNvPr id="122884"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95CDA0FF-7923-4140-A135-0D03FC4873D6}" type="slidenum">
              <a:rPr lang="es-ES"/>
              <a:pPr eaLnBrk="1" hangingPunct="1"/>
              <a:t>29</a:t>
            </a:fld>
            <a:endParaRPr lang="es-E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B2BAE06A-C843-4F51-BB9E-1F5488F1F2F3}" type="slidenum">
              <a:rPr lang="es-ES"/>
              <a:pPr eaLnBrk="1" hangingPunct="1"/>
              <a:t>31</a:t>
            </a:fld>
            <a:endParaRPr lang="es-ES"/>
          </a:p>
        </p:txBody>
      </p:sp>
      <p:sp>
        <p:nvSpPr>
          <p:cNvPr id="118787" name="Rectangle 2"/>
          <p:cNvSpPr>
            <a:spLocks noGrp="1" noRot="1" noChangeAspect="1" noChangeArrowheads="1" noTextEdit="1"/>
          </p:cNvSpPr>
          <p:nvPr>
            <p:ph type="sldImg"/>
          </p:nvPr>
        </p:nvSpPr>
        <p:spPr>
          <a:xfrm>
            <a:off x="1143000" y="684213"/>
            <a:ext cx="4573588" cy="3430587"/>
          </a:xfrm>
          <a:ln/>
        </p:spPr>
      </p:sp>
      <p:sp>
        <p:nvSpPr>
          <p:cNvPr id="118788"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B459CFEE-7376-4253-8A57-F500B46C7B6E}" type="slidenum">
              <a:rPr lang="es-ES"/>
              <a:pPr eaLnBrk="1" hangingPunct="1"/>
              <a:t>32</a:t>
            </a:fld>
            <a:endParaRPr lang="es-E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BF69E3DA-0B7B-42C6-AF20-159E3BBDDC57}" type="slidenum">
              <a:rPr lang="es-ES"/>
              <a:pPr eaLnBrk="1" hangingPunct="1"/>
              <a:t>33</a:t>
            </a:fld>
            <a:endParaRPr lang="es-ES"/>
          </a:p>
        </p:txBody>
      </p:sp>
      <p:sp>
        <p:nvSpPr>
          <p:cNvPr id="125955" name="Rectangle 2"/>
          <p:cNvSpPr>
            <a:spLocks noGrp="1" noRot="1" noChangeAspect="1" noChangeArrowheads="1" noTextEdit="1"/>
          </p:cNvSpPr>
          <p:nvPr>
            <p:ph type="sldImg"/>
          </p:nvPr>
        </p:nvSpPr>
        <p:spPr>
          <a:xfrm>
            <a:off x="1143000" y="684213"/>
            <a:ext cx="4573588" cy="3430587"/>
          </a:xfrm>
          <a:ln/>
        </p:spPr>
      </p:sp>
      <p:sp>
        <p:nvSpPr>
          <p:cNvPr id="125956"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0842DF83-9374-474F-AD20-FFDDF8D0FE8B}" type="slidenum">
              <a:rPr lang="es-ES"/>
              <a:pPr eaLnBrk="1" hangingPunct="1"/>
              <a:t>37</a:t>
            </a:fld>
            <a:endParaRPr lang="es-ES"/>
          </a:p>
        </p:txBody>
      </p:sp>
      <p:sp>
        <p:nvSpPr>
          <p:cNvPr id="119811" name="Rectangle 2"/>
          <p:cNvSpPr>
            <a:spLocks noGrp="1" noRot="1" noChangeAspect="1" noChangeArrowheads="1" noTextEdit="1"/>
          </p:cNvSpPr>
          <p:nvPr>
            <p:ph type="sldImg"/>
          </p:nvPr>
        </p:nvSpPr>
        <p:spPr>
          <a:xfrm>
            <a:off x="1143000" y="684213"/>
            <a:ext cx="4573588" cy="3430587"/>
          </a:xfrm>
          <a:ln/>
        </p:spPr>
      </p:sp>
      <p:sp>
        <p:nvSpPr>
          <p:cNvPr id="119812"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619512EE-E343-4104-A424-9AEBED616D4C}" type="slidenum">
              <a:rPr lang="es-ES"/>
              <a:pPr eaLnBrk="1" hangingPunct="1"/>
              <a:t>38</a:t>
            </a:fld>
            <a:endParaRPr lang="es-ES"/>
          </a:p>
        </p:txBody>
      </p:sp>
      <p:sp>
        <p:nvSpPr>
          <p:cNvPr id="101379" name="Rectangle 2"/>
          <p:cNvSpPr>
            <a:spLocks noGrp="1" noRot="1" noChangeAspect="1" noChangeArrowheads="1" noTextEdit="1"/>
          </p:cNvSpPr>
          <p:nvPr>
            <p:ph type="sldImg"/>
          </p:nvPr>
        </p:nvSpPr>
        <p:spPr>
          <a:xfrm>
            <a:off x="1143000" y="684213"/>
            <a:ext cx="4573588" cy="3430587"/>
          </a:xfrm>
          <a:ln/>
        </p:spPr>
      </p:sp>
      <p:sp>
        <p:nvSpPr>
          <p:cNvPr id="101380"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B1BC9A1D-EA94-4C08-885D-AB2A8743E47D}" type="slidenum">
              <a:rPr lang="es-ES"/>
              <a:pPr eaLnBrk="1" hangingPunct="1"/>
              <a:t>39</a:t>
            </a:fld>
            <a:endParaRPr lang="es-E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C0FE2BA7-3005-4DD4-BFA9-9ED4C0E12BC1}" type="slidenum">
              <a:rPr lang="es-ES"/>
              <a:pPr eaLnBrk="1" hangingPunct="1"/>
              <a:t>40</a:t>
            </a:fld>
            <a:endParaRPr lang="es-ES"/>
          </a:p>
        </p:txBody>
      </p:sp>
      <p:sp>
        <p:nvSpPr>
          <p:cNvPr id="103427" name="Rectangle 2"/>
          <p:cNvSpPr>
            <a:spLocks noGrp="1" noRot="1" noChangeAspect="1" noChangeArrowheads="1" noTextEdit="1"/>
          </p:cNvSpPr>
          <p:nvPr>
            <p:ph type="sldImg"/>
          </p:nvPr>
        </p:nvSpPr>
        <p:spPr>
          <a:xfrm>
            <a:off x="1143000" y="684213"/>
            <a:ext cx="4573588" cy="3430587"/>
          </a:xfrm>
          <a:ln/>
        </p:spPr>
      </p:sp>
      <p:sp>
        <p:nvSpPr>
          <p:cNvPr id="103428"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925B47F6-3D6A-4CB2-A3BA-AF7F50B76E9D}" type="slidenum">
              <a:rPr lang="es-ES"/>
              <a:pPr eaLnBrk="1" hangingPunct="1"/>
              <a:t>3</a:t>
            </a:fld>
            <a:endParaRPr lang="es-ES"/>
          </a:p>
        </p:txBody>
      </p:sp>
      <p:sp>
        <p:nvSpPr>
          <p:cNvPr id="89091" name="Rectangle 2"/>
          <p:cNvSpPr>
            <a:spLocks noGrp="1" noRot="1" noChangeAspect="1" noChangeArrowheads="1" noTextEdit="1"/>
          </p:cNvSpPr>
          <p:nvPr>
            <p:ph type="sldImg"/>
          </p:nvPr>
        </p:nvSpPr>
        <p:spPr>
          <a:xfrm>
            <a:off x="1143000" y="684213"/>
            <a:ext cx="4573588" cy="3430587"/>
          </a:xfrm>
          <a:ln/>
        </p:spPr>
      </p:sp>
      <p:sp>
        <p:nvSpPr>
          <p:cNvPr id="89092"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D66A6679-A52D-4818-84F3-8ABB199EE6B3}" type="slidenum">
              <a:rPr lang="es-ES"/>
              <a:pPr eaLnBrk="1" hangingPunct="1"/>
              <a:t>41</a:t>
            </a:fld>
            <a:endParaRPr lang="es-ES"/>
          </a:p>
        </p:txBody>
      </p:sp>
      <p:sp>
        <p:nvSpPr>
          <p:cNvPr id="104451" name="Rectangle 2"/>
          <p:cNvSpPr>
            <a:spLocks noGrp="1" noRot="1" noChangeAspect="1" noChangeArrowheads="1" noTextEdit="1"/>
          </p:cNvSpPr>
          <p:nvPr>
            <p:ph type="sldImg"/>
          </p:nvPr>
        </p:nvSpPr>
        <p:spPr>
          <a:xfrm>
            <a:off x="1143000" y="684213"/>
            <a:ext cx="4573588" cy="3430587"/>
          </a:xfrm>
          <a:ln/>
        </p:spPr>
      </p:sp>
      <p:sp>
        <p:nvSpPr>
          <p:cNvPr id="104452"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BF69E3DA-0B7B-42C6-AF20-159E3BBDDC57}" type="slidenum">
              <a:rPr lang="es-ES"/>
              <a:pPr eaLnBrk="1" hangingPunct="1"/>
              <a:t>52</a:t>
            </a:fld>
            <a:endParaRPr lang="es-ES"/>
          </a:p>
        </p:txBody>
      </p:sp>
      <p:sp>
        <p:nvSpPr>
          <p:cNvPr id="125955" name="Rectangle 2"/>
          <p:cNvSpPr>
            <a:spLocks noGrp="1" noRot="1" noChangeAspect="1" noChangeArrowheads="1" noTextEdit="1"/>
          </p:cNvSpPr>
          <p:nvPr>
            <p:ph type="sldImg"/>
          </p:nvPr>
        </p:nvSpPr>
        <p:spPr>
          <a:xfrm>
            <a:off x="1143000" y="684213"/>
            <a:ext cx="4573588" cy="3430587"/>
          </a:xfrm>
          <a:ln/>
        </p:spPr>
      </p:sp>
      <p:sp>
        <p:nvSpPr>
          <p:cNvPr id="125956"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EC5613F2-2A68-40D8-9090-3D9FE6E005B2}" type="slidenum">
              <a:rPr lang="es-ES"/>
              <a:pPr eaLnBrk="1" hangingPunct="1"/>
              <a:t>53</a:t>
            </a:fld>
            <a:endParaRPr lang="es-ES"/>
          </a:p>
        </p:txBody>
      </p:sp>
      <p:sp>
        <p:nvSpPr>
          <p:cNvPr id="126979" name="Rectangle 2"/>
          <p:cNvSpPr>
            <a:spLocks noGrp="1" noRot="1" noChangeAspect="1" noChangeArrowheads="1" noTextEdit="1"/>
          </p:cNvSpPr>
          <p:nvPr>
            <p:ph type="sldImg"/>
          </p:nvPr>
        </p:nvSpPr>
        <p:spPr>
          <a:xfrm>
            <a:off x="1143000" y="684213"/>
            <a:ext cx="4573588" cy="3430587"/>
          </a:xfrm>
          <a:ln/>
        </p:spPr>
      </p:sp>
      <p:sp>
        <p:nvSpPr>
          <p:cNvPr id="126980"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DA5A91BE-1AEA-4133-B4C6-DE6D52F2CB13}" type="slidenum">
              <a:rPr lang="es-ES"/>
              <a:pPr eaLnBrk="1" hangingPunct="1"/>
              <a:t>54</a:t>
            </a:fld>
            <a:endParaRPr lang="es-ES"/>
          </a:p>
        </p:txBody>
      </p:sp>
      <p:sp>
        <p:nvSpPr>
          <p:cNvPr id="128003" name="Rectangle 2"/>
          <p:cNvSpPr>
            <a:spLocks noGrp="1" noRot="1" noChangeAspect="1" noChangeArrowheads="1" noTextEdit="1"/>
          </p:cNvSpPr>
          <p:nvPr>
            <p:ph type="sldImg"/>
          </p:nvPr>
        </p:nvSpPr>
        <p:spPr>
          <a:xfrm>
            <a:off x="1143000" y="684213"/>
            <a:ext cx="4573588" cy="3430587"/>
          </a:xfrm>
          <a:ln/>
        </p:spPr>
      </p:sp>
      <p:sp>
        <p:nvSpPr>
          <p:cNvPr id="128004"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F431FB5B-B090-40D3-AA3F-12AF308434B9}" type="slidenum">
              <a:rPr lang="es-ES"/>
              <a:pPr eaLnBrk="1" hangingPunct="1"/>
              <a:t>55</a:t>
            </a:fld>
            <a:endParaRPr lang="es-ES"/>
          </a:p>
        </p:txBody>
      </p:sp>
      <p:sp>
        <p:nvSpPr>
          <p:cNvPr id="129027" name="Rectangle 2"/>
          <p:cNvSpPr>
            <a:spLocks noGrp="1" noRot="1" noChangeAspect="1" noChangeArrowheads="1" noTextEdit="1"/>
          </p:cNvSpPr>
          <p:nvPr>
            <p:ph type="sldImg"/>
          </p:nvPr>
        </p:nvSpPr>
        <p:spPr>
          <a:xfrm>
            <a:off x="1143000" y="684213"/>
            <a:ext cx="4573588" cy="3430587"/>
          </a:xfrm>
          <a:ln/>
        </p:spPr>
      </p:sp>
      <p:sp>
        <p:nvSpPr>
          <p:cNvPr id="129028"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56</a:t>
            </a:fld>
            <a:endParaRPr lang="es-MX"/>
          </a:p>
        </p:txBody>
      </p:sp>
    </p:spTree>
    <p:extLst>
      <p:ext uri="{BB962C8B-B14F-4D97-AF65-F5344CB8AC3E}">
        <p14:creationId xmlns:p14="http://schemas.microsoft.com/office/powerpoint/2010/main" val="64034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57</a:t>
            </a:fld>
            <a:endParaRPr lang="es-MX"/>
          </a:p>
        </p:txBody>
      </p:sp>
    </p:spTree>
    <p:extLst>
      <p:ext uri="{BB962C8B-B14F-4D97-AF65-F5344CB8AC3E}">
        <p14:creationId xmlns:p14="http://schemas.microsoft.com/office/powerpoint/2010/main" val="133160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4</a:t>
            </a:fld>
            <a:endParaRPr lang="es-MX"/>
          </a:p>
        </p:txBody>
      </p:sp>
    </p:spTree>
    <p:extLst>
      <p:ext uri="{BB962C8B-B14F-4D97-AF65-F5344CB8AC3E}">
        <p14:creationId xmlns:p14="http://schemas.microsoft.com/office/powerpoint/2010/main" val="2891556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2418B651-0A73-4997-9A06-550557981BF2}" type="slidenum">
              <a:rPr lang="es-ES"/>
              <a:pPr eaLnBrk="1" hangingPunct="1"/>
              <a:t>7</a:t>
            </a:fld>
            <a:endParaRPr lang="es-ES"/>
          </a:p>
        </p:txBody>
      </p:sp>
      <p:sp>
        <p:nvSpPr>
          <p:cNvPr id="90115" name="Rectangle 2"/>
          <p:cNvSpPr>
            <a:spLocks noGrp="1" noRot="1" noChangeAspect="1" noChangeArrowheads="1" noTextEdit="1"/>
          </p:cNvSpPr>
          <p:nvPr>
            <p:ph type="sldImg"/>
          </p:nvPr>
        </p:nvSpPr>
        <p:spPr>
          <a:xfrm>
            <a:off x="1143000" y="684213"/>
            <a:ext cx="4573588" cy="3430587"/>
          </a:xfrm>
          <a:ln/>
        </p:spPr>
      </p:sp>
      <p:sp>
        <p:nvSpPr>
          <p:cNvPr id="90116"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1535F306-60A9-4ACF-B2C1-2A75B312DC13}" type="slidenum">
              <a:rPr lang="es-ES"/>
              <a:pPr eaLnBrk="1" hangingPunct="1"/>
              <a:t>8</a:t>
            </a:fld>
            <a:endParaRPr lang="es-ES"/>
          </a:p>
        </p:txBody>
      </p:sp>
      <p:sp>
        <p:nvSpPr>
          <p:cNvPr id="91139" name="Rectangle 2"/>
          <p:cNvSpPr>
            <a:spLocks noGrp="1" noRot="1" noChangeAspect="1" noChangeArrowheads="1" noTextEdit="1"/>
          </p:cNvSpPr>
          <p:nvPr>
            <p:ph type="sldImg"/>
          </p:nvPr>
        </p:nvSpPr>
        <p:spPr>
          <a:xfrm>
            <a:off x="1143000" y="684213"/>
            <a:ext cx="4573588" cy="3430587"/>
          </a:xfrm>
          <a:ln/>
        </p:spPr>
      </p:sp>
      <p:sp>
        <p:nvSpPr>
          <p:cNvPr id="91140"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2878B47B-E575-47CF-8DF3-E6F382E6A90D}" type="slidenum">
              <a:rPr lang="es-ES"/>
              <a:pPr eaLnBrk="1" hangingPunct="1"/>
              <a:t>9</a:t>
            </a:fld>
            <a:endParaRPr lang="es-ES"/>
          </a:p>
        </p:txBody>
      </p:sp>
      <p:sp>
        <p:nvSpPr>
          <p:cNvPr id="92163" name="Rectangle 2"/>
          <p:cNvSpPr>
            <a:spLocks noGrp="1" noRot="1" noChangeAspect="1" noChangeArrowheads="1" noTextEdit="1"/>
          </p:cNvSpPr>
          <p:nvPr>
            <p:ph type="sldImg"/>
          </p:nvPr>
        </p:nvSpPr>
        <p:spPr>
          <a:xfrm>
            <a:off x="1143000" y="684213"/>
            <a:ext cx="4573588" cy="3430587"/>
          </a:xfrm>
          <a:ln/>
        </p:spPr>
      </p:sp>
      <p:sp>
        <p:nvSpPr>
          <p:cNvPr id="92164"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745463A4-F79D-4AD1-9D0C-54BADFD6F5C1}" type="slidenum">
              <a:rPr lang="es-ES"/>
              <a:pPr eaLnBrk="1" hangingPunct="1"/>
              <a:t>10</a:t>
            </a:fld>
            <a:endParaRPr lang="es-ES"/>
          </a:p>
        </p:txBody>
      </p:sp>
      <p:sp>
        <p:nvSpPr>
          <p:cNvPr id="94211" name="Rectangle 2"/>
          <p:cNvSpPr>
            <a:spLocks noGrp="1" noRot="1" noChangeAspect="1" noChangeArrowheads="1" noTextEdit="1"/>
          </p:cNvSpPr>
          <p:nvPr>
            <p:ph type="sldImg"/>
          </p:nvPr>
        </p:nvSpPr>
        <p:spPr>
          <a:xfrm>
            <a:off x="1143000" y="684213"/>
            <a:ext cx="4573588" cy="3430587"/>
          </a:xfrm>
          <a:ln/>
        </p:spPr>
      </p:sp>
      <p:sp>
        <p:nvSpPr>
          <p:cNvPr id="94212"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54088" eaLnBrk="0" hangingPunct="0">
              <a:defRPr>
                <a:solidFill>
                  <a:schemeClr val="tx1"/>
                </a:solidFill>
                <a:latin typeface="Arial" pitchFamily="34" charset="0"/>
              </a:defRPr>
            </a:lvl1pPr>
            <a:lvl2pPr marL="742950" indent="-285750" defTabSz="954088" eaLnBrk="0" hangingPunct="0">
              <a:defRPr>
                <a:solidFill>
                  <a:schemeClr val="tx1"/>
                </a:solidFill>
                <a:latin typeface="Arial" pitchFamily="34" charset="0"/>
              </a:defRPr>
            </a:lvl2pPr>
            <a:lvl3pPr marL="1143000" indent="-228600" defTabSz="954088" eaLnBrk="0" hangingPunct="0">
              <a:defRPr>
                <a:solidFill>
                  <a:schemeClr val="tx1"/>
                </a:solidFill>
                <a:latin typeface="Arial" pitchFamily="34" charset="0"/>
              </a:defRPr>
            </a:lvl3pPr>
            <a:lvl4pPr marL="1600200" indent="-228600" defTabSz="954088" eaLnBrk="0" hangingPunct="0">
              <a:defRPr>
                <a:solidFill>
                  <a:schemeClr val="tx1"/>
                </a:solidFill>
                <a:latin typeface="Arial" pitchFamily="34" charset="0"/>
              </a:defRPr>
            </a:lvl4pPr>
            <a:lvl5pPr marL="2057400" indent="-228600" defTabSz="954088" eaLnBrk="0" hangingPunct="0">
              <a:defRPr>
                <a:solidFill>
                  <a:schemeClr val="tx1"/>
                </a:solidFill>
                <a:latin typeface="Arial" pitchFamily="34" charset="0"/>
              </a:defRPr>
            </a:lvl5pPr>
            <a:lvl6pPr marL="2514600" indent="-228600" algn="ctr" defTabSz="954088" eaLnBrk="0" fontAlgn="base" hangingPunct="0">
              <a:spcBef>
                <a:spcPct val="0"/>
              </a:spcBef>
              <a:spcAft>
                <a:spcPct val="0"/>
              </a:spcAft>
              <a:defRPr>
                <a:solidFill>
                  <a:schemeClr val="tx1"/>
                </a:solidFill>
                <a:latin typeface="Arial" pitchFamily="34" charset="0"/>
              </a:defRPr>
            </a:lvl6pPr>
            <a:lvl7pPr marL="2971800" indent="-228600" algn="ctr" defTabSz="954088" eaLnBrk="0" fontAlgn="base" hangingPunct="0">
              <a:spcBef>
                <a:spcPct val="0"/>
              </a:spcBef>
              <a:spcAft>
                <a:spcPct val="0"/>
              </a:spcAft>
              <a:defRPr>
                <a:solidFill>
                  <a:schemeClr val="tx1"/>
                </a:solidFill>
                <a:latin typeface="Arial" pitchFamily="34" charset="0"/>
              </a:defRPr>
            </a:lvl7pPr>
            <a:lvl8pPr marL="3429000" indent="-228600" algn="ctr" defTabSz="954088" eaLnBrk="0" fontAlgn="base" hangingPunct="0">
              <a:spcBef>
                <a:spcPct val="0"/>
              </a:spcBef>
              <a:spcAft>
                <a:spcPct val="0"/>
              </a:spcAft>
              <a:defRPr>
                <a:solidFill>
                  <a:schemeClr val="tx1"/>
                </a:solidFill>
                <a:latin typeface="Arial" pitchFamily="34" charset="0"/>
              </a:defRPr>
            </a:lvl8pPr>
            <a:lvl9pPr marL="3886200" indent="-228600" algn="ctr" defTabSz="954088" eaLnBrk="0" fontAlgn="base" hangingPunct="0">
              <a:spcBef>
                <a:spcPct val="0"/>
              </a:spcBef>
              <a:spcAft>
                <a:spcPct val="0"/>
              </a:spcAft>
              <a:defRPr>
                <a:solidFill>
                  <a:schemeClr val="tx1"/>
                </a:solidFill>
                <a:latin typeface="Arial" pitchFamily="34" charset="0"/>
              </a:defRPr>
            </a:lvl9pPr>
          </a:lstStyle>
          <a:p>
            <a:pPr eaLnBrk="1" hangingPunct="1"/>
            <a:fld id="{EF8F8DC0-FDB4-47BC-98AA-6EC3C3793042}" type="slidenum">
              <a:rPr lang="es-ES"/>
              <a:pPr eaLnBrk="1" hangingPunct="1"/>
              <a:t>12</a:t>
            </a:fld>
            <a:endParaRPr lang="es-ES"/>
          </a:p>
        </p:txBody>
      </p:sp>
      <p:sp>
        <p:nvSpPr>
          <p:cNvPr id="117763" name="Rectangle 2"/>
          <p:cNvSpPr>
            <a:spLocks noGrp="1" noRot="1" noChangeAspect="1" noChangeArrowheads="1" noTextEdit="1"/>
          </p:cNvSpPr>
          <p:nvPr>
            <p:ph type="sldImg"/>
          </p:nvPr>
        </p:nvSpPr>
        <p:spPr>
          <a:xfrm>
            <a:off x="1143000" y="684213"/>
            <a:ext cx="4573588" cy="3430587"/>
          </a:xfrm>
          <a:ln/>
        </p:spPr>
      </p:sp>
      <p:sp>
        <p:nvSpPr>
          <p:cNvPr id="117764"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20B3254C-5B13-496F-903B-32AB9D773409}" type="datetime1">
              <a:rPr lang="es-MX" smtClean="0"/>
              <a:t>01/08/2013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504E3EF-3169-4CE3-8930-C28913B1318F}" type="slidenum">
              <a:rPr lang="es-MX" smtClean="0"/>
              <a:t>‹Nº›</a:t>
            </a:fld>
            <a:endParaRPr lang="es-MX"/>
          </a:p>
        </p:txBody>
      </p:sp>
    </p:spTree>
    <p:extLst>
      <p:ext uri="{BB962C8B-B14F-4D97-AF65-F5344CB8AC3E}">
        <p14:creationId xmlns:p14="http://schemas.microsoft.com/office/powerpoint/2010/main" val="1438353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A1B0069-F7FE-4793-8092-A1E6DFC6F75B}" type="datetime1">
              <a:rPr lang="es-MX" smtClean="0"/>
              <a:t>01/08/2013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504E3EF-3169-4CE3-8930-C28913B1318F}" type="slidenum">
              <a:rPr lang="es-MX" smtClean="0"/>
              <a:t>‹Nº›</a:t>
            </a:fld>
            <a:endParaRPr lang="es-MX"/>
          </a:p>
        </p:txBody>
      </p:sp>
    </p:spTree>
    <p:extLst>
      <p:ext uri="{BB962C8B-B14F-4D97-AF65-F5344CB8AC3E}">
        <p14:creationId xmlns:p14="http://schemas.microsoft.com/office/powerpoint/2010/main" val="211820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A6FE451-C8B7-4B06-84EF-ECE812A20CEC}" type="datetime1">
              <a:rPr lang="es-MX" smtClean="0"/>
              <a:t>01/08/2013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504E3EF-3169-4CE3-8930-C28913B1318F}" type="slidenum">
              <a:rPr lang="es-MX" smtClean="0"/>
              <a:t>‹Nº›</a:t>
            </a:fld>
            <a:endParaRPr lang="es-MX"/>
          </a:p>
        </p:txBody>
      </p:sp>
    </p:spTree>
    <p:extLst>
      <p:ext uri="{BB962C8B-B14F-4D97-AF65-F5344CB8AC3E}">
        <p14:creationId xmlns:p14="http://schemas.microsoft.com/office/powerpoint/2010/main" val="190837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3" name="2 Marcador de fecha"/>
          <p:cNvSpPr>
            <a:spLocks noGrp="1"/>
          </p:cNvSpPr>
          <p:nvPr>
            <p:ph type="dt" sz="half" idx="10"/>
          </p:nvPr>
        </p:nvSpPr>
        <p:spPr>
          <a:xfrm>
            <a:off x="457200" y="6245225"/>
            <a:ext cx="2133600" cy="476250"/>
          </a:xfrm>
        </p:spPr>
        <p:txBody>
          <a:bodyPr/>
          <a:lstStyle>
            <a:lvl1pPr>
              <a:defRPr/>
            </a:lvl1pPr>
          </a:lstStyle>
          <a:p>
            <a:pPr>
              <a:defRPr/>
            </a:pPr>
            <a:fld id="{B5A31D23-F28A-4B56-B854-DB39EEE3AFEF}" type="datetime1">
              <a:rPr lang="es-MX" smtClean="0"/>
              <a:t>01/08/2013</a:t>
            </a:fld>
            <a:endParaRPr lang="es-ES"/>
          </a:p>
        </p:txBody>
      </p:sp>
      <p:sp>
        <p:nvSpPr>
          <p:cNvPr id="11" name="5 Marcador de número de diapositiva"/>
          <p:cNvSpPr>
            <a:spLocks noGrp="1"/>
          </p:cNvSpPr>
          <p:nvPr>
            <p:ph type="sldNum" sz="quarter" idx="12"/>
          </p:nvPr>
        </p:nvSpPr>
        <p:spPr>
          <a:xfrm>
            <a:off x="6553200" y="6356350"/>
            <a:ext cx="2133600" cy="365125"/>
          </a:xfrm>
        </p:spPr>
        <p:txBody>
          <a:bodyPr/>
          <a:lstStyle/>
          <a:p>
            <a:pPr>
              <a:defRPr/>
            </a:pPr>
            <a:fld id="{93577CA7-725D-434A-B56D-E6B3AF4A0AE4}" type="slidenum">
              <a:rPr lang="es-ES"/>
              <a:pPr>
                <a:defRPr/>
              </a:pPr>
              <a:t>‹Nº›</a:t>
            </a:fld>
            <a:endParaRPr lang="es-ES"/>
          </a:p>
        </p:txBody>
      </p:sp>
    </p:spTree>
    <p:extLst>
      <p:ext uri="{BB962C8B-B14F-4D97-AF65-F5344CB8AC3E}">
        <p14:creationId xmlns:p14="http://schemas.microsoft.com/office/powerpoint/2010/main" val="332158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273A9FA-E6ED-497F-953B-34E16C16DF1C}" type="datetime1">
              <a:rPr lang="es-MX" smtClean="0"/>
              <a:t>01/08/2013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504E3EF-3169-4CE3-8930-C28913B1318F}" type="slidenum">
              <a:rPr lang="es-MX" smtClean="0"/>
              <a:t>‹Nº›</a:t>
            </a:fld>
            <a:endParaRPr lang="es-MX"/>
          </a:p>
        </p:txBody>
      </p:sp>
    </p:spTree>
    <p:extLst>
      <p:ext uri="{BB962C8B-B14F-4D97-AF65-F5344CB8AC3E}">
        <p14:creationId xmlns:p14="http://schemas.microsoft.com/office/powerpoint/2010/main" val="210839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65B559E-3607-4655-BD49-8689A49F826B}" type="datetime1">
              <a:rPr lang="es-MX" smtClean="0"/>
              <a:t>01/08/2013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504E3EF-3169-4CE3-8930-C28913B1318F}" type="slidenum">
              <a:rPr lang="es-MX" smtClean="0"/>
              <a:t>‹Nº›</a:t>
            </a:fld>
            <a:endParaRPr lang="es-MX"/>
          </a:p>
        </p:txBody>
      </p:sp>
    </p:spTree>
    <p:extLst>
      <p:ext uri="{BB962C8B-B14F-4D97-AF65-F5344CB8AC3E}">
        <p14:creationId xmlns:p14="http://schemas.microsoft.com/office/powerpoint/2010/main" val="245894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E5038D0-FF1A-477F-A2C0-B7ABE5E08DCF}" type="datetime1">
              <a:rPr lang="es-MX" smtClean="0"/>
              <a:t>01/08/2013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504E3EF-3169-4CE3-8930-C28913B1318F}" type="slidenum">
              <a:rPr lang="es-MX" smtClean="0"/>
              <a:t>‹Nº›</a:t>
            </a:fld>
            <a:endParaRPr lang="es-MX"/>
          </a:p>
        </p:txBody>
      </p:sp>
    </p:spTree>
    <p:extLst>
      <p:ext uri="{BB962C8B-B14F-4D97-AF65-F5344CB8AC3E}">
        <p14:creationId xmlns:p14="http://schemas.microsoft.com/office/powerpoint/2010/main" val="126735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0092386-122F-4708-A889-83213114BE31}" type="datetime1">
              <a:rPr lang="es-MX" smtClean="0"/>
              <a:t>01/08/2013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504E3EF-3169-4CE3-8930-C28913B1318F}" type="slidenum">
              <a:rPr lang="es-MX" smtClean="0"/>
              <a:t>‹Nº›</a:t>
            </a:fld>
            <a:endParaRPr lang="es-MX"/>
          </a:p>
        </p:txBody>
      </p:sp>
    </p:spTree>
    <p:extLst>
      <p:ext uri="{BB962C8B-B14F-4D97-AF65-F5344CB8AC3E}">
        <p14:creationId xmlns:p14="http://schemas.microsoft.com/office/powerpoint/2010/main" val="246179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2652911-ABF9-4E7B-8137-BFD3EAAC32B3}" type="datetime1">
              <a:rPr lang="es-MX" smtClean="0"/>
              <a:t>01/08/2013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504E3EF-3169-4CE3-8930-C28913B1318F}" type="slidenum">
              <a:rPr lang="es-MX" smtClean="0"/>
              <a:t>‹Nº›</a:t>
            </a:fld>
            <a:endParaRPr lang="es-MX"/>
          </a:p>
        </p:txBody>
      </p:sp>
    </p:spTree>
    <p:extLst>
      <p:ext uri="{BB962C8B-B14F-4D97-AF65-F5344CB8AC3E}">
        <p14:creationId xmlns:p14="http://schemas.microsoft.com/office/powerpoint/2010/main" val="74995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B2A1EDB-1204-485E-90AF-1C05BAF96D79}" type="datetime1">
              <a:rPr lang="es-MX" smtClean="0"/>
              <a:t>01/08/2013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504E3EF-3169-4CE3-8930-C28913B1318F}" type="slidenum">
              <a:rPr lang="es-MX" smtClean="0"/>
              <a:t>‹Nº›</a:t>
            </a:fld>
            <a:endParaRPr lang="es-MX"/>
          </a:p>
        </p:txBody>
      </p:sp>
    </p:spTree>
    <p:extLst>
      <p:ext uri="{BB962C8B-B14F-4D97-AF65-F5344CB8AC3E}">
        <p14:creationId xmlns:p14="http://schemas.microsoft.com/office/powerpoint/2010/main" val="1214433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03E8E-2759-4FAA-96F9-BA72A39851AC}" type="datetime1">
              <a:rPr lang="es-MX" smtClean="0"/>
              <a:t>01/08/2013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504E3EF-3169-4CE3-8930-C28913B1318F}" type="slidenum">
              <a:rPr lang="es-MX" smtClean="0"/>
              <a:t>‹Nº›</a:t>
            </a:fld>
            <a:endParaRPr lang="es-MX"/>
          </a:p>
        </p:txBody>
      </p:sp>
    </p:spTree>
    <p:extLst>
      <p:ext uri="{BB962C8B-B14F-4D97-AF65-F5344CB8AC3E}">
        <p14:creationId xmlns:p14="http://schemas.microsoft.com/office/powerpoint/2010/main" val="91326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C958EB4-B8F4-4F6D-B6CE-0F0A15E1323D}" type="datetime1">
              <a:rPr lang="es-MX" smtClean="0"/>
              <a:t>01/08/2013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504E3EF-3169-4CE3-8930-C28913B1318F}" type="slidenum">
              <a:rPr lang="es-MX" smtClean="0"/>
              <a:t>‹Nº›</a:t>
            </a:fld>
            <a:endParaRPr lang="es-MX"/>
          </a:p>
        </p:txBody>
      </p:sp>
    </p:spTree>
    <p:extLst>
      <p:ext uri="{BB962C8B-B14F-4D97-AF65-F5344CB8AC3E}">
        <p14:creationId xmlns:p14="http://schemas.microsoft.com/office/powerpoint/2010/main" val="6876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30C32-479B-4CCB-B784-734238A51833}" type="datetime1">
              <a:rPr lang="es-MX" smtClean="0"/>
              <a:t>01/08/2013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4E3EF-3169-4CE3-8930-C28913B1318F}" type="slidenum">
              <a:rPr lang="es-MX" smtClean="0"/>
              <a:t>‹Nº›</a:t>
            </a:fld>
            <a:endParaRPr lang="es-MX"/>
          </a:p>
        </p:txBody>
      </p:sp>
      <p:grpSp>
        <p:nvGrpSpPr>
          <p:cNvPr id="7" name="Group 8"/>
          <p:cNvGrpSpPr>
            <a:grpSpLocks/>
          </p:cNvGrpSpPr>
          <p:nvPr userDrawn="1"/>
        </p:nvGrpSpPr>
        <p:grpSpPr bwMode="auto">
          <a:xfrm>
            <a:off x="467544" y="6415410"/>
            <a:ext cx="1440160" cy="224831"/>
            <a:chOff x="1882" y="981"/>
            <a:chExt cx="2722" cy="635"/>
          </a:xfrm>
        </p:grpSpPr>
        <p:pic>
          <p:nvPicPr>
            <p:cNvPr id="8" name="Picture 9"/>
            <p:cNvPicPr>
              <a:picLocks noChangeAspect="1" noChangeArrowheads="1"/>
            </p:cNvPicPr>
            <p:nvPr/>
          </p:nvPicPr>
          <p:blipFill>
            <a:blip r:embed="rId14" cstate="print">
              <a:duotone>
                <a:schemeClr val="bg2">
                  <a:shade val="45000"/>
                  <a:satMod val="135000"/>
                </a:schemeClr>
                <a:prstClr val="white"/>
              </a:duotone>
            </a:blip>
            <a:srcRect/>
            <a:stretch>
              <a:fillRect/>
            </a:stretch>
          </p:blipFill>
          <p:spPr bwMode="auto">
            <a:xfrm>
              <a:off x="1882" y="981"/>
              <a:ext cx="681" cy="578"/>
            </a:xfrm>
            <a:prstGeom prst="rect">
              <a:avLst/>
            </a:prstGeom>
            <a:noFill/>
            <a:ln w="9525">
              <a:noFill/>
              <a:miter lim="800000"/>
              <a:headEnd/>
              <a:tailEnd/>
            </a:ln>
          </p:spPr>
        </p:pic>
        <p:pic>
          <p:nvPicPr>
            <p:cNvPr id="9" name="Picture 10"/>
            <p:cNvPicPr>
              <a:picLocks noChangeAspect="1" noChangeArrowheads="1"/>
            </p:cNvPicPr>
            <p:nvPr/>
          </p:nvPicPr>
          <p:blipFill>
            <a:blip r:embed="rId15" cstate="print">
              <a:duotone>
                <a:schemeClr val="bg2">
                  <a:shade val="45000"/>
                  <a:satMod val="135000"/>
                </a:schemeClr>
                <a:prstClr val="white"/>
              </a:duotone>
            </a:blip>
            <a:srcRect/>
            <a:stretch>
              <a:fillRect/>
            </a:stretch>
          </p:blipFill>
          <p:spPr bwMode="auto">
            <a:xfrm>
              <a:off x="2562" y="1224"/>
              <a:ext cx="2042" cy="392"/>
            </a:xfrm>
            <a:prstGeom prst="rect">
              <a:avLst/>
            </a:prstGeom>
            <a:noFill/>
            <a:ln w="9525">
              <a:noFill/>
              <a:miter lim="800000"/>
              <a:headEnd/>
              <a:tailEnd/>
            </a:ln>
          </p:spPr>
        </p:pic>
      </p:grpSp>
      <p:cxnSp>
        <p:nvCxnSpPr>
          <p:cNvPr id="10" name="9 Conector recto"/>
          <p:cNvCxnSpPr/>
          <p:nvPr userDrawn="1"/>
        </p:nvCxnSpPr>
        <p:spPr>
          <a:xfrm>
            <a:off x="323528" y="6381328"/>
            <a:ext cx="8496622" cy="0"/>
          </a:xfrm>
          <a:prstGeom prst="line">
            <a:avLst/>
          </a:prstGeom>
          <a:ln w="25400" cap="rnd" cmpd="thickThi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498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www.youtube.com/watch?v=L0mbcS56BSA" TargetMode="External"/><Relationship Id="rId4" Type="http://schemas.openxmlformats.org/officeDocument/2006/relationships/hyperlink" Target="http://www.youtube.com/watch?v=l0mbcs56bsa"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www.youtube.com/watch?v=0F4-Hv_Wsik" TargetMode="Externa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Q1CuSF9WWo"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hyperlink" Target="http://www.youtube.com/watch?v=qwYD18L0__U" TargetMode="Externa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611560" y="3933056"/>
            <a:ext cx="7929562" cy="1292633"/>
          </a:xfrm>
          <a:prstGeom prst="rect">
            <a:avLst/>
          </a:prstGeom>
          <a:solidFill>
            <a:schemeClr val="bg1">
              <a:lumMod val="95000"/>
            </a:schemeClr>
          </a:solidFill>
          <a:ln w="9525">
            <a:noFill/>
            <a:miter lim="800000"/>
            <a:headEnd/>
            <a:tailEnd/>
          </a:ln>
          <a:effectLst>
            <a:outerShdw blurRad="50800" dist="38100" dir="5400000" algn="t" rotWithShape="0">
              <a:prstClr val="black">
                <a:alpha val="40000"/>
              </a:prstClr>
            </a:outerShdw>
          </a:effectLst>
        </p:spPr>
        <p:txBody>
          <a:bodyPr lIns="91414" tIns="45706" rIns="91414" bIns="45706">
            <a:spAutoFit/>
          </a:bodyPr>
          <a:lstStyle/>
          <a:p>
            <a:pPr algn="ctr">
              <a:spcBef>
                <a:spcPct val="50000"/>
              </a:spcBef>
              <a:defRPr/>
            </a:pPr>
            <a:r>
              <a:rPr lang="es-ES" sz="36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Técnicas de gestión ejecutiva</a:t>
            </a:r>
          </a:p>
          <a:p>
            <a:pPr algn="ctr">
              <a:spcBef>
                <a:spcPct val="50000"/>
              </a:spcBef>
              <a:defRPr/>
            </a:pP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Módulo 4.- negociación efectiva</a:t>
            </a:r>
          </a:p>
        </p:txBody>
      </p:sp>
      <p:grpSp>
        <p:nvGrpSpPr>
          <p:cNvPr id="25606" name="Group 5"/>
          <p:cNvGrpSpPr>
            <a:grpSpLocks/>
          </p:cNvGrpSpPr>
          <p:nvPr/>
        </p:nvGrpSpPr>
        <p:grpSpPr bwMode="auto">
          <a:xfrm>
            <a:off x="2572078" y="453900"/>
            <a:ext cx="3788358" cy="786080"/>
            <a:chOff x="1882" y="981"/>
            <a:chExt cx="2722" cy="635"/>
          </a:xfrm>
        </p:grpSpPr>
        <p:pic>
          <p:nvPicPr>
            <p:cNvPr id="25607" name="Picture 6"/>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82" y="981"/>
              <a:ext cx="6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62" y="1224"/>
              <a:ext cx="2042"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 name="Picture 2" descr="C:\Users\Conchi\Pictures\32811.png"/>
          <p:cNvPicPr>
            <a:picLocks noChangeAspect="1" noChangeArrowheads="1"/>
          </p:cNvPicPr>
          <p:nvPr/>
        </p:nvPicPr>
        <p:blipFill rotWithShape="1">
          <a:blip r:embed="rId5">
            <a:extLst>
              <a:ext uri="{28A0092B-C50C-407E-A947-70E740481C1C}">
                <a14:useLocalDpi xmlns:a14="http://schemas.microsoft.com/office/drawing/2010/main" val="0"/>
              </a:ext>
            </a:extLst>
          </a:blip>
          <a:srcRect l="10772" t="29187" r="10220" b="22010"/>
          <a:stretch/>
        </p:blipFill>
        <p:spPr bwMode="auto">
          <a:xfrm>
            <a:off x="2484438" y="1340768"/>
            <a:ext cx="3963639" cy="2448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8" name="2 Marcador de número de diapositiva"/>
          <p:cNvSpPr>
            <a:spLocks noGrp="1"/>
          </p:cNvSpPr>
          <p:nvPr>
            <p:ph type="sldNum" sz="quarter" idx="12"/>
          </p:nvPr>
        </p:nvSpPr>
        <p:spPr/>
        <p:txBody>
          <a:bodyPr/>
          <a:lstStyle/>
          <a:p>
            <a:fld id="{132FADFE-3B8F-471C-ABF0-DBC7717ECBBC}" type="slidenum">
              <a:rPr lang="es-ES" smtClean="0"/>
              <a:pPr/>
              <a:t>1</a:t>
            </a:fld>
            <a:endParaRPr lang="es-ES"/>
          </a:p>
        </p:txBody>
      </p:sp>
      <p:sp>
        <p:nvSpPr>
          <p:cNvPr id="2" name="1 CuadroTexto"/>
          <p:cNvSpPr txBox="1"/>
          <p:nvPr/>
        </p:nvSpPr>
        <p:spPr>
          <a:xfrm>
            <a:off x="611560" y="5517232"/>
            <a:ext cx="7920880" cy="553998"/>
          </a:xfrm>
          <a:prstGeom prst="rect">
            <a:avLst/>
          </a:prstGeom>
          <a:noFill/>
          <a:ln>
            <a:solidFill>
              <a:schemeClr val="bg1">
                <a:lumMod val="50000"/>
              </a:schemeClr>
            </a:solidFill>
          </a:ln>
        </p:spPr>
        <p:txBody>
          <a:bodyPr wrap="square" rtlCol="0">
            <a:spAutoFit/>
          </a:bodyPr>
          <a:lstStyle/>
          <a:p>
            <a:pPr algn="just"/>
            <a:r>
              <a:rPr lang="es-MX" sz="1000" i="1" dirty="0" smtClean="0"/>
              <a:t>NOTA: Este material ha sido diseñado para que los estudiantes tengan acceso al mismo antes de cada sesión donde se expondrá el módulo respectivo, con la finalidad de que lo estudien, contesten las autoevaluaciones y vean los videos recomendados, así mismo servirá de base para la Evaluación de este módulo.</a:t>
            </a:r>
            <a:endParaRPr lang="es-MX" sz="1000" i="1" dirty="0"/>
          </a:p>
        </p:txBody>
      </p:sp>
    </p:spTree>
    <p:extLst>
      <p:ext uri="{BB962C8B-B14F-4D97-AF65-F5344CB8AC3E}">
        <p14:creationId xmlns:p14="http://schemas.microsoft.com/office/powerpoint/2010/main" val="1232812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4"/>
          <p:cNvSpPr>
            <a:spLocks noChangeArrowheads="1"/>
          </p:cNvSpPr>
          <p:nvPr/>
        </p:nvSpPr>
        <p:spPr bwMode="auto">
          <a:xfrm>
            <a:off x="449058" y="692696"/>
            <a:ext cx="8424862" cy="338554"/>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r>
              <a:rPr lang="es-ES_tradnl" sz="1600" dirty="0" smtClean="0"/>
              <a:t>En </a:t>
            </a:r>
            <a:r>
              <a:rPr lang="es-ES_tradnl" sz="1600" dirty="0"/>
              <a:t>la negociación, los intereses pueden jugar </a:t>
            </a:r>
            <a:r>
              <a:rPr lang="es-ES_tradnl" sz="1600" b="1" i="1" dirty="0"/>
              <a:t>tres papeles </a:t>
            </a:r>
            <a:r>
              <a:rPr lang="es-ES_tradnl" sz="1600" b="1" i="1" dirty="0" smtClean="0"/>
              <a:t>diferentes</a:t>
            </a:r>
            <a:r>
              <a:rPr lang="es-ES_tradnl" sz="1600" b="1" i="1" dirty="0"/>
              <a:t>:</a:t>
            </a:r>
            <a:endParaRPr lang="es-ES" sz="1600" i="1" dirty="0"/>
          </a:p>
        </p:txBody>
      </p:sp>
      <p:sp>
        <p:nvSpPr>
          <p:cNvPr id="58413" name="Rectangle 45"/>
          <p:cNvSpPr>
            <a:spLocks noChangeArrowheads="1"/>
          </p:cNvSpPr>
          <p:nvPr/>
        </p:nvSpPr>
        <p:spPr bwMode="auto">
          <a:xfrm>
            <a:off x="461918" y="1958422"/>
            <a:ext cx="6191250" cy="891270"/>
          </a:xfrm>
          <a:prstGeom prst="rect">
            <a:avLst/>
          </a:prstGeom>
          <a:ln/>
        </p:spPr>
        <p:style>
          <a:lnRef idx="1">
            <a:schemeClr val="accent4"/>
          </a:lnRef>
          <a:fillRef idx="2">
            <a:schemeClr val="accent4"/>
          </a:fillRef>
          <a:effectRef idx="1">
            <a:schemeClr val="accent4"/>
          </a:effectRef>
          <a:fontRef idx="minor">
            <a:schemeClr val="dk1"/>
          </a:fontRef>
        </p:style>
        <p:txBody>
          <a:bodyPr anchor="ctr">
            <a:spAutoFit/>
          </a:bodyPr>
          <a:lstStyle/>
          <a:p>
            <a:pPr algn="just">
              <a:lnSpc>
                <a:spcPct val="110000"/>
              </a:lnSpc>
              <a:defRPr/>
            </a:pPr>
            <a:r>
              <a:rPr lang="es-ES_tradnl" sz="1600" b="1" i="1" u="sng" dirty="0">
                <a:solidFill>
                  <a:schemeClr val="accent1">
                    <a:lumMod val="75000"/>
                  </a:schemeClr>
                </a:solidFill>
              </a:rPr>
              <a:t>Intereses comunes:</a:t>
            </a:r>
            <a:r>
              <a:rPr lang="es-ES_tradnl" sz="1600" b="1" dirty="0">
                <a:solidFill>
                  <a:schemeClr val="accent1">
                    <a:lumMod val="75000"/>
                  </a:schemeClr>
                </a:solidFill>
              </a:rPr>
              <a:t> </a:t>
            </a:r>
            <a:r>
              <a:rPr lang="es-ES_tradnl" sz="1600" dirty="0"/>
              <a:t>son </a:t>
            </a:r>
            <a:r>
              <a:rPr lang="es-ES_tradnl" sz="1600" b="1" i="1" dirty="0"/>
              <a:t>aquellos compartidos por las partes negociadoras</a:t>
            </a:r>
            <a:r>
              <a:rPr lang="es-ES_tradnl" sz="1600" dirty="0"/>
              <a:t>, que </a:t>
            </a:r>
            <a:r>
              <a:rPr lang="es-ES_tradnl" sz="1600" b="1" i="1" dirty="0"/>
              <a:t>quieren los mismos resultados</a:t>
            </a:r>
            <a:r>
              <a:rPr lang="es-ES_tradnl" sz="1600" dirty="0"/>
              <a:t> por las mismas razones.</a:t>
            </a:r>
            <a:r>
              <a:rPr lang="es-ES" sz="1600" dirty="0"/>
              <a:t> </a:t>
            </a:r>
          </a:p>
        </p:txBody>
      </p:sp>
      <p:sp>
        <p:nvSpPr>
          <p:cNvPr id="58414" name="Rectangle 46"/>
          <p:cNvSpPr>
            <a:spLocks noChangeArrowheads="1"/>
          </p:cNvSpPr>
          <p:nvPr/>
        </p:nvSpPr>
        <p:spPr bwMode="auto">
          <a:xfrm>
            <a:off x="470569" y="3211118"/>
            <a:ext cx="6189663" cy="683264"/>
          </a:xfrm>
          <a:prstGeom prst="rect">
            <a:avLst/>
          </a:prstGeom>
          <a:ln/>
        </p:spPr>
        <p:style>
          <a:lnRef idx="1">
            <a:schemeClr val="accent4"/>
          </a:lnRef>
          <a:fillRef idx="2">
            <a:schemeClr val="accent4"/>
          </a:fillRef>
          <a:effectRef idx="1">
            <a:schemeClr val="accent4"/>
          </a:effectRef>
          <a:fontRef idx="minor">
            <a:schemeClr val="dk1"/>
          </a:fontRef>
        </p:style>
        <p:txBody>
          <a:bodyPr anchor="ctr">
            <a:spAutoFit/>
          </a:bodyPr>
          <a:lstStyle/>
          <a:p>
            <a:pPr algn="just">
              <a:lnSpc>
                <a:spcPct val="120000"/>
              </a:lnSpc>
              <a:defRPr/>
            </a:pPr>
            <a:r>
              <a:rPr lang="es-ES_tradnl" sz="1600" b="1" i="1" u="sng" dirty="0">
                <a:solidFill>
                  <a:schemeClr val="accent1">
                    <a:lumMod val="75000"/>
                  </a:schemeClr>
                </a:solidFill>
              </a:rPr>
              <a:t>Intereses complementarios:</a:t>
            </a:r>
            <a:r>
              <a:rPr lang="es-ES_tradnl" sz="1600" b="1" dirty="0">
                <a:solidFill>
                  <a:schemeClr val="accent1">
                    <a:lumMod val="75000"/>
                  </a:schemeClr>
                </a:solidFill>
              </a:rPr>
              <a:t> </a:t>
            </a:r>
            <a:r>
              <a:rPr lang="es-ES_tradnl" sz="1600" dirty="0"/>
              <a:t>son aquellos, que </a:t>
            </a:r>
            <a:r>
              <a:rPr lang="es-ES_tradnl" sz="1600" b="1" i="1" dirty="0"/>
              <a:t>existen cuando las partes negociadoras quieren el mismo resultado, pero por diferentes razones.</a:t>
            </a:r>
            <a:r>
              <a:rPr lang="es-ES" sz="1600" b="1" i="1" dirty="0"/>
              <a:t> </a:t>
            </a:r>
          </a:p>
        </p:txBody>
      </p:sp>
      <p:sp>
        <p:nvSpPr>
          <p:cNvPr id="58415" name="Rectangle 47"/>
          <p:cNvSpPr>
            <a:spLocks noChangeArrowheads="1"/>
          </p:cNvSpPr>
          <p:nvPr/>
        </p:nvSpPr>
        <p:spPr bwMode="auto">
          <a:xfrm>
            <a:off x="457760" y="4241147"/>
            <a:ext cx="6191250" cy="958980"/>
          </a:xfrm>
          <a:prstGeom prst="rect">
            <a:avLst/>
          </a:prstGeom>
          <a:ln/>
        </p:spPr>
        <p:style>
          <a:lnRef idx="1">
            <a:schemeClr val="accent4"/>
          </a:lnRef>
          <a:fillRef idx="2">
            <a:schemeClr val="accent4"/>
          </a:fillRef>
          <a:effectRef idx="1">
            <a:schemeClr val="accent4"/>
          </a:effectRef>
          <a:fontRef idx="minor">
            <a:schemeClr val="dk1"/>
          </a:fontRef>
        </p:style>
        <p:txBody>
          <a:bodyPr anchor="ctr">
            <a:spAutoFit/>
          </a:bodyPr>
          <a:lstStyle/>
          <a:p>
            <a:pPr algn="just">
              <a:lnSpc>
                <a:spcPct val="120000"/>
              </a:lnSpc>
              <a:defRPr/>
            </a:pPr>
            <a:r>
              <a:rPr lang="es-ES_tradnl" sz="1600" b="1" i="1" u="sng" dirty="0">
                <a:solidFill>
                  <a:schemeClr val="accent1">
                    <a:lumMod val="75000"/>
                  </a:schemeClr>
                </a:solidFill>
              </a:rPr>
              <a:t>Intereses en conflicto:</a:t>
            </a:r>
            <a:r>
              <a:rPr lang="es-ES_tradnl" sz="1600" b="1" dirty="0">
                <a:solidFill>
                  <a:schemeClr val="accent1">
                    <a:lumMod val="75000"/>
                  </a:schemeClr>
                </a:solidFill>
              </a:rPr>
              <a:t> </a:t>
            </a:r>
            <a:r>
              <a:rPr lang="es-ES_tradnl" sz="1600" dirty="0"/>
              <a:t>son </a:t>
            </a:r>
            <a:r>
              <a:rPr lang="es-ES_tradnl" sz="1600" b="1" i="1" dirty="0"/>
              <a:t>aquellos que son opuestos o en contraposición para ambas partes</a:t>
            </a:r>
            <a:r>
              <a:rPr lang="es-ES_tradnl" sz="1600" dirty="0"/>
              <a:t>, que </a:t>
            </a:r>
            <a:r>
              <a:rPr lang="es-ES_tradnl" sz="1600" b="1" i="1" dirty="0"/>
              <a:t>quieren resultados opuestos</a:t>
            </a:r>
            <a:r>
              <a:rPr lang="es-ES_tradnl" sz="1600" dirty="0"/>
              <a:t> por razones opuestas.</a:t>
            </a:r>
            <a:r>
              <a:rPr lang="es-ES" sz="1600" dirty="0"/>
              <a:t> </a:t>
            </a:r>
          </a:p>
        </p:txBody>
      </p:sp>
      <p:pic>
        <p:nvPicPr>
          <p:cNvPr id="3074" name="Picture 2" descr="http://t1.gstatic.com/images?q=tbn:ANd9GcRbb3O_JTijOUG0fR7N-SiTa6mWay_KsNx9nMrTbGZLGQeaNN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050" y="1556792"/>
            <a:ext cx="1910556" cy="201622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087" name="Picture 15" descr="http://t1.gstatic.com/images?q=tbn:ANd9GcS6xQREnf15_qo7rUB2fYKuYkpsQl95JfyGuxEhx4Cu2KU4Iep72IrLFUv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9168" y="3717032"/>
            <a:ext cx="1921304" cy="194421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A504E3EF-3169-4CE3-8930-C28913B1318F}" type="slidenum">
              <a:rPr lang="es-MX" smtClean="0"/>
              <a:t>10</a:t>
            </a:fld>
            <a:endParaRPr lang="es-MX"/>
          </a:p>
        </p:txBody>
      </p:sp>
    </p:spTree>
    <p:extLst>
      <p:ext uri="{BB962C8B-B14F-4D97-AF65-F5344CB8AC3E}">
        <p14:creationId xmlns:p14="http://schemas.microsoft.com/office/powerpoint/2010/main" val="8731144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8413"/>
                                        </p:tgtEl>
                                        <p:attrNameLst>
                                          <p:attrName>style.visibility</p:attrName>
                                        </p:attrNameLst>
                                      </p:cBhvr>
                                      <p:to>
                                        <p:strVal val="visible"/>
                                      </p:to>
                                    </p:set>
                                    <p:animEffect transition="in" filter="fade">
                                      <p:cBhvr>
                                        <p:cTn id="7" dur="250"/>
                                        <p:tgtEl>
                                          <p:spTgt spid="58413"/>
                                        </p:tgtEl>
                                      </p:cBhvr>
                                    </p:animEffect>
                                    <p:anim calcmode="lin" valueType="num">
                                      <p:cBhvr>
                                        <p:cTn id="8" dur="250" fill="hold"/>
                                        <p:tgtEl>
                                          <p:spTgt spid="58413"/>
                                        </p:tgtEl>
                                        <p:attrNameLst>
                                          <p:attrName>ppt_x</p:attrName>
                                        </p:attrNameLst>
                                      </p:cBhvr>
                                      <p:tavLst>
                                        <p:tav tm="0">
                                          <p:val>
                                            <p:strVal val="#ppt_x"/>
                                          </p:val>
                                        </p:tav>
                                        <p:tav tm="100000">
                                          <p:val>
                                            <p:strVal val="#ppt_x"/>
                                          </p:val>
                                        </p:tav>
                                      </p:tavLst>
                                    </p:anim>
                                    <p:anim calcmode="lin" valueType="num">
                                      <p:cBhvr>
                                        <p:cTn id="9" dur="250" fill="hold"/>
                                        <p:tgtEl>
                                          <p:spTgt spid="58413"/>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2" presetClass="entr" presetSubtype="4" fill="hold" grpId="0" nodeType="afterEffect">
                                  <p:stCondLst>
                                    <p:cond delay="0"/>
                                  </p:stCondLst>
                                  <p:childTnLst>
                                    <p:set>
                                      <p:cBhvr>
                                        <p:cTn id="12" dur="1" fill="hold">
                                          <p:stCondLst>
                                            <p:cond delay="0"/>
                                          </p:stCondLst>
                                        </p:cTn>
                                        <p:tgtEl>
                                          <p:spTgt spid="58414"/>
                                        </p:tgtEl>
                                        <p:attrNameLst>
                                          <p:attrName>style.visibility</p:attrName>
                                        </p:attrNameLst>
                                      </p:cBhvr>
                                      <p:to>
                                        <p:strVal val="visible"/>
                                      </p:to>
                                    </p:set>
                                    <p:anim calcmode="lin" valueType="num">
                                      <p:cBhvr additive="base">
                                        <p:cTn id="13" dur="250" fill="hold"/>
                                        <p:tgtEl>
                                          <p:spTgt spid="58414"/>
                                        </p:tgtEl>
                                        <p:attrNameLst>
                                          <p:attrName>ppt_x</p:attrName>
                                        </p:attrNameLst>
                                      </p:cBhvr>
                                      <p:tavLst>
                                        <p:tav tm="0">
                                          <p:val>
                                            <p:strVal val="#ppt_x"/>
                                          </p:val>
                                        </p:tav>
                                        <p:tav tm="100000">
                                          <p:val>
                                            <p:strVal val="#ppt_x"/>
                                          </p:val>
                                        </p:tav>
                                      </p:tavLst>
                                    </p:anim>
                                    <p:anim calcmode="lin" valueType="num">
                                      <p:cBhvr additive="base">
                                        <p:cTn id="14" dur="250" fill="hold"/>
                                        <p:tgtEl>
                                          <p:spTgt spid="5841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58415"/>
                                        </p:tgtEl>
                                        <p:attrNameLst>
                                          <p:attrName>style.visibility</p:attrName>
                                        </p:attrNameLst>
                                      </p:cBhvr>
                                      <p:to>
                                        <p:strVal val="visible"/>
                                      </p:to>
                                    </p:set>
                                    <p:anim calcmode="lin" valueType="num">
                                      <p:cBhvr additive="base">
                                        <p:cTn id="18" dur="250" fill="hold"/>
                                        <p:tgtEl>
                                          <p:spTgt spid="58415"/>
                                        </p:tgtEl>
                                        <p:attrNameLst>
                                          <p:attrName>ppt_x</p:attrName>
                                        </p:attrNameLst>
                                      </p:cBhvr>
                                      <p:tavLst>
                                        <p:tav tm="0">
                                          <p:val>
                                            <p:strVal val="#ppt_x"/>
                                          </p:val>
                                        </p:tav>
                                        <p:tav tm="100000">
                                          <p:val>
                                            <p:strVal val="#ppt_x"/>
                                          </p:val>
                                        </p:tav>
                                      </p:tavLst>
                                    </p:anim>
                                    <p:anim calcmode="lin" valueType="num">
                                      <p:cBhvr additive="base">
                                        <p:cTn id="19" dur="250" fill="hold"/>
                                        <p:tgtEl>
                                          <p:spTgt spid="584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13" grpId="0" animBg="1"/>
      <p:bldP spid="58414" grpId="0" animBg="1"/>
      <p:bldP spid="584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23528" y="188640"/>
            <a:ext cx="8496622" cy="79208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just">
              <a:lnSpc>
                <a:spcPct val="85000"/>
              </a:lnSpc>
              <a:defRPr/>
            </a:pPr>
            <a:r>
              <a:rPr lang="es-ES_tradnl" sz="1600" b="1" i="1" dirty="0" smtClean="0"/>
              <a:t>Ejemplo: </a:t>
            </a:r>
          </a:p>
          <a:p>
            <a:pPr algn="just">
              <a:lnSpc>
                <a:spcPct val="85000"/>
              </a:lnSpc>
              <a:defRPr/>
            </a:pPr>
            <a:r>
              <a:rPr lang="es-ES_tradnl" sz="1600" b="1" i="1" dirty="0" smtClean="0"/>
              <a:t>En la negociación de una empresa de contratar un profesionista especializado en cierta tecnología, los intereses de ambos son los siguientes:</a:t>
            </a:r>
            <a:endParaRPr lang="es-ES" sz="1600" dirty="0"/>
          </a:p>
        </p:txBody>
      </p:sp>
      <p:sp>
        <p:nvSpPr>
          <p:cNvPr id="5" name="4 Rectángulo"/>
          <p:cNvSpPr/>
          <p:nvPr/>
        </p:nvSpPr>
        <p:spPr>
          <a:xfrm>
            <a:off x="2771775" y="1367998"/>
            <a:ext cx="6048375" cy="6433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85000"/>
              </a:lnSpc>
              <a:defRPr/>
            </a:pPr>
            <a:r>
              <a:rPr lang="es-ES_tradnl" sz="1400" dirty="0" smtClean="0">
                <a:latin typeface="+mn-lt"/>
              </a:rPr>
              <a:t>del cliente al contratar los servicios del profesionista especializado es que podrá operar con una técnica de producción que le permita la mejora continua, incremente su productividad, reduzca sus costos y opere con mayor calidad</a:t>
            </a:r>
            <a:r>
              <a:rPr lang="es-ES_tradnl" sz="1400" b="1" i="1" dirty="0" smtClean="0">
                <a:latin typeface="+mn-lt"/>
              </a:rPr>
              <a:t>.</a:t>
            </a:r>
            <a:endParaRPr lang="es-ES" sz="1400" dirty="0">
              <a:latin typeface="+mn-lt"/>
            </a:endParaRPr>
          </a:p>
        </p:txBody>
      </p:sp>
      <p:sp>
        <p:nvSpPr>
          <p:cNvPr id="6" name="Rectangle 55"/>
          <p:cNvSpPr>
            <a:spLocks noChangeArrowheads="1"/>
          </p:cNvSpPr>
          <p:nvPr/>
        </p:nvSpPr>
        <p:spPr bwMode="auto">
          <a:xfrm>
            <a:off x="2771775" y="2276872"/>
            <a:ext cx="6048375" cy="137422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85000"/>
              </a:lnSpc>
              <a:defRPr/>
            </a:pPr>
            <a:r>
              <a:rPr lang="es-ES_tradnl" sz="1400" dirty="0" smtClean="0">
                <a:latin typeface="+mn-lt"/>
              </a:rPr>
              <a:t>estaría </a:t>
            </a:r>
            <a:r>
              <a:rPr lang="es-ES_tradnl" sz="1400" dirty="0">
                <a:latin typeface="+mn-lt"/>
              </a:rPr>
              <a:t>el contar con una metodología de trabajo moderna y actualizada. Para el profesionista, el interés principal es demostrar práctica y permanentemente, que los servicios que ofrece representan una ventaja competitiva y productiva para la operación del cliente.</a:t>
            </a:r>
            <a:endParaRPr lang="es-ES" sz="1400" dirty="0">
              <a:latin typeface="+mn-lt"/>
            </a:endParaRPr>
          </a:p>
          <a:p>
            <a:pPr algn="just">
              <a:lnSpc>
                <a:spcPct val="85000"/>
              </a:lnSpc>
              <a:defRPr/>
            </a:pPr>
            <a:r>
              <a:rPr lang="es-ES_tradnl" sz="1400" dirty="0">
                <a:latin typeface="+mn-lt"/>
              </a:rPr>
              <a:t>El interés derivado, consiste en que el uso de los servicios especializados el mayor tiempo con buenos resultados, le proporciona recomendaciones para nuevos clientes.</a:t>
            </a:r>
            <a:endParaRPr lang="es-ES" sz="1400" dirty="0">
              <a:latin typeface="+mn-lt"/>
            </a:endParaRPr>
          </a:p>
        </p:txBody>
      </p:sp>
      <p:sp>
        <p:nvSpPr>
          <p:cNvPr id="7" name="Rectangle 55"/>
          <p:cNvSpPr>
            <a:spLocks noChangeArrowheads="1"/>
          </p:cNvSpPr>
          <p:nvPr/>
        </p:nvSpPr>
        <p:spPr bwMode="auto">
          <a:xfrm>
            <a:off x="2771775" y="3861048"/>
            <a:ext cx="6048375" cy="6433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85000"/>
              </a:lnSpc>
              <a:defRPr/>
            </a:pPr>
            <a:r>
              <a:rPr lang="es-ES_tradnl" sz="1400" dirty="0" smtClean="0"/>
              <a:t>son </a:t>
            </a:r>
            <a:r>
              <a:rPr lang="es-ES_tradnl" sz="1400" dirty="0"/>
              <a:t>que el cliente requiere de una tecnología que le permita operar productivamente, con calidad y mejora continua. Para el profesionista, es que cuenta con la tecnología apropiada para lograr esos fines.</a:t>
            </a:r>
            <a:endParaRPr lang="es-ES" sz="1400" dirty="0"/>
          </a:p>
        </p:txBody>
      </p:sp>
      <p:sp>
        <p:nvSpPr>
          <p:cNvPr id="8" name="Rectangle 55"/>
          <p:cNvSpPr>
            <a:spLocks noChangeArrowheads="1"/>
          </p:cNvSpPr>
          <p:nvPr/>
        </p:nvSpPr>
        <p:spPr bwMode="auto">
          <a:xfrm>
            <a:off x="2771774" y="4791644"/>
            <a:ext cx="6048375" cy="4585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85000"/>
              </a:lnSpc>
              <a:defRPr/>
            </a:pPr>
            <a:r>
              <a:rPr lang="es-ES_tradnl" sz="1400" dirty="0" smtClean="0"/>
              <a:t>se </a:t>
            </a:r>
            <a:r>
              <a:rPr lang="es-ES_tradnl" sz="1400" dirty="0"/>
              <a:t>referirían a que el cliente y el profesionista contarían con una tecnología moderna, que propiciará prestigio y recomendaciones</a:t>
            </a:r>
            <a:r>
              <a:rPr lang="es-ES_tradnl" sz="1400" b="1" i="1" dirty="0"/>
              <a:t>.</a:t>
            </a:r>
            <a:endParaRPr lang="es-ES" sz="1400" b="1" i="1" dirty="0"/>
          </a:p>
        </p:txBody>
      </p:sp>
      <p:sp>
        <p:nvSpPr>
          <p:cNvPr id="9" name="Rectangle 55"/>
          <p:cNvSpPr>
            <a:spLocks noChangeArrowheads="1"/>
          </p:cNvSpPr>
          <p:nvPr/>
        </p:nvSpPr>
        <p:spPr bwMode="auto">
          <a:xfrm>
            <a:off x="2771775" y="5517232"/>
            <a:ext cx="6048376" cy="46019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85000"/>
              </a:lnSpc>
              <a:defRPr/>
            </a:pPr>
            <a:r>
              <a:rPr lang="es-ES_tradnl" sz="1400" dirty="0" smtClean="0"/>
              <a:t>estarán </a:t>
            </a:r>
            <a:r>
              <a:rPr lang="es-ES_tradnl" sz="1400" dirty="0"/>
              <a:t>significados por los honorarios que el profesionista desea cobrar y los que el cliente esta dispuesto o puede pagar.</a:t>
            </a:r>
            <a:endParaRPr lang="es-ES" sz="1400" dirty="0"/>
          </a:p>
        </p:txBody>
      </p:sp>
      <p:sp>
        <p:nvSpPr>
          <p:cNvPr id="11" name="10 Rectángulo"/>
          <p:cNvSpPr/>
          <p:nvPr/>
        </p:nvSpPr>
        <p:spPr>
          <a:xfrm>
            <a:off x="323528" y="1412776"/>
            <a:ext cx="1477156" cy="523220"/>
          </a:xfrm>
          <a:prstGeom prst="rect">
            <a:avLst/>
          </a:prstGeom>
        </p:spPr>
        <p:txBody>
          <a:bodyPr wrap="square">
            <a:spAutoFit/>
          </a:bodyPr>
          <a:lstStyle/>
          <a:p>
            <a:r>
              <a:rPr lang="es-ES_tradnl" sz="1400" b="1" dirty="0" smtClean="0"/>
              <a:t>El principal interés </a:t>
            </a:r>
            <a:endParaRPr lang="es-MX" sz="1400" dirty="0"/>
          </a:p>
        </p:txBody>
      </p:sp>
      <p:sp>
        <p:nvSpPr>
          <p:cNvPr id="12" name="11 Rectángulo"/>
          <p:cNvSpPr/>
          <p:nvPr/>
        </p:nvSpPr>
        <p:spPr>
          <a:xfrm>
            <a:off x="323528" y="2492896"/>
            <a:ext cx="1728192" cy="738664"/>
          </a:xfrm>
          <a:prstGeom prst="rect">
            <a:avLst/>
          </a:prstGeom>
        </p:spPr>
        <p:txBody>
          <a:bodyPr wrap="square">
            <a:spAutoFit/>
          </a:bodyPr>
          <a:lstStyle/>
          <a:p>
            <a:r>
              <a:rPr lang="es-ES_tradnl" sz="1400" b="1" dirty="0" smtClean="0"/>
              <a:t>Como derivado secundario de este interés</a:t>
            </a:r>
            <a:endParaRPr lang="es-MX" sz="1400" dirty="0"/>
          </a:p>
        </p:txBody>
      </p:sp>
      <p:sp>
        <p:nvSpPr>
          <p:cNvPr id="13" name="12 Rectángulo"/>
          <p:cNvSpPr/>
          <p:nvPr/>
        </p:nvSpPr>
        <p:spPr>
          <a:xfrm>
            <a:off x="323528" y="3985319"/>
            <a:ext cx="2448272" cy="307777"/>
          </a:xfrm>
          <a:prstGeom prst="rect">
            <a:avLst/>
          </a:prstGeom>
        </p:spPr>
        <p:txBody>
          <a:bodyPr wrap="square">
            <a:spAutoFit/>
          </a:bodyPr>
          <a:lstStyle/>
          <a:p>
            <a:r>
              <a:rPr lang="es-ES_tradnl" sz="1400" b="1" dirty="0" smtClean="0"/>
              <a:t>Los intereses comunes </a:t>
            </a:r>
            <a:endParaRPr lang="es-MX" sz="1400" dirty="0"/>
          </a:p>
        </p:txBody>
      </p:sp>
      <p:sp>
        <p:nvSpPr>
          <p:cNvPr id="14" name="13 Rectángulo"/>
          <p:cNvSpPr/>
          <p:nvPr/>
        </p:nvSpPr>
        <p:spPr>
          <a:xfrm>
            <a:off x="323529" y="4725144"/>
            <a:ext cx="1872207" cy="523220"/>
          </a:xfrm>
          <a:prstGeom prst="rect">
            <a:avLst/>
          </a:prstGeom>
        </p:spPr>
        <p:txBody>
          <a:bodyPr wrap="square">
            <a:spAutoFit/>
          </a:bodyPr>
          <a:lstStyle/>
          <a:p>
            <a:r>
              <a:rPr lang="es-ES_tradnl" sz="1400" b="1" dirty="0" smtClean="0"/>
              <a:t>Los intereses complementarios </a:t>
            </a:r>
            <a:endParaRPr lang="es-MX" sz="1400" dirty="0"/>
          </a:p>
        </p:txBody>
      </p:sp>
      <p:sp>
        <p:nvSpPr>
          <p:cNvPr id="15" name="14 Rectángulo"/>
          <p:cNvSpPr/>
          <p:nvPr/>
        </p:nvSpPr>
        <p:spPr>
          <a:xfrm>
            <a:off x="323528" y="5517232"/>
            <a:ext cx="1852718" cy="523220"/>
          </a:xfrm>
          <a:prstGeom prst="rect">
            <a:avLst/>
          </a:prstGeom>
        </p:spPr>
        <p:txBody>
          <a:bodyPr wrap="square">
            <a:spAutoFit/>
          </a:bodyPr>
          <a:lstStyle/>
          <a:p>
            <a:r>
              <a:rPr lang="es-ES_tradnl" sz="1400" b="1" dirty="0" smtClean="0"/>
              <a:t>Los intereses en conflicto</a:t>
            </a:r>
            <a:endParaRPr lang="es-MX" sz="1400" dirty="0"/>
          </a:p>
        </p:txBody>
      </p:sp>
      <p:sp>
        <p:nvSpPr>
          <p:cNvPr id="17" name="16 Flecha a la derecha con bandas"/>
          <p:cNvSpPr/>
          <p:nvPr/>
        </p:nvSpPr>
        <p:spPr>
          <a:xfrm>
            <a:off x="2267744" y="1517486"/>
            <a:ext cx="360040" cy="288032"/>
          </a:xfrm>
          <a:prstGeom prst="stripedRightArrow">
            <a:avLst/>
          </a:prstGeom>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
        <p:nvSpPr>
          <p:cNvPr id="18" name="17 Flecha a la derecha con bandas"/>
          <p:cNvSpPr/>
          <p:nvPr/>
        </p:nvSpPr>
        <p:spPr>
          <a:xfrm>
            <a:off x="2267744" y="2687003"/>
            <a:ext cx="360040" cy="288032"/>
          </a:xfrm>
          <a:prstGeom prst="stripedRightArrow">
            <a:avLst/>
          </a:prstGeom>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
        <p:nvSpPr>
          <p:cNvPr id="19" name="18 Flecha a la derecha con bandas"/>
          <p:cNvSpPr/>
          <p:nvPr/>
        </p:nvSpPr>
        <p:spPr>
          <a:xfrm>
            <a:off x="2267744" y="4005064"/>
            <a:ext cx="360040" cy="288032"/>
          </a:xfrm>
          <a:prstGeom prst="stripedRightArrow">
            <a:avLst/>
          </a:prstGeom>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
        <p:nvSpPr>
          <p:cNvPr id="20" name="19 Flecha a la derecha con bandas"/>
          <p:cNvSpPr/>
          <p:nvPr/>
        </p:nvSpPr>
        <p:spPr>
          <a:xfrm>
            <a:off x="2267744" y="4869160"/>
            <a:ext cx="360040" cy="288032"/>
          </a:xfrm>
          <a:prstGeom prst="stripedRightArrow">
            <a:avLst/>
          </a:prstGeom>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
        <p:nvSpPr>
          <p:cNvPr id="21" name="20 Flecha a la derecha con bandas"/>
          <p:cNvSpPr/>
          <p:nvPr/>
        </p:nvSpPr>
        <p:spPr>
          <a:xfrm>
            <a:off x="2267744" y="5589240"/>
            <a:ext cx="360040" cy="288032"/>
          </a:xfrm>
          <a:prstGeom prst="stripedRightArrow">
            <a:avLst/>
          </a:prstGeom>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
        <p:nvSpPr>
          <p:cNvPr id="2" name="1 Marcador de número de diapositiva"/>
          <p:cNvSpPr>
            <a:spLocks noGrp="1"/>
          </p:cNvSpPr>
          <p:nvPr>
            <p:ph type="sldNum" sz="quarter" idx="12"/>
          </p:nvPr>
        </p:nvSpPr>
        <p:spPr/>
        <p:txBody>
          <a:bodyPr/>
          <a:lstStyle/>
          <a:p>
            <a:fld id="{A504E3EF-3169-4CE3-8930-C28913B1318F}" type="slidenum">
              <a:rPr lang="es-MX" smtClean="0"/>
              <a:t>11</a:t>
            </a:fld>
            <a:endParaRPr lang="es-MX"/>
          </a:p>
        </p:txBody>
      </p:sp>
    </p:spTree>
    <p:extLst>
      <p:ext uri="{BB962C8B-B14F-4D97-AF65-F5344CB8AC3E}">
        <p14:creationId xmlns:p14="http://schemas.microsoft.com/office/powerpoint/2010/main" val="323410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Marcador de número de diapositiva"/>
          <p:cNvSpPr>
            <a:spLocks noGrp="1"/>
          </p:cNvSpPr>
          <p:nvPr>
            <p:ph type="sldNum" sz="quarter" idx="12"/>
          </p:nvPr>
        </p:nvSpPr>
        <p:spPr/>
        <p:txBody>
          <a:bodyPr/>
          <a:lstStyle/>
          <a:p>
            <a:pPr>
              <a:defRPr/>
            </a:pPr>
            <a:fld id="{9EE3338D-1711-4540-8142-8576358F5DE1}" type="slidenum">
              <a:rPr lang="es-ES"/>
              <a:pPr>
                <a:defRPr/>
              </a:pPr>
              <a:t>12</a:t>
            </a:fld>
            <a:endParaRPr lang="es-ES"/>
          </a:p>
        </p:txBody>
      </p:sp>
      <p:sp>
        <p:nvSpPr>
          <p:cNvPr id="43012" name="Rectangle 2"/>
          <p:cNvSpPr>
            <a:spLocks noChangeArrowheads="1"/>
          </p:cNvSpPr>
          <p:nvPr/>
        </p:nvSpPr>
        <p:spPr bwMode="auto">
          <a:xfrm>
            <a:off x="312066" y="2181988"/>
            <a:ext cx="5761286" cy="958980"/>
          </a:xfrm>
          <a:prstGeom prst="rect">
            <a:avLst/>
          </a:prstGeom>
          <a:ln/>
          <a:extLst/>
        </p:spPr>
        <p:style>
          <a:lnRef idx="1">
            <a:schemeClr val="accent4"/>
          </a:lnRef>
          <a:fillRef idx="3">
            <a:schemeClr val="accent4"/>
          </a:fillRef>
          <a:effectRef idx="2">
            <a:schemeClr val="accent4"/>
          </a:effectRef>
          <a:fontRef idx="minor">
            <a:schemeClr val="lt1"/>
          </a:fontRef>
        </p:style>
        <p:txBody>
          <a:bodyPr wrap="square" anchor="ctr">
            <a:spAutoFit/>
          </a:bodyPr>
          <a:lstStyle/>
          <a:p>
            <a:pPr algn="just">
              <a:lnSpc>
                <a:spcPct val="120000"/>
              </a:lnSpc>
            </a:pPr>
            <a:r>
              <a:rPr lang="es-ES_tradnl" sz="1600" dirty="0"/>
              <a:t>Es básico que esté claro para todos, cual es el </a:t>
            </a:r>
            <a:r>
              <a:rPr lang="es-ES_tradnl" sz="1600" b="1" i="1" dirty="0"/>
              <a:t>fondo</a:t>
            </a:r>
            <a:r>
              <a:rPr lang="es-ES_tradnl" sz="1600" dirty="0"/>
              <a:t> de la negociación y el </a:t>
            </a:r>
            <a:r>
              <a:rPr lang="es-ES_tradnl" sz="1600" b="1" i="1" dirty="0"/>
              <a:t>alcance ideal</a:t>
            </a:r>
            <a:r>
              <a:rPr lang="es-ES_tradnl" sz="1600" dirty="0"/>
              <a:t> que considera puede obtenerse como resultado de los acuerdos.</a:t>
            </a:r>
          </a:p>
        </p:txBody>
      </p:sp>
      <p:sp>
        <p:nvSpPr>
          <p:cNvPr id="43013" name="Text Box 3"/>
          <p:cNvSpPr txBox="1">
            <a:spLocks noChangeArrowheads="1"/>
          </p:cNvSpPr>
          <p:nvPr/>
        </p:nvSpPr>
        <p:spPr bwMode="auto">
          <a:xfrm>
            <a:off x="298587" y="1268760"/>
            <a:ext cx="8646978" cy="634020"/>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just" eaLnBrk="1" hangingPunct="1">
              <a:lnSpc>
                <a:spcPct val="110000"/>
              </a:lnSpc>
              <a:spcBef>
                <a:spcPct val="50000"/>
              </a:spcBef>
            </a:pPr>
            <a:r>
              <a:rPr lang="es-ES" sz="1600" dirty="0" smtClean="0">
                <a:latin typeface="+mn-lt"/>
              </a:rPr>
              <a:t>Antes </a:t>
            </a:r>
            <a:r>
              <a:rPr lang="es-ES" sz="1600" dirty="0">
                <a:latin typeface="+mn-lt"/>
              </a:rPr>
              <a:t>de negociar es necesario preparar y definir solo o con sus representados </a:t>
            </a:r>
            <a:r>
              <a:rPr lang="es-ES" sz="1600" b="1" i="1" dirty="0">
                <a:latin typeface="+mn-lt"/>
              </a:rPr>
              <a:t>el tema de la negociación, y la alternativa básica inicial que satisface nuestros intereses.</a:t>
            </a:r>
          </a:p>
        </p:txBody>
      </p:sp>
      <p:sp>
        <p:nvSpPr>
          <p:cNvPr id="43014" name="Text Box 4"/>
          <p:cNvSpPr txBox="1">
            <a:spLocks noChangeArrowheads="1"/>
          </p:cNvSpPr>
          <p:nvPr/>
        </p:nvSpPr>
        <p:spPr bwMode="auto">
          <a:xfrm>
            <a:off x="328478" y="539388"/>
            <a:ext cx="8642350" cy="369332"/>
          </a:xfrm>
          <a:prstGeom prst="rect">
            <a:avLst/>
          </a:prstGeom>
          <a:ln/>
          <a:extLst/>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MX" b="1" dirty="0" smtClean="0"/>
              <a:t>PROCESO </a:t>
            </a:r>
            <a:r>
              <a:rPr lang="es-MX" b="1" dirty="0"/>
              <a:t>DE NEGOCIACIÓN</a:t>
            </a:r>
            <a:endParaRPr lang="es-ES" b="1" dirty="0"/>
          </a:p>
        </p:txBody>
      </p:sp>
      <p:sp>
        <p:nvSpPr>
          <p:cNvPr id="43015" name="Text Box 5"/>
          <p:cNvSpPr txBox="1">
            <a:spLocks noChangeArrowheads="1"/>
          </p:cNvSpPr>
          <p:nvPr/>
        </p:nvSpPr>
        <p:spPr bwMode="auto">
          <a:xfrm>
            <a:off x="314980" y="3356992"/>
            <a:ext cx="5761286" cy="958980"/>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just" eaLnBrk="1" hangingPunct="1">
              <a:lnSpc>
                <a:spcPct val="120000"/>
              </a:lnSpc>
              <a:spcBef>
                <a:spcPct val="50000"/>
              </a:spcBef>
            </a:pPr>
            <a:r>
              <a:rPr lang="es-ES" sz="1600" dirty="0">
                <a:latin typeface="+mn-lt"/>
              </a:rPr>
              <a:t>Debe tenerse también </a:t>
            </a:r>
            <a:r>
              <a:rPr lang="es-ES" sz="1600" b="1" i="1" dirty="0">
                <a:latin typeface="+mn-lt"/>
              </a:rPr>
              <a:t>identificadas con quien o quienes se va a negociar</a:t>
            </a:r>
            <a:r>
              <a:rPr lang="es-ES" sz="1600" dirty="0">
                <a:latin typeface="+mn-lt"/>
              </a:rPr>
              <a:t>, y definir cuál es el </a:t>
            </a:r>
            <a:r>
              <a:rPr lang="es-ES" sz="1600" b="1" i="1" dirty="0">
                <a:latin typeface="+mn-lt"/>
              </a:rPr>
              <a:t>límite de tiempo</a:t>
            </a:r>
            <a:r>
              <a:rPr lang="es-ES" sz="1600" dirty="0">
                <a:latin typeface="+mn-lt"/>
              </a:rPr>
              <a:t> en el que se deben </a:t>
            </a:r>
            <a:r>
              <a:rPr lang="es-ES" sz="1600" b="1" i="1" dirty="0">
                <a:latin typeface="+mn-lt"/>
              </a:rPr>
              <a:t>alcanzar resultados.</a:t>
            </a:r>
          </a:p>
        </p:txBody>
      </p:sp>
      <p:sp>
        <p:nvSpPr>
          <p:cNvPr id="43016" name="Text Box 6"/>
          <p:cNvSpPr txBox="1">
            <a:spLocks noChangeArrowheads="1"/>
          </p:cNvSpPr>
          <p:nvPr/>
        </p:nvSpPr>
        <p:spPr bwMode="auto">
          <a:xfrm>
            <a:off x="312066" y="4557550"/>
            <a:ext cx="5772822" cy="1175706"/>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just" eaLnBrk="1" hangingPunct="1">
              <a:lnSpc>
                <a:spcPct val="110000"/>
              </a:lnSpc>
              <a:spcBef>
                <a:spcPct val="50000"/>
              </a:spcBef>
            </a:pPr>
            <a:r>
              <a:rPr lang="es-ES" sz="1600" dirty="0">
                <a:latin typeface="+mn-lt"/>
              </a:rPr>
              <a:t>Por último, quienes negocian también deben tener presente durante el proceso que fundamentalmente se t</a:t>
            </a:r>
            <a:r>
              <a:rPr lang="es-ES" sz="1600" i="1" dirty="0">
                <a:latin typeface="+mn-lt"/>
              </a:rPr>
              <a:t>rata </a:t>
            </a:r>
            <a:r>
              <a:rPr lang="es-ES" sz="1600" dirty="0">
                <a:latin typeface="+mn-lt"/>
              </a:rPr>
              <a:t>de un </a:t>
            </a:r>
            <a:r>
              <a:rPr lang="es-ES" sz="1600" b="1" i="1" dirty="0">
                <a:latin typeface="+mn-lt"/>
              </a:rPr>
              <a:t>ejercicio de comunicación y decisión</a:t>
            </a:r>
            <a:r>
              <a:rPr lang="es-ES" sz="1600" dirty="0">
                <a:latin typeface="+mn-lt"/>
              </a:rPr>
              <a:t> </a:t>
            </a:r>
            <a:r>
              <a:rPr lang="es-ES" sz="1600" b="1" i="1" dirty="0">
                <a:latin typeface="+mn-lt"/>
              </a:rPr>
              <a:t>a través de relaciones interpersonales positivas.</a:t>
            </a:r>
          </a:p>
        </p:txBody>
      </p:sp>
      <p:pic>
        <p:nvPicPr>
          <p:cNvPr id="4301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060848"/>
            <a:ext cx="2670636" cy="36945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Marcador de texto">
            <a:hlinkClick r:id="rId4"/>
          </p:cNvPr>
          <p:cNvSpPr txBox="1">
            <a:spLocks/>
          </p:cNvSpPr>
          <p:nvPr/>
        </p:nvSpPr>
        <p:spPr>
          <a:xfrm>
            <a:off x="323528" y="6093296"/>
            <a:ext cx="6984776" cy="50405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ES" sz="1000" b="0" i="0" u="sng" strike="noStrike" kern="1200" cap="none" spc="0" normalizeH="0" baseline="0" noProof="0" dirty="0" smtClean="0">
                <a:ln>
                  <a:noFill/>
                </a:ln>
                <a:solidFill>
                  <a:schemeClr val="tx1">
                    <a:lumMod val="50000"/>
                    <a:lumOff val="50000"/>
                  </a:schemeClr>
                </a:solidFill>
                <a:effectLst/>
                <a:uLnTx/>
                <a:uFillTx/>
                <a:cs typeface="Arial" pitchFamily="34" charset="0"/>
                <a:hlinkClick r:id="rId5"/>
              </a:rPr>
              <a:t>http://www.youtube.com/watch?v=l0mbcs56bsa</a:t>
            </a:r>
            <a:endParaRPr kumimoji="0" lang="es-MX" sz="1000" b="0" i="0" u="none" strike="noStrike" kern="1200" cap="none" spc="0" normalizeH="0" baseline="0" noProof="0" dirty="0" smtClean="0">
              <a:ln>
                <a:noFill/>
              </a:ln>
              <a:solidFill>
                <a:schemeClr val="tx1">
                  <a:lumMod val="50000"/>
                  <a:lumOff val="50000"/>
                </a:schemeClr>
              </a:solidFill>
              <a:effectLst/>
              <a:uLnTx/>
              <a:uFillTx/>
              <a:cs typeface="Arial" pitchFamily="34" charset="0"/>
              <a:hlinkClick r:id="rId5"/>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MX" sz="1000" b="0" i="0" u="none" strike="noStrike" kern="1200" cap="none" spc="0" normalizeH="0" baseline="0" noProof="0" dirty="0">
              <a:ln>
                <a:noFill/>
              </a:ln>
              <a:solidFill>
                <a:schemeClr val="tx1">
                  <a:lumMod val="50000"/>
                  <a:lumOff val="50000"/>
                </a:schemeClr>
              </a:solidFill>
              <a:effectLst/>
              <a:uLnTx/>
              <a:uFillTx/>
              <a:cs typeface="Arial" pitchFamily="34" charset="0"/>
              <a:hlinkClick r:id="rId5"/>
            </a:endParaRPr>
          </a:p>
        </p:txBody>
      </p:sp>
      <p:sp>
        <p:nvSpPr>
          <p:cNvPr id="2" name="1 CuadroTexto"/>
          <p:cNvSpPr txBox="1"/>
          <p:nvPr/>
        </p:nvSpPr>
        <p:spPr>
          <a:xfrm>
            <a:off x="323528" y="5919083"/>
            <a:ext cx="2952328" cy="246221"/>
          </a:xfrm>
          <a:prstGeom prst="rect">
            <a:avLst/>
          </a:prstGeom>
          <a:noFill/>
        </p:spPr>
        <p:txBody>
          <a:bodyPr wrap="square" rtlCol="0">
            <a:spAutoFit/>
          </a:bodyPr>
          <a:lstStyle/>
          <a:p>
            <a:r>
              <a:rPr lang="es-MX" sz="1000" dirty="0" smtClean="0"/>
              <a:t>Material de apoyo.- Negociaciones</a:t>
            </a:r>
            <a:endParaRPr lang="es-MX" sz="1000" dirty="0"/>
          </a:p>
        </p:txBody>
      </p:sp>
    </p:spTree>
    <p:extLst>
      <p:ext uri="{BB962C8B-B14F-4D97-AF65-F5344CB8AC3E}">
        <p14:creationId xmlns:p14="http://schemas.microsoft.com/office/powerpoint/2010/main" val="3981424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23528" y="1268536"/>
            <a:ext cx="8496944" cy="4752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Marcador de número de diapositiva"/>
          <p:cNvSpPr>
            <a:spLocks noGrp="1"/>
          </p:cNvSpPr>
          <p:nvPr>
            <p:ph type="sldNum" sz="quarter" idx="12"/>
          </p:nvPr>
        </p:nvSpPr>
        <p:spPr/>
        <p:txBody>
          <a:bodyPr/>
          <a:lstStyle/>
          <a:p>
            <a:fld id="{A504E3EF-3169-4CE3-8930-C28913B1318F}" type="slidenum">
              <a:rPr lang="es-MX" smtClean="0"/>
              <a:t>13</a:t>
            </a:fld>
            <a:endParaRPr lang="es-MX"/>
          </a:p>
        </p:txBody>
      </p:sp>
      <p:sp>
        <p:nvSpPr>
          <p:cNvPr id="3" name="2 CuadroTexto"/>
          <p:cNvSpPr txBox="1"/>
          <p:nvPr/>
        </p:nvSpPr>
        <p:spPr>
          <a:xfrm>
            <a:off x="323850" y="692472"/>
            <a:ext cx="8496622" cy="523220"/>
          </a:xfrm>
          <a:prstGeom prst="rect">
            <a:avLst/>
          </a:prstGeom>
          <a:solidFill>
            <a:srgbClr val="92D050"/>
          </a:solidFill>
        </p:spPr>
        <p:txBody>
          <a:bodyPr wrap="square" rtlCol="0">
            <a:spAutoFit/>
          </a:bodyPr>
          <a:lstStyle/>
          <a:p>
            <a:pPr algn="ctr"/>
            <a:r>
              <a:rPr lang="es-MX" sz="2800" b="1" dirty="0" smtClean="0">
                <a:solidFill>
                  <a:schemeClr val="bg1"/>
                </a:solidFill>
                <a:effectLst>
                  <a:outerShdw blurRad="38100" dist="38100" dir="2700000" algn="tl">
                    <a:srgbClr val="000000">
                      <a:alpha val="43137"/>
                    </a:srgbClr>
                  </a:outerShdw>
                </a:effectLst>
              </a:rPr>
              <a:t>Etapas de la Negociación</a:t>
            </a:r>
            <a:endParaRPr lang="es-MX" sz="2800" b="1" dirty="0">
              <a:solidFill>
                <a:schemeClr val="bg1"/>
              </a:solidFill>
              <a:effectLst>
                <a:outerShdw blurRad="38100" dist="38100" dir="2700000" algn="tl">
                  <a:srgbClr val="000000">
                    <a:alpha val="43137"/>
                  </a:srgbClr>
                </a:outerShdw>
              </a:effectLst>
            </a:endParaRPr>
          </a:p>
        </p:txBody>
      </p:sp>
      <p:graphicFrame>
        <p:nvGraphicFramePr>
          <p:cNvPr id="5" name="4 Diagrama"/>
          <p:cNvGraphicFramePr/>
          <p:nvPr>
            <p:extLst>
              <p:ext uri="{D42A27DB-BD31-4B8C-83A1-F6EECF244321}">
                <p14:modId xmlns:p14="http://schemas.microsoft.com/office/powerpoint/2010/main" val="1740655053"/>
              </p:ext>
            </p:extLst>
          </p:nvPr>
        </p:nvGraphicFramePr>
        <p:xfrm>
          <a:off x="323850" y="1669256"/>
          <a:ext cx="849662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9180512" y="3001328"/>
            <a:ext cx="1219200" cy="28041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0" name="9 Grupo"/>
          <p:cNvGrpSpPr/>
          <p:nvPr/>
        </p:nvGrpSpPr>
        <p:grpSpPr>
          <a:xfrm>
            <a:off x="6372200" y="2961112"/>
            <a:ext cx="1260000" cy="1476000"/>
            <a:chOff x="5976341" y="1294001"/>
            <a:chExt cx="1394639" cy="1475996"/>
          </a:xfrm>
          <a:solidFill>
            <a:schemeClr val="accent4">
              <a:lumMod val="40000"/>
              <a:lumOff val="60000"/>
            </a:schemeClr>
          </a:solidFill>
          <a:scene3d>
            <a:camera prst="orthographicFront"/>
            <a:lightRig rig="threePt" dir="t">
              <a:rot lat="0" lon="0" rev="7500000"/>
            </a:lightRig>
          </a:scene3d>
        </p:grpSpPr>
        <p:sp>
          <p:nvSpPr>
            <p:cNvPr id="11" name="10 Rectángulo redondeado"/>
            <p:cNvSpPr/>
            <p:nvPr/>
          </p:nvSpPr>
          <p:spPr>
            <a:xfrm>
              <a:off x="5976341" y="1294001"/>
              <a:ext cx="1394639" cy="1475996"/>
            </a:xfrm>
            <a:prstGeom prst="roundRect">
              <a:avLst/>
            </a:prstGeom>
            <a:grpFill/>
            <a:sp3d prstMaterial="plastic">
              <a:bevelT w="127000" h="25400" prst="relaxedInset"/>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12" name="11 Rectángulo"/>
            <p:cNvSpPr/>
            <p:nvPr/>
          </p:nvSpPr>
          <p:spPr>
            <a:xfrm>
              <a:off x="6044422" y="1362082"/>
              <a:ext cx="1258477" cy="133983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400" b="1" kern="1200" dirty="0" smtClean="0">
                  <a:effectLst>
                    <a:outerShdw blurRad="38100" dist="38100" dir="2700000" algn="tl">
                      <a:srgbClr val="000000">
                        <a:alpha val="43137"/>
                      </a:srgbClr>
                    </a:outerShdw>
                  </a:effectLst>
                </a:rPr>
                <a:t>Seguimiento</a:t>
              </a:r>
            </a:p>
            <a:p>
              <a:pPr lvl="0" algn="ctr" defTabSz="800100">
                <a:lnSpc>
                  <a:spcPct val="90000"/>
                </a:lnSpc>
                <a:spcBef>
                  <a:spcPct val="0"/>
                </a:spcBef>
                <a:spcAft>
                  <a:spcPct val="35000"/>
                </a:spcAft>
              </a:pPr>
              <a:r>
                <a:rPr lang="es-MX" sz="1400" b="1" dirty="0">
                  <a:effectLst>
                    <a:outerShdw blurRad="38100" dist="38100" dir="2700000" algn="tl">
                      <a:srgbClr val="000000">
                        <a:alpha val="43137"/>
                      </a:srgbClr>
                    </a:outerShdw>
                  </a:effectLst>
                </a:rPr>
                <a:t>5</a:t>
              </a:r>
              <a:endParaRPr lang="es-MX" sz="1400" b="1" kern="1200" dirty="0" smtClean="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975968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504E3EF-3169-4CE3-8930-C28913B1318F}" type="slidenum">
              <a:rPr lang="es-MX" smtClean="0"/>
              <a:t>14</a:t>
            </a:fld>
            <a:endParaRPr lang="es-MX"/>
          </a:p>
        </p:txBody>
      </p:sp>
      <p:sp>
        <p:nvSpPr>
          <p:cNvPr id="3" name="2 Rectángulo"/>
          <p:cNvSpPr/>
          <p:nvPr/>
        </p:nvSpPr>
        <p:spPr>
          <a:xfrm>
            <a:off x="309264" y="404664"/>
            <a:ext cx="8510886" cy="523220"/>
          </a:xfrm>
          <a:prstGeom prst="rect">
            <a:avLst/>
          </a:prstGeom>
          <a:ln/>
        </p:spPr>
        <p:style>
          <a:lnRef idx="3">
            <a:schemeClr val="lt1"/>
          </a:lnRef>
          <a:fillRef idx="1">
            <a:schemeClr val="accent5"/>
          </a:fillRef>
          <a:effectRef idx="1">
            <a:schemeClr val="accent5"/>
          </a:effectRef>
          <a:fontRef idx="minor">
            <a:schemeClr val="lt1"/>
          </a:fontRef>
        </p:style>
        <p:txBody>
          <a:bodyPr wrap="square" lIns="91440" tIns="45720" rIns="91440" bIns="45720">
            <a:spAutoFit/>
          </a:bodyPr>
          <a:lstStyle/>
          <a:p>
            <a:pPr algn="ctr"/>
            <a:r>
              <a:rPr lang="es-ES" sz="2800" b="1" dirty="0" smtClean="0">
                <a:ln w="10541" cmpd="sng">
                  <a:solidFill>
                    <a:schemeClr val="accent1">
                      <a:shade val="88000"/>
                      <a:satMod val="110000"/>
                    </a:schemeClr>
                  </a:solidFill>
                  <a:prstDash val="solid"/>
                </a:ln>
              </a:rPr>
              <a:t>1.-PREPARACIÓN</a:t>
            </a:r>
            <a:endParaRPr lang="es-ES" sz="2800" b="1" dirty="0">
              <a:ln w="10541" cmpd="sng">
                <a:solidFill>
                  <a:schemeClr val="accent1">
                    <a:shade val="88000"/>
                    <a:satMod val="110000"/>
                  </a:schemeClr>
                </a:solidFill>
                <a:prstDash val="solid"/>
              </a:ln>
            </a:endParaRPr>
          </a:p>
        </p:txBody>
      </p:sp>
      <p:sp>
        <p:nvSpPr>
          <p:cNvPr id="4" name="3 CuadroTexto"/>
          <p:cNvSpPr txBox="1"/>
          <p:nvPr/>
        </p:nvSpPr>
        <p:spPr>
          <a:xfrm>
            <a:off x="323850" y="1412776"/>
            <a:ext cx="2735982" cy="461665"/>
          </a:xfrm>
          <a:prstGeom prst="rect">
            <a:avLst/>
          </a:prstGeom>
          <a:noFill/>
        </p:spPr>
        <p:txBody>
          <a:bodyPr wrap="square" rtlCol="0">
            <a:spAutoFit/>
          </a:bodyPr>
          <a:lstStyle/>
          <a:p>
            <a:r>
              <a:rPr lang="es-MX" sz="2400" b="1" dirty="0" smtClean="0"/>
              <a:t>Objetivo </a:t>
            </a:r>
            <a:endParaRPr lang="es-MX" sz="2400" b="1" dirty="0"/>
          </a:p>
        </p:txBody>
      </p:sp>
      <p:sp>
        <p:nvSpPr>
          <p:cNvPr id="5" name="4 CuadroTexto"/>
          <p:cNvSpPr txBox="1"/>
          <p:nvPr/>
        </p:nvSpPr>
        <p:spPr>
          <a:xfrm>
            <a:off x="323850" y="3356992"/>
            <a:ext cx="3024014" cy="461665"/>
          </a:xfrm>
          <a:prstGeom prst="rect">
            <a:avLst/>
          </a:prstGeom>
          <a:noFill/>
        </p:spPr>
        <p:txBody>
          <a:bodyPr wrap="square" rtlCol="0">
            <a:spAutoFit/>
          </a:bodyPr>
          <a:lstStyle/>
          <a:p>
            <a:r>
              <a:rPr lang="es-MX" sz="2400" b="1" dirty="0" smtClean="0"/>
              <a:t>Puntos claves</a:t>
            </a:r>
            <a:endParaRPr lang="es-MX" sz="2400" b="1" dirty="0"/>
          </a:p>
        </p:txBody>
      </p:sp>
      <p:sp>
        <p:nvSpPr>
          <p:cNvPr id="6" name="5 CuadroTexto"/>
          <p:cNvSpPr txBox="1"/>
          <p:nvPr/>
        </p:nvSpPr>
        <p:spPr>
          <a:xfrm>
            <a:off x="323850" y="2060848"/>
            <a:ext cx="84963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MX" dirty="0" smtClean="0"/>
              <a:t>Ofrecer la oportunidad de planificar la situación.</a:t>
            </a:r>
            <a:endParaRPr lang="es-MX" dirty="0"/>
          </a:p>
        </p:txBody>
      </p:sp>
      <p:sp>
        <p:nvSpPr>
          <p:cNvPr id="7" name="6 CuadroTexto"/>
          <p:cNvSpPr txBox="1"/>
          <p:nvPr/>
        </p:nvSpPr>
        <p:spPr>
          <a:xfrm>
            <a:off x="323850" y="3933056"/>
            <a:ext cx="84963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Wingdings" pitchFamily="2" charset="2"/>
              <a:buChar char="ü"/>
            </a:pPr>
            <a:r>
              <a:rPr lang="es-MX" dirty="0" smtClean="0"/>
              <a:t>Reconocer necesidades, recursos y limitaciones.</a:t>
            </a:r>
          </a:p>
          <a:p>
            <a:pPr marL="285750" indent="-285750">
              <a:buFont typeface="Wingdings" pitchFamily="2" charset="2"/>
              <a:buChar char="ü"/>
            </a:pPr>
            <a:r>
              <a:rPr lang="es-MX" dirty="0" smtClean="0"/>
              <a:t>Establecer objetivos, niveles de aspiración.</a:t>
            </a:r>
          </a:p>
          <a:p>
            <a:pPr marL="285750" indent="-285750">
              <a:buFont typeface="Wingdings" pitchFamily="2" charset="2"/>
              <a:buChar char="ü"/>
            </a:pPr>
            <a:r>
              <a:rPr lang="es-MX" dirty="0" smtClean="0"/>
              <a:t>Preparar cursos de acción.</a:t>
            </a:r>
          </a:p>
          <a:p>
            <a:pPr marL="285750" indent="-285750">
              <a:buFont typeface="Wingdings" pitchFamily="2" charset="2"/>
              <a:buChar char="ü"/>
            </a:pPr>
            <a:r>
              <a:rPr lang="es-MX" dirty="0" smtClean="0"/>
              <a:t>Recabar datos relevantes.</a:t>
            </a:r>
          </a:p>
          <a:p>
            <a:pPr marL="285750" indent="-285750">
              <a:buFont typeface="Wingdings" pitchFamily="2" charset="2"/>
              <a:buChar char="ü"/>
            </a:pPr>
            <a:r>
              <a:rPr lang="es-MX" dirty="0" smtClean="0"/>
              <a:t>Anticipar posibles objeciones.</a:t>
            </a:r>
            <a:endParaRPr lang="es-MX" dirty="0"/>
          </a:p>
        </p:txBody>
      </p:sp>
    </p:spTree>
    <p:extLst>
      <p:ext uri="{BB962C8B-B14F-4D97-AF65-F5344CB8AC3E}">
        <p14:creationId xmlns:p14="http://schemas.microsoft.com/office/powerpoint/2010/main" val="2520591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Marcador de número de diapositiva"/>
          <p:cNvSpPr>
            <a:spLocks noGrp="1"/>
          </p:cNvSpPr>
          <p:nvPr>
            <p:ph type="sldNum" sz="quarter" idx="12"/>
          </p:nvPr>
        </p:nvSpPr>
        <p:spPr/>
        <p:txBody>
          <a:bodyPr/>
          <a:lstStyle/>
          <a:p>
            <a:pPr>
              <a:defRPr/>
            </a:pPr>
            <a:fld id="{23120C40-3425-43B2-BAC2-F7016D4D31B2}" type="slidenum">
              <a:rPr lang="es-ES"/>
              <a:pPr>
                <a:defRPr/>
              </a:pPr>
              <a:t>15</a:t>
            </a:fld>
            <a:endParaRPr lang="es-ES"/>
          </a:p>
        </p:txBody>
      </p:sp>
      <p:sp>
        <p:nvSpPr>
          <p:cNvPr id="29700" name="Rectangle 2"/>
          <p:cNvSpPr>
            <a:spLocks noChangeArrowheads="1"/>
          </p:cNvSpPr>
          <p:nvPr/>
        </p:nvSpPr>
        <p:spPr bwMode="auto">
          <a:xfrm>
            <a:off x="387541" y="1988840"/>
            <a:ext cx="4832531" cy="3711785"/>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nchor="ctr">
            <a:spAutoFit/>
          </a:bodyPr>
          <a:lstStyle/>
          <a:p>
            <a:pPr marL="355600" indent="-355600" algn="just">
              <a:lnSpc>
                <a:spcPct val="120000"/>
              </a:lnSpc>
            </a:pPr>
            <a:r>
              <a:rPr lang="es-ES" sz="1600" b="1" i="1" dirty="0"/>
              <a:t>Entre </a:t>
            </a:r>
            <a:r>
              <a:rPr lang="es-ES" sz="1600" b="1" i="1" dirty="0" smtClean="0"/>
              <a:t>otra información</a:t>
            </a:r>
            <a:r>
              <a:rPr lang="es-ES" sz="1600" dirty="0" smtClean="0"/>
              <a:t> </a:t>
            </a:r>
            <a:r>
              <a:rPr lang="es-ES" sz="1600" dirty="0"/>
              <a:t>nos </a:t>
            </a:r>
            <a:r>
              <a:rPr lang="es-ES" sz="1600" dirty="0" smtClean="0"/>
              <a:t>interesa lo siguiente:</a:t>
            </a:r>
            <a:endParaRPr lang="es-ES" sz="1600" dirty="0"/>
          </a:p>
          <a:p>
            <a:pPr marL="355600" indent="-355600" algn="just">
              <a:lnSpc>
                <a:spcPct val="120000"/>
              </a:lnSpc>
            </a:pPr>
            <a:endParaRPr lang="es-ES" sz="1200" dirty="0"/>
          </a:p>
          <a:p>
            <a:pPr marL="355600" indent="-355600" algn="just">
              <a:lnSpc>
                <a:spcPct val="120000"/>
              </a:lnSpc>
              <a:buClr>
                <a:schemeClr val="accent2"/>
              </a:buClr>
              <a:buSzPct val="115000"/>
              <a:buFont typeface="Wingdings" pitchFamily="2" charset="2"/>
              <a:buChar char="Ø"/>
            </a:pPr>
            <a:r>
              <a:rPr lang="es-ES" sz="1600" b="1" i="1" dirty="0"/>
              <a:t>Datos generales de la empresa: actividad, volumen de ventas</a:t>
            </a:r>
            <a:r>
              <a:rPr lang="es-ES" sz="1600" dirty="0"/>
              <a:t> y beneficios, gama de productos, mercados geográficos, cuota de mercados.</a:t>
            </a:r>
          </a:p>
          <a:p>
            <a:pPr marL="355600" indent="-355600" algn="just">
              <a:lnSpc>
                <a:spcPct val="120000"/>
              </a:lnSpc>
              <a:buClr>
                <a:schemeClr val="accent2"/>
              </a:buClr>
              <a:buSzPct val="115000"/>
              <a:buFont typeface="Wingdings" pitchFamily="2" charset="2"/>
              <a:buChar char="Ø"/>
            </a:pPr>
            <a:endParaRPr lang="es-ES" sz="1200" b="1" i="1" dirty="0" smtClean="0"/>
          </a:p>
          <a:p>
            <a:pPr marL="355600" indent="-355600" algn="just">
              <a:lnSpc>
                <a:spcPct val="120000"/>
              </a:lnSpc>
              <a:buClr>
                <a:schemeClr val="accent2"/>
              </a:buClr>
              <a:buSzPct val="115000"/>
              <a:buFont typeface="Wingdings" pitchFamily="2" charset="2"/>
              <a:buChar char="Ø"/>
            </a:pPr>
            <a:r>
              <a:rPr lang="es-ES" sz="1600" b="1" i="1" dirty="0" smtClean="0"/>
              <a:t>Estrategias</a:t>
            </a:r>
            <a:r>
              <a:rPr lang="es-ES" sz="1600" b="1" i="1" dirty="0"/>
              <a:t>, objetivos, metas</a:t>
            </a:r>
            <a:r>
              <a:rPr lang="es-ES" sz="1600" dirty="0"/>
              <a:t> que persigue.</a:t>
            </a:r>
          </a:p>
          <a:p>
            <a:pPr marL="355600" indent="-355600" algn="just">
              <a:lnSpc>
                <a:spcPct val="120000"/>
              </a:lnSpc>
              <a:buClr>
                <a:schemeClr val="accent2"/>
              </a:buClr>
              <a:buSzPct val="115000"/>
              <a:buFont typeface="Wingdings" pitchFamily="2" charset="2"/>
              <a:buChar char="Ø"/>
            </a:pPr>
            <a:endParaRPr lang="es-ES" sz="1200" b="1" i="1" dirty="0" smtClean="0"/>
          </a:p>
          <a:p>
            <a:pPr marL="355600" indent="-355600" algn="just">
              <a:lnSpc>
                <a:spcPct val="120000"/>
              </a:lnSpc>
              <a:buClr>
                <a:schemeClr val="accent2"/>
              </a:buClr>
              <a:buSzPct val="115000"/>
              <a:buFont typeface="Wingdings" pitchFamily="2" charset="2"/>
              <a:buChar char="Ø"/>
            </a:pPr>
            <a:r>
              <a:rPr lang="es-ES" sz="1600" b="1" i="1" dirty="0" smtClean="0"/>
              <a:t>Estilo </a:t>
            </a:r>
            <a:r>
              <a:rPr lang="es-ES" sz="1600" b="1" i="1" dirty="0"/>
              <a:t>de negociar (cooperativo o confrontación), tácticas que suele emplear</a:t>
            </a:r>
            <a:r>
              <a:rPr lang="es-ES" sz="1600" dirty="0"/>
              <a:t>, </a:t>
            </a:r>
            <a:r>
              <a:rPr lang="es-ES" sz="1600" b="1" i="1" dirty="0"/>
              <a:t>características</a:t>
            </a:r>
            <a:r>
              <a:rPr lang="es-ES" sz="1600" dirty="0"/>
              <a:t> personales </a:t>
            </a:r>
            <a:r>
              <a:rPr lang="es-ES" sz="1600" dirty="0" smtClean="0"/>
              <a:t>de </a:t>
            </a:r>
            <a:r>
              <a:rPr lang="es-ES" sz="1600" dirty="0"/>
              <a:t>los </a:t>
            </a:r>
            <a:r>
              <a:rPr lang="es-ES" sz="1600" b="1" i="1" dirty="0"/>
              <a:t>negociadores</a:t>
            </a:r>
            <a:r>
              <a:rPr lang="es-ES" sz="1600" dirty="0"/>
              <a:t> (modales, honestidad, cordialidad, etc</a:t>
            </a:r>
            <a:r>
              <a:rPr lang="es-ES" sz="1600" dirty="0" smtClean="0"/>
              <a:t>.)</a:t>
            </a:r>
            <a:endParaRPr lang="es-ES" sz="1600" dirty="0"/>
          </a:p>
        </p:txBody>
      </p:sp>
      <p:sp>
        <p:nvSpPr>
          <p:cNvPr id="29702" name="Rectangle 4"/>
          <p:cNvSpPr>
            <a:spLocks noChangeArrowheads="1"/>
          </p:cNvSpPr>
          <p:nvPr/>
        </p:nvSpPr>
        <p:spPr bwMode="auto">
          <a:xfrm>
            <a:off x="323850" y="610813"/>
            <a:ext cx="8568630" cy="978729"/>
          </a:xfrm>
          <a:prstGeom prst="rect">
            <a:avLst/>
          </a:prstGeom>
          <a:ln/>
          <a:extLst/>
        </p:spPr>
        <p:style>
          <a:lnRef idx="1">
            <a:schemeClr val="accent5"/>
          </a:lnRef>
          <a:fillRef idx="3">
            <a:schemeClr val="accent5"/>
          </a:fillRef>
          <a:effectRef idx="2">
            <a:schemeClr val="accent5"/>
          </a:effectRef>
          <a:fontRef idx="minor">
            <a:schemeClr val="lt1"/>
          </a:fontRef>
        </p:style>
        <p:txBody>
          <a:bodyPr wrap="square" anchor="ctr">
            <a:spAutoFit/>
          </a:bodyPr>
          <a:lstStyle/>
          <a:p>
            <a:pPr algn="just">
              <a:lnSpc>
                <a:spcPct val="120000"/>
              </a:lnSpc>
            </a:pPr>
            <a:r>
              <a:rPr lang="es-ES" sz="1600" dirty="0"/>
              <a:t>En la fase de preparación hay que dedicar una especial atención a tratar de </a:t>
            </a:r>
            <a:r>
              <a:rPr lang="es-ES" sz="1600" b="1" i="1" dirty="0"/>
              <a:t>conocer a la otra parte</a:t>
            </a:r>
            <a:r>
              <a:rPr lang="es-ES" sz="1600" b="1" dirty="0"/>
              <a:t>.</a:t>
            </a:r>
            <a:r>
              <a:rPr lang="es-ES" sz="1600" dirty="0"/>
              <a:t> </a:t>
            </a:r>
          </a:p>
          <a:p>
            <a:pPr algn="just">
              <a:lnSpc>
                <a:spcPct val="120000"/>
              </a:lnSpc>
            </a:pPr>
            <a:r>
              <a:rPr lang="es-ES" sz="1600" dirty="0"/>
              <a:t>Cuanto más conozcamos sobre nuestro </a:t>
            </a:r>
            <a:r>
              <a:rPr lang="es-ES" sz="1600" b="1" i="1" dirty="0"/>
              <a:t>interlocutor o interlocutores</a:t>
            </a:r>
            <a:r>
              <a:rPr lang="es-ES" sz="1600" dirty="0"/>
              <a:t> mejor preparados estaremos para la negociación.</a:t>
            </a:r>
          </a:p>
        </p:txBody>
      </p:sp>
      <p:pic>
        <p:nvPicPr>
          <p:cNvPr id="2050" name="Picture 2" descr="http://t0.gstatic.com/images?q=tbn:ANd9GcSmbFHi9TFKmn4VYo3qpAs7WJURLVe7b_QQmbL7HDChbO-f5AraJ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3760" y="2060848"/>
            <a:ext cx="2916672" cy="36211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0659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250" tmFilter="0, 0; .2, .5; .8, .5; 1, 0"/>
                                        <p:tgtEl>
                                          <p:spTgt spid="2050"/>
                                        </p:tgtEl>
                                      </p:cBhvr>
                                    </p:animEffect>
                                    <p:animScale>
                                      <p:cBhvr>
                                        <p:cTn id="7" dur="125" autoRev="1" fill="hold"/>
                                        <p:tgtEl>
                                          <p:spTgt spid="20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pPr>
              <a:defRPr/>
            </a:pPr>
            <a:fld id="{E0A49B2F-8049-4F78-ABDE-B31ADA61E145}" type="slidenum">
              <a:rPr lang="es-ES"/>
              <a:pPr>
                <a:defRPr/>
              </a:pPr>
              <a:t>16</a:t>
            </a:fld>
            <a:endParaRPr lang="es-ES"/>
          </a:p>
        </p:txBody>
      </p:sp>
      <p:sp>
        <p:nvSpPr>
          <p:cNvPr id="30724" name="Rectangle 2"/>
          <p:cNvSpPr>
            <a:spLocks noChangeArrowheads="1"/>
          </p:cNvSpPr>
          <p:nvPr/>
        </p:nvSpPr>
        <p:spPr bwMode="auto">
          <a:xfrm>
            <a:off x="323850" y="485909"/>
            <a:ext cx="8496300" cy="1746888"/>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marL="355600" indent="-355600" algn="just"/>
            <a:r>
              <a:rPr lang="es-ES" sz="1600" b="1" i="1" dirty="0"/>
              <a:t>Conocer toda esta información permite</a:t>
            </a:r>
            <a:r>
              <a:rPr lang="es-ES" sz="1600" dirty="0"/>
              <a:t>:</a:t>
            </a:r>
          </a:p>
          <a:p>
            <a:pPr marL="355600" indent="-355600" algn="just"/>
            <a:endParaRPr lang="es-ES" sz="1600" dirty="0"/>
          </a:p>
          <a:p>
            <a:pPr marL="355600" indent="-355600" algn="just">
              <a:lnSpc>
                <a:spcPct val="120000"/>
              </a:lnSpc>
              <a:buClr>
                <a:schemeClr val="tx1"/>
              </a:buClr>
              <a:buSzPct val="120000"/>
              <a:buFont typeface="Wingdings" pitchFamily="2" charset="2"/>
              <a:buChar char="Ø"/>
            </a:pPr>
            <a:r>
              <a:rPr lang="es-ES" sz="1600" b="1" i="1" dirty="0"/>
              <a:t>Adecuar mejor nuestra</a:t>
            </a:r>
            <a:r>
              <a:rPr lang="es-ES" sz="1600" dirty="0"/>
              <a:t> oferta a sus necesidades.</a:t>
            </a:r>
          </a:p>
          <a:p>
            <a:pPr marL="355600" indent="-355600" algn="just">
              <a:lnSpc>
                <a:spcPct val="120000"/>
              </a:lnSpc>
              <a:buClr>
                <a:schemeClr val="tx1"/>
              </a:buClr>
              <a:buSzPct val="120000"/>
              <a:buFont typeface="Wingdings" pitchFamily="2" charset="2"/>
              <a:buChar char="Ø"/>
            </a:pPr>
            <a:r>
              <a:rPr lang="es-ES" sz="1600" b="1" i="1" dirty="0"/>
              <a:t>Utilizar aquellos argumentos</a:t>
            </a:r>
            <a:r>
              <a:rPr lang="es-ES" sz="1600" dirty="0"/>
              <a:t> que puedan resultar más convincentes.</a:t>
            </a:r>
          </a:p>
          <a:p>
            <a:pPr marL="355600" indent="-355600" algn="just">
              <a:lnSpc>
                <a:spcPct val="120000"/>
              </a:lnSpc>
              <a:buClr>
                <a:schemeClr val="tx1"/>
              </a:buClr>
              <a:buSzPct val="120000"/>
              <a:buFont typeface="Wingdings" pitchFamily="2" charset="2"/>
              <a:buChar char="Ø"/>
            </a:pPr>
            <a:r>
              <a:rPr lang="es-ES" sz="1600" b="1" i="1" dirty="0"/>
              <a:t>Elegir la estrategia de negociación</a:t>
            </a:r>
            <a:r>
              <a:rPr lang="es-ES" sz="1600" dirty="0"/>
              <a:t> y las tácticas más adecuadas.</a:t>
            </a:r>
          </a:p>
          <a:p>
            <a:pPr marL="355600" indent="-355600" algn="just">
              <a:lnSpc>
                <a:spcPct val="120000"/>
              </a:lnSpc>
              <a:buClr>
                <a:schemeClr val="tx1"/>
              </a:buClr>
              <a:buSzPct val="120000"/>
              <a:buFont typeface="Wingdings" pitchFamily="2" charset="2"/>
              <a:buChar char="Ø"/>
            </a:pPr>
            <a:r>
              <a:rPr lang="es-ES" sz="1600" b="1" i="1" dirty="0"/>
              <a:t>Anticipar el previsible desarrollo</a:t>
            </a:r>
            <a:r>
              <a:rPr lang="es-ES" sz="1600" dirty="0"/>
              <a:t> de las negociaciones, evitando sorpresas.</a:t>
            </a:r>
          </a:p>
        </p:txBody>
      </p:sp>
      <p:sp>
        <p:nvSpPr>
          <p:cNvPr id="857091" name="Rectangle 3"/>
          <p:cNvSpPr>
            <a:spLocks noChangeArrowheads="1"/>
          </p:cNvSpPr>
          <p:nvPr/>
        </p:nvSpPr>
        <p:spPr bwMode="auto">
          <a:xfrm>
            <a:off x="323850" y="5241394"/>
            <a:ext cx="8496300" cy="707886"/>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nchor="ctr">
            <a:spAutoFit/>
          </a:bodyPr>
          <a:lstStyle/>
          <a:p>
            <a:pPr algn="ctr">
              <a:defRPr/>
            </a:pPr>
            <a:r>
              <a:rPr lang="es-ES" sz="2000" b="1" i="1" dirty="0" smtClean="0"/>
              <a:t>“Negociar significa obtener lo mejor de tu oponente”</a:t>
            </a:r>
          </a:p>
          <a:p>
            <a:pPr algn="ctr">
              <a:defRPr/>
            </a:pPr>
            <a:r>
              <a:rPr lang="es-ES" sz="2000" b="1" i="1" dirty="0" smtClean="0"/>
              <a:t>Marvin Gaye</a:t>
            </a:r>
            <a:r>
              <a:rPr lang="es-ES" sz="2000" i="1" dirty="0" smtClean="0"/>
              <a:t> </a:t>
            </a:r>
            <a:endParaRPr lang="es-ES" sz="2000" i="1" dirty="0"/>
          </a:p>
        </p:txBody>
      </p:sp>
      <p:pic>
        <p:nvPicPr>
          <p:cNvPr id="3074" name="Picture 2" descr="http://t2.gstatic.com/images?q=tbn:ANd9GcQSo_237idtrMyWJmS76UpH1KE-udxmXYbUwMWnSrnl2PFH98n1Y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545828"/>
            <a:ext cx="5256584" cy="24673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899503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57091"/>
                                        </p:tgtEl>
                                        <p:attrNameLst>
                                          <p:attrName>style.visibility</p:attrName>
                                        </p:attrNameLst>
                                      </p:cBhvr>
                                      <p:to>
                                        <p:strVal val="visible"/>
                                      </p:to>
                                    </p:set>
                                    <p:anim calcmode="lin" valueType="num">
                                      <p:cBhvr additive="base">
                                        <p:cTn id="7" dur="250" fill="hold"/>
                                        <p:tgtEl>
                                          <p:spTgt spid="857091"/>
                                        </p:tgtEl>
                                        <p:attrNameLst>
                                          <p:attrName>ppt_x</p:attrName>
                                        </p:attrNameLst>
                                      </p:cBhvr>
                                      <p:tavLst>
                                        <p:tav tm="0">
                                          <p:val>
                                            <p:strVal val="#ppt_x"/>
                                          </p:val>
                                        </p:tav>
                                        <p:tav tm="100000">
                                          <p:val>
                                            <p:strVal val="#ppt_x"/>
                                          </p:val>
                                        </p:tav>
                                      </p:tavLst>
                                    </p:anim>
                                    <p:anim calcmode="lin" valueType="num">
                                      <p:cBhvr additive="base">
                                        <p:cTn id="8" dur="250" fill="hold"/>
                                        <p:tgtEl>
                                          <p:spTgt spid="8570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09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 Marcador de número de diapositiva"/>
          <p:cNvSpPr>
            <a:spLocks noGrp="1"/>
          </p:cNvSpPr>
          <p:nvPr>
            <p:ph type="sldNum" sz="quarter" idx="12"/>
          </p:nvPr>
        </p:nvSpPr>
        <p:spPr>
          <a:xfrm>
            <a:off x="6553200" y="6356350"/>
            <a:ext cx="2133600" cy="365125"/>
          </a:xfrm>
        </p:spPr>
        <p:txBody>
          <a:bodyPr/>
          <a:lstStyle/>
          <a:p>
            <a:pPr>
              <a:defRPr/>
            </a:pPr>
            <a:fld id="{0766D74B-24B7-4AB2-AA8A-49F0A05DC03D}" type="slidenum">
              <a:rPr lang="es-ES"/>
              <a:pPr>
                <a:defRPr/>
              </a:pPr>
              <a:t>17</a:t>
            </a:fld>
            <a:endParaRPr lang="es-ES"/>
          </a:p>
        </p:txBody>
      </p:sp>
      <p:sp>
        <p:nvSpPr>
          <p:cNvPr id="31748" name="Rectangle 2"/>
          <p:cNvSpPr>
            <a:spLocks noChangeArrowheads="1"/>
          </p:cNvSpPr>
          <p:nvPr/>
        </p:nvSpPr>
        <p:spPr bwMode="auto">
          <a:xfrm>
            <a:off x="323850" y="908720"/>
            <a:ext cx="8496299" cy="36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lnSpc>
                <a:spcPct val="110000"/>
              </a:lnSpc>
            </a:pPr>
            <a:r>
              <a:rPr lang="es-ES" sz="1600" dirty="0" smtClean="0"/>
              <a:t>Se </a:t>
            </a:r>
            <a:r>
              <a:rPr lang="es-ES" sz="1600" b="1" i="1" dirty="0"/>
              <a:t>requiere conocer de su perfil aspectos</a:t>
            </a:r>
            <a:r>
              <a:rPr lang="es-ES" sz="1600" dirty="0"/>
              <a:t> tales como:</a:t>
            </a:r>
          </a:p>
        </p:txBody>
      </p:sp>
      <p:sp>
        <p:nvSpPr>
          <p:cNvPr id="31749" name="Rectangle 3"/>
          <p:cNvSpPr>
            <a:spLocks noChangeArrowheads="1"/>
          </p:cNvSpPr>
          <p:nvPr/>
        </p:nvSpPr>
        <p:spPr bwMode="auto">
          <a:xfrm>
            <a:off x="394269" y="5508521"/>
            <a:ext cx="8426203" cy="584775"/>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nchor="ctr">
            <a:spAutoFit/>
          </a:bodyPr>
          <a:lstStyle/>
          <a:p>
            <a:pPr algn="just"/>
            <a:r>
              <a:rPr lang="es-ES" sz="1600" b="1" i="1" dirty="0"/>
              <a:t>Conocer</a:t>
            </a:r>
            <a:r>
              <a:rPr lang="es-ES" sz="1600" dirty="0"/>
              <a:t> esto, le </a:t>
            </a:r>
            <a:r>
              <a:rPr lang="es-ES" sz="1600" b="1" i="1" dirty="0"/>
              <a:t>permitirá prever </a:t>
            </a:r>
            <a:r>
              <a:rPr lang="es-ES" sz="1600" dirty="0"/>
              <a:t>cuales son los </a:t>
            </a:r>
            <a:r>
              <a:rPr lang="es-ES" sz="1600" b="1" i="1" dirty="0"/>
              <a:t>diferentes desempeños</a:t>
            </a:r>
            <a:r>
              <a:rPr lang="es-ES" sz="1600" dirty="0"/>
              <a:t> que a su vez usted tendrá que </a:t>
            </a:r>
            <a:r>
              <a:rPr lang="es-ES" sz="1600" b="1" i="1" dirty="0"/>
              <a:t>ejercer</a:t>
            </a:r>
            <a:r>
              <a:rPr lang="es-ES" sz="1600" dirty="0"/>
              <a:t> para poder negociar de manera positiva con sus contrapartes.</a:t>
            </a:r>
          </a:p>
        </p:txBody>
      </p:sp>
      <p:sp>
        <p:nvSpPr>
          <p:cNvPr id="31750" name="Text Box 4"/>
          <p:cNvSpPr txBox="1">
            <a:spLocks noChangeArrowheads="1"/>
          </p:cNvSpPr>
          <p:nvPr/>
        </p:nvSpPr>
        <p:spPr bwMode="auto">
          <a:xfrm>
            <a:off x="251520" y="354142"/>
            <a:ext cx="85709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_tradnl" sz="1600" b="1" dirty="0"/>
              <a:t>CONOCIMIENTO DEL PERFIL DEL NEGOCIADOR</a:t>
            </a:r>
            <a:endParaRPr lang="es-ES" sz="1600" b="1" dirty="0"/>
          </a:p>
        </p:txBody>
      </p:sp>
      <p:pic>
        <p:nvPicPr>
          <p:cNvPr id="31762"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025" y="1917576"/>
            <a:ext cx="20161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394271" y="1412776"/>
            <a:ext cx="6409977" cy="864096"/>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nchor="ctr">
            <a:spAutoFit/>
          </a:bodyPr>
          <a:lstStyle/>
          <a:p>
            <a:pPr marL="342900" lvl="0" indent="-342900" algn="just">
              <a:spcBef>
                <a:spcPct val="20000"/>
              </a:spcBef>
              <a:buFont typeface="+mj-lt"/>
              <a:buAutoNum type="arabicPeriod"/>
            </a:pPr>
            <a:r>
              <a:rPr lang="es-ES_tradnl" sz="1600" b="1" i="1" dirty="0" smtClean="0"/>
              <a:t>Nombre</a:t>
            </a:r>
            <a:r>
              <a:rPr lang="es-ES_tradnl" sz="1600" b="1" i="1" dirty="0"/>
              <a:t>, edad, estado civil, integración familiar, profesión, lugar de residencia y de nacimiento </a:t>
            </a:r>
            <a:r>
              <a:rPr lang="es-ES_tradnl" sz="1600" dirty="0"/>
              <a:t>y otros datos que sean importantes de su perfil demográfico.</a:t>
            </a:r>
            <a:endParaRPr lang="es-ES" sz="1600" dirty="0"/>
          </a:p>
        </p:txBody>
      </p:sp>
      <p:sp>
        <p:nvSpPr>
          <p:cNvPr id="10" name="Rectangle 2"/>
          <p:cNvSpPr>
            <a:spLocks noChangeArrowheads="1"/>
          </p:cNvSpPr>
          <p:nvPr/>
        </p:nvSpPr>
        <p:spPr bwMode="auto">
          <a:xfrm>
            <a:off x="394270" y="2286678"/>
            <a:ext cx="6409978" cy="608067"/>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nchor="ctr">
            <a:spAutoFit/>
          </a:bodyPr>
          <a:lstStyle/>
          <a:p>
            <a:pPr marL="342900" lvl="0" indent="-342900" algn="just">
              <a:spcBef>
                <a:spcPct val="20000"/>
              </a:spcBef>
              <a:buFont typeface="+mj-lt"/>
              <a:buAutoNum type="arabicPeriod" startAt="2"/>
            </a:pPr>
            <a:r>
              <a:rPr lang="es-ES_tradnl" sz="1600" b="1" i="1" dirty="0"/>
              <a:t>Rasgos y características de personalidad</a:t>
            </a:r>
            <a:r>
              <a:rPr lang="es-ES_tradnl" sz="1600" dirty="0"/>
              <a:t>. </a:t>
            </a:r>
            <a:r>
              <a:rPr lang="es-ES_tradnl" sz="1600" b="1" i="1" dirty="0"/>
              <a:t>Actitudes principales y patrones básicos de comportamiento.</a:t>
            </a:r>
            <a:endParaRPr lang="es-ES" sz="1600" b="1" i="1" dirty="0"/>
          </a:p>
        </p:txBody>
      </p:sp>
      <p:sp>
        <p:nvSpPr>
          <p:cNvPr id="11" name="Rectangle 2"/>
          <p:cNvSpPr>
            <a:spLocks noChangeArrowheads="1"/>
          </p:cNvSpPr>
          <p:nvPr/>
        </p:nvSpPr>
        <p:spPr bwMode="auto">
          <a:xfrm>
            <a:off x="394269" y="2926039"/>
            <a:ext cx="6409979" cy="608067"/>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nchor="ctr">
            <a:spAutoFit/>
          </a:bodyPr>
          <a:lstStyle/>
          <a:p>
            <a:pPr marL="342900" lvl="0" indent="-342900" algn="just">
              <a:spcBef>
                <a:spcPct val="20000"/>
              </a:spcBef>
              <a:buFont typeface="+mj-lt"/>
              <a:buAutoNum type="arabicPeriod" startAt="3"/>
            </a:pPr>
            <a:r>
              <a:rPr lang="es-ES_tradnl" sz="1600" b="1" i="1" dirty="0"/>
              <a:t>Experiencia personal, tanto en lo profesional,</a:t>
            </a:r>
            <a:r>
              <a:rPr lang="es-ES_tradnl" sz="1600" dirty="0"/>
              <a:t> como en lo </a:t>
            </a:r>
            <a:r>
              <a:rPr lang="es-ES_tradnl" sz="1600" b="1" i="1" dirty="0"/>
              <a:t>laboral, académica y especialmente como negociador.</a:t>
            </a:r>
            <a:endParaRPr lang="es-ES" sz="1600" b="1" i="1" dirty="0"/>
          </a:p>
        </p:txBody>
      </p:sp>
      <p:sp>
        <p:nvSpPr>
          <p:cNvPr id="12" name="Rectangle 2"/>
          <p:cNvSpPr>
            <a:spLocks noChangeArrowheads="1"/>
          </p:cNvSpPr>
          <p:nvPr/>
        </p:nvSpPr>
        <p:spPr bwMode="auto">
          <a:xfrm>
            <a:off x="394270" y="3550656"/>
            <a:ext cx="6409978" cy="830997"/>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nchor="ctr">
            <a:spAutoFit/>
          </a:bodyPr>
          <a:lstStyle/>
          <a:p>
            <a:pPr marL="342900" lvl="0" indent="-342900" algn="just">
              <a:spcBef>
                <a:spcPct val="20000"/>
              </a:spcBef>
              <a:buFont typeface="+mj-lt"/>
              <a:buAutoNum type="arabicPeriod" startAt="4"/>
            </a:pPr>
            <a:r>
              <a:rPr lang="es-ES_tradnl" sz="1600" b="1" i="1" dirty="0"/>
              <a:t>Puesto y funciones actuales. Capacidad de decisión</a:t>
            </a:r>
            <a:r>
              <a:rPr lang="es-ES_tradnl" sz="1600" dirty="0"/>
              <a:t> en el proceso de negociación y </a:t>
            </a:r>
            <a:r>
              <a:rPr lang="es-ES_tradnl" sz="1600" b="1" i="1" dirty="0"/>
              <a:t>papel que desempeña en el proceso.</a:t>
            </a:r>
            <a:endParaRPr lang="es-ES" sz="1600" b="1" i="1" dirty="0"/>
          </a:p>
        </p:txBody>
      </p:sp>
      <p:sp>
        <p:nvSpPr>
          <p:cNvPr id="13" name="Rectangle 2"/>
          <p:cNvSpPr>
            <a:spLocks noChangeArrowheads="1"/>
          </p:cNvSpPr>
          <p:nvPr/>
        </p:nvSpPr>
        <p:spPr bwMode="auto">
          <a:xfrm>
            <a:off x="394269" y="4398203"/>
            <a:ext cx="6409979" cy="864096"/>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square" anchor="ctr">
            <a:spAutoFit/>
          </a:bodyPr>
          <a:lstStyle/>
          <a:p>
            <a:pPr marL="342900" lvl="0" indent="-342900" algn="just">
              <a:spcBef>
                <a:spcPct val="20000"/>
              </a:spcBef>
              <a:buFont typeface="+mj-lt"/>
              <a:buAutoNum type="arabicPeriod" startAt="5"/>
            </a:pPr>
            <a:r>
              <a:rPr lang="es-ES_tradnl" sz="1600" b="1" i="1" dirty="0"/>
              <a:t>Hábitos, costumbres y en general aspectos personales</a:t>
            </a:r>
            <a:r>
              <a:rPr lang="es-ES_tradnl" sz="1600" dirty="0"/>
              <a:t> que resulten </a:t>
            </a:r>
            <a:r>
              <a:rPr lang="es-ES_tradnl" sz="1600" b="1" i="1" dirty="0"/>
              <a:t>ser importantes</a:t>
            </a:r>
            <a:r>
              <a:rPr lang="es-ES_tradnl" sz="1600" dirty="0"/>
              <a:t> de conocer para el desarrollo del proceso de negociación.</a:t>
            </a:r>
            <a:endParaRPr lang="es-ES" sz="1600" dirty="0"/>
          </a:p>
        </p:txBody>
      </p:sp>
    </p:spTree>
    <p:extLst>
      <p:ext uri="{BB962C8B-B14F-4D97-AF65-F5344CB8AC3E}">
        <p14:creationId xmlns:p14="http://schemas.microsoft.com/office/powerpoint/2010/main" val="26111937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 fill="hold"/>
                                        <p:tgtEl>
                                          <p:spTgt spid="9"/>
                                        </p:tgtEl>
                                        <p:attrNameLst>
                                          <p:attrName>ppt_x</p:attrName>
                                        </p:attrNameLst>
                                      </p:cBhvr>
                                      <p:tavLst>
                                        <p:tav tm="0">
                                          <p:val>
                                            <p:strVal val="#ppt_x"/>
                                          </p:val>
                                        </p:tav>
                                        <p:tav tm="100000">
                                          <p:val>
                                            <p:strVal val="#ppt_x"/>
                                          </p:val>
                                        </p:tav>
                                      </p:tavLst>
                                    </p:anim>
                                    <p:anim calcmode="lin" valueType="num">
                                      <p:cBhvr additive="base">
                                        <p:cTn id="8" dur="1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 fill="hold"/>
                                        <p:tgtEl>
                                          <p:spTgt spid="10"/>
                                        </p:tgtEl>
                                        <p:attrNameLst>
                                          <p:attrName>ppt_x</p:attrName>
                                        </p:attrNameLst>
                                      </p:cBhvr>
                                      <p:tavLst>
                                        <p:tav tm="0">
                                          <p:val>
                                            <p:strVal val="#ppt_x"/>
                                          </p:val>
                                        </p:tav>
                                        <p:tav tm="100000">
                                          <p:val>
                                            <p:strVal val="#ppt_x"/>
                                          </p:val>
                                        </p:tav>
                                      </p:tavLst>
                                    </p:anim>
                                    <p:anim calcmode="lin" valueType="num">
                                      <p:cBhvr additive="base">
                                        <p:cTn id="13" dur="1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2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 fill="hold"/>
                                        <p:tgtEl>
                                          <p:spTgt spid="11"/>
                                        </p:tgtEl>
                                        <p:attrNameLst>
                                          <p:attrName>ppt_x</p:attrName>
                                        </p:attrNameLst>
                                      </p:cBhvr>
                                      <p:tavLst>
                                        <p:tav tm="0">
                                          <p:val>
                                            <p:strVal val="#ppt_x"/>
                                          </p:val>
                                        </p:tav>
                                        <p:tav tm="100000">
                                          <p:val>
                                            <p:strVal val="#ppt_x"/>
                                          </p:val>
                                        </p:tav>
                                      </p:tavLst>
                                    </p:anim>
                                    <p:anim calcmode="lin" valueType="num">
                                      <p:cBhvr additive="base">
                                        <p:cTn id="18" dur="1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3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100" fill="hold"/>
                                        <p:tgtEl>
                                          <p:spTgt spid="12"/>
                                        </p:tgtEl>
                                        <p:attrNameLst>
                                          <p:attrName>ppt_x</p:attrName>
                                        </p:attrNameLst>
                                      </p:cBhvr>
                                      <p:tavLst>
                                        <p:tav tm="0">
                                          <p:val>
                                            <p:strVal val="#ppt_x"/>
                                          </p:val>
                                        </p:tav>
                                        <p:tav tm="100000">
                                          <p:val>
                                            <p:strVal val="#ppt_x"/>
                                          </p:val>
                                        </p:tav>
                                      </p:tavLst>
                                    </p:anim>
                                    <p:anim calcmode="lin" valueType="num">
                                      <p:cBhvr additive="base">
                                        <p:cTn id="23" dur="1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4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 fill="hold"/>
                                        <p:tgtEl>
                                          <p:spTgt spid="13"/>
                                        </p:tgtEl>
                                        <p:attrNameLst>
                                          <p:attrName>ppt_x</p:attrName>
                                        </p:attrNameLst>
                                      </p:cBhvr>
                                      <p:tavLst>
                                        <p:tav tm="0">
                                          <p:val>
                                            <p:strVal val="#ppt_x"/>
                                          </p:val>
                                        </p:tav>
                                        <p:tav tm="100000">
                                          <p:val>
                                            <p:strVal val="#ppt_x"/>
                                          </p:val>
                                        </p:tav>
                                      </p:tavLst>
                                    </p:anim>
                                    <p:anim calcmode="lin" valueType="num">
                                      <p:cBhvr additive="base">
                                        <p:cTn id="28" dur="1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31749"/>
                                        </p:tgtEl>
                                        <p:attrNameLst>
                                          <p:attrName>style.visibility</p:attrName>
                                        </p:attrNameLst>
                                      </p:cBhvr>
                                      <p:to>
                                        <p:strVal val="visible"/>
                                      </p:to>
                                    </p:set>
                                    <p:anim calcmode="lin" valueType="num">
                                      <p:cBhvr additive="base">
                                        <p:cTn id="32" dur="100" fill="hold"/>
                                        <p:tgtEl>
                                          <p:spTgt spid="31749"/>
                                        </p:tgtEl>
                                        <p:attrNameLst>
                                          <p:attrName>ppt_x</p:attrName>
                                        </p:attrNameLst>
                                      </p:cBhvr>
                                      <p:tavLst>
                                        <p:tav tm="0">
                                          <p:val>
                                            <p:strVal val="#ppt_x"/>
                                          </p:val>
                                        </p:tav>
                                        <p:tav tm="100000">
                                          <p:val>
                                            <p:strVal val="#ppt_x"/>
                                          </p:val>
                                        </p:tav>
                                      </p:tavLst>
                                    </p:anim>
                                    <p:anim calcmode="lin" valueType="num">
                                      <p:cBhvr additive="base">
                                        <p:cTn id="33" dur="100" fill="hold"/>
                                        <p:tgtEl>
                                          <p:spTgt spid="31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5 Marcador de número de diapositiva"/>
          <p:cNvSpPr>
            <a:spLocks noGrp="1"/>
          </p:cNvSpPr>
          <p:nvPr>
            <p:ph type="sldNum" sz="quarter" idx="12"/>
          </p:nvPr>
        </p:nvSpPr>
        <p:spPr/>
        <p:txBody>
          <a:bodyPr/>
          <a:lstStyle/>
          <a:p>
            <a:pPr>
              <a:defRPr/>
            </a:pPr>
            <a:fld id="{B422555E-6BA4-42AE-8768-D2526685FB12}" type="slidenum">
              <a:rPr lang="es-ES"/>
              <a:pPr>
                <a:defRPr/>
              </a:pPr>
              <a:t>18</a:t>
            </a:fld>
            <a:endParaRPr lang="es-ES"/>
          </a:p>
        </p:txBody>
      </p:sp>
      <p:graphicFrame>
        <p:nvGraphicFramePr>
          <p:cNvPr id="539904" name="Group 256"/>
          <p:cNvGraphicFramePr>
            <a:graphicFrameLocks noGrp="1"/>
          </p:cNvGraphicFramePr>
          <p:nvPr>
            <p:extLst>
              <p:ext uri="{D42A27DB-BD31-4B8C-83A1-F6EECF244321}">
                <p14:modId xmlns:p14="http://schemas.microsoft.com/office/powerpoint/2010/main" val="3762095933"/>
              </p:ext>
            </p:extLst>
          </p:nvPr>
        </p:nvGraphicFramePr>
        <p:xfrm>
          <a:off x="323851" y="1125538"/>
          <a:ext cx="8496298" cy="4998365"/>
        </p:xfrm>
        <a:graphic>
          <a:graphicData uri="http://schemas.openxmlformats.org/drawingml/2006/table">
            <a:tbl>
              <a:tblPr/>
              <a:tblGrid>
                <a:gridCol w="600187"/>
                <a:gridCol w="686920"/>
                <a:gridCol w="758040"/>
                <a:gridCol w="614065"/>
                <a:gridCol w="794468"/>
                <a:gridCol w="1247211"/>
                <a:gridCol w="551617"/>
                <a:gridCol w="244585"/>
                <a:gridCol w="490905"/>
                <a:gridCol w="591514"/>
                <a:gridCol w="242850"/>
                <a:gridCol w="281013"/>
                <a:gridCol w="331319"/>
                <a:gridCol w="244585"/>
                <a:gridCol w="246319"/>
                <a:gridCol w="570700"/>
              </a:tblGrid>
              <a:tr h="288907">
                <a:tc gridSpan="12">
                  <a:txBody>
                    <a:bodyPr/>
                    <a:lstStyle/>
                    <a:p>
                      <a:pPr marL="0" marR="0" lvl="0" indent="0" algn="ctr" defTabSz="914400" rtl="0" eaLnBrk="1" fontAlgn="base" latinLnBrk="0" hangingPunct="1">
                        <a:lnSpc>
                          <a:spcPct val="50000"/>
                        </a:lnSpc>
                        <a:spcBef>
                          <a:spcPct val="500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pitchFamily="34" charset="0"/>
                          <a:cs typeface="Times New Roman" pitchFamily="18" charset="0"/>
                        </a:rPr>
                        <a:t>PERFIL DEL NEGOCIADOR</a:t>
                      </a:r>
                      <a:r>
                        <a:rPr kumimoji="0" lang="es-ES" sz="800" b="1" i="0" u="none" strike="noStrike" cap="none" normalizeH="0" baseline="0" dirty="0" smtClean="0">
                          <a:ln>
                            <a:noFill/>
                          </a:ln>
                          <a:solidFill>
                            <a:schemeClr val="tx1"/>
                          </a:solidFill>
                          <a:effectLst/>
                          <a:latin typeface="Arial" pitchFamily="34" charset="0"/>
                          <a:cs typeface="Times New Roman" pitchFamily="18" charset="0"/>
                        </a:rPr>
                        <a:t> </a:t>
                      </a:r>
                      <a:endParaRPr kumimoji="0" lang="es-ES" sz="8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pitchFamily="34" charset="0"/>
                          <a:cs typeface="Times New Roman" pitchFamily="18" charset="0"/>
                        </a:rPr>
                        <a:t>CLAVE</a:t>
                      </a:r>
                      <a:r>
                        <a:rPr kumimoji="0" lang="es-ES" sz="800" b="1" i="0" u="none" strike="noStrike" cap="none" normalizeH="0" baseline="0" dirty="0" smtClean="0">
                          <a:ln>
                            <a:noFill/>
                          </a:ln>
                          <a:solidFill>
                            <a:schemeClr val="tx1"/>
                          </a:solidFill>
                          <a:effectLst/>
                          <a:latin typeface="Arial" pitchFamily="34" charset="0"/>
                          <a:cs typeface="Times New Roman" pitchFamily="18" charset="0"/>
                        </a:rPr>
                        <a:t>:</a:t>
                      </a:r>
                      <a:endParaRPr kumimoji="0" lang="es-ES" sz="8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es-MX"/>
                    </a:p>
                  </a:txBody>
                  <a:tcPr/>
                </a:tc>
                <a:tc hMerge="1">
                  <a:txBody>
                    <a:bodyPr/>
                    <a:lstStyle/>
                    <a:p>
                      <a:endParaRPr lang="es-MX"/>
                    </a:p>
                  </a:txBody>
                  <a:tcPr/>
                </a:tc>
                <a:tc>
                  <a:txBody>
                    <a:bodyPr/>
                    <a:lstStyle/>
                    <a:p>
                      <a:pPr marL="0" marR="0" lvl="0" indent="0" algn="ctr" defTabSz="914400" rtl="0" eaLnBrk="1" fontAlgn="base" latinLnBrk="0" hangingPunct="1">
                        <a:lnSpc>
                          <a:spcPct val="5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rPr>
                        <a:t>DI-01</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5886">
                <a:tc gridSpan="2">
                  <a:txBody>
                    <a:bodyPr/>
                    <a:lstStyle/>
                    <a:p>
                      <a:pPr marL="0" marR="0" lvl="0" indent="0" algn="just" defTabSz="914400" rtl="0" eaLnBrk="1" fontAlgn="base" latinLnBrk="0" hangingPunct="1">
                        <a:lnSpc>
                          <a:spcPct val="5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pitchFamily="34" charset="0"/>
                          <a:cs typeface="Times New Roman" pitchFamily="18" charset="0"/>
                        </a:rPr>
                        <a:t>NOMBRE:</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es-MX"/>
                    </a:p>
                  </a:txBody>
                  <a:tcPr/>
                </a:tc>
                <a:tc gridSpan="4">
                  <a:txBody>
                    <a:bodyPr/>
                    <a:lstStyle/>
                    <a:p>
                      <a:pPr marL="0" marR="0" lvl="0" indent="0" algn="ctr" defTabSz="914400" rtl="0" eaLnBrk="1" fontAlgn="base" latinLnBrk="0" hangingPunct="1">
                        <a:lnSpc>
                          <a:spcPct val="50000"/>
                        </a:lnSpc>
                        <a:spcBef>
                          <a:spcPct val="20000"/>
                        </a:spcBef>
                        <a:spcAft>
                          <a:spcPct val="0"/>
                        </a:spcAft>
                        <a:buClrTx/>
                        <a:buSzTx/>
                        <a:buFontTx/>
                        <a:buNone/>
                        <a:tabLst/>
                      </a:pPr>
                      <a:r>
                        <a:rPr kumimoji="0" lang="es-ES" sz="900" b="1" i="1" u="none" strike="noStrike" cap="none" normalizeH="0" baseline="0" dirty="0" smtClean="0">
                          <a:ln>
                            <a:noFill/>
                          </a:ln>
                          <a:solidFill>
                            <a:schemeClr val="tx1"/>
                          </a:solidFill>
                          <a:effectLst/>
                          <a:latin typeface="Arial" pitchFamily="34" charset="0"/>
                        </a:rPr>
                        <a:t>CARLOS LÓPEZ VELA</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marL="0" marR="0" lvl="0" indent="0" algn="l" defTabSz="914400" rtl="0" eaLnBrk="1" fontAlgn="base" latinLnBrk="0" hangingPunct="1">
                        <a:lnSpc>
                          <a:spcPct val="50000"/>
                        </a:lnSpc>
                        <a:spcBef>
                          <a:spcPct val="2000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PUESTO/FUNCIÓN ACTUAL</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marL="0" marR="0" lvl="0" indent="0" algn="ctr" defTabSz="914400" rtl="0" eaLnBrk="1" fontAlgn="base" latinLnBrk="0" hangingPunct="1">
                        <a:lnSpc>
                          <a:spcPct val="50000"/>
                        </a:lnSpc>
                        <a:spcBef>
                          <a:spcPct val="20000"/>
                        </a:spcBef>
                        <a:spcAft>
                          <a:spcPct val="0"/>
                        </a:spcAft>
                        <a:buClrTx/>
                        <a:buSzTx/>
                        <a:buFontTx/>
                        <a:buNone/>
                        <a:tabLst/>
                      </a:pPr>
                      <a:r>
                        <a:rPr kumimoji="0" lang="es-ES_tradnl" sz="900" b="1" i="1" u="none" strike="noStrike" cap="none" normalizeH="0" baseline="0" dirty="0" smtClean="0">
                          <a:ln>
                            <a:noFill/>
                          </a:ln>
                          <a:solidFill>
                            <a:schemeClr val="tx1"/>
                          </a:solidFill>
                          <a:effectLst/>
                          <a:latin typeface="Arial" pitchFamily="34" charset="0"/>
                        </a:rPr>
                        <a:t>DIRECTOR GENERAL</a:t>
                      </a:r>
                      <a:endParaRPr kumimoji="0" lang="es-ES" sz="900" b="1" i="1"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86501">
                <a:tc gridSpan="3">
                  <a:txBody>
                    <a:bodyPr/>
                    <a:lstStyle/>
                    <a:p>
                      <a:pPr marL="0" marR="0" lvl="0" indent="0" algn="just" defTabSz="914400" rtl="0" eaLnBrk="1" fontAlgn="base" latinLnBrk="0" hangingPunct="1">
                        <a:lnSpc>
                          <a:spcPct val="5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pitchFamily="34" charset="0"/>
                          <a:cs typeface="Times New Roman" pitchFamily="18" charset="0"/>
                        </a:rPr>
                        <a:t>PAPEL EN LA NEGOCIACIÓN</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es-MX"/>
                    </a:p>
                  </a:txBody>
                  <a:tcPr/>
                </a:tc>
                <a:tc hMerge="1">
                  <a:txBody>
                    <a:bodyPr/>
                    <a:lstStyle/>
                    <a:p>
                      <a:endParaRPr lang="es-MX"/>
                    </a:p>
                  </a:txBody>
                  <a:tcPr/>
                </a:tc>
                <a:tc gridSpan="3">
                  <a:txBody>
                    <a:bodyPr/>
                    <a:lstStyle/>
                    <a:p>
                      <a:pPr marL="0" marR="0" lvl="0" indent="0" algn="ctr" defTabSz="914400" rtl="0" eaLnBrk="1" fontAlgn="base" latinLnBrk="0" hangingPunct="1">
                        <a:lnSpc>
                          <a:spcPct val="50000"/>
                        </a:lnSpc>
                        <a:spcBef>
                          <a:spcPct val="20000"/>
                        </a:spcBef>
                        <a:spcAft>
                          <a:spcPct val="0"/>
                        </a:spcAft>
                        <a:buClrTx/>
                        <a:buSzTx/>
                        <a:buFontTx/>
                        <a:buNone/>
                        <a:tabLst/>
                      </a:pPr>
                      <a:r>
                        <a:rPr kumimoji="0" lang="es-ES" sz="900" b="1" i="1" u="none" strike="noStrike" cap="none" normalizeH="0" baseline="0" smtClean="0">
                          <a:ln>
                            <a:noFill/>
                          </a:ln>
                          <a:solidFill>
                            <a:schemeClr val="tx1"/>
                          </a:solidFill>
                          <a:effectLst/>
                          <a:latin typeface="Arial" pitchFamily="34" charset="0"/>
                        </a:rPr>
                        <a:t>DIRECTO- NEGOCIADOR PRINCIPAL</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gridSpan="10">
                  <a:txBody>
                    <a:bodyPr/>
                    <a:lstStyle/>
                    <a:p>
                      <a:pPr marL="0" marR="0" lvl="0" indent="0" algn="l" defTabSz="914400" rtl="0" eaLnBrk="1" fontAlgn="base" latinLnBrk="0" hangingPunct="1">
                        <a:lnSpc>
                          <a:spcPct val="50000"/>
                        </a:lnSpc>
                        <a:spcBef>
                          <a:spcPct val="2000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1.0 DATOS GENERALES:</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58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1.1</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SEXO</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1" i="1" u="none" strike="noStrike" cap="none" normalizeH="0" baseline="0" smtClean="0">
                          <a:ln>
                            <a:noFill/>
                          </a:ln>
                          <a:solidFill>
                            <a:schemeClr val="tx1"/>
                          </a:solidFill>
                          <a:effectLst/>
                          <a:latin typeface="Arial" pitchFamily="34" charset="0"/>
                        </a:rPr>
                        <a:t>MASCULINO</a:t>
                      </a:r>
                      <a:endParaRPr kumimoji="0" lang="es-ES" sz="900" b="1" i="1" u="none" strike="noStrike" cap="none" normalizeH="0" baseline="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1.2</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EDAD:</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1" i="1" u="none" strike="noStrike" cap="none" normalizeH="0" baseline="0" smtClean="0">
                          <a:ln>
                            <a:noFill/>
                          </a:ln>
                          <a:solidFill>
                            <a:schemeClr val="tx1"/>
                          </a:solidFill>
                          <a:effectLst/>
                          <a:latin typeface="Arial" pitchFamily="34" charset="0"/>
                        </a:rPr>
                        <a:t>46 AÑOS</a:t>
                      </a:r>
                      <a:endParaRPr kumimoji="0" lang="es-ES" sz="900" b="1" i="1" u="none" strike="noStrike" cap="none" normalizeH="0" baseline="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58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1.3</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ESTADO CIVIL ACTUAL</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1" i="1" u="none" strike="noStrike" cap="none" normalizeH="0" baseline="0" smtClean="0">
                          <a:ln>
                            <a:noFill/>
                          </a:ln>
                          <a:solidFill>
                            <a:schemeClr val="tx1"/>
                          </a:solidFill>
                          <a:effectLst/>
                          <a:latin typeface="Arial" pitchFamily="34" charset="0"/>
                        </a:rPr>
                        <a:t>CASADO</a:t>
                      </a:r>
                      <a:endParaRPr kumimoji="0" lang="es-ES" sz="900" b="1" i="1" u="none" strike="noStrike" cap="none" normalizeH="0" baseline="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1.4</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TAMAÑO FAMILIAR:</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1" i="1" u="none" strike="noStrike" cap="none" normalizeH="0" baseline="0" smtClean="0">
                          <a:ln>
                            <a:noFill/>
                          </a:ln>
                          <a:solidFill>
                            <a:schemeClr val="tx1"/>
                          </a:solidFill>
                          <a:effectLst/>
                          <a:latin typeface="Arial" pitchFamily="34" charset="0"/>
                        </a:rPr>
                        <a:t>3 HIJOS</a:t>
                      </a:r>
                      <a:endParaRPr kumimoji="0" lang="es-ES" sz="900" b="1" i="1" u="none" strike="noStrike" cap="none" normalizeH="0" baseline="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58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1.5</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ORIGINARIO DE:</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1" i="1" u="none" strike="noStrike" cap="none" normalizeH="0" baseline="0" smtClean="0">
                          <a:ln>
                            <a:noFill/>
                          </a:ln>
                          <a:solidFill>
                            <a:schemeClr val="tx1"/>
                          </a:solidFill>
                          <a:effectLst/>
                          <a:latin typeface="Arial" pitchFamily="34" charset="0"/>
                        </a:rPr>
                        <a:t>LEÓN, GUANAJUATO.</a:t>
                      </a:r>
                      <a:endParaRPr kumimoji="0" lang="es-ES" sz="900" b="1" i="1" u="none" strike="noStrike" cap="none" normalizeH="0" baseline="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1.6</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RESIDENCIA ACTUAL</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1" i="1" u="none" strike="noStrike" cap="none" normalizeH="0" baseline="0" smtClean="0">
                          <a:ln>
                            <a:noFill/>
                          </a:ln>
                          <a:solidFill>
                            <a:schemeClr val="tx1"/>
                          </a:solidFill>
                          <a:effectLst/>
                          <a:latin typeface="Arial" pitchFamily="34" charset="0"/>
                        </a:rPr>
                        <a:t>MÉXICO DF, 30 AÑOS</a:t>
                      </a:r>
                      <a:endParaRPr kumimoji="0" lang="es-ES" sz="900" b="1" i="1" u="none" strike="noStrike" cap="none" normalizeH="0" baseline="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4287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1.7</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ESTUDIOS REALIZADOS  A</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1" i="1" u="none" strike="noStrike" cap="none" normalizeH="0" baseline="0" dirty="0" smtClean="0">
                          <a:ln>
                            <a:noFill/>
                          </a:ln>
                          <a:solidFill>
                            <a:schemeClr val="tx1"/>
                          </a:solidFill>
                          <a:effectLst/>
                          <a:latin typeface="Arial" pitchFamily="34" charset="0"/>
                        </a:rPr>
                        <a:t>INGENIERO QUÍMICO</a:t>
                      </a:r>
                      <a:endParaRPr kumimoji="0" lang="es-ES" sz="900" b="1" i="1"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EN</a:t>
                      </a:r>
                      <a:endParaRPr kumimoji="0" lang="es-ES" sz="900" b="0"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900" b="0" i="1" u="none" strike="noStrike" cap="none" normalizeH="0" baseline="0" dirty="0" smtClean="0">
                          <a:ln>
                            <a:noFill/>
                          </a:ln>
                          <a:solidFill>
                            <a:schemeClr val="tx1"/>
                          </a:solidFill>
                          <a:effectLst/>
                          <a:latin typeface="Arial" pitchFamily="34" charset="0"/>
                        </a:rPr>
                        <a:t>FACULTAD INGENIERÍA, UNAM, MEX</a:t>
                      </a:r>
                      <a:endParaRPr kumimoji="0" lang="es-ES" sz="900" b="0" i="1"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58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1.8</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ESTUDIOS REALIZADOS  B</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1" i="1" u="none" strike="noStrike" cap="none" normalizeH="0" baseline="0" dirty="0" smtClean="0">
                          <a:ln>
                            <a:noFill/>
                          </a:ln>
                          <a:solidFill>
                            <a:schemeClr val="tx1"/>
                          </a:solidFill>
                          <a:effectLst/>
                          <a:latin typeface="Arial" pitchFamily="34" charset="0"/>
                        </a:rPr>
                        <a:t>MAESTRÍA EN ADMINISTRACIÓN</a:t>
                      </a:r>
                      <a:endParaRPr kumimoji="0" lang="es-ES" sz="900" b="1" i="1"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EN</a:t>
                      </a:r>
                      <a:endParaRPr kumimoji="0" lang="es-ES" sz="900" b="0"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900" b="0" i="1" u="none" strike="noStrike" cap="none" normalizeH="0" baseline="0" dirty="0" smtClean="0">
                          <a:ln>
                            <a:noFill/>
                          </a:ln>
                          <a:solidFill>
                            <a:schemeClr val="tx1"/>
                          </a:solidFill>
                          <a:effectLst/>
                          <a:latin typeface="Arial" pitchFamily="34" charset="0"/>
                        </a:rPr>
                        <a:t>UNIVERSIDAD DE HARVARD, USA</a:t>
                      </a:r>
                      <a:endParaRPr kumimoji="0" lang="es-ES" sz="900" b="0" i="1"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5239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chemeClr val="tx1"/>
                          </a:solidFill>
                          <a:effectLst/>
                          <a:latin typeface="Arial" pitchFamily="34" charset="0"/>
                        </a:rPr>
                        <a:t>1.9</a:t>
                      </a:r>
                      <a:endParaRPr kumimoji="0" lang="es-ES" sz="900" b="1" i="0" u="none" strike="noStrike" cap="none" normalizeH="0" baseline="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EXPERIENCIA EN LA RAMA</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1" i="1" u="none" strike="noStrike" cap="none" normalizeH="0" baseline="0" smtClean="0">
                          <a:ln>
                            <a:noFill/>
                          </a:ln>
                          <a:solidFill>
                            <a:schemeClr val="tx1"/>
                          </a:solidFill>
                          <a:effectLst/>
                          <a:latin typeface="Arial" pitchFamily="34" charset="0"/>
                        </a:rPr>
                        <a:t>25 AÑOS</a:t>
                      </a:r>
                      <a:endParaRPr kumimoji="0" lang="es-ES" sz="900" b="1" i="1" u="none" strike="noStrike" cap="none" normalizeH="0" baseline="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1.10</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ANTIGÜEDAD EN LA EMPRESA</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1" i="1" u="none" strike="noStrike" cap="none" normalizeH="0" baseline="0" smtClean="0">
                          <a:ln>
                            <a:noFill/>
                          </a:ln>
                          <a:solidFill>
                            <a:schemeClr val="tx1"/>
                          </a:solidFill>
                          <a:effectLst/>
                          <a:latin typeface="Arial" pitchFamily="34" charset="0"/>
                        </a:rPr>
                        <a:t>15 AÑOS</a:t>
                      </a:r>
                      <a:endParaRPr kumimoji="0" lang="es-ES" sz="900" b="1" i="1" u="none" strike="noStrike" cap="none" normalizeH="0" baseline="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r>
              <a:tr h="36573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1.11</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ANTIGÜEDAD EN EL PUESTO</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1" i="1" u="none" strike="noStrike" cap="none" normalizeH="0" baseline="0" smtClean="0">
                          <a:ln>
                            <a:noFill/>
                          </a:ln>
                          <a:solidFill>
                            <a:schemeClr val="tx1"/>
                          </a:solidFill>
                          <a:effectLst/>
                          <a:latin typeface="Arial" pitchFamily="34" charset="0"/>
                        </a:rPr>
                        <a:t>10 AÑOS</a:t>
                      </a:r>
                      <a:endParaRPr kumimoji="0" lang="es-ES" sz="900" b="1" i="1" u="none" strike="noStrike" cap="none" normalizeH="0" baseline="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1.12</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gridSpan="6">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POSICIÓN EN LA ORGANIZACIÓN</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1" i="1" u="none" strike="noStrike" cap="none" normalizeH="0" baseline="0" smtClean="0">
                          <a:ln>
                            <a:noFill/>
                          </a:ln>
                          <a:solidFill>
                            <a:schemeClr val="tx1"/>
                          </a:solidFill>
                          <a:effectLst/>
                          <a:latin typeface="Arial" pitchFamily="34" charset="0"/>
                        </a:rPr>
                        <a:t>SOCIO MINORITARIO</a:t>
                      </a:r>
                      <a:endParaRPr kumimoji="0" lang="es-ES" sz="900" b="1" i="1" u="none" strike="noStrike" cap="none" normalizeH="0" baseline="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r>
              <a:tr h="22858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1.13</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RASGOS PRINCIPALES DE PERSONALIDAD</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11">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1" u="none" strike="noStrike" cap="none" normalizeH="0" baseline="0" dirty="0" smtClean="0">
                          <a:ln>
                            <a:noFill/>
                          </a:ln>
                          <a:solidFill>
                            <a:schemeClr val="tx1"/>
                          </a:solidFill>
                          <a:effectLst/>
                          <a:latin typeface="Arial" pitchFamily="34" charset="0"/>
                        </a:rPr>
                        <a:t>ABIERTO, FIRME, DE BUEN CARÁCTER PERO EN OCASIONES AUTORITARIO.</a:t>
                      </a:r>
                      <a:endParaRPr kumimoji="0" lang="es-ES" sz="900" b="1" i="1"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6573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chemeClr val="tx1"/>
                          </a:solidFill>
                          <a:effectLst/>
                          <a:latin typeface="Arial" pitchFamily="34" charset="0"/>
                        </a:rPr>
                        <a:t>1.14</a:t>
                      </a:r>
                      <a:endParaRPr kumimoji="0" lang="es-ES" sz="900" b="1" i="0" u="none" strike="noStrike" cap="none" normalizeH="0" baseline="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VALORES PRINCIPALES</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gridSpan="1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1" u="none" strike="noStrike" cap="none" normalizeH="0" baseline="0" dirty="0" smtClean="0">
                          <a:ln>
                            <a:noFill/>
                          </a:ln>
                          <a:solidFill>
                            <a:schemeClr val="tx1"/>
                          </a:solidFill>
                          <a:effectLst/>
                          <a:latin typeface="Arial" pitchFamily="34" charset="0"/>
                        </a:rPr>
                        <a:t> HONESTIDAD, LEALTAD Y FUERTE COMPROMISO PERSONAL CON LA OBTENCIÓN DE FINES COMUNES</a:t>
                      </a:r>
                      <a:endParaRPr kumimoji="0" lang="es-ES" sz="900" b="1" i="1"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6573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1.15</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OTROS:</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gridSpan="1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1" u="none" strike="noStrike" cap="none" normalizeH="0" baseline="0" dirty="0" smtClean="0">
                          <a:ln>
                            <a:noFill/>
                          </a:ln>
                          <a:solidFill>
                            <a:schemeClr val="tx1"/>
                          </a:solidFill>
                          <a:effectLst/>
                          <a:latin typeface="Arial" pitchFamily="34" charset="0"/>
                        </a:rPr>
                        <a:t>PERSONA RECONOCIDA EN EL MEDIO DE LA CONSTRUCCIÓN POR SU TRAYECTORIA PROFESIONAL</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585">
                <a:tc gridSpan="6">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2.0</a:t>
                      </a:r>
                      <a:r>
                        <a:rPr kumimoji="0" lang="es-ES" sz="900" b="1" i="0" u="none" strike="noStrike" cap="none" normalizeH="0" baseline="0" dirty="0" smtClean="0">
                          <a:ln>
                            <a:noFill/>
                          </a:ln>
                          <a:solidFill>
                            <a:schemeClr val="tx1"/>
                          </a:solidFill>
                          <a:effectLst/>
                          <a:latin typeface="Arial" pitchFamily="34" charset="0"/>
                        </a:rPr>
                        <a:t>   </a:t>
                      </a:r>
                      <a:r>
                        <a:rPr kumimoji="0" lang="es-ES_tradnl" sz="900" b="1" i="0" u="none" strike="noStrike" cap="none" normalizeH="0" baseline="0" dirty="0" smtClean="0">
                          <a:ln>
                            <a:noFill/>
                          </a:ln>
                          <a:solidFill>
                            <a:schemeClr val="tx1"/>
                          </a:solidFill>
                          <a:effectLst/>
                          <a:latin typeface="Arial" pitchFamily="34" charset="0"/>
                        </a:rPr>
                        <a:t>CARACTERÍSTICAS Y CONDICIONES DE NEGOCIACIÓN:</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2.1</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EXPERIENCIA COMO NEGOCIADOR</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8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900" b="1" i="1" u="none" strike="noStrike" cap="none" normalizeH="0" baseline="0" smtClean="0">
                          <a:ln>
                            <a:noFill/>
                          </a:ln>
                          <a:solidFill>
                            <a:schemeClr val="tx1"/>
                          </a:solidFill>
                          <a:effectLst/>
                          <a:latin typeface="Arial" pitchFamily="34" charset="0"/>
                        </a:rPr>
                        <a:t> 8 AÑOS</a:t>
                      </a:r>
                      <a:endParaRPr kumimoji="0" lang="es-ES" sz="900" b="1" i="1" u="none" strike="noStrike" cap="none" normalizeH="0" baseline="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r>
              <a:tr h="228585">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pitchFamily="34" charset="0"/>
                        </a:rPr>
                        <a:t>2.2   POSICIÓN HABITUAL DE NEGOCIADOR</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1">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900" b="1" i="0" u="none" strike="noStrike" cap="none" normalizeH="0" baseline="0" smtClean="0">
                          <a:ln>
                            <a:noFill/>
                          </a:ln>
                          <a:solidFill>
                            <a:schemeClr val="tx1"/>
                          </a:solidFill>
                          <a:effectLst/>
                          <a:latin typeface="Arial" pitchFamily="34" charset="0"/>
                        </a:rPr>
                        <a:t>NEGOCIADOR PRINCIPAL</a:t>
                      </a:r>
                      <a:endParaRPr kumimoji="0" lang="es-ES" sz="900" b="1" i="0" u="none" strike="noStrike" cap="none" normalizeH="0" baseline="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585">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pitchFamily="34" charset="0"/>
                        </a:rPr>
                        <a:t>2.3   INTERESES INSTITUCIONALES MANIFIESTOS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1">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900" b="1" i="0" u="none" strike="noStrike" cap="none" normalizeH="0" baseline="0" smtClean="0">
                          <a:ln>
                            <a:noFill/>
                          </a:ln>
                          <a:solidFill>
                            <a:schemeClr val="tx1"/>
                          </a:solidFill>
                          <a:effectLst/>
                          <a:latin typeface="Arial" pitchFamily="34" charset="0"/>
                        </a:rPr>
                        <a:t>CONTINUAR SIENDO EL PROVEEDOR PRINCIPAL DE LA ORGANIZACIÓN</a:t>
                      </a:r>
                      <a:endParaRPr kumimoji="0" lang="es-ES" sz="900" b="1" i="0" u="none" strike="noStrike" cap="none" normalizeH="0" baseline="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585">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pitchFamily="34" charset="0"/>
                        </a:rPr>
                        <a:t>2.4  INTERESES PERSONALES</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1">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DEMOSTRAR SU CAPACIDAD DE LIDERAZGO Y NEGOCIACIÓN</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585">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2.5  NEGOCIADORES INDIRECTOS</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1">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rPr>
                        <a:t>PRESIDENTE DEL CONSEJO DE ADMINISTRACIÓN DE LA EMPRESA</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585">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2.6  OTROS DATOS:</a:t>
                      </a:r>
                      <a:endParaRPr kumimoji="0" lang="es-ES" sz="900" b="1" i="0" u="none" strike="noStrike" cap="none" normalizeH="0" baseline="0" dirty="0" smtClean="0">
                        <a:ln>
                          <a:noFill/>
                        </a:ln>
                        <a:solidFill>
                          <a:schemeClr val="tx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1">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pitchFamily="34" charset="0"/>
                        </a:rPr>
                        <a:t>HA PARTICIPADO EN DIFERENTES LICITACIONES PÚBLICAS.</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32890" name="Rectangle 125"/>
          <p:cNvSpPr>
            <a:spLocks noChangeArrowheads="1"/>
          </p:cNvSpPr>
          <p:nvPr/>
        </p:nvSpPr>
        <p:spPr bwMode="auto">
          <a:xfrm>
            <a:off x="323850" y="428952"/>
            <a:ext cx="8496300" cy="523220"/>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spcBef>
                <a:spcPct val="20000"/>
              </a:spcBef>
            </a:pPr>
            <a:r>
              <a:rPr lang="es-ES_tradnl" sz="1400" dirty="0"/>
              <a:t>Con los datos que considere necesario conocer se recomienda elaborar </a:t>
            </a:r>
            <a:r>
              <a:rPr lang="es-ES_tradnl" sz="1400" b="1" dirty="0"/>
              <a:t>un formato</a:t>
            </a:r>
            <a:r>
              <a:rPr lang="es-ES_tradnl" sz="1400" dirty="0"/>
              <a:t> </a:t>
            </a:r>
            <a:r>
              <a:rPr lang="es-ES_tradnl" sz="1400" b="1" dirty="0"/>
              <a:t>del perfil del negociador </a:t>
            </a:r>
            <a:r>
              <a:rPr lang="es-ES_tradnl" sz="1400" dirty="0"/>
              <a:t>como el que se ejemplifica:</a:t>
            </a:r>
            <a:endParaRPr lang="es-ES" sz="1400" dirty="0"/>
          </a:p>
        </p:txBody>
      </p:sp>
    </p:spTree>
    <p:extLst>
      <p:ext uri="{BB962C8B-B14F-4D97-AF65-F5344CB8AC3E}">
        <p14:creationId xmlns:p14="http://schemas.microsoft.com/office/powerpoint/2010/main" val="1978104792"/>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3 Marcador de número de diapositiva"/>
          <p:cNvSpPr>
            <a:spLocks noGrp="1"/>
          </p:cNvSpPr>
          <p:nvPr>
            <p:ph type="sldNum" sz="quarter" idx="12"/>
          </p:nvPr>
        </p:nvSpPr>
        <p:spPr/>
        <p:txBody>
          <a:bodyPr/>
          <a:lstStyle/>
          <a:p>
            <a:pPr>
              <a:defRPr/>
            </a:pPr>
            <a:fld id="{BA001D60-BA92-433D-A61C-9E9392C573B5}" type="slidenum">
              <a:rPr lang="es-ES"/>
              <a:pPr>
                <a:defRPr/>
              </a:pPr>
              <a:t>19</a:t>
            </a:fld>
            <a:endParaRPr lang="es-ES"/>
          </a:p>
        </p:txBody>
      </p:sp>
      <p:graphicFrame>
        <p:nvGraphicFramePr>
          <p:cNvPr id="894087" name="Group 135"/>
          <p:cNvGraphicFramePr>
            <a:graphicFrameLocks noGrp="1"/>
          </p:cNvGraphicFramePr>
          <p:nvPr>
            <p:extLst>
              <p:ext uri="{D42A27DB-BD31-4B8C-83A1-F6EECF244321}">
                <p14:modId xmlns:p14="http://schemas.microsoft.com/office/powerpoint/2010/main" val="3681259901"/>
              </p:ext>
            </p:extLst>
          </p:nvPr>
        </p:nvGraphicFramePr>
        <p:xfrm>
          <a:off x="179512" y="330827"/>
          <a:ext cx="8784976" cy="5834477"/>
        </p:xfrm>
        <a:graphic>
          <a:graphicData uri="http://schemas.openxmlformats.org/drawingml/2006/table">
            <a:tbl>
              <a:tblPr/>
              <a:tblGrid>
                <a:gridCol w="524947"/>
                <a:gridCol w="4807311"/>
                <a:gridCol w="690544"/>
                <a:gridCol w="690543"/>
                <a:gridCol w="690544"/>
                <a:gridCol w="690543"/>
                <a:gridCol w="690544"/>
              </a:tblGrid>
              <a:tr h="701001">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800" b="1" i="0" u="none" strike="noStrike" cap="none" normalizeH="0" baseline="0" dirty="0" smtClean="0">
                          <a:ln>
                            <a:noFill/>
                          </a:ln>
                          <a:solidFill>
                            <a:schemeClr val="tx1"/>
                          </a:solidFill>
                          <a:effectLst/>
                          <a:latin typeface="+mn-lt"/>
                          <a:cs typeface="Arial" pitchFamily="34" charset="0"/>
                        </a:rPr>
                        <a:t>AUTO EVALUACIÓN 4.1.1: MI PERFIL DE NEGOCIADOR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600" b="1"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mn-lt"/>
                          <a:cs typeface="Arial" pitchFamily="34" charset="0"/>
                        </a:rPr>
                        <a:t>CONTESTE INDIVIDUALMENTE CADA UNA DE LAS SIGUIENTES ACEPCIONES, MARCANDO LAS OPCIONES QUE COINCIDEN MÁS CON SU COMPORTAMIENTO.</a:t>
                      </a:r>
                      <a:endParaRPr kumimoji="0" lang="es-MX" sz="600" b="0" i="0" u="none" strike="noStrike" cap="none" normalizeH="0" baseline="0" dirty="0" smtClean="0">
                        <a:ln>
                          <a:noFill/>
                        </a:ln>
                        <a:solidFill>
                          <a:schemeClr val="tx1"/>
                        </a:solidFill>
                        <a:effectLst/>
                        <a:latin typeface="+mn-lt"/>
                      </a:endParaRPr>
                    </a:p>
                  </a:txBody>
                  <a:tcPr marT="45717" marB="45717" horzOverflow="overflow">
                    <a:lnL cap="flat">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0289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dirty="0" smtClean="0">
                          <a:ln>
                            <a:noFill/>
                          </a:ln>
                          <a:solidFill>
                            <a:schemeClr val="tx1"/>
                          </a:solidFill>
                          <a:effectLst/>
                          <a:latin typeface="+mn-lt"/>
                        </a:rPr>
                        <a:t>CARACTERÍSTICAS DE NEGOCIADOR</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mn-lt"/>
                        </a:rPr>
                        <a:t>NUNCA</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DC6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mn-lt"/>
                        </a:rPr>
                        <a:t>CASI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mn-lt"/>
                        </a:rPr>
                        <a:t>NUNCA</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DC6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mn-lt"/>
                        </a:rPr>
                        <a:t>ALGUNAS VECES</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DC6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mn-lt"/>
                        </a:rPr>
                        <a:t>FRECUE</a:t>
                      </a:r>
                      <a:r>
                        <a:rPr kumimoji="0" lang="es-MX" sz="900" b="1" i="0" u="sng" strike="noStrike" cap="none" normalizeH="0" baseline="0" dirty="0" smtClean="0">
                          <a:ln>
                            <a:noFill/>
                          </a:ln>
                          <a:solidFill>
                            <a:schemeClr val="tx1"/>
                          </a:solidFill>
                          <a:effectLst/>
                          <a:latin typeface="+mn-lt"/>
                        </a:rPr>
                        <a:t>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mn-lt"/>
                        </a:rPr>
                        <a:t>TEMENTE</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DC6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mn-lt"/>
                        </a:rPr>
                        <a:t>MUY FRE-CUENTE-MENTE</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DC69"/>
                    </a:solidFill>
                  </a:tcPr>
                </a:tc>
              </a:tr>
              <a:tr h="4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mn-lt"/>
                        </a:rPr>
                        <a:t>1.0</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5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mn-lt"/>
                        </a:rPr>
                        <a:t>CUANDO PARTICIPO EN LA DISCUSIÓN DE ALGÚN TEMA DE ESTUDIOS, TRABAJO O FAMILIAR ME MOLESTO SI LOS DEMÁS SE TARDAN EN HABLAR.</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86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mn-lt"/>
                        </a:rPr>
                        <a:t>2.0</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5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smtClean="0">
                          <a:ln>
                            <a:noFill/>
                          </a:ln>
                          <a:solidFill>
                            <a:schemeClr val="tx1"/>
                          </a:solidFill>
                          <a:effectLst/>
                          <a:latin typeface="+mn-lt"/>
                        </a:rPr>
                        <a:t>CUANDO ALGUNA DE LAS PERSONAS CON LAS QUE ESTOY EN ALGUNA DISCUSIÓN MENCIONA ALGO QUE ME PARECE TONTO O SIN SENTIDO, LA INTERRUMPO Y SE LO DIGO.</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mn-lt"/>
                        </a:rPr>
                        <a:t>3.0</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5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smtClean="0">
                          <a:ln>
                            <a:noFill/>
                          </a:ln>
                          <a:solidFill>
                            <a:schemeClr val="tx1"/>
                          </a:solidFill>
                          <a:effectLst/>
                          <a:latin typeface="+mn-lt"/>
                        </a:rPr>
                        <a:t>ME MOLESTA O ME IMPACIENTO SI AL INICIAR ALGUNA REUNIÓN O DISCUSIÓN, PRESENTAN A LOS INTERLOCUTORES DE MANERA EXTENSA Y PROTAGONISTA.</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86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mn-lt"/>
                        </a:rPr>
                        <a:t>4.0</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5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smtClean="0">
                          <a:ln>
                            <a:noFill/>
                          </a:ln>
                          <a:solidFill>
                            <a:schemeClr val="tx1"/>
                          </a:solidFill>
                          <a:effectLst/>
                          <a:latin typeface="+mn-lt"/>
                        </a:rPr>
                        <a:t>CUANDO PARTICIPO EN ALGUNA DISCUSIÓN O REUNIÓN ME PARECE INÚTIL O SIN SENTIDO PREPARARME E INFORMARME ANTES DEL TEMA Y DE LOS OTROS PARTICIPANTES.</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mn-lt"/>
                        </a:rPr>
                        <a:t>5.0</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5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mn-lt"/>
                        </a:rPr>
                        <a:t>SI LOS COMENTARIOS DE LOS DEMÁS SON EXTENSOS O NO LLEGAN AL TEMA QUE CONSIDERO IMPORTANTE, ME MUESTRO IMPACIENTE Y TENSO.</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86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mn-lt"/>
                        </a:rPr>
                        <a:t>6.0</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5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smtClean="0">
                          <a:ln>
                            <a:noFill/>
                          </a:ln>
                          <a:solidFill>
                            <a:schemeClr val="tx1"/>
                          </a:solidFill>
                          <a:effectLst/>
                          <a:latin typeface="+mn-lt"/>
                        </a:rPr>
                        <a:t>CUANDO LAS OTRAS PERSONAS TRATAN EL TEMA A DISCUTIR DE NEGATIVA O CRÍTICA HACIA MI PERSONA O MI CRITERIO, LES RECLAMO O ENFRENTO O ME RETIRO DE LA DISCUSIÓN.</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mn-lt"/>
                        </a:rPr>
                        <a:t>7.0</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5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smtClean="0">
                          <a:ln>
                            <a:noFill/>
                          </a:ln>
                          <a:solidFill>
                            <a:schemeClr val="tx1"/>
                          </a:solidFill>
                          <a:effectLst/>
                          <a:latin typeface="+mn-lt"/>
                        </a:rPr>
                        <a:t>EN UNA REUNIÓN O DISCUSIÓN TRATO DE IMAGINARME LOS PUNTOS DÉBILES DE CADA UNO DE LOS PARTICIPANTES ANTES DE REALIZAR CUALQUIER COMENTARIO.</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81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mn-lt"/>
                        </a:rPr>
                        <a:t>8.0</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5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smtClean="0">
                          <a:ln>
                            <a:noFill/>
                          </a:ln>
                          <a:solidFill>
                            <a:schemeClr val="tx1"/>
                          </a:solidFill>
                          <a:effectLst/>
                          <a:latin typeface="+mn-lt"/>
                        </a:rPr>
                        <a:t>SI EN LA REUNIÓN O DISCUSIÓN DESCUBRO O CONFIRMO QUE ALGUNOS COMENTARIOS O ACTITUDES MOLESTAN A LOS PARTICIPANTES, ME COMPORTO DE ESA FORMA PARA QUE SE DESESPEREN.</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mn-lt"/>
                        </a:rPr>
                        <a:t>9.0</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D95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smtClean="0">
                          <a:ln>
                            <a:noFill/>
                          </a:ln>
                          <a:solidFill>
                            <a:schemeClr val="tx1"/>
                          </a:solidFill>
                          <a:effectLst/>
                          <a:latin typeface="+mn-lt"/>
                        </a:rPr>
                        <a:t>CONSIDERO QUE DEBO LLEGAR A LOS ACUERDOS QUE ME OTORGAN VENTAJAS MAYORITARIAMENTE A MI PERSONA O REPRESENTADOS.</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273243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679134" y="4797152"/>
            <a:ext cx="7929562" cy="1815853"/>
          </a:xfrm>
          <a:prstGeom prst="rect">
            <a:avLst/>
          </a:prstGeom>
          <a:noFill/>
          <a:ln w="9525">
            <a:noFill/>
            <a:miter lim="800000"/>
            <a:headEnd/>
            <a:tailEnd/>
          </a:ln>
          <a:effectLst>
            <a:outerShdw blurRad="50800" dist="38100" dir="5400000" algn="t" rotWithShape="0">
              <a:prstClr val="black">
                <a:alpha val="40000"/>
              </a:prstClr>
            </a:outerShdw>
          </a:effectLst>
        </p:spPr>
        <p:txBody>
          <a:bodyPr lIns="91414" tIns="45706" rIns="91414" bIns="45706">
            <a:spAutoFit/>
          </a:bodyPr>
          <a:lstStyle/>
          <a:p>
            <a:pPr algn="ctr">
              <a:spcBef>
                <a:spcPct val="50000"/>
              </a:spcBef>
              <a:defRPr/>
            </a:pP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CAPÍTULO 4.1</a:t>
            </a:r>
          </a:p>
          <a:p>
            <a:pPr algn="ctr">
              <a:spcBef>
                <a:spcPct val="50000"/>
              </a:spcBef>
              <a:defRPr/>
            </a:pP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negociación</a:t>
            </a:r>
          </a:p>
          <a:p>
            <a:pPr algn="ctr">
              <a:spcBef>
                <a:spcPct val="50000"/>
              </a:spcBef>
              <a:defRPr/>
            </a:pPr>
            <a:endPar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grpSp>
        <p:nvGrpSpPr>
          <p:cNvPr id="25606" name="Group 5"/>
          <p:cNvGrpSpPr>
            <a:grpSpLocks/>
          </p:cNvGrpSpPr>
          <p:nvPr/>
        </p:nvGrpSpPr>
        <p:grpSpPr bwMode="auto">
          <a:xfrm>
            <a:off x="2572078" y="453900"/>
            <a:ext cx="3788358" cy="786080"/>
            <a:chOff x="1882" y="981"/>
            <a:chExt cx="2722" cy="635"/>
          </a:xfrm>
        </p:grpSpPr>
        <p:pic>
          <p:nvPicPr>
            <p:cNvPr id="25607" name="Picture 6"/>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82" y="981"/>
              <a:ext cx="6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62" y="1224"/>
              <a:ext cx="2042"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 name="Picture 2" descr="C:\Users\Conchi\Pictures\32811.png"/>
          <p:cNvPicPr>
            <a:picLocks noChangeAspect="1" noChangeArrowheads="1"/>
          </p:cNvPicPr>
          <p:nvPr/>
        </p:nvPicPr>
        <p:blipFill rotWithShape="1">
          <a:blip r:embed="rId5">
            <a:extLst>
              <a:ext uri="{28A0092B-C50C-407E-A947-70E740481C1C}">
                <a14:useLocalDpi xmlns:a14="http://schemas.microsoft.com/office/drawing/2010/main" val="0"/>
              </a:ext>
            </a:extLst>
          </a:blip>
          <a:srcRect l="10772" t="29187" r="10220" b="22010"/>
          <a:stretch/>
        </p:blipFill>
        <p:spPr bwMode="auto">
          <a:xfrm>
            <a:off x="2484438" y="1628800"/>
            <a:ext cx="3963639" cy="2448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8" name="2 Marcador de número de diapositiva"/>
          <p:cNvSpPr>
            <a:spLocks noGrp="1"/>
          </p:cNvSpPr>
          <p:nvPr>
            <p:ph type="sldNum" sz="quarter" idx="12"/>
          </p:nvPr>
        </p:nvSpPr>
        <p:spPr>
          <a:xfrm>
            <a:off x="6553200" y="6356350"/>
            <a:ext cx="2133600" cy="365125"/>
          </a:xfrm>
        </p:spPr>
        <p:txBody>
          <a:bodyPr/>
          <a:lstStyle/>
          <a:p>
            <a:fld id="{132FADFE-3B8F-471C-ABF0-DBC7717ECBBC}" type="slidenum">
              <a:rPr lang="es-ES" smtClean="0"/>
              <a:pPr/>
              <a:t>2</a:t>
            </a:fld>
            <a:endParaRPr lang="es-ES"/>
          </a:p>
        </p:txBody>
      </p:sp>
    </p:spTree>
    <p:extLst>
      <p:ext uri="{BB962C8B-B14F-4D97-AF65-F5344CB8AC3E}">
        <p14:creationId xmlns:p14="http://schemas.microsoft.com/office/powerpoint/2010/main" val="1614151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3 Marcador de número de diapositiva"/>
          <p:cNvSpPr>
            <a:spLocks noGrp="1"/>
          </p:cNvSpPr>
          <p:nvPr>
            <p:ph type="sldNum" sz="quarter" idx="12"/>
          </p:nvPr>
        </p:nvSpPr>
        <p:spPr/>
        <p:txBody>
          <a:bodyPr/>
          <a:lstStyle/>
          <a:p>
            <a:pPr>
              <a:defRPr/>
            </a:pPr>
            <a:fld id="{57DE9D10-CC8A-4EA3-A050-237975974B2F}" type="slidenum">
              <a:rPr lang="es-ES"/>
              <a:pPr>
                <a:defRPr/>
              </a:pPr>
              <a:t>20</a:t>
            </a:fld>
            <a:endParaRPr lang="es-ES"/>
          </a:p>
        </p:txBody>
      </p:sp>
      <p:graphicFrame>
        <p:nvGraphicFramePr>
          <p:cNvPr id="896175" name="Group 175"/>
          <p:cNvGraphicFramePr>
            <a:graphicFrameLocks noGrp="1"/>
          </p:cNvGraphicFramePr>
          <p:nvPr>
            <p:extLst>
              <p:ext uri="{D42A27DB-BD31-4B8C-83A1-F6EECF244321}">
                <p14:modId xmlns:p14="http://schemas.microsoft.com/office/powerpoint/2010/main" val="2703869191"/>
              </p:ext>
            </p:extLst>
          </p:nvPr>
        </p:nvGraphicFramePr>
        <p:xfrm>
          <a:off x="179390" y="467190"/>
          <a:ext cx="8785225" cy="2817794"/>
        </p:xfrm>
        <a:graphic>
          <a:graphicData uri="http://schemas.openxmlformats.org/drawingml/2006/table">
            <a:tbl>
              <a:tblPr/>
              <a:tblGrid>
                <a:gridCol w="441120"/>
                <a:gridCol w="4836155"/>
                <a:gridCol w="761052"/>
                <a:gridCol w="686724"/>
                <a:gridCol w="686725"/>
                <a:gridCol w="686724"/>
                <a:gridCol w="686725"/>
              </a:tblGrid>
              <a:tr h="420633">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800" b="1" i="0" u="none" strike="noStrike" cap="none" normalizeH="0" baseline="0" dirty="0" smtClean="0">
                          <a:ln>
                            <a:noFill/>
                          </a:ln>
                          <a:solidFill>
                            <a:schemeClr val="tx1"/>
                          </a:solidFill>
                          <a:effectLst/>
                          <a:latin typeface="+mn-lt"/>
                          <a:cs typeface="Arial" pitchFamily="34" charset="0"/>
                        </a:rPr>
                        <a:t>AUTO EVALUACIÓN 4.1.1: MI PERFIL DE NEGOCIADOR. </a:t>
                      </a:r>
                      <a:r>
                        <a:rPr kumimoji="0" lang="es-MX" sz="1800" b="1" i="1" u="none" strike="noStrike" cap="none" normalizeH="0" baseline="0" dirty="0" smtClean="0">
                          <a:ln>
                            <a:noFill/>
                          </a:ln>
                          <a:solidFill>
                            <a:schemeClr val="tx1"/>
                          </a:solidFill>
                          <a:effectLst/>
                          <a:latin typeface="+mn-lt"/>
                          <a:cs typeface="Arial" pitchFamily="34" charset="0"/>
                        </a:rPr>
                        <a:t>Continuación…</a:t>
                      </a:r>
                      <a:endParaRPr kumimoji="0" lang="es-MX" sz="900" b="0" i="0" u="none" strike="noStrike" cap="none" normalizeH="0" baseline="0" dirty="0" smtClean="0">
                        <a:ln>
                          <a:noFill/>
                        </a:ln>
                        <a:solidFill>
                          <a:schemeClr val="tx1"/>
                        </a:solidFill>
                        <a:effectLst/>
                        <a:latin typeface="+mn-lt"/>
                      </a:endParaRPr>
                    </a:p>
                  </a:txBody>
                  <a:tcPr marT="45721" marB="45721" horzOverflow="overflow">
                    <a:lnL cap="flat">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0293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0" i="0" u="none" strike="noStrike" cap="none" normalizeH="0" baseline="0" dirty="0" smtClean="0">
                          <a:ln>
                            <a:noFill/>
                          </a:ln>
                          <a:solidFill>
                            <a:schemeClr val="tx1"/>
                          </a:solidFill>
                          <a:effectLst/>
                          <a:latin typeface="+mn-lt"/>
                          <a:cs typeface="Arial" pitchFamily="34" charset="0"/>
                        </a:rPr>
                        <a:t>CARACTERÍSTICAS DE NEGOCIADOR. </a:t>
                      </a:r>
                      <a:r>
                        <a:rPr kumimoji="0" lang="es-MX" sz="1600" b="0" i="1" u="none" strike="noStrike" cap="none" normalizeH="0" baseline="0" dirty="0" smtClean="0">
                          <a:ln>
                            <a:noFill/>
                          </a:ln>
                          <a:solidFill>
                            <a:schemeClr val="tx1"/>
                          </a:solidFill>
                          <a:effectLst/>
                          <a:latin typeface="+mn-lt"/>
                          <a:cs typeface="Arial" pitchFamily="34" charset="0"/>
                        </a:rPr>
                        <a:t>Continuación...</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mn-lt"/>
                        </a:rPr>
                        <a:t>NUNCA</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DC6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mn-lt"/>
                        </a:rPr>
                        <a:t>CASI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mn-lt"/>
                        </a:rPr>
                        <a:t>NUNCA</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DC6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mn-lt"/>
                        </a:rPr>
                        <a:t>ALGUNAS VECES</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DC6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mn-lt"/>
                        </a:rPr>
                        <a:t>FRECUE</a:t>
                      </a:r>
                      <a:r>
                        <a:rPr kumimoji="0" lang="es-MX" sz="900" b="1" i="0" u="sng" strike="noStrike" cap="none" normalizeH="0" baseline="0" dirty="0" smtClean="0">
                          <a:ln>
                            <a:noFill/>
                          </a:ln>
                          <a:solidFill>
                            <a:schemeClr val="tx1"/>
                          </a:solidFill>
                          <a:effectLst/>
                          <a:latin typeface="+mn-lt"/>
                        </a:rPr>
                        <a:t>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mn-lt"/>
                        </a:rPr>
                        <a:t>TEMENTE</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DC6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mn-lt"/>
                        </a:rPr>
                        <a:t>MUY FRE-CUENTE-MENTE</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DC69"/>
                    </a:solidFill>
                  </a:tcPr>
                </a:tc>
              </a:tr>
              <a:tr h="4556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mn-lt"/>
                        </a:rPr>
                        <a:t>10.0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5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mn-lt"/>
                        </a:rPr>
                        <a:t>SI HAY ALGÚN PUNTO O TEMA QUE FAVORECE A LA OTRA PARTE Y NO LO DISCUTE O MENCIONA, TRATO DE QUE ACUERDE A MI FAVOR.</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86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mn-lt"/>
                        </a:rPr>
                        <a:t>11.0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5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smtClean="0">
                          <a:ln>
                            <a:noFill/>
                          </a:ln>
                          <a:solidFill>
                            <a:schemeClr val="tx1"/>
                          </a:solidFill>
                          <a:effectLst/>
                          <a:latin typeface="+mn-lt"/>
                        </a:rPr>
                        <a:t>CUANDO PARTICIPO EN DISCUSIONES O REUNIONES, NO CONSIDERO IMPORTANTE CONOCER PREVIAMENTE A LOS ASISTENTES. PREFIERO USAR MI INTUICIÓN AL CONOCERLOS.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56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mn-lt"/>
                        </a:rPr>
                        <a:t>12.0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5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smtClean="0">
                          <a:ln>
                            <a:noFill/>
                          </a:ln>
                          <a:solidFill>
                            <a:schemeClr val="tx1"/>
                          </a:solidFill>
                          <a:effectLst/>
                          <a:latin typeface="+mn-lt"/>
                        </a:rPr>
                        <a:t>CUANDO ESTOY PARTICIPANDO EN UNA DISCUSIÓN O EN UNA REUNIÓN, CONSIDERO MÁS IMPORTANTE ENFOCARME AL TEMA QUE A LAS PERSONAS.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2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dirty="0" smtClean="0">
                          <a:ln>
                            <a:noFill/>
                          </a:ln>
                          <a:solidFill>
                            <a:schemeClr val="tx1"/>
                          </a:solidFill>
                          <a:effectLst/>
                          <a:latin typeface="+mn-lt"/>
                        </a:rPr>
                        <a:t>13.0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D95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50" b="0" i="0" u="none" strike="noStrike" cap="none" normalizeH="0" baseline="0" smtClean="0">
                          <a:ln>
                            <a:noFill/>
                          </a:ln>
                          <a:solidFill>
                            <a:schemeClr val="tx1"/>
                          </a:solidFill>
                          <a:effectLst/>
                          <a:latin typeface="+mn-lt"/>
                        </a:rPr>
                        <a:t>ME GUSTA PARTICIPAR DIRECTAMENTE EN UNA DISCUSIÓN O REUNIÓN, Y EXPONER MIS OPINIONES AUNQUE NO ME LO HAYAN SOLICITADO O SEA MI PAPEL HACERLO.</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mn-lt"/>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dirty="0" smtClean="0">
                        <a:ln>
                          <a:noFill/>
                        </a:ln>
                        <a:solidFill>
                          <a:schemeClr val="tx1"/>
                        </a:solidFill>
                        <a:effectLst/>
                        <a:latin typeface="+mn-lt"/>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96173" name="Group 173"/>
          <p:cNvGraphicFramePr>
            <a:graphicFrameLocks noGrp="1"/>
          </p:cNvGraphicFramePr>
          <p:nvPr>
            <p:extLst>
              <p:ext uri="{D42A27DB-BD31-4B8C-83A1-F6EECF244321}">
                <p14:modId xmlns:p14="http://schemas.microsoft.com/office/powerpoint/2010/main" val="584678572"/>
              </p:ext>
            </p:extLst>
          </p:nvPr>
        </p:nvGraphicFramePr>
        <p:xfrm>
          <a:off x="179390" y="3436573"/>
          <a:ext cx="8785225" cy="1035051"/>
        </p:xfrm>
        <a:graphic>
          <a:graphicData uri="http://schemas.openxmlformats.org/drawingml/2006/table">
            <a:tbl>
              <a:tblPr/>
              <a:tblGrid>
                <a:gridCol w="5277275"/>
                <a:gridCol w="761052"/>
                <a:gridCol w="686724"/>
                <a:gridCol w="686725"/>
                <a:gridCol w="686724"/>
                <a:gridCol w="686725"/>
              </a:tblGrid>
              <a:tr h="243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TRANSCRIBA LOS TOTALES ANTERIORES *</a:t>
                      </a: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5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3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MULTIPLÍQUELOS POR LOS SIGUIENTES FACTORES</a:t>
                      </a: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D95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X 4</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X 3</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X   2</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X   1</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X  0 </a:t>
                      </a:r>
                    </a:p>
                  </a:txBody>
                  <a:tcPr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4391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ANOTE LOS TOTALES RESULTANTES Y CONSULTANTE, REALICE LA SUMA DEL GRAN TOTAL Y CONSULTE LA TABLA SIGUIENTE *</a:t>
                      </a: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D95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       +</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a:t>
                      </a:r>
                    </a:p>
                  </a:txBody>
                  <a:tcPr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43915">
                <a:tc vMerge="1">
                  <a:txBody>
                    <a:bodyPr/>
                    <a:lstStyle/>
                    <a:p>
                      <a:endParaRPr lang="es-MX"/>
                    </a:p>
                  </a:txBody>
                  <a:tcPr/>
                </a:tc>
                <a:tc gridSpan="5">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 AL GRAN TOTAL DE:</a:t>
                      </a:r>
                    </a:p>
                  </a:txBody>
                  <a:tcPr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graphicFrame>
        <p:nvGraphicFramePr>
          <p:cNvPr id="896174" name="Group 174"/>
          <p:cNvGraphicFramePr>
            <a:graphicFrameLocks noGrp="1"/>
          </p:cNvGraphicFramePr>
          <p:nvPr>
            <p:extLst>
              <p:ext uri="{D42A27DB-BD31-4B8C-83A1-F6EECF244321}">
                <p14:modId xmlns:p14="http://schemas.microsoft.com/office/powerpoint/2010/main" val="3814009618"/>
              </p:ext>
            </p:extLst>
          </p:nvPr>
        </p:nvGraphicFramePr>
        <p:xfrm>
          <a:off x="179388" y="4729452"/>
          <a:ext cx="8785225" cy="1470364"/>
        </p:xfrm>
        <a:graphic>
          <a:graphicData uri="http://schemas.openxmlformats.org/drawingml/2006/table">
            <a:tbl>
              <a:tblPr/>
              <a:tblGrid>
                <a:gridCol w="1329726"/>
                <a:gridCol w="7455499"/>
              </a:tblGrid>
              <a:tr h="2437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mn-lt"/>
                        </a:rPr>
                        <a:t>PUNTUACIÓN</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DC6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50" b="1" i="0" u="none" strike="noStrike" cap="none" normalizeH="0" baseline="0" dirty="0" smtClean="0">
                          <a:ln>
                            <a:noFill/>
                          </a:ln>
                          <a:solidFill>
                            <a:schemeClr val="tx1"/>
                          </a:solidFill>
                          <a:effectLst/>
                          <a:latin typeface="+mn-lt"/>
                        </a:rPr>
                        <a:t>ANÁLISIS</a:t>
                      </a:r>
                      <a:endParaRPr kumimoji="0" lang="es-ES" sz="1050" b="1" i="0" u="none" strike="noStrike" cap="none" normalizeH="0" baseline="0" dirty="0" smtClean="0">
                        <a:ln>
                          <a:noFill/>
                        </a:ln>
                        <a:solidFill>
                          <a:schemeClr val="tx1"/>
                        </a:solidFill>
                        <a:effectLst/>
                        <a:latin typeface="+mn-lt"/>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DC69"/>
                    </a:solidFill>
                  </a:tcPr>
                </a:tc>
              </a:tr>
              <a:tr h="3960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50" b="1" i="0" u="none" strike="noStrike" cap="none" normalizeH="0" baseline="0" dirty="0" smtClean="0">
                          <a:ln>
                            <a:noFill/>
                          </a:ln>
                          <a:solidFill>
                            <a:schemeClr val="tx1"/>
                          </a:solidFill>
                          <a:effectLst/>
                          <a:latin typeface="+mn-lt"/>
                        </a:rPr>
                        <a:t>40 – 52</a:t>
                      </a:r>
                      <a:endParaRPr kumimoji="0" lang="es-ES" sz="1050" b="1" i="0" u="none" strike="noStrike" cap="none" normalizeH="0" baseline="0" dirty="0" smtClean="0">
                        <a:ln>
                          <a:noFill/>
                        </a:ln>
                        <a:solidFill>
                          <a:schemeClr val="tx1"/>
                        </a:solidFill>
                        <a:effectLst/>
                        <a:latin typeface="+mn-lt"/>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050" b="0" i="0" u="none" strike="noStrike" cap="none" normalizeH="0" baseline="0" dirty="0" smtClean="0">
                          <a:ln>
                            <a:noFill/>
                          </a:ln>
                          <a:solidFill>
                            <a:schemeClr val="tx1"/>
                          </a:solidFill>
                          <a:effectLst/>
                          <a:latin typeface="+mn-lt"/>
                        </a:rPr>
                        <a:t>CUENTA CON LAS CARACTERÍSTICAS SUFICIENTES Y APROPIADAS PARA DESARROLLARSE COMO UN BUEN NEGOCIADOR.</a:t>
                      </a:r>
                      <a:endParaRPr kumimoji="0" lang="es-ES" sz="1050" b="0" i="0" u="none" strike="noStrike" cap="none" normalizeH="0" baseline="0" dirty="0" smtClean="0">
                        <a:ln>
                          <a:noFill/>
                        </a:ln>
                        <a:solidFill>
                          <a:schemeClr val="tx1"/>
                        </a:solidFill>
                        <a:effectLst/>
                        <a:latin typeface="+mn-lt"/>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5C"/>
                    </a:solidFill>
                  </a:tcPr>
                </a:tc>
              </a:tr>
              <a:tr h="3960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50" b="1" i="0" u="none" strike="noStrike" cap="none" normalizeH="0" baseline="0" smtClean="0">
                          <a:ln>
                            <a:noFill/>
                          </a:ln>
                          <a:solidFill>
                            <a:schemeClr val="tx1"/>
                          </a:solidFill>
                          <a:effectLst/>
                          <a:latin typeface="+mn-lt"/>
                        </a:rPr>
                        <a:t>26 -39</a:t>
                      </a:r>
                      <a:endParaRPr kumimoji="0" lang="es-ES" sz="1050" b="1" i="0" u="none" strike="noStrike" cap="none" normalizeH="0" baseline="0" smtClean="0">
                        <a:ln>
                          <a:noFill/>
                        </a:ln>
                        <a:solidFill>
                          <a:schemeClr val="tx1"/>
                        </a:solidFill>
                        <a:effectLst/>
                        <a:latin typeface="+mn-lt"/>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050" b="0" i="0" u="none" strike="noStrike" cap="none" normalizeH="0" baseline="0" dirty="0" smtClean="0">
                          <a:ln>
                            <a:noFill/>
                          </a:ln>
                          <a:solidFill>
                            <a:schemeClr val="tx1"/>
                          </a:solidFill>
                          <a:effectLst/>
                          <a:latin typeface="+mn-lt"/>
                        </a:rPr>
                        <a:t>REQUIERE DE HACER UNA ANÁLISIS DE AQUELLAS CARACTERÍSTICAS QUE LE IMPIDEN SER UN BUEN NEGOCIADOR CON MAYOR FRECUENCIA.</a:t>
                      </a:r>
                      <a:endParaRPr kumimoji="0" lang="es-ES" sz="1050" b="0" i="0" u="none" strike="noStrike" cap="none" normalizeH="0" baseline="0" dirty="0" smtClean="0">
                        <a:ln>
                          <a:noFill/>
                        </a:ln>
                        <a:solidFill>
                          <a:schemeClr val="tx1"/>
                        </a:solidFill>
                        <a:effectLst/>
                        <a:latin typeface="+mn-lt"/>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5C"/>
                    </a:solidFill>
                  </a:tcPr>
                </a:tc>
              </a:tr>
              <a:tr h="3960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50" b="1" i="0" u="none" strike="noStrike" cap="none" normalizeH="0" baseline="0" smtClean="0">
                          <a:ln>
                            <a:noFill/>
                          </a:ln>
                          <a:solidFill>
                            <a:schemeClr val="tx1"/>
                          </a:solidFill>
                          <a:effectLst/>
                          <a:latin typeface="+mn-lt"/>
                        </a:rPr>
                        <a:t>MENOS DE 26</a:t>
                      </a:r>
                      <a:endParaRPr kumimoji="0" lang="es-ES" sz="1050" b="1" i="0" u="none" strike="noStrike" cap="none" normalizeH="0" baseline="0" smtClean="0">
                        <a:ln>
                          <a:noFill/>
                        </a:ln>
                        <a:solidFill>
                          <a:schemeClr val="tx1"/>
                        </a:solidFill>
                        <a:effectLst/>
                        <a:latin typeface="+mn-lt"/>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050" b="0" i="0" u="none" strike="noStrike" cap="none" normalizeH="0" baseline="0" dirty="0" smtClean="0">
                          <a:ln>
                            <a:noFill/>
                          </a:ln>
                          <a:solidFill>
                            <a:schemeClr val="tx1"/>
                          </a:solidFill>
                          <a:effectLst/>
                          <a:latin typeface="+mn-lt"/>
                        </a:rPr>
                        <a:t>REQUIERE DE PROFUNDIZAR EN SI MISMO PARA MODIFICAR SU ACTITUD COMO NEGOCIADOR Y PODER DESARROLLARSE EN EL FUTURO COMO UN NEGOCIADOR POSITIVO.</a:t>
                      </a:r>
                      <a:endParaRPr kumimoji="0" lang="es-ES" sz="1050" b="0" i="0" u="none" strike="noStrike" cap="none" normalizeH="0" baseline="0" dirty="0" smtClean="0">
                        <a:ln>
                          <a:noFill/>
                        </a:ln>
                        <a:solidFill>
                          <a:schemeClr val="tx1"/>
                        </a:solidFill>
                        <a:effectLst/>
                        <a:latin typeface="+mn-lt"/>
                      </a:endParaRP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5C"/>
                    </a:solidFill>
                  </a:tcPr>
                </a:tc>
              </a:tr>
            </a:tbl>
          </a:graphicData>
        </a:graphic>
      </p:graphicFrame>
    </p:spTree>
    <p:extLst>
      <p:ext uri="{BB962C8B-B14F-4D97-AF65-F5344CB8AC3E}">
        <p14:creationId xmlns:p14="http://schemas.microsoft.com/office/powerpoint/2010/main" val="3069252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3 Marcador de número de diapositiva"/>
          <p:cNvSpPr>
            <a:spLocks noGrp="1"/>
          </p:cNvSpPr>
          <p:nvPr>
            <p:ph type="sldNum" sz="quarter" idx="12"/>
          </p:nvPr>
        </p:nvSpPr>
        <p:spPr/>
        <p:txBody>
          <a:bodyPr/>
          <a:lstStyle/>
          <a:p>
            <a:pPr>
              <a:defRPr/>
            </a:pPr>
            <a:fld id="{E7E40F14-38E4-4794-AFAA-0C236B63AF89}" type="slidenum">
              <a:rPr lang="es-ES"/>
              <a:pPr>
                <a:defRPr/>
              </a:pPr>
              <a:t>21</a:t>
            </a:fld>
            <a:endParaRPr lang="es-ES"/>
          </a:p>
        </p:txBody>
      </p:sp>
      <p:sp>
        <p:nvSpPr>
          <p:cNvPr id="38916" name="Rectangle 2"/>
          <p:cNvSpPr>
            <a:spLocks noChangeArrowheads="1"/>
          </p:cNvSpPr>
          <p:nvPr/>
        </p:nvSpPr>
        <p:spPr bwMode="auto">
          <a:xfrm>
            <a:off x="250825" y="188640"/>
            <a:ext cx="8642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ctr">
              <a:tabLst>
                <a:tab pos="228600" algn="l"/>
              </a:tabLst>
            </a:pPr>
            <a:r>
              <a:rPr lang="es-ES" sz="1400" b="1" dirty="0">
                <a:cs typeface="Arial" pitchFamily="34" charset="0"/>
              </a:rPr>
              <a:t>PRÁCTICA INDIVIDUAL </a:t>
            </a:r>
            <a:r>
              <a:rPr lang="es-ES" sz="1400" b="1" dirty="0" smtClean="0">
                <a:cs typeface="Arial" pitchFamily="34" charset="0"/>
              </a:rPr>
              <a:t>4.1:</a:t>
            </a:r>
            <a:endParaRPr lang="es-ES" sz="1400" b="1" dirty="0">
              <a:cs typeface="Arial" pitchFamily="34" charset="0"/>
            </a:endParaRPr>
          </a:p>
          <a:p>
            <a:pPr marL="342900" indent="-342900" algn="ctr">
              <a:tabLst>
                <a:tab pos="228600" algn="l"/>
              </a:tabLst>
            </a:pPr>
            <a:r>
              <a:rPr lang="es-ES" sz="1400" b="1" dirty="0">
                <a:cs typeface="Arial" pitchFamily="34" charset="0"/>
              </a:rPr>
              <a:t>PERFILES IDEALES </a:t>
            </a:r>
            <a:r>
              <a:rPr lang="es-ES" sz="1400" b="1" dirty="0" smtClean="0">
                <a:cs typeface="Arial" pitchFamily="34" charset="0"/>
              </a:rPr>
              <a:t>DEL NEGOCIADOR</a:t>
            </a:r>
            <a:endParaRPr lang="es-ES" sz="1400" b="1" dirty="0">
              <a:cs typeface="Arial" pitchFamily="34" charset="0"/>
            </a:endParaRPr>
          </a:p>
        </p:txBody>
      </p:sp>
      <p:graphicFrame>
        <p:nvGraphicFramePr>
          <p:cNvPr id="898155" name="Group 107"/>
          <p:cNvGraphicFramePr>
            <a:graphicFrameLocks noGrp="1"/>
          </p:cNvGraphicFramePr>
          <p:nvPr>
            <p:extLst>
              <p:ext uri="{D42A27DB-BD31-4B8C-83A1-F6EECF244321}">
                <p14:modId xmlns:p14="http://schemas.microsoft.com/office/powerpoint/2010/main" val="2128287780"/>
              </p:ext>
            </p:extLst>
          </p:nvPr>
        </p:nvGraphicFramePr>
        <p:xfrm>
          <a:off x="395288" y="779463"/>
          <a:ext cx="8353425" cy="274637"/>
        </p:xfrm>
        <a:graphic>
          <a:graphicData uri="http://schemas.openxmlformats.org/drawingml/2006/table">
            <a:tbl>
              <a:tblPr/>
              <a:tblGrid>
                <a:gridCol w="504825"/>
                <a:gridCol w="7848600"/>
              </a:tblGrid>
              <a:tr h="2746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rPr>
                        <a:t>1.0.- </a:t>
                      </a:r>
                    </a:p>
                  </a:txBody>
                  <a:tcPr marT="45773" marB="4577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DC6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Narrow" pitchFamily="34" charset="0"/>
                        </a:rPr>
                        <a:t>DE MANERA INDIVIDUAL, RESUELVA LA SIGUIENTE PRÁCTICA</a:t>
                      </a:r>
                      <a:endParaRPr kumimoji="0" lang="es-ES" sz="1200" b="0" i="0" u="none" strike="noStrike" cap="none" normalizeH="0" baseline="0" dirty="0" smtClean="0">
                        <a:ln>
                          <a:noFill/>
                        </a:ln>
                        <a:solidFill>
                          <a:schemeClr val="tx1"/>
                        </a:solidFill>
                        <a:effectLst/>
                        <a:latin typeface="Arial Narrow" pitchFamily="34" charset="0"/>
                      </a:endParaRPr>
                    </a:p>
                  </a:txBody>
                  <a:tcPr marT="45773" marB="4577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DC69"/>
                    </a:solidFill>
                  </a:tcPr>
                </a:tc>
              </a:tr>
            </a:tbl>
          </a:graphicData>
        </a:graphic>
      </p:graphicFrame>
      <p:graphicFrame>
        <p:nvGraphicFramePr>
          <p:cNvPr id="898175" name="Group 127"/>
          <p:cNvGraphicFramePr>
            <a:graphicFrameLocks noGrp="1"/>
          </p:cNvGraphicFramePr>
          <p:nvPr>
            <p:extLst>
              <p:ext uri="{D42A27DB-BD31-4B8C-83A1-F6EECF244321}">
                <p14:modId xmlns:p14="http://schemas.microsoft.com/office/powerpoint/2010/main" val="4099519746"/>
              </p:ext>
            </p:extLst>
          </p:nvPr>
        </p:nvGraphicFramePr>
        <p:xfrm>
          <a:off x="395288" y="1362075"/>
          <a:ext cx="8351837" cy="3729038"/>
        </p:xfrm>
        <a:graphic>
          <a:graphicData uri="http://schemas.openxmlformats.org/drawingml/2006/table">
            <a:tbl>
              <a:tblPr/>
              <a:tblGrid>
                <a:gridCol w="8351837"/>
              </a:tblGrid>
              <a:tr h="360424">
                <a:tc>
                  <a:txBody>
                    <a:bodyPr/>
                    <a:lstStyle/>
                    <a:p>
                      <a:pPr marL="449263" marR="0" lvl="0" indent="-449263" algn="just" defTabSz="914400" rtl="0" eaLnBrk="1" fontAlgn="base" latinLnBrk="0" hangingPunct="1">
                        <a:lnSpc>
                          <a:spcPct val="100000"/>
                        </a:lnSpc>
                        <a:spcBef>
                          <a:spcPct val="5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1.1.- ELABORE DOS PERFILES IDEALES DE NEGOCIADORES PARA EL SIGUIENTE CASO PRÁCTICO. LA SOLUCIÓN ES INDIVIDUAL  </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DC69"/>
                    </a:solidFill>
                  </a:tcPr>
                </a:tc>
              </a:tr>
              <a:tr h="336861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_tradnl" sz="1100" b="0" i="0" u="none" strike="noStrike" cap="none" normalizeH="0" baseline="0" dirty="0" smtClean="0">
                        <a:ln>
                          <a:noFill/>
                        </a:ln>
                        <a:solidFill>
                          <a:schemeClr val="tx1"/>
                        </a:solidFill>
                        <a:effectLst/>
                        <a:latin typeface="Arial Narrow"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Narrow" pitchFamily="34" charset="0"/>
                        </a:rPr>
                        <a:t>SE TRATA DE LLEVAR A CABO UNA NEGOCIACIÓN PARA CONSTITUIR UNA NUEVA SOCIEDAD CON UNA EMPRESA INTERNACIONAL CON TECNOLOGÍA DE PUNTA QUE OPERA EN LA CIUDAD DE TIJUANA Y UN IMPORTANTE GRUPO DE INVERSIONISTAS DEL SURESTE PARA CONSTRUIR Y OPERAR UNA NUEVA PLANTA QUE SURTA ESTA ZONA DEL PAÍS, CENTRO Y SURAMÉRICA.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_tradnl" sz="1200" b="0" i="0" u="none" strike="noStrike" cap="none" normalizeH="0" baseline="0" dirty="0" smtClean="0">
                        <a:ln>
                          <a:noFill/>
                        </a:ln>
                        <a:solidFill>
                          <a:schemeClr val="tx1"/>
                        </a:solidFill>
                        <a:effectLst/>
                        <a:latin typeface="Arial Narrow"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Narrow" pitchFamily="34" charset="0"/>
                        </a:rPr>
                        <a:t>LA EMPRESA ES DUEÑA DE VARIAS PATENTES DE NIVEL INTERNACIONAL EN PROCESOS AUTOMATIZADOS Y ROBÓTICOS DE PRODUCCIÓN DE PARTES AUTOMOTRICES Y DE MAQUINARIA LIGERA Y POR TANTO SUS REQUERIMIENTOS DE RECURSOS HUMANOS, MATERIALES Y FINANCIEROS SON DE ALTO NIVEL TANTO EN SU CUANTÍA COMO EN SU GRADO DE ESPECIALIZACIÓN.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_tradnl" sz="1200" b="0" i="0" u="none" strike="noStrike" cap="none" normalizeH="0" baseline="0" dirty="0" smtClean="0">
                        <a:ln>
                          <a:noFill/>
                        </a:ln>
                        <a:solidFill>
                          <a:schemeClr val="tx1"/>
                        </a:solidFill>
                        <a:effectLst/>
                        <a:latin typeface="Arial Narrow"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Narrow" pitchFamily="34" charset="0"/>
                        </a:rPr>
                        <a:t>LA NUEVA PLANTA SE CONSTRUIRÍA EN UN MÁXIMO DE 8 MESES Y ESTARÍA EN POSIBILIDADES DE OPERAR EN 2 MESES MÁS, PERO PARA ELLO ES NECESARIO ESTABLECER UNA SERIE DE BASES DE NEGOCIACIÓN EN CUANTO A LOS DERECHOS DE USO DE LA TECNOLOGÍA, REPARTO DE UTILIDADES, ASISTENCIA TÉCNICA Y ADMINISTRATIVA Y ESPECÍFICAMENTE DURACIÓN DE LOS DERECHOS DE PATENTES, ASÍ COMO DEL SOPORTE DE LOS PROGRAMAS DE INVESTIGACIÓN.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_tradnl" sz="1200" b="0" i="0" u="none" strike="noStrike" cap="none" normalizeH="0" baseline="0" dirty="0" smtClean="0">
                        <a:ln>
                          <a:noFill/>
                        </a:ln>
                        <a:solidFill>
                          <a:schemeClr val="tx1"/>
                        </a:solidFill>
                        <a:effectLst/>
                        <a:latin typeface="Arial Narrow"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Narrow" pitchFamily="34" charset="0"/>
                        </a:rPr>
                        <a:t>PARA ELLO, LOS INVERSIONISTAS MEXICANOS ESTÁN BUSCANDO UNA PERSONA CON UN PERFIL ESPECIFICO DE NEGOCIADOR QUE CUENTE CON LAS CARACTERÍSTICAS Y EXPERIENCIAS NECESARIAS PARA LLEVAR A BUEN FIN EL PROCESO, PARA LO CUAL LE SOLICITAN A USTED QUE EN EL FORMATO SIGUIENTE, RESUMA ESTAS CONDICIONES.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_tradnl" sz="1200" b="0" i="0" u="none" strike="noStrike" cap="none" normalizeH="0" baseline="0" dirty="0" smtClean="0">
                        <a:ln>
                          <a:noFill/>
                        </a:ln>
                        <a:solidFill>
                          <a:schemeClr val="tx1"/>
                        </a:solidFill>
                        <a:effectLst/>
                        <a:latin typeface="Arial Narrow" pitchFamily="34"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98176" name="Group 128"/>
          <p:cNvGraphicFramePr>
            <a:graphicFrameLocks noGrp="1"/>
          </p:cNvGraphicFramePr>
          <p:nvPr>
            <p:extLst>
              <p:ext uri="{D42A27DB-BD31-4B8C-83A1-F6EECF244321}">
                <p14:modId xmlns:p14="http://schemas.microsoft.com/office/powerpoint/2010/main" val="2079989713"/>
              </p:ext>
            </p:extLst>
          </p:nvPr>
        </p:nvGraphicFramePr>
        <p:xfrm>
          <a:off x="395288" y="5349875"/>
          <a:ext cx="8353425" cy="457200"/>
        </p:xfrm>
        <a:graphic>
          <a:graphicData uri="http://schemas.openxmlformats.org/drawingml/2006/table">
            <a:tbl>
              <a:tblPr/>
              <a:tblGrid>
                <a:gridCol w="8353425"/>
              </a:tblGrid>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Narrow" pitchFamily="34" charset="0"/>
                        </a:rPr>
                        <a:t>A CONTINUACION EN EL FORMATO DE LA SIGUIENTE HOJA, DESCRIBA EL PERFIL DEL NEGOCIADOR QUE EN SU OPINION ES EL MAS CONVENIENTE.</a:t>
                      </a:r>
                      <a:endParaRPr kumimoji="0" lang="es-ES" sz="1200" b="0"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379313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5 Marcador de número de diapositiva"/>
          <p:cNvSpPr>
            <a:spLocks noGrp="1"/>
          </p:cNvSpPr>
          <p:nvPr>
            <p:ph type="sldNum" sz="quarter" idx="12"/>
          </p:nvPr>
        </p:nvSpPr>
        <p:spPr/>
        <p:txBody>
          <a:bodyPr/>
          <a:lstStyle/>
          <a:p>
            <a:pPr>
              <a:defRPr/>
            </a:pPr>
            <a:fld id="{B42CCAAA-83E3-41B1-BDEC-3457D5D0C0AB}" type="slidenum">
              <a:rPr lang="es-ES"/>
              <a:pPr>
                <a:defRPr/>
              </a:pPr>
              <a:t>22</a:t>
            </a:fld>
            <a:endParaRPr lang="es-ES"/>
          </a:p>
        </p:txBody>
      </p:sp>
      <p:graphicFrame>
        <p:nvGraphicFramePr>
          <p:cNvPr id="952459" name="Group 139"/>
          <p:cNvGraphicFramePr>
            <a:graphicFrameLocks noGrp="1"/>
          </p:cNvGraphicFramePr>
          <p:nvPr>
            <p:extLst>
              <p:ext uri="{D42A27DB-BD31-4B8C-83A1-F6EECF244321}">
                <p14:modId xmlns:p14="http://schemas.microsoft.com/office/powerpoint/2010/main" val="832580328"/>
              </p:ext>
            </p:extLst>
          </p:nvPr>
        </p:nvGraphicFramePr>
        <p:xfrm>
          <a:off x="684213" y="1125538"/>
          <a:ext cx="7775575" cy="4473576"/>
        </p:xfrm>
        <a:graphic>
          <a:graphicData uri="http://schemas.openxmlformats.org/drawingml/2006/table">
            <a:tbl>
              <a:tblPr/>
              <a:tblGrid>
                <a:gridCol w="431800"/>
                <a:gridCol w="746125"/>
                <a:gridCol w="693737"/>
                <a:gridCol w="561975"/>
                <a:gridCol w="727075"/>
                <a:gridCol w="1141413"/>
                <a:gridCol w="569912"/>
                <a:gridCol w="182563"/>
                <a:gridCol w="425450"/>
                <a:gridCol w="541337"/>
                <a:gridCol w="222250"/>
                <a:gridCol w="257175"/>
                <a:gridCol w="411311"/>
                <a:gridCol w="216024"/>
                <a:gridCol w="125140"/>
                <a:gridCol w="522288"/>
              </a:tblGrid>
              <a:tr h="288925">
                <a:tc gridSpan="12">
                  <a:txBody>
                    <a:bodyPr/>
                    <a:lstStyle/>
                    <a:p>
                      <a:pPr marL="0" marR="0" lvl="0" indent="0" algn="ctr" defTabSz="914400" rtl="0" eaLnBrk="1" fontAlgn="base" latinLnBrk="0" hangingPunct="1">
                        <a:lnSpc>
                          <a:spcPct val="50000"/>
                        </a:lnSpc>
                        <a:spcBef>
                          <a:spcPct val="500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pitchFamily="34" charset="0"/>
                          <a:cs typeface="Times New Roman" pitchFamily="18" charset="0"/>
                        </a:rPr>
                        <a:t>PERFIL DEL NEGOCIADOR</a:t>
                      </a:r>
                      <a:r>
                        <a:rPr kumimoji="0" lang="es-ES" sz="800" b="1" i="0" u="none" strike="noStrike" cap="none" normalizeH="0" baseline="0" dirty="0" smtClean="0">
                          <a:ln>
                            <a:noFill/>
                          </a:ln>
                          <a:solidFill>
                            <a:schemeClr val="tx1"/>
                          </a:solidFill>
                          <a:effectLst/>
                          <a:latin typeface="Arial" pitchFamily="34" charset="0"/>
                          <a:cs typeface="Times New Roman" pitchFamily="18" charset="0"/>
                        </a:rPr>
                        <a:t> </a:t>
                      </a:r>
                      <a:endParaRPr kumimoji="0" lang="es-ES" sz="8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Times New Roman" pitchFamily="18" charset="0"/>
                        </a:rPr>
                        <a:t>CLAVE</a:t>
                      </a:r>
                      <a:r>
                        <a:rPr kumimoji="0" lang="es-ES" sz="800" b="0" i="0" u="none" strike="noStrike" cap="none" normalizeH="0" baseline="0" dirty="0" smtClean="0">
                          <a:ln>
                            <a:noFill/>
                          </a:ln>
                          <a:solidFill>
                            <a:schemeClr val="tx1"/>
                          </a:solidFill>
                          <a:effectLst/>
                          <a:latin typeface="Arial" pitchFamily="34" charset="0"/>
                          <a:cs typeface="Times New Roman" pitchFamily="18" charset="0"/>
                        </a:rPr>
                        <a:t>:</a:t>
                      </a:r>
                      <a:endParaRPr kumimoji="0" lang="es-ES" sz="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s-MX"/>
                    </a:p>
                  </a:txBody>
                  <a:tcPr/>
                </a:tc>
                <a:tc hMerge="1">
                  <a:txBody>
                    <a:bodyPr/>
                    <a:lstStyle/>
                    <a:p>
                      <a:endParaRPr lang="es-MX"/>
                    </a:p>
                  </a:txBody>
                  <a:tcPr/>
                </a:tc>
                <a:tc>
                  <a:txBody>
                    <a:body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es-MX"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5900">
                <a:tc gridSpan="2">
                  <a:txBody>
                    <a:bodyPr/>
                    <a:lstStyle/>
                    <a:p>
                      <a:pPr marL="0" marR="0" lvl="0" indent="0" algn="just" defTabSz="914400" rtl="0" eaLnBrk="1" fontAlgn="base" latinLnBrk="0" hangingPunct="1">
                        <a:lnSpc>
                          <a:spcPct val="5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cs typeface="Times New Roman" pitchFamily="18" charset="0"/>
                        </a:rPr>
                        <a:t>NOMBRE:</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s-MX"/>
                    </a:p>
                  </a:txBody>
                  <a:tcPr/>
                </a:tc>
                <a:tc gridSpan="4">
                  <a:txBody>
                    <a:body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es-MX" sz="900" b="1" i="1"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marL="0" marR="0" lvl="0" indent="0" algn="l" defTabSz="914400" rtl="0" eaLnBrk="1" fontAlgn="base" latinLnBrk="0" hangingPunct="1">
                        <a:lnSpc>
                          <a:spcPct val="50000"/>
                        </a:lnSpc>
                        <a:spcBef>
                          <a:spcPct val="2000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PUESTO/FUNCIÓN ACTUAL</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es-MX" sz="900" b="1" i="1"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87338">
                <a:tc gridSpan="3">
                  <a:txBody>
                    <a:bodyPr/>
                    <a:lstStyle/>
                    <a:p>
                      <a:pPr marL="0" marR="0" lvl="0" indent="0" algn="just" defTabSz="914400" rtl="0" eaLnBrk="1" fontAlgn="base" latinLnBrk="0" hangingPunct="1">
                        <a:lnSpc>
                          <a:spcPct val="5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cs typeface="Times New Roman" pitchFamily="18" charset="0"/>
                        </a:rPr>
                        <a:t>PAPEL EN LA NEGOCIACIÓN</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s-MX"/>
                    </a:p>
                  </a:txBody>
                  <a:tcPr/>
                </a:tc>
                <a:tc hMerge="1">
                  <a:txBody>
                    <a:bodyPr/>
                    <a:lstStyle/>
                    <a:p>
                      <a:endParaRPr lang="es-MX"/>
                    </a:p>
                  </a:txBody>
                  <a:tcPr/>
                </a:tc>
                <a:tc gridSpan="3">
                  <a:txBody>
                    <a:bodyPr/>
                    <a:lstStyle/>
                    <a:p>
                      <a:pPr marL="0" marR="0" lvl="0" indent="0" algn="ctr" defTabSz="914400" rtl="0" eaLnBrk="1" fontAlgn="base" latinLnBrk="0" hangingPunct="1">
                        <a:lnSpc>
                          <a:spcPct val="50000"/>
                        </a:lnSpc>
                        <a:spcBef>
                          <a:spcPct val="20000"/>
                        </a:spcBef>
                        <a:spcAft>
                          <a:spcPct val="0"/>
                        </a:spcAft>
                        <a:buClrTx/>
                        <a:buSzTx/>
                        <a:buFontTx/>
                        <a:buNone/>
                        <a:tabLst/>
                      </a:pPr>
                      <a:endParaRPr kumimoji="0" lang="es-MX" sz="900" b="1" i="1"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gridSpan="10">
                  <a:txBody>
                    <a:bodyPr/>
                    <a:lstStyle/>
                    <a:p>
                      <a:pPr marL="0" marR="0" lvl="0" indent="0" algn="l" defTabSz="914400" rtl="0" eaLnBrk="1" fontAlgn="base" latinLnBrk="0" hangingPunct="1">
                        <a:lnSpc>
                          <a:spcPct val="50000"/>
                        </a:lnSpc>
                        <a:spcBef>
                          <a:spcPct val="2000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1.0 DATOS GENERALES:</a:t>
                      </a:r>
                      <a:endParaRPr kumimoji="0" lang="es-ES" sz="9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1.1</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SEXO</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900" b="1" i="1"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1.2</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pitchFamily="34" charset="0"/>
                        </a:rPr>
                        <a:t>EDAD:</a:t>
                      </a:r>
                      <a:endParaRPr kumimoji="0" lang="es-ES" sz="9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900" b="1" i="1"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1.3</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ESTADO CIVIL ACTUAL</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900" b="1"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1.4</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TAMAÑO FAMILIAR:</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900" b="1" i="1"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1.5</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ORIGINARIO DE:</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900" b="1" i="1"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1.6</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RESIDENCIA ACTUAL</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900" b="1" i="1"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7742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1.7</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ESTUDIOS REALIZADOS  A</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900" b="1" i="1"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EN</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900" b="0" i="1"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1.8</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ESTUDIOS REALIZADOS  B</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900" b="1" i="1"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EN</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9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1.9</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EXPERIENCIA EN LA RAMA</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900" b="1" i="1"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1.10</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ANTIGÜEDAD EN LA EMPRESA</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900" b="1" i="1"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r>
              <a:tr h="228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pitchFamily="34" charset="0"/>
                        </a:rPr>
                        <a:t>1.11</a:t>
                      </a:r>
                      <a:endParaRPr kumimoji="0" lang="es-ES" sz="9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ANTIGÜEDAD EN EL PUESTO</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900" b="1" i="1"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1.12</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gridSpan="6">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POSICIÓN EN LA ORGANIZACIÓN</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900" b="1" i="1"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r>
              <a:tr h="228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pitchFamily="34" charset="0"/>
                        </a:rPr>
                        <a:t>1.13</a:t>
                      </a:r>
                      <a:endParaRPr kumimoji="0" lang="es-ES" sz="9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RASGOS PRINCIPALES DE PERSONALIDAD</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1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900" b="1" i="1"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1.14</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VALORES PRINCIPALES</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gridSpan="1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900" b="1"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pitchFamily="34" charset="0"/>
                        </a:rPr>
                        <a:t>1.15</a:t>
                      </a:r>
                      <a:endParaRPr kumimoji="0" lang="es-ES" sz="9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OTROS:</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gridSpan="1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900" b="1" i="1"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600">
                <a:tc gridSpan="6">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pitchFamily="34" charset="0"/>
                        </a:rPr>
                        <a:t>2.0</a:t>
                      </a:r>
                      <a:r>
                        <a:rPr kumimoji="0" lang="es-ES" sz="900" b="1" i="0" u="none" strike="noStrike" cap="none" normalizeH="0" baseline="0" dirty="0" smtClean="0">
                          <a:ln>
                            <a:noFill/>
                          </a:ln>
                          <a:solidFill>
                            <a:schemeClr val="tx1"/>
                          </a:solidFill>
                          <a:effectLst/>
                          <a:latin typeface="Arial" pitchFamily="34" charset="0"/>
                        </a:rPr>
                        <a:t>   </a:t>
                      </a:r>
                      <a:r>
                        <a:rPr kumimoji="0" lang="es-ES_tradnl" sz="900" b="1" i="0" u="none" strike="noStrike" cap="none" normalizeH="0" baseline="0" dirty="0" smtClean="0">
                          <a:ln>
                            <a:noFill/>
                          </a:ln>
                          <a:solidFill>
                            <a:schemeClr val="tx1"/>
                          </a:solidFill>
                          <a:effectLst/>
                          <a:latin typeface="Arial" pitchFamily="34" charset="0"/>
                        </a:rPr>
                        <a:t>CARACTERÍSTICAS Y CONDICIONES DE NEGOCIACIÓN:</a:t>
                      </a:r>
                      <a:endParaRPr kumimoji="0" lang="es-ES" sz="9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2.1</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EXPERIENCIA COMO NEGOCIADOR</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9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MX" sz="900" b="1" i="1"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r>
              <a:tr h="228600">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rPr>
                        <a:t>2.2   POSICIÓN HABITUAL DE NEGOCIADOR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9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600">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rPr>
                        <a:t>2.3   INTERESES INSTITUCIONALES MANIFIESTOS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600">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rPr>
                        <a:t>2.4  INTERESES PERSONALES</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9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600">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2.5  NEGOCIADORES INDIRECTOS</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9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600">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itchFamily="34" charset="0"/>
                        </a:rPr>
                        <a:t>2.6  OTROS DATOS:</a:t>
                      </a:r>
                      <a:endParaRPr kumimoji="0" lang="es-ES" sz="9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DC6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4" name="Rectangle 2"/>
          <p:cNvSpPr>
            <a:spLocks noChangeArrowheads="1"/>
          </p:cNvSpPr>
          <p:nvPr/>
        </p:nvSpPr>
        <p:spPr bwMode="auto">
          <a:xfrm>
            <a:off x="250825" y="188640"/>
            <a:ext cx="8642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ctr">
              <a:tabLst>
                <a:tab pos="228600" algn="l"/>
              </a:tabLst>
            </a:pPr>
            <a:r>
              <a:rPr lang="es-ES" sz="1400" b="1" dirty="0">
                <a:cs typeface="Arial" pitchFamily="34" charset="0"/>
              </a:rPr>
              <a:t>PRÁCTICA INDIVIDUAL </a:t>
            </a:r>
            <a:r>
              <a:rPr lang="es-ES" sz="1400" b="1" dirty="0" smtClean="0">
                <a:cs typeface="Arial" pitchFamily="34" charset="0"/>
              </a:rPr>
              <a:t>4.1:</a:t>
            </a:r>
            <a:endParaRPr lang="es-ES" sz="1400" b="1" dirty="0">
              <a:cs typeface="Arial" pitchFamily="34" charset="0"/>
            </a:endParaRPr>
          </a:p>
          <a:p>
            <a:pPr marL="342900" indent="-342900" algn="ctr">
              <a:tabLst>
                <a:tab pos="228600" algn="l"/>
              </a:tabLst>
            </a:pPr>
            <a:r>
              <a:rPr lang="es-ES" sz="1400" b="1" dirty="0">
                <a:cs typeface="Arial" pitchFamily="34" charset="0"/>
              </a:rPr>
              <a:t>PERFILES IDEALES </a:t>
            </a:r>
            <a:r>
              <a:rPr lang="es-ES" sz="1400" b="1" dirty="0" smtClean="0">
                <a:cs typeface="Arial" pitchFamily="34" charset="0"/>
              </a:rPr>
              <a:t>DEL NEGOCIADOR. </a:t>
            </a:r>
            <a:r>
              <a:rPr lang="es-ES" sz="1400" b="1" i="1" dirty="0" smtClean="0">
                <a:cs typeface="Arial" pitchFamily="34" charset="0"/>
              </a:rPr>
              <a:t>Continuación…</a:t>
            </a:r>
            <a:endParaRPr lang="es-ES" sz="1400" b="1" i="1" dirty="0">
              <a:cs typeface="Arial" pitchFamily="34" charset="0"/>
            </a:endParaRPr>
          </a:p>
        </p:txBody>
      </p:sp>
    </p:spTree>
    <p:extLst>
      <p:ext uri="{BB962C8B-B14F-4D97-AF65-F5344CB8AC3E}">
        <p14:creationId xmlns:p14="http://schemas.microsoft.com/office/powerpoint/2010/main" val="3568012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Marcador de número de diapositiva"/>
          <p:cNvSpPr>
            <a:spLocks noGrp="1"/>
          </p:cNvSpPr>
          <p:nvPr>
            <p:ph type="sldNum" sz="quarter" idx="12"/>
          </p:nvPr>
        </p:nvSpPr>
        <p:spPr/>
        <p:txBody>
          <a:bodyPr/>
          <a:lstStyle/>
          <a:p>
            <a:pPr>
              <a:defRPr/>
            </a:pPr>
            <a:fld id="{88CDB4F4-8D95-44C0-8A8D-38A3277EA1B0}" type="slidenum">
              <a:rPr lang="es-ES"/>
              <a:pPr>
                <a:defRPr/>
              </a:pPr>
              <a:t>23</a:t>
            </a:fld>
            <a:endParaRPr lang="es-ES"/>
          </a:p>
        </p:txBody>
      </p:sp>
      <p:sp>
        <p:nvSpPr>
          <p:cNvPr id="33796" name="Rectangle 2"/>
          <p:cNvSpPr>
            <a:spLocks noChangeArrowheads="1"/>
          </p:cNvSpPr>
          <p:nvPr/>
        </p:nvSpPr>
        <p:spPr bwMode="auto">
          <a:xfrm>
            <a:off x="250825" y="325983"/>
            <a:ext cx="864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s-ES" b="1" dirty="0" smtClean="0"/>
              <a:t>MAPA  </a:t>
            </a:r>
            <a:r>
              <a:rPr lang="es-ES" b="1" dirty="0"/>
              <a:t>DE  INTERESES</a:t>
            </a:r>
          </a:p>
        </p:txBody>
      </p:sp>
      <p:sp>
        <p:nvSpPr>
          <p:cNvPr id="33797" name="Rectangle 3"/>
          <p:cNvSpPr>
            <a:spLocks noChangeArrowheads="1"/>
          </p:cNvSpPr>
          <p:nvPr/>
        </p:nvSpPr>
        <p:spPr bwMode="auto">
          <a:xfrm>
            <a:off x="2195513" y="1035274"/>
            <a:ext cx="6624637" cy="1323439"/>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nchor="ctr">
            <a:spAutoFit/>
          </a:bodyPr>
          <a:lstStyle/>
          <a:p>
            <a:pPr algn="just"/>
            <a:r>
              <a:rPr lang="es-ES_tradnl" sz="1600" dirty="0"/>
              <a:t>El </a:t>
            </a:r>
            <a:r>
              <a:rPr lang="es-ES_tradnl" sz="1600" b="1" i="1" dirty="0"/>
              <a:t>mapa de interés</a:t>
            </a:r>
            <a:r>
              <a:rPr lang="es-ES_tradnl" sz="1600" dirty="0"/>
              <a:t> es una</a:t>
            </a:r>
            <a:r>
              <a:rPr lang="es-ES_tradnl" sz="1600" b="1" i="1" dirty="0"/>
              <a:t> guía </a:t>
            </a:r>
            <a:r>
              <a:rPr lang="es-ES_tradnl" sz="1600" dirty="0"/>
              <a:t>que ayuda a averiguar qué tipo de información se necesita conocer. </a:t>
            </a:r>
            <a:r>
              <a:rPr lang="es-ES_tradnl" sz="1600" dirty="0" smtClean="0"/>
              <a:t>Ayuda a </a:t>
            </a:r>
            <a:r>
              <a:rPr lang="es-ES_tradnl" sz="1600" b="1" i="1" dirty="0" smtClean="0"/>
              <a:t>plantear </a:t>
            </a:r>
            <a:r>
              <a:rPr lang="es-ES_tradnl" sz="1600" b="1" i="1" dirty="0"/>
              <a:t>preguntas </a:t>
            </a:r>
            <a:r>
              <a:rPr lang="es-ES_tradnl" sz="1600" dirty="0"/>
              <a:t>que revelen los </a:t>
            </a:r>
            <a:r>
              <a:rPr lang="es-ES_tradnl" sz="1600" b="1" i="1" dirty="0"/>
              <a:t>intereses de las otras</a:t>
            </a:r>
            <a:r>
              <a:rPr lang="es-ES_tradnl" sz="1600" dirty="0"/>
              <a:t> partes y que ayuden a determinar sus </a:t>
            </a:r>
            <a:r>
              <a:rPr lang="es-ES_tradnl" sz="1600" b="1" i="1" dirty="0"/>
              <a:t>propios intereses y su relativa prioridad.</a:t>
            </a:r>
            <a:r>
              <a:rPr lang="es-ES_tradnl" sz="1600" dirty="0"/>
              <a:t>  Señala las </a:t>
            </a:r>
            <a:r>
              <a:rPr lang="es-ES_tradnl" sz="1600" b="1" i="1" dirty="0"/>
              <a:t>diferentes interrelaciones de intereses y posiciones</a:t>
            </a:r>
            <a:r>
              <a:rPr lang="es-ES_tradnl" sz="1600" dirty="0"/>
              <a:t> de los integrantes de las </a:t>
            </a:r>
            <a:r>
              <a:rPr lang="es-ES_tradnl" sz="1600" b="1" i="1" dirty="0"/>
              <a:t>contrapartes de las negociaciones</a:t>
            </a:r>
            <a:r>
              <a:rPr lang="es-ES_tradnl" sz="1600" b="1" i="1" dirty="0" smtClean="0"/>
              <a:t>.</a:t>
            </a:r>
            <a:endParaRPr lang="es-ES_tradnl" sz="1600" dirty="0"/>
          </a:p>
        </p:txBody>
      </p:sp>
      <p:pic>
        <p:nvPicPr>
          <p:cNvPr id="33798" name="Picture 5" descr="organizacion-conteni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078" y="3775409"/>
            <a:ext cx="1799261" cy="21018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8" descr="03_estrateg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52737"/>
            <a:ext cx="1656184" cy="227669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p:nvSpPr>
        <p:spPr bwMode="auto">
          <a:xfrm>
            <a:off x="2194797" y="2667713"/>
            <a:ext cx="6624637" cy="1323439"/>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nchor="ctr">
            <a:spAutoFit/>
          </a:bodyPr>
          <a:lstStyle/>
          <a:p>
            <a:pPr algn="just"/>
            <a:r>
              <a:rPr lang="es-ES_tradnl" sz="1600" dirty="0" smtClean="0"/>
              <a:t>El </a:t>
            </a:r>
            <a:r>
              <a:rPr lang="es-ES_tradnl" sz="1600" b="1" i="1" dirty="0"/>
              <a:t>mapa de intereses</a:t>
            </a:r>
            <a:r>
              <a:rPr lang="es-ES_tradnl" sz="1600" dirty="0"/>
              <a:t> aumenta la </a:t>
            </a:r>
            <a:r>
              <a:rPr lang="es-ES_tradnl" sz="1600" b="1" i="1" dirty="0"/>
              <a:t>capacidad de negociar y de desarrollar un buen instinto de negociador</a:t>
            </a:r>
            <a:r>
              <a:rPr lang="es-ES_tradnl" sz="1600" dirty="0"/>
              <a:t>; </a:t>
            </a:r>
            <a:r>
              <a:rPr lang="es-ES_tradnl" sz="1600" b="1" i="1" dirty="0"/>
              <a:t>reducir errores </a:t>
            </a:r>
            <a:r>
              <a:rPr lang="es-ES_tradnl" sz="1600" dirty="0"/>
              <a:t>en el proceso de negociación y </a:t>
            </a:r>
            <a:r>
              <a:rPr lang="es-ES_tradnl" sz="1600" b="1" i="1" dirty="0"/>
              <a:t>evitar que logren acuerdos </a:t>
            </a:r>
            <a:r>
              <a:rPr lang="es-ES_tradnl" sz="1600" dirty="0"/>
              <a:t>que resulten </a:t>
            </a:r>
            <a:r>
              <a:rPr lang="es-ES_tradnl" sz="1600" b="1" i="1" dirty="0"/>
              <a:t>improcedentes </a:t>
            </a:r>
            <a:r>
              <a:rPr lang="es-ES_tradnl" sz="1600" dirty="0"/>
              <a:t>posteriormente, de los que se </a:t>
            </a:r>
            <a:r>
              <a:rPr lang="es-ES_tradnl" sz="1600" b="1" i="1" dirty="0"/>
              <a:t>arrepientan</a:t>
            </a:r>
            <a:r>
              <a:rPr lang="es-ES_tradnl" sz="1600" dirty="0"/>
              <a:t> después alguna de las partes y que en </a:t>
            </a:r>
            <a:r>
              <a:rPr lang="es-ES_tradnl" sz="1600" b="1" i="1" dirty="0"/>
              <a:t>general no estén correctamente negociados</a:t>
            </a:r>
            <a:r>
              <a:rPr lang="es-ES_tradnl" sz="1600" b="1" i="1" dirty="0" smtClean="0"/>
              <a:t>.</a:t>
            </a:r>
            <a:endParaRPr lang="es-ES_tradnl" sz="1600" dirty="0"/>
          </a:p>
        </p:txBody>
      </p:sp>
      <p:sp>
        <p:nvSpPr>
          <p:cNvPr id="10" name="Rectangle 3"/>
          <p:cNvSpPr>
            <a:spLocks noChangeArrowheads="1"/>
          </p:cNvSpPr>
          <p:nvPr/>
        </p:nvSpPr>
        <p:spPr bwMode="auto">
          <a:xfrm>
            <a:off x="2195513" y="4331474"/>
            <a:ext cx="6624637" cy="1569660"/>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nchor="ctr">
            <a:spAutoFit/>
          </a:bodyPr>
          <a:lstStyle/>
          <a:p>
            <a:pPr algn="just"/>
            <a:r>
              <a:rPr lang="es-ES_tradnl" sz="1600" dirty="0" smtClean="0"/>
              <a:t>Los </a:t>
            </a:r>
            <a:r>
              <a:rPr lang="es-ES_tradnl" sz="1600" dirty="0"/>
              <a:t>mapas de intereses </a:t>
            </a:r>
            <a:r>
              <a:rPr lang="es-ES_tradnl" sz="1600" b="1" i="1" dirty="0"/>
              <a:t>cambian a medida que usted conozca</a:t>
            </a:r>
            <a:r>
              <a:rPr lang="es-ES_tradnl" sz="1600" dirty="0"/>
              <a:t> a su contraparte y en la medida que vaya recopilando mayor información. </a:t>
            </a:r>
          </a:p>
          <a:p>
            <a:pPr algn="just"/>
            <a:r>
              <a:rPr lang="es-ES_tradnl" sz="1600" dirty="0"/>
              <a:t>El mapa de intereses sirve para descubrir </a:t>
            </a:r>
            <a:r>
              <a:rPr lang="es-ES_tradnl" sz="1600" b="1" i="1" dirty="0"/>
              <a:t>las conexiones que existan entre participantes (y los grupos a que pertenecen) y sus intereses, </a:t>
            </a:r>
            <a:r>
              <a:rPr lang="es-ES_tradnl" sz="1600" dirty="0"/>
              <a:t>con el fin de buscar opciones que satisfagan a la mayor cantidad de intereses y participantes posible y elaborar una </a:t>
            </a:r>
            <a:r>
              <a:rPr lang="es-ES_tradnl" sz="1600" b="1" i="1" dirty="0"/>
              <a:t>estrategia efectiva</a:t>
            </a:r>
            <a:r>
              <a:rPr lang="es-ES_tradnl" sz="1600" dirty="0"/>
              <a:t> de negociación.</a:t>
            </a:r>
          </a:p>
        </p:txBody>
      </p:sp>
    </p:spTree>
    <p:extLst>
      <p:ext uri="{BB962C8B-B14F-4D97-AF65-F5344CB8AC3E}">
        <p14:creationId xmlns:p14="http://schemas.microsoft.com/office/powerpoint/2010/main" val="35957787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additive="base">
                                        <p:cTn id="7" dur="250" fill="hold"/>
                                        <p:tgtEl>
                                          <p:spTgt spid="33797"/>
                                        </p:tgtEl>
                                        <p:attrNameLst>
                                          <p:attrName>ppt_x</p:attrName>
                                        </p:attrNameLst>
                                      </p:cBhvr>
                                      <p:tavLst>
                                        <p:tav tm="0">
                                          <p:val>
                                            <p:strVal val="#ppt_x"/>
                                          </p:val>
                                        </p:tav>
                                        <p:tav tm="100000">
                                          <p:val>
                                            <p:strVal val="#ppt_x"/>
                                          </p:val>
                                        </p:tav>
                                      </p:tavLst>
                                    </p:anim>
                                    <p:anim calcmode="lin" valueType="num">
                                      <p:cBhvr additive="base">
                                        <p:cTn id="8" dur="250" fill="hold"/>
                                        <p:tgtEl>
                                          <p:spTgt spid="33797"/>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ppt_x"/>
                                          </p:val>
                                        </p:tav>
                                        <p:tav tm="100000">
                                          <p:val>
                                            <p:strVal val="#ppt_x"/>
                                          </p:val>
                                        </p:tav>
                                      </p:tavLst>
                                    </p:anim>
                                    <p:anim calcmode="lin" valueType="num">
                                      <p:cBhvr additive="base">
                                        <p:cTn id="13" dur="2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50" fill="hold"/>
                                        <p:tgtEl>
                                          <p:spTgt spid="10"/>
                                        </p:tgtEl>
                                        <p:attrNameLst>
                                          <p:attrName>ppt_x</p:attrName>
                                        </p:attrNameLst>
                                      </p:cBhvr>
                                      <p:tavLst>
                                        <p:tav tm="0">
                                          <p:val>
                                            <p:strVal val="#ppt_x"/>
                                          </p:val>
                                        </p:tav>
                                        <p:tav tm="100000">
                                          <p:val>
                                            <p:strVal val="#ppt_x"/>
                                          </p:val>
                                        </p:tav>
                                      </p:tavLst>
                                    </p:anim>
                                    <p:anim calcmode="lin" valueType="num">
                                      <p:cBhvr additive="base">
                                        <p:cTn id="18" dur="2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3921" name="Group 177"/>
          <p:cNvGraphicFramePr>
            <a:graphicFrameLocks noGrp="1"/>
          </p:cNvGraphicFramePr>
          <p:nvPr>
            <p:ph/>
            <p:extLst>
              <p:ext uri="{D42A27DB-BD31-4B8C-83A1-F6EECF244321}">
                <p14:modId xmlns:p14="http://schemas.microsoft.com/office/powerpoint/2010/main" val="807604728"/>
              </p:ext>
            </p:extLst>
          </p:nvPr>
        </p:nvGraphicFramePr>
        <p:xfrm>
          <a:off x="519113" y="3644900"/>
          <a:ext cx="8229600" cy="2365740"/>
        </p:xfrm>
        <a:graphic>
          <a:graphicData uri="http://schemas.openxmlformats.org/drawingml/2006/table">
            <a:tbl>
              <a:tblPr/>
              <a:tblGrid>
                <a:gridCol w="369887"/>
                <a:gridCol w="2808288"/>
                <a:gridCol w="3744912"/>
                <a:gridCol w="1306513"/>
              </a:tblGrid>
              <a:tr h="259045">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PARTICIPANTES DE LA CONTRAPARTE NEGOCIADORA – AUTOMECÁNICA, S.A. DE C. V.</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45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1.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ING. CARLOS VELA RODRÍGUEZ</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DIRECTOR GENERAL</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DIRECTO</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2904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C.P.  JORGE MANCERA ENRÍQUEZ</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Narrow" pitchFamily="34" charset="0"/>
                        </a:rPr>
                        <a:t>DIRECTOR ADMINISTRATIVO</a:t>
                      </a:r>
                      <a:endParaRPr kumimoji="0" lang="es-ES" sz="1100" b="0" i="0" u="none" strike="noStrike" cap="none" normalizeH="0" baseline="0" dirty="0" smtClean="0">
                        <a:ln>
                          <a:noFill/>
                        </a:ln>
                        <a:solidFill>
                          <a:schemeClr val="tx1"/>
                        </a:solidFill>
                        <a:effectLst/>
                        <a:latin typeface="Arial Narrow"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DIRECTO</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3031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3.</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ING. ARTURO SOTO IZQUIERDO</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Narrow" pitchFamily="34" charset="0"/>
                        </a:rPr>
                        <a:t>DIRECTOR DE PRODUCCIÓN</a:t>
                      </a:r>
                      <a:endParaRPr kumimoji="0" lang="es-ES" sz="1100" b="0" i="0" u="none" strike="noStrike" cap="none" normalizeH="0" baseline="0" dirty="0" smtClean="0">
                        <a:ln>
                          <a:noFill/>
                        </a:ln>
                        <a:solidFill>
                          <a:schemeClr val="tx1"/>
                        </a:solidFill>
                        <a:effectLst/>
                        <a:latin typeface="Arial Narrow"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DIRECTO</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3031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Narrow" pitchFamily="34" charset="0"/>
                        </a:rPr>
                        <a:t>4.</a:t>
                      </a:r>
                      <a:endParaRPr kumimoji="0" lang="es-ES" sz="1100" b="0" i="0" u="none" strike="noStrike" cap="none" normalizeH="0" baseline="0" dirty="0" smtClean="0">
                        <a:ln>
                          <a:noFill/>
                        </a:ln>
                        <a:solidFill>
                          <a:schemeClr val="tx1"/>
                        </a:solidFill>
                        <a:effectLst/>
                        <a:latin typeface="Arial Narrow"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LIC. FEDERICO HERNÁNDEZ DEL TORO</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Narrow" pitchFamily="34" charset="0"/>
                        </a:rPr>
                        <a:t>PRESIDENTE DEL CONSEJO DE ADMINISTRACIÓN</a:t>
                      </a:r>
                      <a:endParaRPr kumimoji="0" lang="es-ES" sz="1100" b="0" i="0" u="none" strike="noStrike" cap="none" normalizeH="0" baseline="0" dirty="0" smtClean="0">
                        <a:ln>
                          <a:noFill/>
                        </a:ln>
                        <a:solidFill>
                          <a:schemeClr val="tx1"/>
                        </a:solidFill>
                        <a:effectLst/>
                        <a:latin typeface="Arial Narrow"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INDIRECTO</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3031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Narrow" pitchFamily="34" charset="0"/>
                        </a:rPr>
                        <a:t>5.</a:t>
                      </a:r>
                      <a:endParaRPr kumimoji="0" lang="es-ES" sz="1100" b="0" i="0" u="none" strike="noStrike" cap="none" normalizeH="0" baseline="0" dirty="0" smtClean="0">
                        <a:ln>
                          <a:noFill/>
                        </a:ln>
                        <a:solidFill>
                          <a:schemeClr val="tx1"/>
                        </a:solidFill>
                        <a:effectLst/>
                        <a:latin typeface="Arial Narrow"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ING. MARÍA CRISTINA DE ALBA FUENTES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Narrow" pitchFamily="34" charset="0"/>
                        </a:rPr>
                        <a:t>JEFE DEL DEPARTAMENTO DE CALIDAD</a:t>
                      </a:r>
                      <a:endParaRPr kumimoji="0" lang="es-ES" sz="1100" b="0" i="0" u="none" strike="noStrike" cap="none" normalizeH="0" baseline="0" dirty="0" smtClean="0">
                        <a:ln>
                          <a:noFill/>
                        </a:ln>
                        <a:solidFill>
                          <a:schemeClr val="tx1"/>
                        </a:solidFill>
                        <a:effectLst/>
                        <a:latin typeface="Arial Narrow"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INDIRECTO</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3444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Narrow" pitchFamily="34" charset="0"/>
                        </a:rPr>
                        <a:t>6.</a:t>
                      </a:r>
                      <a:endParaRPr kumimoji="0" lang="es-ES" sz="1100" b="0" i="0" u="none" strike="noStrike" cap="none" normalizeH="0" baseline="0" dirty="0" smtClean="0">
                        <a:ln>
                          <a:noFill/>
                        </a:ln>
                        <a:solidFill>
                          <a:schemeClr val="tx1"/>
                        </a:solidFill>
                        <a:effectLst/>
                        <a:latin typeface="Arial Narrow"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100" b="0" i="0" u="none" strike="noStrike" cap="none" normalizeH="0" baseline="0" smtClean="0">
                          <a:ln>
                            <a:noFill/>
                          </a:ln>
                          <a:solidFill>
                            <a:schemeClr val="tx1"/>
                          </a:solidFill>
                          <a:effectLst/>
                          <a:latin typeface="Arial Narrow" pitchFamily="34" charset="0"/>
                        </a:rPr>
                        <a:t>C.P. ARMANDO SEGURA PEÑA</a:t>
                      </a:r>
                      <a:endParaRPr kumimoji="0" lang="es-ES" sz="1100" b="0" i="0" u="none" strike="noStrike" cap="none" normalizeH="0" baseline="0" smtClean="0">
                        <a:ln>
                          <a:noFill/>
                        </a:ln>
                        <a:solidFill>
                          <a:schemeClr val="tx1"/>
                        </a:solidFill>
                        <a:effectLst/>
                        <a:latin typeface="Arial Narrow"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Narrow" pitchFamily="34" charset="0"/>
                        </a:rPr>
                        <a:t>GERENTE DE FINANZAS</a:t>
                      </a:r>
                      <a:endParaRPr kumimoji="0" lang="es-ES" sz="1100" b="0" i="0" u="none" strike="noStrike" cap="none" normalizeH="0" baseline="0" dirty="0" smtClean="0">
                        <a:ln>
                          <a:noFill/>
                        </a:ln>
                        <a:solidFill>
                          <a:schemeClr val="tx1"/>
                        </a:solidFill>
                        <a:effectLst/>
                        <a:latin typeface="Arial Narrow"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INDIRECTO</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3031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Narrow" pitchFamily="34" charset="0"/>
                        </a:rPr>
                        <a:t>7.</a:t>
                      </a:r>
                      <a:endParaRPr kumimoji="0" lang="es-ES" sz="1100" b="0" i="0" u="none" strike="noStrike" cap="none" normalizeH="0" baseline="0" dirty="0" smtClean="0">
                        <a:ln>
                          <a:noFill/>
                        </a:ln>
                        <a:solidFill>
                          <a:schemeClr val="tx1"/>
                        </a:solidFill>
                        <a:effectLst/>
                        <a:latin typeface="Arial Narrow"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100" b="0" i="0" u="none" strike="noStrike" cap="none" normalizeH="0" baseline="0" smtClean="0">
                          <a:ln>
                            <a:noFill/>
                          </a:ln>
                          <a:solidFill>
                            <a:schemeClr val="tx1"/>
                          </a:solidFill>
                          <a:effectLst/>
                          <a:latin typeface="Arial Narrow" pitchFamily="34" charset="0"/>
                        </a:rPr>
                        <a:t>LIC. JUAN MOLINA JIMÉNEZ</a:t>
                      </a:r>
                      <a:endParaRPr kumimoji="0" lang="es-ES" sz="1100" b="0" i="0" u="none" strike="noStrike" cap="none" normalizeH="0" baseline="0" smtClean="0">
                        <a:ln>
                          <a:noFill/>
                        </a:ln>
                        <a:solidFill>
                          <a:schemeClr val="tx1"/>
                        </a:solidFill>
                        <a:effectLst/>
                        <a:latin typeface="Arial Narrow"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Narrow" pitchFamily="34" charset="0"/>
                        </a:rPr>
                        <a:t>DIRECTOR GENERAL DE TECMECÁNICA</a:t>
                      </a:r>
                      <a:endParaRPr kumimoji="0" lang="es-ES" sz="1100" b="0" i="0" u="none" strike="noStrike" cap="none" normalizeH="0" baseline="0" dirty="0" smtClean="0">
                        <a:ln>
                          <a:noFill/>
                        </a:ln>
                        <a:solidFill>
                          <a:schemeClr val="tx1"/>
                        </a:solidFill>
                        <a:effectLst/>
                        <a:latin typeface="Arial Narrow"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COMPETIDOR</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34864" name="Rectangle 2"/>
          <p:cNvSpPr>
            <a:spLocks noChangeArrowheads="1"/>
          </p:cNvSpPr>
          <p:nvPr/>
        </p:nvSpPr>
        <p:spPr bwMode="auto">
          <a:xfrm>
            <a:off x="539750" y="260648"/>
            <a:ext cx="8208963" cy="32590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15000"/>
              </a:lnSpc>
            </a:pPr>
            <a:r>
              <a:rPr lang="es-ES_tradnl" sz="1200" dirty="0">
                <a:latin typeface="Arial Narrow" pitchFamily="34" charset="0"/>
              </a:rPr>
              <a:t>EJEMPLO:…</a:t>
            </a:r>
          </a:p>
          <a:p>
            <a:pPr algn="just">
              <a:lnSpc>
                <a:spcPct val="115000"/>
              </a:lnSpc>
            </a:pPr>
            <a:endParaRPr lang="es-ES" sz="1200" dirty="0">
              <a:latin typeface="Arial Narrow" pitchFamily="34" charset="0"/>
            </a:endParaRPr>
          </a:p>
          <a:p>
            <a:pPr algn="just">
              <a:lnSpc>
                <a:spcPct val="115000"/>
              </a:lnSpc>
            </a:pPr>
            <a:r>
              <a:rPr lang="es-ES_tradnl" sz="1200" dirty="0">
                <a:latin typeface="Arial Narrow" pitchFamily="34" charset="0"/>
              </a:rPr>
              <a:t>NUESTRA EMPRESA, PROVEEDORA DE PARTES MECÁNICAS, S.A. DE C.V., </a:t>
            </a:r>
            <a:r>
              <a:rPr lang="es-ES_tradnl" sz="1200" i="1" dirty="0">
                <a:latin typeface="Arial Narrow" pitchFamily="34" charset="0"/>
              </a:rPr>
              <a:t>PROPAM</a:t>
            </a:r>
            <a:r>
              <a:rPr lang="es-ES_tradnl" sz="1200" dirty="0">
                <a:latin typeface="Arial Narrow" pitchFamily="34" charset="0"/>
              </a:rPr>
              <a:t> SE DEDICA A LA IMPORTACIÓN Y PRODUCCIÓN DE COMPONENTES PARA EL ENSAMBLE DE PARTES MECÁNICAS PARA LA INDUSTRIA AUTOMOTRIZ Y DE ENSAMBLE Y ACTUALMENTE NO LE VENDE A LA PRINCIPAL COMERCIALIZADORA DE ENSAMBLES Y PARTES MECÁNICAS QUE ES AUTOMECANICA, S.A. DE C.V., EMPRESA DE CAPITAL NACIONAL DIRIGIDA POR EL ING. CARLOS VELA RODRÍGUEZ, Y CUYO PRESIDENTE DEL CONSEJO DE ADMINISTRACIÓN ES EL LIC. FEDERICO HERNÁNDEZ DEL TORO, QUIÉN ES EL SOCIO MAYORITARIO Y TIENE INVERSIONES EN OTRAS EMPRESAS DEL RAMO. DESDE TIEMPO ATRÁS SU PRINCIPAL PROVEEDOR TECMECÁNICA, S.A. DE C.V., QUE SI BIEN NO CUENTA CON LA LÍNEA Y SERVICIOS DE PROPAM, SI TIENE UNA RELACIÓN PRÓXIMA CON ALGUNOS DIRECTIVOS DE LA EMPRESA, LO QUE LA HA MANTENIDO PRÁCTICAMENTE COMO SU ÚNICO ABASTECEDOR.</a:t>
            </a:r>
          </a:p>
          <a:p>
            <a:pPr algn="just">
              <a:lnSpc>
                <a:spcPct val="115000"/>
              </a:lnSpc>
            </a:pPr>
            <a:endParaRPr lang="es-ES_tradnl" sz="1200" dirty="0">
              <a:latin typeface="Arial Narrow" pitchFamily="34" charset="0"/>
            </a:endParaRPr>
          </a:p>
          <a:p>
            <a:pPr algn="just">
              <a:lnSpc>
                <a:spcPct val="115000"/>
              </a:lnSpc>
            </a:pPr>
            <a:r>
              <a:rPr lang="es-ES_tradnl" sz="1200" dirty="0">
                <a:latin typeface="Arial Narrow" pitchFamily="34" charset="0"/>
              </a:rPr>
              <a:t>PARA </a:t>
            </a:r>
            <a:r>
              <a:rPr lang="es-ES_tradnl" sz="1200" i="1" dirty="0">
                <a:latin typeface="Arial Narrow" pitchFamily="34" charset="0"/>
              </a:rPr>
              <a:t>PROPAM</a:t>
            </a:r>
            <a:r>
              <a:rPr lang="es-ES_tradnl" sz="1200" dirty="0">
                <a:latin typeface="Arial Narrow" pitchFamily="34" charset="0"/>
              </a:rPr>
              <a:t> ES MUY IMPORTANTE PODER SURTIR SUS PRODUCTOS A ESTA EMPRESA PUES ADEMÁS DE CONTAR CON LOS PRODUCTOS, PRECIOS Y SERVICIOS ADECUADOS REQUIERE DE AMPLIAR SU COBERTURA DE MERCADO Y PARA ELLO HA INICIADO UNA SERIE DE CONVERSACIONES QUE LOS PRINCIPALES EJECUTIVOS DE LA ORGANIZACIÓN CUYO “MAPA DE INTERESES” SE PRESENTA A CONTINUACIÓN.</a:t>
            </a:r>
          </a:p>
        </p:txBody>
      </p:sp>
      <p:sp>
        <p:nvSpPr>
          <p:cNvPr id="5" name="5 Marcador de número de diapositiva"/>
          <p:cNvSpPr>
            <a:spLocks noGrp="1"/>
          </p:cNvSpPr>
          <p:nvPr>
            <p:ph type="sldNum" sz="quarter" idx="12"/>
          </p:nvPr>
        </p:nvSpPr>
        <p:spPr>
          <a:xfrm>
            <a:off x="6553200" y="6376243"/>
            <a:ext cx="2133600" cy="365125"/>
          </a:xfrm>
        </p:spPr>
        <p:txBody>
          <a:bodyPr/>
          <a:lstStyle/>
          <a:p>
            <a:pPr>
              <a:defRPr/>
            </a:pPr>
            <a:fld id="{93577CA7-725D-434A-B56D-E6B3AF4A0AE4}" type="slidenum">
              <a:rPr lang="es-ES"/>
              <a:pPr>
                <a:defRPr/>
              </a:pPr>
              <a:t>24</a:t>
            </a:fld>
            <a:endParaRPr lang="es-ES"/>
          </a:p>
        </p:txBody>
      </p:sp>
    </p:spTree>
    <p:extLst>
      <p:ext uri="{BB962C8B-B14F-4D97-AF65-F5344CB8AC3E}">
        <p14:creationId xmlns:p14="http://schemas.microsoft.com/office/powerpoint/2010/main" val="3637620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1" name="Line 219"/>
          <p:cNvSpPr>
            <a:spLocks noChangeShapeType="1"/>
          </p:cNvSpPr>
          <p:nvPr/>
        </p:nvSpPr>
        <p:spPr bwMode="auto">
          <a:xfrm rot="5400000">
            <a:off x="6047854" y="3105400"/>
            <a:ext cx="0" cy="648692"/>
          </a:xfrm>
          <a:prstGeom prst="line">
            <a:avLst/>
          </a:prstGeom>
          <a:noFill/>
          <a:ln w="412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265" name="3 Marcador de número de diapositiva"/>
          <p:cNvSpPr>
            <a:spLocks noGrp="1"/>
          </p:cNvSpPr>
          <p:nvPr>
            <p:ph type="sldNum" sz="quarter" idx="12"/>
          </p:nvPr>
        </p:nvSpPr>
        <p:spPr/>
        <p:txBody>
          <a:bodyPr/>
          <a:lstStyle/>
          <a:p>
            <a:pPr>
              <a:defRPr/>
            </a:pPr>
            <a:fld id="{DB464303-9ED8-4D73-8323-15D5C39D3FEA}" type="slidenum">
              <a:rPr lang="es-ES"/>
              <a:pPr>
                <a:defRPr/>
              </a:pPr>
              <a:t>25</a:t>
            </a:fld>
            <a:endParaRPr lang="es-ES"/>
          </a:p>
        </p:txBody>
      </p:sp>
      <p:graphicFrame>
        <p:nvGraphicFramePr>
          <p:cNvPr id="817446" name="Group 294"/>
          <p:cNvGraphicFramePr>
            <a:graphicFrameLocks noGrp="1"/>
          </p:cNvGraphicFramePr>
          <p:nvPr>
            <p:extLst>
              <p:ext uri="{D42A27DB-BD31-4B8C-83A1-F6EECF244321}">
                <p14:modId xmlns:p14="http://schemas.microsoft.com/office/powerpoint/2010/main" val="1569975244"/>
              </p:ext>
            </p:extLst>
          </p:nvPr>
        </p:nvGraphicFramePr>
        <p:xfrm>
          <a:off x="3203575" y="692895"/>
          <a:ext cx="2471738" cy="1651001"/>
        </p:xfrm>
        <a:graphic>
          <a:graphicData uri="http://schemas.openxmlformats.org/drawingml/2006/table">
            <a:tbl>
              <a:tblPr/>
              <a:tblGrid>
                <a:gridCol w="239713"/>
                <a:gridCol w="182562"/>
                <a:gridCol w="812800"/>
                <a:gridCol w="1236663"/>
              </a:tblGrid>
              <a:tr h="274373">
                <a:tc rowSpan="2" gridSpan="2">
                  <a:txBody>
                    <a:bodyPr/>
                    <a:lstStyle/>
                    <a:p>
                      <a:pPr marL="0" marR="0" lvl="0" indent="0" algn="ctr" defTabSz="914400" rtl="0" eaLnBrk="1" fontAlgn="base" latinLnBrk="0" hangingPunct="1">
                        <a:lnSpc>
                          <a:spcPct val="18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A.1</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rowSpan="2"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AUTOMECÁNICA S.A. DE C.V</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r>
              <a:tr h="228644">
                <a:tc gridSpan="2" vMerge="1">
                  <a:txBody>
                    <a:bodyPr/>
                    <a:lstStyle/>
                    <a:p>
                      <a:endParaRPr lang="es-MX"/>
                    </a:p>
                  </a:txBody>
                  <a:tcPr/>
                </a:tc>
                <a:tc hMerge="1" v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smtClean="0">
                          <a:ln>
                            <a:noFill/>
                          </a:ln>
                          <a:solidFill>
                            <a:schemeClr val="tx1"/>
                          </a:solidFill>
                          <a:effectLst/>
                          <a:latin typeface="Arial Narrow" pitchFamily="34" charset="0"/>
                        </a:rPr>
                        <a:t>NEGOCIADOR DIRECTO</a:t>
                      </a:r>
                      <a:endParaRPr kumimoji="0" lang="es-ES" sz="900" b="1" i="0" u="none" strike="noStrike" cap="none" normalizeH="0" baseline="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r>
              <a:tr h="228644">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Narrow" pitchFamily="34" charset="0"/>
                        </a:rPr>
                        <a:t>ING. CARLOS VELA RODRIGUEZ</a:t>
                      </a: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28644">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DIRECTOR GENERAL     </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rPr>
                        <a:t>SOCIO MINORITARIO</a:t>
                      </a:r>
                      <a:endParaRPr kumimoji="0" lang="es-ES" sz="900" b="1"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86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1</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CALIDAD Y SERVICIOS A BAJOS PRECIOS.</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r h="2286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2</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GARANTÍA DE ABASTECIMIENTO CONTINUO.</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r h="2334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smtClean="0">
                          <a:ln>
                            <a:noFill/>
                          </a:ln>
                          <a:solidFill>
                            <a:schemeClr val="tx1"/>
                          </a:solidFill>
                          <a:effectLst/>
                          <a:latin typeface="Arial Narrow" pitchFamily="34" charset="0"/>
                        </a:rPr>
                        <a:t>3</a:t>
                      </a:r>
                      <a:endParaRPr kumimoji="0" lang="es-ES" sz="900" b="0" i="0" u="none" strike="noStrike" cap="none" normalizeH="0" baseline="0" smtClean="0">
                        <a:ln>
                          <a:noFill/>
                        </a:ln>
                        <a:solidFill>
                          <a:schemeClr val="tx1"/>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CUIDAR  POSICIÓN DE SOCIO MINORITARIO.</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bl>
          </a:graphicData>
        </a:graphic>
      </p:graphicFrame>
      <p:graphicFrame>
        <p:nvGraphicFramePr>
          <p:cNvPr id="817433" name="Group 281"/>
          <p:cNvGraphicFramePr>
            <a:graphicFrameLocks noGrp="1"/>
          </p:cNvGraphicFramePr>
          <p:nvPr>
            <p:extLst>
              <p:ext uri="{D42A27DB-BD31-4B8C-83A1-F6EECF244321}">
                <p14:modId xmlns:p14="http://schemas.microsoft.com/office/powerpoint/2010/main" val="1954197456"/>
              </p:ext>
            </p:extLst>
          </p:nvPr>
        </p:nvGraphicFramePr>
        <p:xfrm>
          <a:off x="6276975" y="620986"/>
          <a:ext cx="2471738" cy="1874839"/>
        </p:xfrm>
        <a:graphic>
          <a:graphicData uri="http://schemas.openxmlformats.org/drawingml/2006/table">
            <a:tbl>
              <a:tblPr/>
              <a:tblGrid>
                <a:gridCol w="311150"/>
                <a:gridCol w="182563"/>
                <a:gridCol w="682625"/>
                <a:gridCol w="1295400"/>
              </a:tblGrid>
              <a:tr h="274366">
                <a:tc rowSpan="2" gridSpan="2">
                  <a:txBody>
                    <a:bodyPr/>
                    <a:lstStyle/>
                    <a:p>
                      <a:pPr marL="0" marR="0" lvl="0" indent="0" algn="ctr" defTabSz="914400" rtl="0" eaLnBrk="1" fontAlgn="base" latinLnBrk="0" hangingPunct="1">
                        <a:lnSpc>
                          <a:spcPct val="170000"/>
                        </a:lnSpc>
                        <a:spcBef>
                          <a:spcPct val="20000"/>
                        </a:spcBef>
                        <a:spcAft>
                          <a:spcPct val="0"/>
                        </a:spcAft>
                        <a:buClrTx/>
                        <a:buSzTx/>
                        <a:buFontTx/>
                        <a:buNone/>
                        <a:tabLst/>
                      </a:pPr>
                      <a:r>
                        <a:rPr kumimoji="0" lang="es-MX" sz="1200" b="1" i="0" u="none" strike="noStrike" cap="none" normalizeH="0" baseline="0" dirty="0" smtClean="0">
                          <a:ln>
                            <a:noFill/>
                          </a:ln>
                          <a:solidFill>
                            <a:srgbClr val="FFFFCC"/>
                          </a:solidFill>
                          <a:effectLst/>
                          <a:latin typeface="Arial Narrow" pitchFamily="34" charset="0"/>
                        </a:rPr>
                        <a:t>B.1</a:t>
                      </a:r>
                      <a:endParaRPr kumimoji="0" lang="es-ES" sz="1200" b="1" i="0" u="none" strike="noStrike" cap="none" normalizeH="0" baseline="0" dirty="0" smtClean="0">
                        <a:ln>
                          <a:noFill/>
                        </a:ln>
                        <a:solidFill>
                          <a:srgbClr val="FFFFCC"/>
                        </a:solidFill>
                        <a:effectLst/>
                        <a:latin typeface="Arial Narrow" pitchFamily="34"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rowSpan="2"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rgbClr val="FFFFCC"/>
                          </a:solidFill>
                          <a:effectLst/>
                          <a:latin typeface="Arial Narrow" pitchFamily="34" charset="0"/>
                        </a:rPr>
                        <a:t> </a:t>
                      </a:r>
                      <a:r>
                        <a:rPr kumimoji="0" lang="es-MX" sz="1200" b="1" i="0" u="none" strike="noStrike" cap="none" normalizeH="0" baseline="0" dirty="0" smtClean="0">
                          <a:ln>
                            <a:noFill/>
                          </a:ln>
                          <a:solidFill>
                            <a:srgbClr val="FFFFCC"/>
                          </a:solidFill>
                          <a:effectLst/>
                          <a:latin typeface="Arial Narrow" pitchFamily="34" charset="0"/>
                        </a:rPr>
                        <a:t>TECMECANICA , S.A. DE C.V.</a:t>
                      </a:r>
                      <a:endParaRPr kumimoji="0" lang="es-ES" sz="1200" b="1" i="0" u="none" strike="noStrike" cap="none" normalizeH="0" baseline="0" dirty="0" smtClean="0">
                        <a:ln>
                          <a:noFill/>
                        </a:ln>
                        <a:solidFill>
                          <a:srgbClr val="FFFFCC"/>
                        </a:solidFill>
                        <a:effectLst/>
                        <a:latin typeface="Arial Narrow"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es-MX"/>
                    </a:p>
                  </a:txBody>
                  <a:tcPr/>
                </a:tc>
              </a:tr>
              <a:tr h="228639">
                <a:tc gridSpan="2" vMerge="1">
                  <a:txBody>
                    <a:bodyPr/>
                    <a:lstStyle/>
                    <a:p>
                      <a:endParaRPr lang="es-MX"/>
                    </a:p>
                  </a:txBody>
                  <a:tcPr/>
                </a:tc>
                <a:tc hMerge="1" v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smtClean="0">
                          <a:ln>
                            <a:noFill/>
                          </a:ln>
                          <a:solidFill>
                            <a:schemeClr val="tx1"/>
                          </a:solidFill>
                          <a:effectLst/>
                          <a:latin typeface="Arial Narrow" pitchFamily="34" charset="0"/>
                        </a:rPr>
                        <a:t>NEGOCIADOR INDIRECTO</a:t>
                      </a:r>
                      <a:endParaRPr kumimoji="0" lang="es-ES" sz="900" b="0" i="0" u="none" strike="noStrike" cap="none" normalizeH="0" baseline="0" smtClean="0">
                        <a:ln>
                          <a:noFill/>
                        </a:ln>
                        <a:solidFill>
                          <a:schemeClr val="tx1"/>
                        </a:solidFill>
                        <a:effectLst/>
                        <a:latin typeface="Arial Narrow"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r>
              <a:tr h="228639">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LIC. JUAN MOLINA JIMENEZ</a:t>
                      </a:r>
                      <a:endParaRPr kumimoji="0" lang="es-ES" sz="900" b="0" i="0" u="none" strike="noStrike" cap="none" normalizeH="0" baseline="0" dirty="0" smtClean="0">
                        <a:ln>
                          <a:noFill/>
                        </a:ln>
                        <a:solidFill>
                          <a:schemeClr val="tx1"/>
                        </a:solidFill>
                        <a:effectLst/>
                        <a:latin typeface="Arial Narrow" pitchFamily="34"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28639">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DIRECTOR GENERAL </a:t>
                      </a:r>
                      <a:endParaRPr kumimoji="0" lang="es-ES" sz="900" b="0" i="0" u="none" strike="noStrike" cap="none" normalizeH="0" baseline="0" dirty="0" smtClean="0">
                        <a:ln>
                          <a:noFill/>
                        </a:ln>
                        <a:solidFill>
                          <a:schemeClr val="tx1"/>
                        </a:solidFill>
                        <a:effectLst/>
                        <a:latin typeface="Arial Narrow" pitchFamily="34"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PROVEEDOR</a:t>
                      </a:r>
                      <a:endParaRPr kumimoji="0" lang="es-ES" sz="900" b="0" i="0" u="none" strike="noStrike" cap="none" normalizeH="0" baseline="0" dirty="0" smtClean="0">
                        <a:ln>
                          <a:noFill/>
                        </a:ln>
                        <a:solidFill>
                          <a:schemeClr val="tx1"/>
                        </a:solidFill>
                        <a:effectLst/>
                        <a:latin typeface="Arial Narrow"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8639">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SOCIO  DEL PRESIDENTE EN OTRO NEGOCIO</a:t>
                      </a:r>
                      <a:endParaRPr kumimoji="0" lang="es-ES" sz="900" b="0" i="0" u="none" strike="noStrike" cap="none" normalizeH="0" baseline="0" dirty="0" smtClean="0">
                        <a:ln>
                          <a:noFill/>
                        </a:ln>
                        <a:solidFill>
                          <a:schemeClr val="tx1"/>
                        </a:solidFill>
                        <a:effectLst/>
                        <a:latin typeface="Arial Narrow" pitchFamily="34"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286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1</a:t>
                      </a:r>
                      <a:endParaRPr kumimoji="0" lang="es-ES" sz="900" b="0" i="0" u="none" strike="noStrike" cap="none" normalizeH="0" baseline="0" dirty="0" smtClean="0">
                        <a:ln>
                          <a:noFill/>
                        </a:ln>
                        <a:solidFill>
                          <a:schemeClr val="tx1"/>
                        </a:solidFill>
                        <a:effectLst/>
                        <a:latin typeface="Arial Narrow" pitchFamily="34"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MANTENER EL 100% DE SURTIDO. LIDER</a:t>
                      </a:r>
                      <a:endParaRPr kumimoji="0" lang="es-ES" sz="900" b="0" i="0" u="none" strike="noStrike" cap="none" normalizeH="0" baseline="0" dirty="0" smtClean="0">
                        <a:ln>
                          <a:noFill/>
                        </a:ln>
                        <a:solidFill>
                          <a:schemeClr val="tx1"/>
                        </a:solidFill>
                        <a:effectLst/>
                        <a:latin typeface="Arial Narrow"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r h="2286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2</a:t>
                      </a:r>
                      <a:endParaRPr kumimoji="0" lang="es-ES" sz="900" b="0" i="0" u="none" strike="noStrike" cap="none" normalizeH="0" baseline="0" dirty="0" smtClean="0">
                        <a:ln>
                          <a:noFill/>
                        </a:ln>
                        <a:solidFill>
                          <a:schemeClr val="tx1"/>
                        </a:solidFill>
                        <a:effectLst/>
                        <a:latin typeface="Arial Narrow" pitchFamily="34"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smtClean="0">
                          <a:ln>
                            <a:noFill/>
                          </a:ln>
                          <a:solidFill>
                            <a:schemeClr val="tx1"/>
                          </a:solidFill>
                          <a:effectLst/>
                          <a:latin typeface="Arial Narrow" pitchFamily="34" charset="0"/>
                        </a:rPr>
                        <a:t>MANTENER LOS MÁRGENES DE UTILIDAD</a:t>
                      </a:r>
                      <a:endParaRPr kumimoji="0" lang="es-ES" sz="900" b="0" i="0" u="none" strike="noStrike" cap="none" normalizeH="0" baseline="0" smtClean="0">
                        <a:ln>
                          <a:noFill/>
                        </a:ln>
                        <a:solidFill>
                          <a:schemeClr val="tx1"/>
                        </a:solidFill>
                        <a:effectLst/>
                        <a:latin typeface="Arial Narrow"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r h="2286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3</a:t>
                      </a:r>
                      <a:endParaRPr kumimoji="0" lang="es-ES" sz="900" b="0" i="0" u="none" strike="noStrike" cap="none" normalizeH="0" baseline="0" dirty="0" smtClean="0">
                        <a:ln>
                          <a:noFill/>
                        </a:ln>
                        <a:solidFill>
                          <a:schemeClr val="tx1"/>
                        </a:solidFill>
                        <a:effectLst/>
                        <a:latin typeface="Arial Narrow" pitchFamily="34"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AUMENTAR  RELACIONES F. HERNANDEZ</a:t>
                      </a:r>
                      <a:endParaRPr kumimoji="0" lang="es-ES" sz="900" b="0" i="0" u="none" strike="noStrike" cap="none" normalizeH="0" baseline="0" dirty="0" smtClean="0">
                        <a:ln>
                          <a:noFill/>
                        </a:ln>
                        <a:solidFill>
                          <a:schemeClr val="tx1"/>
                        </a:solidFill>
                        <a:effectLst/>
                        <a:latin typeface="Arial Narrow"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bl>
          </a:graphicData>
        </a:graphic>
      </p:graphicFrame>
      <p:graphicFrame>
        <p:nvGraphicFramePr>
          <p:cNvPr id="817440" name="Group 288"/>
          <p:cNvGraphicFramePr>
            <a:graphicFrameLocks noGrp="1"/>
          </p:cNvGraphicFramePr>
          <p:nvPr>
            <p:extLst>
              <p:ext uri="{D42A27DB-BD31-4B8C-83A1-F6EECF244321}">
                <p14:modId xmlns:p14="http://schemas.microsoft.com/office/powerpoint/2010/main" val="4240658639"/>
              </p:ext>
            </p:extLst>
          </p:nvPr>
        </p:nvGraphicFramePr>
        <p:xfrm>
          <a:off x="6276727" y="2899521"/>
          <a:ext cx="2471737" cy="1722508"/>
        </p:xfrm>
        <a:graphic>
          <a:graphicData uri="http://schemas.openxmlformats.org/drawingml/2006/table">
            <a:tbl>
              <a:tblPr/>
              <a:tblGrid>
                <a:gridCol w="311150"/>
                <a:gridCol w="182562"/>
                <a:gridCol w="923925"/>
                <a:gridCol w="1054100"/>
              </a:tblGrid>
              <a:tr h="266478">
                <a:tc rowSpan="2" gridSpan="2">
                  <a:txBody>
                    <a:bodyPr/>
                    <a:lstStyle/>
                    <a:p>
                      <a:pPr marL="0" marR="0" lvl="0" indent="0" algn="ctr" defTabSz="914400" rtl="0" eaLnBrk="1" fontAlgn="base" latinLnBrk="0" hangingPunct="1">
                        <a:lnSpc>
                          <a:spcPct val="18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A.5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rowSpan="2"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AUTOMECÁNICA S.A. DE C.V</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r>
              <a:tr h="222067">
                <a:tc gridSpan="2" vMerge="1">
                  <a:txBody>
                    <a:bodyPr/>
                    <a:lstStyle/>
                    <a:p>
                      <a:endParaRPr lang="es-MX"/>
                    </a:p>
                  </a:txBody>
                  <a:tcPr/>
                </a:tc>
                <a:tc hMerge="1" v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NEGOCIADOR INDIRECTO</a:t>
                      </a:r>
                      <a:endParaRPr kumimoji="0" lang="es-ES" sz="900" b="0" i="0" u="none" strike="noStrike" cap="none" normalizeH="0" baseline="0" dirty="0" smtClean="0">
                        <a:ln>
                          <a:noFill/>
                        </a:ln>
                        <a:solidFill>
                          <a:schemeClr val="tx1"/>
                        </a:solidFill>
                        <a:effectLst/>
                        <a:latin typeface="Arial Narrow"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r>
              <a:tr h="222067">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C.P. ARMANDO SEGURA PEÑA</a:t>
                      </a:r>
                      <a:endParaRPr kumimoji="0" lang="es-ES" sz="900" b="0" i="0" u="none" strike="noStrike" cap="none" normalizeH="0" baseline="0" dirty="0" smtClean="0">
                        <a:ln>
                          <a:noFill/>
                        </a:ln>
                        <a:solidFill>
                          <a:schemeClr val="tx1"/>
                        </a:solidFill>
                        <a:effectLst/>
                        <a:latin typeface="Arial Narrow" pitchFamily="34"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22067">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GERENTE FINANCIERO</a:t>
                      </a:r>
                      <a:endParaRPr kumimoji="0" lang="es-ES" sz="900" b="0" i="0" u="none" strike="noStrike" cap="none" normalizeH="0" baseline="0" dirty="0" smtClean="0">
                        <a:ln>
                          <a:noFill/>
                        </a:ln>
                        <a:solidFill>
                          <a:schemeClr val="tx1"/>
                        </a:solidFill>
                        <a:effectLst/>
                        <a:latin typeface="Arial Narrow" pitchFamily="34"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SUBORDINADO</a:t>
                      </a:r>
                      <a:endParaRPr kumimoji="0" lang="es-ES" sz="900" b="0" i="0" u="none" strike="noStrike" cap="none" normalizeH="0" baseline="0" dirty="0" smtClean="0">
                        <a:ln>
                          <a:noFill/>
                        </a:ln>
                        <a:solidFill>
                          <a:schemeClr val="tx1"/>
                        </a:solidFill>
                        <a:effectLst/>
                        <a:latin typeface="Arial Narrow"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20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1</a:t>
                      </a:r>
                      <a:endParaRPr kumimoji="0" lang="es-ES" sz="900" b="0" i="0" u="none" strike="noStrike" cap="none" normalizeH="0" baseline="0" dirty="0" smtClean="0">
                        <a:ln>
                          <a:noFill/>
                        </a:ln>
                        <a:solidFill>
                          <a:schemeClr val="tx1"/>
                        </a:solidFill>
                        <a:effectLst/>
                        <a:latin typeface="Arial Narrow" pitchFamily="34"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smtClean="0">
                          <a:ln>
                            <a:noFill/>
                          </a:ln>
                          <a:solidFill>
                            <a:schemeClr val="tx1"/>
                          </a:solidFill>
                          <a:effectLst/>
                          <a:latin typeface="Arial Narrow" pitchFamily="34" charset="0"/>
                        </a:rPr>
                        <a:t>NEGOCIAR PLAZOS LARGOS</a:t>
                      </a:r>
                      <a:endParaRPr kumimoji="0" lang="es-ES" sz="900" b="0" i="0" u="none" strike="noStrike" cap="none" normalizeH="0" baseline="0" smtClean="0">
                        <a:ln>
                          <a:noFill/>
                        </a:ln>
                        <a:solidFill>
                          <a:schemeClr val="tx1"/>
                        </a:solidFill>
                        <a:effectLst/>
                        <a:latin typeface="Arial Narrow"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r h="2220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2</a:t>
                      </a:r>
                      <a:endParaRPr kumimoji="0" lang="es-ES" sz="900" b="0" i="0" u="none" strike="noStrike" cap="none" normalizeH="0" baseline="0" dirty="0" smtClean="0">
                        <a:ln>
                          <a:noFill/>
                        </a:ln>
                        <a:solidFill>
                          <a:schemeClr val="tx1"/>
                        </a:solidFill>
                        <a:effectLst/>
                        <a:latin typeface="Arial Narrow" pitchFamily="34"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RESPETAR PRESUPUESTOS DE COMPRAS</a:t>
                      </a:r>
                      <a:endParaRPr kumimoji="0" lang="es-ES" sz="900" b="0" i="0" u="none" strike="noStrike" cap="none" normalizeH="0" baseline="0" dirty="0" smtClean="0">
                        <a:ln>
                          <a:noFill/>
                        </a:ln>
                        <a:solidFill>
                          <a:schemeClr val="tx1"/>
                        </a:solidFill>
                        <a:effectLst/>
                        <a:latin typeface="Arial Narrow"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r h="3050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smtClean="0">
                          <a:ln>
                            <a:noFill/>
                          </a:ln>
                          <a:solidFill>
                            <a:schemeClr val="tx1"/>
                          </a:solidFill>
                          <a:effectLst/>
                          <a:latin typeface="Arial Narrow" pitchFamily="34" charset="0"/>
                        </a:rPr>
                        <a:t>3</a:t>
                      </a:r>
                      <a:endParaRPr kumimoji="0" lang="es-ES" sz="900" b="0" i="0" u="none" strike="noStrike" cap="none" normalizeH="0" baseline="0" smtClean="0">
                        <a:ln>
                          <a:noFill/>
                        </a:ln>
                        <a:solidFill>
                          <a:schemeClr val="tx1"/>
                        </a:solidFill>
                        <a:effectLst/>
                        <a:latin typeface="Arial Narrow" pitchFamily="34"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CUMPLIR CON PROGRAMAS DE PAGOS</a:t>
                      </a:r>
                      <a:endParaRPr kumimoji="0" lang="es-ES" sz="900" b="0" i="0" u="none" strike="noStrike" cap="none" normalizeH="0" baseline="0" dirty="0" smtClean="0">
                        <a:ln>
                          <a:noFill/>
                        </a:ln>
                        <a:solidFill>
                          <a:schemeClr val="tx1"/>
                        </a:solidFill>
                        <a:effectLst/>
                        <a:latin typeface="Arial Narrow"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bl>
          </a:graphicData>
        </a:graphic>
      </p:graphicFrame>
      <p:graphicFrame>
        <p:nvGraphicFramePr>
          <p:cNvPr id="817238" name="Group 86"/>
          <p:cNvGraphicFramePr>
            <a:graphicFrameLocks noGrp="1"/>
          </p:cNvGraphicFramePr>
          <p:nvPr>
            <p:extLst>
              <p:ext uri="{D42A27DB-BD31-4B8C-83A1-F6EECF244321}">
                <p14:modId xmlns:p14="http://schemas.microsoft.com/office/powerpoint/2010/main" val="3501123073"/>
              </p:ext>
            </p:extLst>
          </p:nvPr>
        </p:nvGraphicFramePr>
        <p:xfrm>
          <a:off x="684213" y="116632"/>
          <a:ext cx="7632700" cy="304800"/>
        </p:xfrm>
        <a:graphic>
          <a:graphicData uri="http://schemas.openxmlformats.org/drawingml/2006/table">
            <a:tbl>
              <a:tblPr/>
              <a:tblGrid>
                <a:gridCol w="76327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dirty="0" smtClean="0">
                          <a:ln>
                            <a:noFill/>
                          </a:ln>
                          <a:solidFill>
                            <a:schemeClr val="tx1"/>
                          </a:solidFill>
                          <a:effectLst/>
                          <a:latin typeface="Arial" pitchFamily="34" charset="0"/>
                        </a:rPr>
                        <a:t>MAPA DE INTERESES DE LA CONTRAPARTE EN EL PROCESO DE NEGOCIACIÓN</a:t>
                      </a:r>
                      <a:endParaRPr kumimoji="0" lang="es-ES" sz="14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35930" name="Line 92"/>
          <p:cNvSpPr>
            <a:spLocks noChangeShapeType="1"/>
          </p:cNvSpPr>
          <p:nvPr/>
        </p:nvSpPr>
        <p:spPr bwMode="auto">
          <a:xfrm rot="-5400000">
            <a:off x="2951957" y="4977581"/>
            <a:ext cx="1587" cy="504825"/>
          </a:xfrm>
          <a:prstGeom prst="line">
            <a:avLst/>
          </a:prstGeom>
          <a:noFill/>
          <a:ln w="412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aphicFrame>
        <p:nvGraphicFramePr>
          <p:cNvPr id="817445" name="Group 293"/>
          <p:cNvGraphicFramePr>
            <a:graphicFrameLocks noGrp="1"/>
          </p:cNvGraphicFramePr>
          <p:nvPr>
            <p:extLst>
              <p:ext uri="{D42A27DB-BD31-4B8C-83A1-F6EECF244321}">
                <p14:modId xmlns:p14="http://schemas.microsoft.com/office/powerpoint/2010/main" val="3963146269"/>
              </p:ext>
            </p:extLst>
          </p:nvPr>
        </p:nvGraphicFramePr>
        <p:xfrm>
          <a:off x="3203575" y="2848720"/>
          <a:ext cx="2471738" cy="1685640"/>
        </p:xfrm>
        <a:graphic>
          <a:graphicData uri="http://schemas.openxmlformats.org/drawingml/2006/table">
            <a:tbl>
              <a:tblPr/>
              <a:tblGrid>
                <a:gridCol w="239713"/>
                <a:gridCol w="182562"/>
                <a:gridCol w="1017588"/>
                <a:gridCol w="1031875"/>
              </a:tblGrid>
              <a:tr h="274373">
                <a:tc rowSpan="2" gridSpan="2">
                  <a:txBody>
                    <a:bodyPr/>
                    <a:lstStyle/>
                    <a:p>
                      <a:pPr marL="0" marR="0" lvl="0" indent="0" algn="ctr" defTabSz="914400" rtl="0" eaLnBrk="1" fontAlgn="base" latinLnBrk="0" hangingPunct="1">
                        <a:lnSpc>
                          <a:spcPct val="18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A.2</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rowSpan="2"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AUTOMECÁNICA S.A. DE C.V.</a:t>
                      </a:r>
                      <a:endParaRPr kumimoji="0" lang="es-ES" sz="1200" b="1"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r>
              <a:tr h="228644">
                <a:tc gridSpan="2" vMerge="1">
                  <a:txBody>
                    <a:bodyPr/>
                    <a:lstStyle/>
                    <a:p>
                      <a:endParaRPr lang="es-MX"/>
                    </a:p>
                  </a:txBody>
                  <a:tcPr/>
                </a:tc>
                <a:tc hMerge="1" v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rPr>
                        <a:t>NEGOCIADOR DIRECTO</a:t>
                      </a:r>
                      <a:endParaRPr kumimoji="0" lang="es-ES" sz="900" b="1"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r>
              <a:tr h="228644">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Narrow" pitchFamily="34" charset="0"/>
                        </a:rPr>
                        <a:t>C.P. JORGE MANCERA ENRIQUEZ</a:t>
                      </a: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28644">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DIRECTOR ADMINITRATIVO</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rPr>
                        <a:t>SUBORDINADO</a:t>
                      </a:r>
                      <a:endParaRPr kumimoji="0" lang="es-ES" sz="900" b="1"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680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1</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PRECIOS BAJOS</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r h="2286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2</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PLAZOS AMPLIOS DE CRÉDITO</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r h="2286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3</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OBTENER BONO POR UTILIDADES</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bl>
          </a:graphicData>
        </a:graphic>
      </p:graphicFrame>
      <p:graphicFrame>
        <p:nvGraphicFramePr>
          <p:cNvPr id="817444" name="Group 292"/>
          <p:cNvGraphicFramePr>
            <a:graphicFrameLocks noGrp="1"/>
          </p:cNvGraphicFramePr>
          <p:nvPr>
            <p:extLst>
              <p:ext uri="{D42A27DB-BD31-4B8C-83A1-F6EECF244321}">
                <p14:modId xmlns:p14="http://schemas.microsoft.com/office/powerpoint/2010/main" val="3398661498"/>
              </p:ext>
            </p:extLst>
          </p:nvPr>
        </p:nvGraphicFramePr>
        <p:xfrm>
          <a:off x="3203575" y="4591102"/>
          <a:ext cx="2447925" cy="1646211"/>
        </p:xfrm>
        <a:graphic>
          <a:graphicData uri="http://schemas.openxmlformats.org/drawingml/2006/table">
            <a:tbl>
              <a:tblPr/>
              <a:tblGrid>
                <a:gridCol w="215900"/>
                <a:gridCol w="182563"/>
                <a:gridCol w="1112837"/>
                <a:gridCol w="936625"/>
              </a:tblGrid>
              <a:tr h="274373">
                <a:tc rowSpan="2" gridSpan="2">
                  <a:txBody>
                    <a:bodyPr/>
                    <a:lstStyle/>
                    <a:p>
                      <a:pPr marL="0" marR="0" lvl="0" indent="0" algn="l" defTabSz="914400" rtl="0" eaLnBrk="1" fontAlgn="base" latinLnBrk="0" hangingPunct="1">
                        <a:lnSpc>
                          <a:spcPct val="18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A.3</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rowSpan="2"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AUTOMECÁNICA S.A. DE C.V.</a:t>
                      </a:r>
                      <a:endParaRPr kumimoji="0" lang="es-ES" sz="1200" b="1"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r>
              <a:tr h="228644">
                <a:tc gridSpan="2" vMerge="1">
                  <a:txBody>
                    <a:bodyPr/>
                    <a:lstStyle/>
                    <a:p>
                      <a:endParaRPr lang="es-MX"/>
                    </a:p>
                  </a:txBody>
                  <a:tcPr/>
                </a:tc>
                <a:tc hMerge="1" v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smtClean="0">
                          <a:ln>
                            <a:noFill/>
                          </a:ln>
                          <a:solidFill>
                            <a:schemeClr val="tx1"/>
                          </a:solidFill>
                          <a:effectLst/>
                          <a:latin typeface="Arial Narrow" pitchFamily="34" charset="0"/>
                        </a:rPr>
                        <a:t>NEGOCIADOR DIRECTO</a:t>
                      </a:r>
                      <a:endParaRPr kumimoji="0" lang="es-ES" sz="900" b="1" i="0" u="none" strike="noStrike" cap="none" normalizeH="0" baseline="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r>
              <a:tr h="228644">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Narrow" pitchFamily="34" charset="0"/>
                        </a:rPr>
                        <a:t>ING. ARTURO SOTO IZQUIERDO</a:t>
                      </a: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28644">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DIRECTOR DE PRODUCCIÓN</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rPr>
                        <a:t>SUBORDINADO</a:t>
                      </a:r>
                      <a:endParaRPr kumimoji="0" lang="es-ES" sz="900" b="1"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86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1</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CALIDAD CERTIFICADA</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r h="2286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smtClean="0">
                          <a:ln>
                            <a:noFill/>
                          </a:ln>
                          <a:solidFill>
                            <a:schemeClr val="tx1"/>
                          </a:solidFill>
                          <a:effectLst/>
                          <a:latin typeface="Arial Narrow" pitchFamily="34" charset="0"/>
                        </a:rPr>
                        <a:t>2</a:t>
                      </a:r>
                      <a:endParaRPr kumimoji="0" lang="es-ES" sz="900" b="0" i="0" u="none" strike="noStrike" cap="none" normalizeH="0" baseline="0" smtClean="0">
                        <a:ln>
                          <a:noFill/>
                        </a:ln>
                        <a:solidFill>
                          <a:schemeClr val="tx1"/>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ABASTECIMIENTO OPORTUNO Y SEGURO</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r h="1665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smtClean="0">
                          <a:ln>
                            <a:noFill/>
                          </a:ln>
                          <a:solidFill>
                            <a:schemeClr val="tx1"/>
                          </a:solidFill>
                          <a:effectLst/>
                          <a:latin typeface="Arial Narrow" pitchFamily="34" charset="0"/>
                        </a:rPr>
                        <a:t>3</a:t>
                      </a:r>
                      <a:endParaRPr kumimoji="0" lang="es-ES" sz="900" b="0" i="0" u="none" strike="noStrike" cap="none" normalizeH="0" baseline="0" smtClean="0">
                        <a:ln>
                          <a:noFill/>
                        </a:ln>
                        <a:solidFill>
                          <a:schemeClr val="tx1"/>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CAPACIDAD DE RESPUESTA</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bl>
          </a:graphicData>
        </a:graphic>
      </p:graphicFrame>
      <p:graphicFrame>
        <p:nvGraphicFramePr>
          <p:cNvPr id="817437" name="Group 285"/>
          <p:cNvGraphicFramePr>
            <a:graphicFrameLocks noGrp="1"/>
          </p:cNvGraphicFramePr>
          <p:nvPr>
            <p:extLst>
              <p:ext uri="{D42A27DB-BD31-4B8C-83A1-F6EECF244321}">
                <p14:modId xmlns:p14="http://schemas.microsoft.com/office/powerpoint/2010/main" val="449835304"/>
              </p:ext>
            </p:extLst>
          </p:nvPr>
        </p:nvGraphicFramePr>
        <p:xfrm>
          <a:off x="323850" y="621457"/>
          <a:ext cx="2471738" cy="1898950"/>
        </p:xfrm>
        <a:graphic>
          <a:graphicData uri="http://schemas.openxmlformats.org/drawingml/2006/table">
            <a:tbl>
              <a:tblPr/>
              <a:tblGrid>
                <a:gridCol w="239713"/>
                <a:gridCol w="182562"/>
                <a:gridCol w="752475"/>
                <a:gridCol w="1296988"/>
              </a:tblGrid>
              <a:tr h="274228">
                <a:tc rowSpan="2" gridSpan="2">
                  <a:txBody>
                    <a:bodyPr/>
                    <a:lstStyle/>
                    <a:p>
                      <a:pPr marL="0" marR="0" lvl="0" indent="0" algn="ctr" defTabSz="914400" rtl="0" eaLnBrk="1" fontAlgn="base" latinLnBrk="0" hangingPunct="1">
                        <a:lnSpc>
                          <a:spcPct val="18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A.4</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rowSpan="2"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AUTOMECÁNICA S.A. DE C.V</a:t>
                      </a:r>
                      <a:r>
                        <a:rPr kumimoji="0" lang="es-MX" sz="1200" b="0" i="0" u="none" strike="noStrike" cap="none" normalizeH="0" baseline="0" dirty="0" smtClean="0">
                          <a:ln>
                            <a:noFill/>
                          </a:ln>
                          <a:solidFill>
                            <a:schemeClr val="tx1"/>
                          </a:solidFill>
                          <a:effectLst/>
                          <a:latin typeface="Arial Narrow" pitchFamily="34" charset="0"/>
                        </a:rPr>
                        <a:t>.</a:t>
                      </a:r>
                      <a:endParaRPr kumimoji="0" lang="es-ES" sz="1200" b="0" i="0" u="none" strike="noStrike" cap="none" normalizeH="0" baseline="0" dirty="0" smtClean="0">
                        <a:ln>
                          <a:noFill/>
                        </a:ln>
                        <a:solidFill>
                          <a:schemeClr val="tx1"/>
                        </a:solidFill>
                        <a:effectLst/>
                        <a:latin typeface="Arial Narrow"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r>
              <a:tr h="243758">
                <a:tc gridSpan="2" vMerge="1">
                  <a:txBody>
                    <a:bodyPr/>
                    <a:lstStyle/>
                    <a:p>
                      <a:endParaRPr lang="es-MX"/>
                    </a:p>
                  </a:txBody>
                  <a:tcPr/>
                </a:tc>
                <a:tc hMerge="1" v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Narrow" pitchFamily="34" charset="0"/>
                        </a:rPr>
                        <a:t>NEGOCIADOR INDIRECTO</a:t>
                      </a:r>
                      <a:endParaRPr kumimoji="0" lang="es-ES" sz="1000" b="1" i="0" u="none" strike="noStrike" cap="none" normalizeH="0" baseline="0" dirty="0" smtClean="0">
                        <a:ln>
                          <a:noFill/>
                        </a:ln>
                        <a:solidFill>
                          <a:schemeClr val="tx1"/>
                        </a:solidFill>
                        <a:effectLst/>
                        <a:latin typeface="Arial Narrow"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r>
              <a:tr h="22852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Narrow" pitchFamily="34" charset="0"/>
                        </a:rPr>
                        <a:t>LIC. FEDERICO HERNANDEZ DEL TORO</a:t>
                      </a:r>
                    </a:p>
                  </a:txBody>
                  <a:tcPr marT="45705" marB="457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2852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PRESIDENTE DEL CONSEJO</a:t>
                      </a:r>
                      <a:endParaRPr kumimoji="0" lang="es-ES" sz="900" b="0" i="0" u="none" strike="noStrike" cap="none" normalizeH="0" baseline="0" dirty="0" smtClean="0">
                        <a:ln>
                          <a:noFill/>
                        </a:ln>
                        <a:solidFill>
                          <a:schemeClr val="tx1"/>
                        </a:solidFill>
                        <a:effectLst/>
                        <a:latin typeface="Arial Narrow" pitchFamily="34" charset="0"/>
                      </a:endParaRPr>
                    </a:p>
                  </a:txBody>
                  <a:tcPr marT="45705" marB="457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28523">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SOCIO MAYORITARIO</a:t>
                      </a:r>
                      <a:endParaRPr kumimoji="0" lang="es-ES" sz="900" b="0" i="0" u="none" strike="noStrike" cap="none" normalizeH="0" baseline="0" dirty="0" smtClean="0">
                        <a:ln>
                          <a:noFill/>
                        </a:ln>
                        <a:solidFill>
                          <a:schemeClr val="tx1"/>
                        </a:solidFill>
                        <a:effectLst/>
                        <a:latin typeface="Arial Narrow"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smtClean="0">
                          <a:ln>
                            <a:noFill/>
                          </a:ln>
                          <a:solidFill>
                            <a:schemeClr val="tx1"/>
                          </a:solidFill>
                          <a:effectLst/>
                          <a:latin typeface="Arial Narrow" pitchFamily="34" charset="0"/>
                        </a:rPr>
                        <a:t>CUÑADO DIR. GRAL.</a:t>
                      </a:r>
                      <a:endParaRPr kumimoji="0" lang="es-ES" sz="900" b="0" i="0" u="none" strike="noStrike" cap="none" normalizeH="0" baseline="0" smtClean="0">
                        <a:ln>
                          <a:noFill/>
                        </a:ln>
                        <a:solidFill>
                          <a:schemeClr val="tx1"/>
                        </a:solidFill>
                        <a:effectLst/>
                        <a:latin typeface="Arial Narrow"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2285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smtClean="0">
                          <a:ln>
                            <a:noFill/>
                          </a:ln>
                          <a:solidFill>
                            <a:schemeClr val="tx1"/>
                          </a:solidFill>
                          <a:effectLst/>
                          <a:latin typeface="Arial Narrow" pitchFamily="34" charset="0"/>
                        </a:rPr>
                        <a:t>1</a:t>
                      </a:r>
                      <a:endParaRPr kumimoji="0" lang="es-ES" sz="900" b="0" i="0" u="none" strike="noStrike" cap="none" normalizeH="0" baseline="0" smtClean="0">
                        <a:ln>
                          <a:noFill/>
                        </a:ln>
                        <a:solidFill>
                          <a:schemeClr val="tx1"/>
                        </a:solidFill>
                        <a:effectLst/>
                        <a:latin typeface="Arial Narrow"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CONTINUAR COMO PRESIDENTE</a:t>
                      </a:r>
                      <a:endParaRPr kumimoji="0" lang="es-ES" sz="900" b="0" i="0" u="none" strike="noStrike" cap="none" normalizeH="0" baseline="0" dirty="0" smtClean="0">
                        <a:ln>
                          <a:noFill/>
                        </a:ln>
                        <a:solidFill>
                          <a:schemeClr val="tx1"/>
                        </a:solidFill>
                        <a:effectLst/>
                        <a:latin typeface="Arial Narrow"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r h="2332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smtClean="0">
                          <a:ln>
                            <a:noFill/>
                          </a:ln>
                          <a:solidFill>
                            <a:schemeClr val="tx1"/>
                          </a:solidFill>
                          <a:effectLst/>
                          <a:latin typeface="Arial Narrow" pitchFamily="34" charset="0"/>
                        </a:rPr>
                        <a:t>2</a:t>
                      </a:r>
                      <a:endParaRPr kumimoji="0" lang="es-ES" sz="900" b="0" i="0" u="none" strike="noStrike" cap="none" normalizeH="0" baseline="0" smtClean="0">
                        <a:ln>
                          <a:noFill/>
                        </a:ln>
                        <a:solidFill>
                          <a:schemeClr val="tx1"/>
                        </a:solidFill>
                        <a:effectLst/>
                        <a:latin typeface="Arial Narrow"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MAYORES UTILIDADES</a:t>
                      </a:r>
                      <a:endParaRPr kumimoji="0" lang="es-ES" sz="900" b="0" i="0" u="none" strike="noStrike" cap="none" normalizeH="0" baseline="0" dirty="0" smtClean="0">
                        <a:ln>
                          <a:noFill/>
                        </a:ln>
                        <a:solidFill>
                          <a:schemeClr val="tx1"/>
                        </a:solidFill>
                        <a:effectLst/>
                        <a:latin typeface="Arial Narrow"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r h="2332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smtClean="0">
                          <a:ln>
                            <a:noFill/>
                          </a:ln>
                          <a:solidFill>
                            <a:schemeClr val="tx1"/>
                          </a:solidFill>
                          <a:effectLst/>
                          <a:latin typeface="Arial Narrow" pitchFamily="34" charset="0"/>
                        </a:rPr>
                        <a:t>3</a:t>
                      </a:r>
                      <a:endParaRPr kumimoji="0" lang="es-ES" sz="900" b="0" i="0" u="none" strike="noStrike" cap="none" normalizeH="0" baseline="0" smtClean="0">
                        <a:ln>
                          <a:noFill/>
                        </a:ln>
                        <a:solidFill>
                          <a:schemeClr val="tx1"/>
                        </a:solidFill>
                        <a:effectLst/>
                        <a:latin typeface="Arial Narrow"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CRECIMIENTO DE LA EMPRESA</a:t>
                      </a:r>
                      <a:endParaRPr kumimoji="0" lang="es-ES" sz="900" b="0" i="0" u="none" strike="noStrike" cap="none" normalizeH="0" baseline="0" dirty="0" smtClean="0">
                        <a:ln>
                          <a:noFill/>
                        </a:ln>
                        <a:solidFill>
                          <a:schemeClr val="tx1"/>
                        </a:solidFill>
                        <a:effectLst/>
                        <a:latin typeface="Arial Narrow"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bl>
          </a:graphicData>
        </a:graphic>
      </p:graphicFrame>
      <p:graphicFrame>
        <p:nvGraphicFramePr>
          <p:cNvPr id="817442" name="Group 290"/>
          <p:cNvGraphicFramePr>
            <a:graphicFrameLocks noGrp="1"/>
          </p:cNvGraphicFramePr>
          <p:nvPr>
            <p:extLst>
              <p:ext uri="{D42A27DB-BD31-4B8C-83A1-F6EECF244321}">
                <p14:modId xmlns:p14="http://schemas.microsoft.com/office/powerpoint/2010/main" val="3167555418"/>
              </p:ext>
            </p:extLst>
          </p:nvPr>
        </p:nvGraphicFramePr>
        <p:xfrm>
          <a:off x="323850" y="4653136"/>
          <a:ext cx="2471738" cy="1655765"/>
        </p:xfrm>
        <a:graphic>
          <a:graphicData uri="http://schemas.openxmlformats.org/drawingml/2006/table">
            <a:tbl>
              <a:tblPr/>
              <a:tblGrid>
                <a:gridCol w="239713"/>
                <a:gridCol w="182562"/>
                <a:gridCol w="1017588"/>
                <a:gridCol w="1031875"/>
              </a:tblGrid>
              <a:tr h="274373">
                <a:tc rowSpan="2" gridSpan="2">
                  <a:txBody>
                    <a:bodyPr/>
                    <a:lstStyle/>
                    <a:p>
                      <a:pPr marL="0" marR="0" lvl="0" indent="0" algn="ctr" defTabSz="914400" rtl="0" eaLnBrk="1" fontAlgn="base" latinLnBrk="0" hangingPunct="1">
                        <a:lnSpc>
                          <a:spcPct val="18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A.4</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rowSpan="2"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AUTOMECÁNICA S.A. DE C.V.</a:t>
                      </a:r>
                      <a:endParaRPr kumimoji="0" lang="es-ES" sz="1200" b="1"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r>
              <a:tr h="228644">
                <a:tc gridSpan="2" vMerge="1">
                  <a:txBody>
                    <a:bodyPr/>
                    <a:lstStyle/>
                    <a:p>
                      <a:endParaRPr lang="es-MX"/>
                    </a:p>
                  </a:txBody>
                  <a:tcPr/>
                </a:tc>
                <a:tc hMerge="1" v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smtClean="0">
                          <a:ln>
                            <a:noFill/>
                          </a:ln>
                          <a:solidFill>
                            <a:schemeClr val="tx1"/>
                          </a:solidFill>
                          <a:effectLst/>
                          <a:latin typeface="Arial Narrow" pitchFamily="34" charset="0"/>
                        </a:rPr>
                        <a:t>NEGOCIADOR INDIRECTO</a:t>
                      </a:r>
                      <a:endParaRPr kumimoji="0" lang="es-ES" sz="900" b="1" i="0" u="none" strike="noStrike" cap="none" normalizeH="0" baseline="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r>
              <a:tr h="228644">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Narrow" pitchFamily="34" charset="0"/>
                        </a:rPr>
                        <a:t>ING. MA. CRISTINA DE ALBA FUENTES</a:t>
                      </a: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28644">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JEFE DE DEPTO. CALIDAD</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SUBORDINADA</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86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1</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PRODUCTOS DE CALIDAD CERTIFICADA</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r h="2334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2</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PRUEBAS PREVIAS SELECTIVAS</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r h="2334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3</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CUMPLIR CON EL NIVEL DE CALIDAD</a:t>
                      </a:r>
                      <a:endParaRPr kumimoji="0" lang="es-ES" sz="900" b="0"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s-MX"/>
                    </a:p>
                  </a:txBody>
                  <a:tcPr/>
                </a:tc>
                <a:tc hMerge="1">
                  <a:txBody>
                    <a:bodyPr/>
                    <a:lstStyle/>
                    <a:p>
                      <a:endParaRPr lang="es-MX"/>
                    </a:p>
                  </a:txBody>
                  <a:tcPr/>
                </a:tc>
              </a:tr>
            </a:tbl>
          </a:graphicData>
        </a:graphic>
      </p:graphicFrame>
      <p:sp>
        <p:nvSpPr>
          <p:cNvPr id="36037" name="Line 215"/>
          <p:cNvSpPr>
            <a:spLocks noChangeShapeType="1"/>
          </p:cNvSpPr>
          <p:nvPr/>
        </p:nvSpPr>
        <p:spPr bwMode="auto">
          <a:xfrm rot="-5400000">
            <a:off x="2987676" y="983406"/>
            <a:ext cx="0" cy="431802"/>
          </a:xfrm>
          <a:prstGeom prst="line">
            <a:avLst/>
          </a:prstGeom>
          <a:noFill/>
          <a:ln w="412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36038" name="Line 216"/>
          <p:cNvSpPr>
            <a:spLocks noChangeShapeType="1"/>
          </p:cNvSpPr>
          <p:nvPr/>
        </p:nvSpPr>
        <p:spPr bwMode="auto">
          <a:xfrm rot="10800000" flipH="1">
            <a:off x="4427535" y="4437112"/>
            <a:ext cx="2" cy="216000"/>
          </a:xfrm>
          <a:prstGeom prst="line">
            <a:avLst/>
          </a:prstGeom>
          <a:noFill/>
          <a:ln w="412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36039" name="Line 217"/>
          <p:cNvSpPr>
            <a:spLocks noChangeShapeType="1"/>
          </p:cNvSpPr>
          <p:nvPr/>
        </p:nvSpPr>
        <p:spPr bwMode="auto">
          <a:xfrm rot="10800000">
            <a:off x="4427538" y="2277220"/>
            <a:ext cx="0" cy="576262"/>
          </a:xfrm>
          <a:prstGeom prst="line">
            <a:avLst/>
          </a:prstGeom>
          <a:noFill/>
          <a:ln w="412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36040" name="Line 218"/>
          <p:cNvSpPr>
            <a:spLocks noChangeShapeType="1"/>
          </p:cNvSpPr>
          <p:nvPr/>
        </p:nvSpPr>
        <p:spPr bwMode="auto">
          <a:xfrm rot="5400000" flipH="1">
            <a:off x="5939632" y="1125488"/>
            <a:ext cx="0" cy="576263"/>
          </a:xfrm>
          <a:prstGeom prst="line">
            <a:avLst/>
          </a:prstGeom>
          <a:noFill/>
          <a:ln w="412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36042" name="Line 220"/>
          <p:cNvSpPr>
            <a:spLocks noChangeShapeType="1"/>
          </p:cNvSpPr>
          <p:nvPr/>
        </p:nvSpPr>
        <p:spPr bwMode="auto">
          <a:xfrm rot="5400000" flipH="1">
            <a:off x="4283869" y="-531663"/>
            <a:ext cx="0" cy="6481762"/>
          </a:xfrm>
          <a:prstGeom prst="line">
            <a:avLst/>
          </a:prstGeom>
          <a:noFill/>
          <a:ln w="412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36043" name="Line 221"/>
          <p:cNvSpPr>
            <a:spLocks noChangeShapeType="1"/>
          </p:cNvSpPr>
          <p:nvPr/>
        </p:nvSpPr>
        <p:spPr bwMode="auto">
          <a:xfrm rot="5400000" flipH="1">
            <a:off x="935038" y="2601070"/>
            <a:ext cx="215900" cy="0"/>
          </a:xfrm>
          <a:prstGeom prst="line">
            <a:avLst/>
          </a:prstGeom>
          <a:noFill/>
          <a:ln w="412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36044" name="Line 222"/>
          <p:cNvSpPr>
            <a:spLocks noChangeShapeType="1"/>
          </p:cNvSpPr>
          <p:nvPr/>
        </p:nvSpPr>
        <p:spPr bwMode="auto">
          <a:xfrm rot="21368606" flipH="1">
            <a:off x="7518400" y="2529632"/>
            <a:ext cx="1588" cy="179388"/>
          </a:xfrm>
          <a:prstGeom prst="line">
            <a:avLst/>
          </a:prstGeom>
          <a:noFill/>
          <a:ln w="412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36045" name="Line 223"/>
          <p:cNvSpPr>
            <a:spLocks noChangeShapeType="1"/>
          </p:cNvSpPr>
          <p:nvPr/>
        </p:nvSpPr>
        <p:spPr bwMode="auto">
          <a:xfrm>
            <a:off x="6227763" y="5014070"/>
            <a:ext cx="576262" cy="0"/>
          </a:xfrm>
          <a:prstGeom prst="line">
            <a:avLst/>
          </a:prstGeom>
          <a:noFill/>
          <a:ln w="412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36046" name="Line 224"/>
          <p:cNvSpPr>
            <a:spLocks noChangeShapeType="1"/>
          </p:cNvSpPr>
          <p:nvPr/>
        </p:nvSpPr>
        <p:spPr bwMode="auto">
          <a:xfrm>
            <a:off x="6227764" y="6022132"/>
            <a:ext cx="576261" cy="0"/>
          </a:xfrm>
          <a:prstGeom prst="line">
            <a:avLst/>
          </a:prstGeom>
          <a:noFill/>
          <a:ln w="412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aphicFrame>
        <p:nvGraphicFramePr>
          <p:cNvPr id="817447" name="Group 295"/>
          <p:cNvGraphicFramePr>
            <a:graphicFrameLocks noGrp="1"/>
          </p:cNvGraphicFramePr>
          <p:nvPr>
            <p:extLst>
              <p:ext uri="{D42A27DB-BD31-4B8C-83A1-F6EECF244321}">
                <p14:modId xmlns:p14="http://schemas.microsoft.com/office/powerpoint/2010/main" val="3576858289"/>
              </p:ext>
            </p:extLst>
          </p:nvPr>
        </p:nvGraphicFramePr>
        <p:xfrm>
          <a:off x="6950075" y="4869607"/>
          <a:ext cx="1366838" cy="288925"/>
        </p:xfrm>
        <a:graphic>
          <a:graphicData uri="http://schemas.openxmlformats.org/drawingml/2006/table">
            <a:tbl>
              <a:tblPr/>
              <a:tblGrid>
                <a:gridCol w="1366838"/>
              </a:tblGrid>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Narrow" pitchFamily="34" charset="0"/>
                        </a:rPr>
                        <a:t>Dependencia directa</a:t>
                      </a:r>
                      <a:endParaRPr kumimoji="0" lang="es-ES" sz="12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17449" name="Group 297"/>
          <p:cNvGraphicFramePr>
            <a:graphicFrameLocks noGrp="1"/>
          </p:cNvGraphicFramePr>
          <p:nvPr>
            <p:extLst>
              <p:ext uri="{D42A27DB-BD31-4B8C-83A1-F6EECF244321}">
                <p14:modId xmlns:p14="http://schemas.microsoft.com/office/powerpoint/2010/main" val="2132636203"/>
              </p:ext>
            </p:extLst>
          </p:nvPr>
        </p:nvGraphicFramePr>
        <p:xfrm>
          <a:off x="6950075" y="5877670"/>
          <a:ext cx="1366838" cy="288925"/>
        </p:xfrm>
        <a:graphic>
          <a:graphicData uri="http://schemas.openxmlformats.org/drawingml/2006/table">
            <a:tbl>
              <a:tblPr/>
              <a:tblGrid>
                <a:gridCol w="1366838"/>
              </a:tblGrid>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Narrow" pitchFamily="34" charset="0"/>
                        </a:rPr>
                        <a:t>Relación personal</a:t>
                      </a:r>
                      <a:endParaRPr kumimoji="0" lang="es-ES" sz="12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6059" name="Line 237"/>
          <p:cNvSpPr>
            <a:spLocks noChangeShapeType="1"/>
          </p:cNvSpPr>
          <p:nvPr/>
        </p:nvSpPr>
        <p:spPr bwMode="auto">
          <a:xfrm rot="5400000" flipH="1">
            <a:off x="5939631" y="1196925"/>
            <a:ext cx="1" cy="576264"/>
          </a:xfrm>
          <a:prstGeom prst="line">
            <a:avLst/>
          </a:prstGeom>
          <a:noFill/>
          <a:ln w="412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aphicFrame>
        <p:nvGraphicFramePr>
          <p:cNvPr id="817448" name="Group 296"/>
          <p:cNvGraphicFramePr>
            <a:graphicFrameLocks noGrp="1"/>
          </p:cNvGraphicFramePr>
          <p:nvPr>
            <p:extLst>
              <p:ext uri="{D42A27DB-BD31-4B8C-83A1-F6EECF244321}">
                <p14:modId xmlns:p14="http://schemas.microsoft.com/office/powerpoint/2010/main" val="3968244686"/>
              </p:ext>
            </p:extLst>
          </p:nvPr>
        </p:nvGraphicFramePr>
        <p:xfrm>
          <a:off x="6950075" y="5372845"/>
          <a:ext cx="1366838" cy="288925"/>
        </p:xfrm>
        <a:graphic>
          <a:graphicData uri="http://schemas.openxmlformats.org/drawingml/2006/table">
            <a:tbl>
              <a:tblPr/>
              <a:tblGrid>
                <a:gridCol w="1366838"/>
              </a:tblGrid>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Narrow" pitchFamily="34" charset="0"/>
                        </a:rPr>
                        <a:t>Relación comercial</a:t>
                      </a:r>
                      <a:endParaRPr kumimoji="0" lang="es-ES" sz="12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6066" name="Line 244"/>
          <p:cNvSpPr>
            <a:spLocks noChangeShapeType="1"/>
          </p:cNvSpPr>
          <p:nvPr/>
        </p:nvSpPr>
        <p:spPr bwMode="auto">
          <a:xfrm rot="16200000" flipH="1">
            <a:off x="6515894" y="5157392"/>
            <a:ext cx="0" cy="576262"/>
          </a:xfrm>
          <a:prstGeom prst="line">
            <a:avLst/>
          </a:prstGeom>
          <a:noFill/>
          <a:ln w="412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36067" name="Line 245"/>
          <p:cNvSpPr>
            <a:spLocks noChangeShapeType="1"/>
          </p:cNvSpPr>
          <p:nvPr/>
        </p:nvSpPr>
        <p:spPr bwMode="auto">
          <a:xfrm rot="16200000" flipH="1">
            <a:off x="6515894" y="5302201"/>
            <a:ext cx="0" cy="576262"/>
          </a:xfrm>
          <a:prstGeom prst="line">
            <a:avLst/>
          </a:prstGeom>
          <a:noFill/>
          <a:ln w="412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36068" name="Line 246"/>
          <p:cNvSpPr>
            <a:spLocks noChangeShapeType="1"/>
          </p:cNvSpPr>
          <p:nvPr/>
        </p:nvSpPr>
        <p:spPr bwMode="auto">
          <a:xfrm rot="-5400000">
            <a:off x="2988469" y="1125489"/>
            <a:ext cx="0" cy="430212"/>
          </a:xfrm>
          <a:prstGeom prst="line">
            <a:avLst/>
          </a:prstGeom>
          <a:noFill/>
          <a:ln w="412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aphicFrame>
        <p:nvGraphicFramePr>
          <p:cNvPr id="817426" name="Group 274"/>
          <p:cNvGraphicFramePr>
            <a:graphicFrameLocks noGrp="1"/>
          </p:cNvGraphicFramePr>
          <p:nvPr>
            <p:extLst>
              <p:ext uri="{D42A27DB-BD31-4B8C-83A1-F6EECF244321}">
                <p14:modId xmlns:p14="http://schemas.microsoft.com/office/powerpoint/2010/main" val="3219596120"/>
              </p:ext>
            </p:extLst>
          </p:nvPr>
        </p:nvGraphicFramePr>
        <p:xfrm>
          <a:off x="325438" y="3231307"/>
          <a:ext cx="2446337" cy="503238"/>
        </p:xfrm>
        <a:graphic>
          <a:graphicData uri="http://schemas.openxmlformats.org/drawingml/2006/table">
            <a:tbl>
              <a:tblPr/>
              <a:tblGrid>
                <a:gridCol w="2446337"/>
              </a:tblGrid>
              <a:tr h="2439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Narrow" pitchFamily="34" charset="0"/>
                        </a:rPr>
                        <a:t>CONTRA PARTE NEGOCIADORA</a:t>
                      </a:r>
                      <a:endParaRPr kumimoji="0" lang="es-ES" sz="1000" b="1" i="0" u="none" strike="noStrike" cap="none" normalizeH="0" baseline="0" dirty="0" smtClean="0">
                        <a:ln>
                          <a:noFill/>
                        </a:ln>
                        <a:solidFill>
                          <a:schemeClr val="tx1"/>
                        </a:solidFill>
                        <a:effectLst/>
                        <a:latin typeface="Arial Narrow" pitchFamily="34" charset="0"/>
                      </a:endParaRP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92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AUTOMECÁNICA S.A. DE C.V.</a:t>
                      </a:r>
                      <a:endParaRPr kumimoji="0" lang="es-ES" sz="1100" b="1" i="0" u="none" strike="noStrike" cap="none" normalizeH="0" baseline="0" dirty="0" smtClean="0">
                        <a:ln>
                          <a:noFill/>
                        </a:ln>
                        <a:solidFill>
                          <a:schemeClr val="tx1"/>
                        </a:solidFill>
                        <a:effectLst/>
                        <a:latin typeface="Arial Narrow" pitchFamily="34" charset="0"/>
                      </a:endParaRP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graphicFrame>
        <p:nvGraphicFramePr>
          <p:cNvPr id="817418" name="Group 266"/>
          <p:cNvGraphicFramePr>
            <a:graphicFrameLocks noGrp="1"/>
          </p:cNvGraphicFramePr>
          <p:nvPr>
            <p:extLst>
              <p:ext uri="{D42A27DB-BD31-4B8C-83A1-F6EECF244321}">
                <p14:modId xmlns:p14="http://schemas.microsoft.com/office/powerpoint/2010/main" val="3664735450"/>
              </p:ext>
            </p:extLst>
          </p:nvPr>
        </p:nvGraphicFramePr>
        <p:xfrm>
          <a:off x="323850" y="3790107"/>
          <a:ext cx="2447925" cy="517936"/>
        </p:xfrm>
        <a:graphic>
          <a:graphicData uri="http://schemas.openxmlformats.org/drawingml/2006/table">
            <a:tbl>
              <a:tblPr/>
              <a:tblGrid>
                <a:gridCol w="2447925"/>
              </a:tblGrid>
              <a:tr h="2435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Narrow" pitchFamily="34" charset="0"/>
                        </a:rPr>
                        <a:t>COMPETIDOR INDIRECTO</a:t>
                      </a:r>
                      <a:endParaRPr kumimoji="0" lang="es-ES" sz="1000" b="1" i="0" u="none" strike="noStrike" cap="none" normalizeH="0" baseline="0" dirty="0" smtClean="0">
                        <a:ln>
                          <a:noFill/>
                        </a:ln>
                        <a:solidFill>
                          <a:schemeClr val="tx1"/>
                        </a:solidFill>
                        <a:effectLst/>
                        <a:latin typeface="Arial Narrow" pitchFamily="34"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39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rgbClr val="FFFFCC"/>
                          </a:solidFill>
                          <a:effectLst/>
                          <a:latin typeface="Arial Narrow" pitchFamily="34" charset="0"/>
                        </a:rPr>
                        <a:t>TECMECÁNICA, S.A. DE C.V</a:t>
                      </a:r>
                      <a:r>
                        <a:rPr kumimoji="0" lang="es-ES_tradnl" sz="1000" b="1" i="0" u="none" strike="noStrike" cap="none" normalizeH="0" baseline="0" dirty="0" smtClean="0">
                          <a:ln>
                            <a:noFill/>
                          </a:ln>
                          <a:solidFill>
                            <a:srgbClr val="FFFFCC"/>
                          </a:solidFill>
                          <a:effectLst/>
                          <a:latin typeface="Arial Narrow" pitchFamily="34" charset="0"/>
                        </a:rPr>
                        <a:t>.</a:t>
                      </a:r>
                      <a:endParaRPr kumimoji="0" lang="es-ES" sz="1000" b="1" i="0" u="none" strike="noStrike" cap="none" normalizeH="0" baseline="0" dirty="0" smtClean="0">
                        <a:ln>
                          <a:noFill/>
                        </a:ln>
                        <a:solidFill>
                          <a:srgbClr val="FFFFCC"/>
                        </a:solidFill>
                        <a:effectLst/>
                        <a:latin typeface="Arial Narrow" pitchFamily="34"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975006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504E3EF-3169-4CE3-8930-C28913B1318F}" type="slidenum">
              <a:rPr lang="es-MX" smtClean="0"/>
              <a:t>26</a:t>
            </a:fld>
            <a:endParaRPr lang="es-MX"/>
          </a:p>
        </p:txBody>
      </p:sp>
      <p:sp>
        <p:nvSpPr>
          <p:cNvPr id="3" name="2 Rectángulo"/>
          <p:cNvSpPr/>
          <p:nvPr/>
        </p:nvSpPr>
        <p:spPr>
          <a:xfrm>
            <a:off x="309264" y="404664"/>
            <a:ext cx="8510886" cy="523220"/>
          </a:xfrm>
          <a:prstGeom prst="rect">
            <a:avLst/>
          </a:prstGeom>
          <a:ln/>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pPr algn="ctr"/>
            <a:r>
              <a:rPr lang="es-ES" sz="2800" b="1" dirty="0" smtClean="0">
                <a:ln w="10541" cmpd="sng">
                  <a:solidFill>
                    <a:schemeClr val="accent1">
                      <a:shade val="88000"/>
                      <a:satMod val="110000"/>
                    </a:schemeClr>
                  </a:solidFill>
                  <a:prstDash val="solid"/>
                </a:ln>
              </a:rPr>
              <a:t>2.- APERTURA</a:t>
            </a:r>
            <a:endParaRPr lang="es-ES" sz="2800" b="1" dirty="0">
              <a:ln w="10541" cmpd="sng">
                <a:solidFill>
                  <a:schemeClr val="accent1">
                    <a:shade val="88000"/>
                    <a:satMod val="110000"/>
                  </a:schemeClr>
                </a:solidFill>
                <a:prstDash val="solid"/>
              </a:ln>
            </a:endParaRPr>
          </a:p>
        </p:txBody>
      </p:sp>
      <p:sp>
        <p:nvSpPr>
          <p:cNvPr id="4" name="3 CuadroTexto"/>
          <p:cNvSpPr txBox="1"/>
          <p:nvPr/>
        </p:nvSpPr>
        <p:spPr>
          <a:xfrm>
            <a:off x="323850" y="1412776"/>
            <a:ext cx="2735982" cy="461665"/>
          </a:xfrm>
          <a:prstGeom prst="rect">
            <a:avLst/>
          </a:prstGeom>
          <a:noFill/>
        </p:spPr>
        <p:txBody>
          <a:bodyPr wrap="square" rtlCol="0">
            <a:spAutoFit/>
          </a:bodyPr>
          <a:lstStyle/>
          <a:p>
            <a:r>
              <a:rPr lang="es-MX" sz="2400" b="1" dirty="0" smtClean="0"/>
              <a:t>Objetivo </a:t>
            </a:r>
            <a:endParaRPr lang="es-MX" sz="2400" b="1" dirty="0"/>
          </a:p>
        </p:txBody>
      </p:sp>
      <p:sp>
        <p:nvSpPr>
          <p:cNvPr id="5" name="4 CuadroTexto"/>
          <p:cNvSpPr txBox="1"/>
          <p:nvPr/>
        </p:nvSpPr>
        <p:spPr>
          <a:xfrm>
            <a:off x="323850" y="3356992"/>
            <a:ext cx="3024014" cy="461665"/>
          </a:xfrm>
          <a:prstGeom prst="rect">
            <a:avLst/>
          </a:prstGeom>
          <a:noFill/>
        </p:spPr>
        <p:txBody>
          <a:bodyPr wrap="square" rtlCol="0">
            <a:spAutoFit/>
          </a:bodyPr>
          <a:lstStyle/>
          <a:p>
            <a:r>
              <a:rPr lang="es-MX" sz="2400" b="1" dirty="0" smtClean="0"/>
              <a:t>Puntos claves</a:t>
            </a:r>
            <a:endParaRPr lang="es-MX" sz="2400" b="1" dirty="0"/>
          </a:p>
        </p:txBody>
      </p:sp>
      <p:sp>
        <p:nvSpPr>
          <p:cNvPr id="6" name="5 CuadroTexto"/>
          <p:cNvSpPr txBox="1"/>
          <p:nvPr/>
        </p:nvSpPr>
        <p:spPr>
          <a:xfrm>
            <a:off x="323850" y="2060848"/>
            <a:ext cx="84963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dirty="0" smtClean="0"/>
              <a:t>Definir la posición de inicio de las partes involucradas y comprender la posición de la contraparte.</a:t>
            </a:r>
            <a:endParaRPr lang="es-MX" dirty="0"/>
          </a:p>
        </p:txBody>
      </p:sp>
      <p:sp>
        <p:nvSpPr>
          <p:cNvPr id="7" name="6 CuadroTexto"/>
          <p:cNvSpPr txBox="1"/>
          <p:nvPr/>
        </p:nvSpPr>
        <p:spPr>
          <a:xfrm>
            <a:off x="323850" y="3933056"/>
            <a:ext cx="84963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itchFamily="2" charset="2"/>
              <a:buChar char="ü"/>
            </a:pPr>
            <a:r>
              <a:rPr lang="es-MX" dirty="0" smtClean="0"/>
              <a:t>Plantear expectativas, exigencias y ofrecimientos.</a:t>
            </a:r>
          </a:p>
          <a:p>
            <a:pPr marL="285750" indent="-285750">
              <a:buFont typeface="Wingdings" pitchFamily="2" charset="2"/>
              <a:buChar char="ü"/>
            </a:pPr>
            <a:r>
              <a:rPr lang="es-MX" dirty="0" smtClean="0"/>
              <a:t>Sondear a la otra persona con respecto a sus expectativas, exigencias y ofrecimiento.</a:t>
            </a:r>
          </a:p>
          <a:p>
            <a:pPr marL="285750" indent="-285750">
              <a:buFont typeface="Wingdings" pitchFamily="2" charset="2"/>
              <a:buChar char="ü"/>
            </a:pPr>
            <a:r>
              <a:rPr lang="es-MX" dirty="0" smtClean="0"/>
              <a:t>Expresar posibles desacuerdos en relación a proposiciones planteadas.</a:t>
            </a:r>
            <a:endParaRPr lang="es-MX" dirty="0"/>
          </a:p>
        </p:txBody>
      </p:sp>
    </p:spTree>
    <p:extLst>
      <p:ext uri="{BB962C8B-B14F-4D97-AF65-F5344CB8AC3E}">
        <p14:creationId xmlns:p14="http://schemas.microsoft.com/office/powerpoint/2010/main" val="3990268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Marcador de número de diapositiva"/>
          <p:cNvSpPr>
            <a:spLocks noGrp="1"/>
          </p:cNvSpPr>
          <p:nvPr>
            <p:ph type="sldNum" sz="quarter" idx="12"/>
          </p:nvPr>
        </p:nvSpPr>
        <p:spPr/>
        <p:txBody>
          <a:bodyPr/>
          <a:lstStyle/>
          <a:p>
            <a:pPr>
              <a:defRPr/>
            </a:pPr>
            <a:fld id="{1B96A225-59A7-41F5-8BA2-EE30E59CAD48}" type="slidenum">
              <a:rPr lang="es-ES"/>
              <a:pPr>
                <a:defRPr/>
              </a:pPr>
              <a:t>27</a:t>
            </a:fld>
            <a:endParaRPr lang="es-ES"/>
          </a:p>
        </p:txBody>
      </p:sp>
      <p:sp>
        <p:nvSpPr>
          <p:cNvPr id="48134" name="Rectangle 4"/>
          <p:cNvSpPr>
            <a:spLocks noChangeArrowheads="1"/>
          </p:cNvSpPr>
          <p:nvPr/>
        </p:nvSpPr>
        <p:spPr bwMode="auto">
          <a:xfrm>
            <a:off x="452951" y="1268760"/>
            <a:ext cx="5055153" cy="4053417"/>
          </a:xfrm>
          <a:prstGeom prst="rect">
            <a:avLst/>
          </a:prstGeom>
          <a:ln/>
          <a:extLst/>
        </p:spPr>
        <p:style>
          <a:lnRef idx="3">
            <a:schemeClr val="lt1"/>
          </a:lnRef>
          <a:fillRef idx="1">
            <a:schemeClr val="accent5"/>
          </a:fillRef>
          <a:effectRef idx="1">
            <a:schemeClr val="accent5"/>
          </a:effectRef>
          <a:fontRef idx="minor">
            <a:schemeClr val="lt1"/>
          </a:fontRef>
        </p:style>
        <p:txBody>
          <a:bodyPr wrap="square" anchor="ctr">
            <a:spAutoFit/>
          </a:bodyPr>
          <a:lstStyle/>
          <a:p>
            <a:pPr marL="285750" indent="-285750" algn="just">
              <a:lnSpc>
                <a:spcPct val="110000"/>
              </a:lnSpc>
              <a:buSzPct val="125000"/>
              <a:buFont typeface="Wingdings" pitchFamily="2" charset="2"/>
              <a:buChar char="ü"/>
            </a:pPr>
            <a:r>
              <a:rPr lang="es-ES" b="1" i="1" dirty="0"/>
              <a:t>Comienza en el momento en el que las partes se sientan frente a frente</a:t>
            </a:r>
            <a:r>
              <a:rPr lang="es-ES" dirty="0"/>
              <a:t> con objeto de iniciar propiamente la negociación.</a:t>
            </a:r>
          </a:p>
          <a:p>
            <a:pPr marL="285750" indent="-285750" algn="just">
              <a:lnSpc>
                <a:spcPct val="110000"/>
              </a:lnSpc>
              <a:buSzPct val="125000"/>
              <a:buFont typeface="Wingdings" pitchFamily="2" charset="2"/>
              <a:buChar char="ü"/>
            </a:pPr>
            <a:endParaRPr lang="es-ES" dirty="0"/>
          </a:p>
          <a:p>
            <a:pPr marL="285750" indent="-285750" algn="just">
              <a:lnSpc>
                <a:spcPct val="110000"/>
              </a:lnSpc>
              <a:buSzPct val="125000"/>
              <a:buFont typeface="Wingdings" pitchFamily="2" charset="2"/>
              <a:buChar char="ü"/>
            </a:pPr>
            <a:r>
              <a:rPr lang="es-ES" dirty="0"/>
              <a:t>Las partes tratarán de </a:t>
            </a:r>
            <a:r>
              <a:rPr lang="es-ES" b="1" i="1" dirty="0"/>
              <a:t>conocerse y de establecer un clima de confianza.</a:t>
            </a:r>
          </a:p>
          <a:p>
            <a:pPr marL="285750" indent="-285750" algn="just">
              <a:lnSpc>
                <a:spcPct val="110000"/>
              </a:lnSpc>
              <a:buSzPct val="125000"/>
              <a:buFont typeface="Wingdings" pitchFamily="2" charset="2"/>
              <a:buChar char="ü"/>
            </a:pPr>
            <a:endParaRPr lang="es-ES" b="1" i="1" dirty="0" smtClean="0"/>
          </a:p>
          <a:p>
            <a:pPr marL="285750" indent="-285750" algn="just">
              <a:lnSpc>
                <a:spcPct val="110000"/>
              </a:lnSpc>
              <a:buSzPct val="125000"/>
              <a:buFont typeface="Wingdings" pitchFamily="2" charset="2"/>
              <a:buChar char="ü"/>
            </a:pPr>
            <a:r>
              <a:rPr lang="es-ES" b="1" i="1" dirty="0" smtClean="0"/>
              <a:t>Toda </a:t>
            </a:r>
            <a:r>
              <a:rPr lang="es-ES" b="1" i="1" dirty="0"/>
              <a:t>negociación requiere una buena dosis de </a:t>
            </a:r>
            <a:r>
              <a:rPr lang="es-ES" b="1" i="1" dirty="0" smtClean="0"/>
              <a:t>paciencia y buena </a:t>
            </a:r>
            <a:r>
              <a:rPr lang="es-ES" b="1" i="1" dirty="0"/>
              <a:t>comunicación</a:t>
            </a:r>
            <a:r>
              <a:rPr lang="es-ES" dirty="0"/>
              <a:t> entre las partes.</a:t>
            </a:r>
          </a:p>
          <a:p>
            <a:pPr marL="285750" indent="-285750" algn="just">
              <a:lnSpc>
                <a:spcPct val="110000"/>
              </a:lnSpc>
              <a:buSzPct val="125000"/>
              <a:buFont typeface="Wingdings" pitchFamily="2" charset="2"/>
              <a:buChar char="ü"/>
            </a:pPr>
            <a:endParaRPr lang="es-ES" b="1" i="1" dirty="0" smtClean="0"/>
          </a:p>
          <a:p>
            <a:pPr marL="285750" indent="-285750" algn="just">
              <a:lnSpc>
                <a:spcPct val="110000"/>
              </a:lnSpc>
              <a:buSzPct val="125000"/>
              <a:buFont typeface="Wingdings" pitchFamily="2" charset="2"/>
              <a:buChar char="ü"/>
            </a:pPr>
            <a:r>
              <a:rPr lang="es-ES" b="1" i="1" dirty="0" smtClean="0"/>
              <a:t>El </a:t>
            </a:r>
            <a:r>
              <a:rPr lang="es-ES" b="1" i="1" dirty="0"/>
              <a:t>desarrollo será normalmente gradual</a:t>
            </a:r>
            <a:r>
              <a:rPr lang="es-ES" dirty="0"/>
              <a:t>: este proceso requiere </a:t>
            </a:r>
            <a:r>
              <a:rPr lang="es-ES" dirty="0" smtClean="0"/>
              <a:t>tiempo.</a:t>
            </a:r>
            <a:endParaRPr lang="es-E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340768"/>
            <a:ext cx="3096593"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623435"/>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pPr>
              <a:defRPr/>
            </a:pPr>
            <a:fld id="{83C4082C-9113-4C9A-B406-7E9E3C7C42E4}" type="slidenum">
              <a:rPr lang="es-ES"/>
              <a:pPr>
                <a:defRPr/>
              </a:pPr>
              <a:t>28</a:t>
            </a:fld>
            <a:endParaRPr lang="es-ES"/>
          </a:p>
        </p:txBody>
      </p:sp>
      <p:sp>
        <p:nvSpPr>
          <p:cNvPr id="49156" name="Rectangle 15"/>
          <p:cNvSpPr>
            <a:spLocks noChangeArrowheads="1"/>
          </p:cNvSpPr>
          <p:nvPr/>
        </p:nvSpPr>
        <p:spPr bwMode="auto">
          <a:xfrm>
            <a:off x="468313" y="4581128"/>
            <a:ext cx="8207375" cy="646331"/>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nchor="ctr">
            <a:spAutoFit/>
          </a:bodyPr>
          <a:lstStyle/>
          <a:p>
            <a:pPr algn="just"/>
            <a:r>
              <a:rPr lang="es-ES_tradnl" dirty="0"/>
              <a:t>Cuanto más </a:t>
            </a:r>
            <a:r>
              <a:rPr lang="es-ES_tradnl" b="1" i="1" dirty="0"/>
              <a:t>competentes</a:t>
            </a:r>
            <a:r>
              <a:rPr lang="es-ES_tradnl" dirty="0"/>
              <a:t> se sientan los negociadores para negociar un asunto </a:t>
            </a:r>
            <a:r>
              <a:rPr lang="es-ES_tradnl" b="1" i="1" dirty="0"/>
              <a:t>más seguros</a:t>
            </a:r>
            <a:r>
              <a:rPr lang="es-ES_tradnl" dirty="0"/>
              <a:t> se sentirán de sí mismos. </a:t>
            </a:r>
            <a:endParaRPr lang="es-ES_tradnl" sz="1200" dirty="0"/>
          </a:p>
        </p:txBody>
      </p:sp>
      <p:sp>
        <p:nvSpPr>
          <p:cNvPr id="8" name="Rectangle 4"/>
          <p:cNvSpPr>
            <a:spLocks noChangeArrowheads="1"/>
          </p:cNvSpPr>
          <p:nvPr/>
        </p:nvSpPr>
        <p:spPr bwMode="auto">
          <a:xfrm>
            <a:off x="452951" y="1124744"/>
            <a:ext cx="5055153" cy="2834622"/>
          </a:xfrm>
          <a:prstGeom prst="rect">
            <a:avLst/>
          </a:prstGeom>
          <a:ln/>
          <a:extLst/>
        </p:spPr>
        <p:style>
          <a:lnRef idx="3">
            <a:schemeClr val="lt1"/>
          </a:lnRef>
          <a:fillRef idx="1">
            <a:schemeClr val="accent5"/>
          </a:fillRef>
          <a:effectRef idx="1">
            <a:schemeClr val="accent5"/>
          </a:effectRef>
          <a:fontRef idx="minor">
            <a:schemeClr val="lt1"/>
          </a:fontRef>
        </p:style>
        <p:txBody>
          <a:bodyPr wrap="square" anchor="ctr">
            <a:spAutoFit/>
          </a:bodyPr>
          <a:lstStyle/>
          <a:p>
            <a:pPr marL="285750" indent="-285750" algn="just">
              <a:lnSpc>
                <a:spcPct val="110000"/>
              </a:lnSpc>
              <a:buSzPct val="125000"/>
              <a:buFont typeface="Wingdings" pitchFamily="2" charset="2"/>
              <a:buChar char="ü"/>
            </a:pPr>
            <a:r>
              <a:rPr lang="es-ES" b="1" i="1" dirty="0" smtClean="0"/>
              <a:t>Cada </a:t>
            </a:r>
            <a:r>
              <a:rPr lang="es-ES" b="1" i="1" dirty="0"/>
              <a:t>persona tiene su propio ritmo de negociación</a:t>
            </a:r>
            <a:r>
              <a:rPr lang="es-ES" dirty="0"/>
              <a:t> y hay que tratar de </a:t>
            </a:r>
            <a:r>
              <a:rPr lang="es-ES" dirty="0" smtClean="0"/>
              <a:t>respetarlo.</a:t>
            </a:r>
          </a:p>
          <a:p>
            <a:pPr marL="285750" indent="-285750" algn="just">
              <a:lnSpc>
                <a:spcPct val="110000"/>
              </a:lnSpc>
              <a:buSzPct val="125000"/>
              <a:buFont typeface="Wingdings" pitchFamily="2" charset="2"/>
              <a:buChar char="ü"/>
            </a:pPr>
            <a:endParaRPr lang="es-ES" dirty="0"/>
          </a:p>
          <a:p>
            <a:pPr marL="285750" indent="-285750" algn="just">
              <a:lnSpc>
                <a:spcPct val="110000"/>
              </a:lnSpc>
              <a:buSzPct val="125000"/>
              <a:buFont typeface="Wingdings" pitchFamily="2" charset="2"/>
              <a:buChar char="ü"/>
            </a:pPr>
            <a:r>
              <a:rPr lang="es-ES" b="1" i="1" dirty="0"/>
              <a:t>Las partes acuden preparadas</a:t>
            </a:r>
            <a:r>
              <a:rPr lang="es-ES" dirty="0"/>
              <a:t> a la negociación</a:t>
            </a:r>
            <a:r>
              <a:rPr lang="es-ES" dirty="0" smtClean="0"/>
              <a:t>.</a:t>
            </a:r>
          </a:p>
          <a:p>
            <a:pPr marL="285750" indent="-285750" algn="just">
              <a:lnSpc>
                <a:spcPct val="110000"/>
              </a:lnSpc>
              <a:buSzPct val="125000"/>
              <a:buFont typeface="Wingdings" pitchFamily="2" charset="2"/>
              <a:buChar char="ü"/>
            </a:pPr>
            <a:endParaRPr lang="es-ES" dirty="0"/>
          </a:p>
          <a:p>
            <a:pPr marL="285750" indent="-285750" algn="just">
              <a:lnSpc>
                <a:spcPct val="110000"/>
              </a:lnSpc>
              <a:buSzPct val="125000"/>
              <a:buFont typeface="Wingdings" pitchFamily="2" charset="2"/>
              <a:buChar char="ü"/>
            </a:pPr>
            <a:r>
              <a:rPr lang="es-ES" b="1" i="1" dirty="0"/>
              <a:t>No será conveniente prolongar en exceso las reuniones.</a:t>
            </a:r>
            <a:r>
              <a:rPr lang="es-ES" dirty="0"/>
              <a:t> </a:t>
            </a:r>
          </a:p>
          <a:p>
            <a:pPr marL="285750" indent="-285750" algn="just">
              <a:lnSpc>
                <a:spcPct val="110000"/>
              </a:lnSpc>
              <a:buSzPct val="125000"/>
              <a:buFont typeface="Wingdings" pitchFamily="2" charset="2"/>
              <a:buChar char="ü"/>
            </a:pPr>
            <a:endParaRPr lang="es-ES" dirty="0" smtClean="0"/>
          </a:p>
          <a:p>
            <a:pPr marL="285750" indent="-285750" algn="just">
              <a:lnSpc>
                <a:spcPct val="110000"/>
              </a:lnSpc>
              <a:buSzPct val="125000"/>
              <a:buFont typeface="Wingdings" pitchFamily="2" charset="2"/>
              <a:buChar char="ü"/>
            </a:pPr>
            <a:r>
              <a:rPr lang="es-ES" b="1" i="1" dirty="0"/>
              <a:t>Es conveniente hacer pausas regularmente.</a:t>
            </a:r>
            <a:endParaRPr lang="es-E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908720"/>
            <a:ext cx="3060700" cy="54726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323528" y="5939988"/>
            <a:ext cx="6660232" cy="246221"/>
          </a:xfrm>
          <a:prstGeom prst="rect">
            <a:avLst/>
          </a:prstGeom>
        </p:spPr>
        <p:txBody>
          <a:bodyPr wrap="square">
            <a:spAutoFit/>
          </a:bodyPr>
          <a:lstStyle/>
          <a:p>
            <a:r>
              <a:rPr lang="es-MX" sz="1000" dirty="0" smtClean="0">
                <a:solidFill>
                  <a:schemeClr val="tx2">
                    <a:lumMod val="75000"/>
                  </a:schemeClr>
                </a:solidFill>
                <a:hlinkClick r:id="rId4"/>
              </a:rPr>
              <a:t>http://www.youtube.com/watch?v=0F4-Hv_Wsik</a:t>
            </a:r>
            <a:endParaRPr lang="es-MX" sz="1000" dirty="0">
              <a:solidFill>
                <a:schemeClr val="tx2">
                  <a:lumMod val="75000"/>
                </a:schemeClr>
              </a:solidFill>
            </a:endParaRPr>
          </a:p>
        </p:txBody>
      </p:sp>
      <p:sp>
        <p:nvSpPr>
          <p:cNvPr id="2" name="1 CuadroTexto"/>
          <p:cNvSpPr txBox="1"/>
          <p:nvPr/>
        </p:nvSpPr>
        <p:spPr>
          <a:xfrm>
            <a:off x="323850" y="5733256"/>
            <a:ext cx="3168030" cy="246221"/>
          </a:xfrm>
          <a:prstGeom prst="rect">
            <a:avLst/>
          </a:prstGeom>
          <a:noFill/>
        </p:spPr>
        <p:txBody>
          <a:bodyPr wrap="square" rtlCol="0">
            <a:spAutoFit/>
          </a:bodyPr>
          <a:lstStyle/>
          <a:p>
            <a:r>
              <a:rPr lang="es-MX" sz="1000" dirty="0" smtClean="0"/>
              <a:t>Material de apoyo.- Negociación estratégica</a:t>
            </a:r>
            <a:endParaRPr lang="es-MX" sz="1000" dirty="0"/>
          </a:p>
        </p:txBody>
      </p:sp>
    </p:spTree>
    <p:extLst>
      <p:ext uri="{BB962C8B-B14F-4D97-AF65-F5344CB8AC3E}">
        <p14:creationId xmlns:p14="http://schemas.microsoft.com/office/powerpoint/2010/main" val="637557899"/>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5 Marcador de número de diapositiva"/>
          <p:cNvSpPr>
            <a:spLocks noGrp="1"/>
          </p:cNvSpPr>
          <p:nvPr>
            <p:ph type="sldNum" sz="quarter" idx="12"/>
          </p:nvPr>
        </p:nvSpPr>
        <p:spPr/>
        <p:txBody>
          <a:bodyPr/>
          <a:lstStyle/>
          <a:p>
            <a:pPr>
              <a:defRPr/>
            </a:pPr>
            <a:fld id="{D895B3E8-9C9B-47EA-BB46-B5DBDB530B71}" type="slidenum">
              <a:rPr lang="es-ES"/>
              <a:pPr>
                <a:defRPr/>
              </a:pPr>
              <a:t>29</a:t>
            </a:fld>
            <a:endParaRPr lang="es-ES"/>
          </a:p>
        </p:txBody>
      </p:sp>
      <p:sp>
        <p:nvSpPr>
          <p:cNvPr id="50180" name="Rectangle 3"/>
          <p:cNvSpPr>
            <a:spLocks noChangeArrowheads="1"/>
          </p:cNvSpPr>
          <p:nvPr/>
        </p:nvSpPr>
        <p:spPr bwMode="auto">
          <a:xfrm>
            <a:off x="395287" y="611977"/>
            <a:ext cx="8424863" cy="584775"/>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r>
              <a:rPr lang="es-ES_tradnl" sz="1600" dirty="0">
                <a:latin typeface="+mn-lt"/>
              </a:rPr>
              <a:t>Abra el proceso </a:t>
            </a:r>
            <a:r>
              <a:rPr lang="es-ES_tradnl" sz="1600" b="1" i="1" dirty="0">
                <a:latin typeface="+mn-lt"/>
              </a:rPr>
              <a:t>presentando a los negociadores y sus equipos de trabajo y apoyo indirecto</a:t>
            </a:r>
            <a:r>
              <a:rPr lang="es-ES_tradnl" sz="1600" dirty="0">
                <a:latin typeface="+mn-lt"/>
              </a:rPr>
              <a:t>, así como </a:t>
            </a:r>
            <a:r>
              <a:rPr lang="es-ES_tradnl" sz="1600" dirty="0" smtClean="0">
                <a:latin typeface="+mn-lt"/>
              </a:rPr>
              <a:t>señalando </a:t>
            </a:r>
            <a:r>
              <a:rPr lang="es-ES_tradnl" sz="1600" dirty="0">
                <a:latin typeface="+mn-lt"/>
              </a:rPr>
              <a:t>el </a:t>
            </a:r>
            <a:r>
              <a:rPr lang="es-ES_tradnl" sz="1600" b="1" i="1" dirty="0">
                <a:latin typeface="+mn-lt"/>
              </a:rPr>
              <a:t>objetivo</a:t>
            </a:r>
            <a:r>
              <a:rPr lang="es-ES_tradnl" sz="1600" dirty="0">
                <a:latin typeface="+mn-lt"/>
              </a:rPr>
              <a:t> de la reunión.</a:t>
            </a:r>
            <a:endParaRPr lang="es-ES" sz="1600" dirty="0">
              <a:latin typeface="+mn-lt"/>
            </a:endParaRPr>
          </a:p>
        </p:txBody>
      </p:sp>
      <p:graphicFrame>
        <p:nvGraphicFramePr>
          <p:cNvPr id="2" name="1 Diagrama"/>
          <p:cNvGraphicFramePr/>
          <p:nvPr>
            <p:extLst>
              <p:ext uri="{D42A27DB-BD31-4B8C-83A1-F6EECF244321}">
                <p14:modId xmlns:p14="http://schemas.microsoft.com/office/powerpoint/2010/main" val="2075570935"/>
              </p:ext>
            </p:extLst>
          </p:nvPr>
        </p:nvGraphicFramePr>
        <p:xfrm>
          <a:off x="395288" y="1556792"/>
          <a:ext cx="8424862"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7897658"/>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4"/>
          <p:cNvSpPr>
            <a:spLocks noChangeArrowheads="1"/>
          </p:cNvSpPr>
          <p:nvPr/>
        </p:nvSpPr>
        <p:spPr bwMode="auto">
          <a:xfrm>
            <a:off x="1835696" y="260648"/>
            <a:ext cx="5411218" cy="400110"/>
          </a:xfrm>
          <a:prstGeom prst="rect">
            <a:avLst/>
          </a:prstGeom>
          <a:noFill/>
          <a:ln>
            <a:noFill/>
          </a:ln>
          <a:extLst/>
        </p:spPr>
        <p:txBody>
          <a:bodyPr wrap="square">
            <a:spAutoFit/>
          </a:bodyPr>
          <a:lstStyle/>
          <a:p>
            <a:pPr algn="ctr">
              <a:spcBef>
                <a:spcPct val="50000"/>
              </a:spcBef>
            </a:pPr>
            <a:r>
              <a:rPr lang="es-ES_tradnl" sz="2000" b="1" dirty="0"/>
              <a:t>NATURALEZA DE LA NEGOCIACIÓN</a:t>
            </a:r>
          </a:p>
        </p:txBody>
      </p:sp>
      <p:sp>
        <p:nvSpPr>
          <p:cNvPr id="2" name="1 Marcador de número de diapositiva"/>
          <p:cNvSpPr>
            <a:spLocks noGrp="1"/>
          </p:cNvSpPr>
          <p:nvPr>
            <p:ph type="sldNum" sz="quarter" idx="12"/>
          </p:nvPr>
        </p:nvSpPr>
        <p:spPr/>
        <p:txBody>
          <a:bodyPr/>
          <a:lstStyle/>
          <a:p>
            <a:fld id="{132FADFE-3B8F-471C-ABF0-DBC7717ECBBC}" type="slidenum">
              <a:rPr lang="es-ES" smtClean="0"/>
              <a:t>3</a:t>
            </a:fld>
            <a:endParaRPr lang="es-ES"/>
          </a:p>
        </p:txBody>
      </p:sp>
      <p:sp>
        <p:nvSpPr>
          <p:cNvPr id="3" name="2 Rectángulo"/>
          <p:cNvSpPr/>
          <p:nvPr/>
        </p:nvSpPr>
        <p:spPr>
          <a:xfrm>
            <a:off x="2987824" y="1052736"/>
            <a:ext cx="3154069" cy="293027"/>
          </a:xfrm>
          <a:prstGeom prst="rect">
            <a:avLst/>
          </a:prstGeom>
          <a:effectLst/>
        </p:spPr>
        <p:txBody>
          <a:bodyPr wrap="none">
            <a:prstTxWarp prst="textPlain">
              <a:avLst/>
            </a:prstTxWarp>
            <a:spAutoFit/>
          </a:bodyPr>
          <a:lstStyle/>
          <a:p>
            <a:pPr algn="just">
              <a:lnSpc>
                <a:spcPct val="120000"/>
              </a:lnSpc>
              <a:defRPr/>
            </a:pPr>
            <a:r>
              <a:rPr lang="es-ES_tradnl"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cs typeface="Times New Roman" pitchFamily="18" charset="0"/>
              </a:rPr>
              <a:t>¿Qué es la negociación?:</a:t>
            </a:r>
          </a:p>
        </p:txBody>
      </p:sp>
      <p:sp>
        <p:nvSpPr>
          <p:cNvPr id="5" name="4 Proceso alternativo"/>
          <p:cNvSpPr/>
          <p:nvPr/>
        </p:nvSpPr>
        <p:spPr bwMode="auto">
          <a:xfrm>
            <a:off x="971600" y="1700808"/>
            <a:ext cx="7128792" cy="1736646"/>
          </a:xfrm>
          <a:prstGeom prst="flowChartAlternateProcess">
            <a:avLst/>
          </a:prstGeom>
          <a:solidFill>
            <a:srgbClr val="C5C5FF"/>
          </a:solidFill>
          <a:ln>
            <a:noFill/>
          </a:ln>
          <a:extLst/>
        </p:spPr>
        <p:txBody>
          <a:bodyPr rtlCol="0" anchor="ctr">
            <a:spAutoFit/>
          </a:bodyPr>
          <a:lstStyle/>
          <a:p>
            <a:pPr algn="just">
              <a:lnSpc>
                <a:spcPct val="120000"/>
              </a:lnSpc>
              <a:defRPr/>
            </a:pPr>
            <a:r>
              <a:rPr lang="es-ES_tradnl" sz="2000" b="1" i="1" dirty="0">
                <a:cs typeface="Times New Roman" pitchFamily="18" charset="0"/>
              </a:rPr>
              <a:t>Es el proceso donde dos o </a:t>
            </a:r>
            <a:r>
              <a:rPr lang="es-ES_tradnl" sz="2000" b="1" i="1" dirty="0" smtClean="0">
                <a:cs typeface="Times New Roman" pitchFamily="18" charset="0"/>
              </a:rPr>
              <a:t>más </a:t>
            </a:r>
            <a:r>
              <a:rPr lang="es-ES_tradnl" sz="2000" b="1" i="1" dirty="0">
                <a:cs typeface="Times New Roman" pitchFamily="18" charset="0"/>
              </a:rPr>
              <a:t>partes trabajan conjuntamente para alcanzar una solución mutuamente aceptada sobre uno o más problemas o situaciones que interesan o afectan a las partes.</a:t>
            </a:r>
            <a:endParaRPr lang="es-ES_tradnl" sz="2000" i="1" dirty="0"/>
          </a:p>
        </p:txBody>
      </p:sp>
      <p:pic>
        <p:nvPicPr>
          <p:cNvPr id="2050"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763688" y="3573016"/>
            <a:ext cx="5486400" cy="2952750"/>
          </a:xfrm>
          <a:prstGeom prst="ellipse">
            <a:avLst/>
          </a:prstGeom>
          <a:ln>
            <a:noFill/>
          </a:ln>
          <a:effectLst>
            <a:glow rad="63500">
              <a:schemeClr val="accent6">
                <a:satMod val="175000"/>
                <a:alpha val="40000"/>
              </a:schemeClr>
            </a:glow>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206" y="3645024"/>
            <a:ext cx="4591050" cy="22681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14164302"/>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504E3EF-3169-4CE3-8930-C28913B1318F}" type="slidenum">
              <a:rPr lang="es-MX" smtClean="0"/>
              <a:t>30</a:t>
            </a:fld>
            <a:endParaRPr lang="es-MX"/>
          </a:p>
        </p:txBody>
      </p:sp>
      <p:sp>
        <p:nvSpPr>
          <p:cNvPr id="3" name="2 Rectángulo"/>
          <p:cNvSpPr/>
          <p:nvPr/>
        </p:nvSpPr>
        <p:spPr>
          <a:xfrm>
            <a:off x="309264" y="404664"/>
            <a:ext cx="8510886" cy="523220"/>
          </a:xfrm>
          <a:prstGeom prst="rect">
            <a:avLst/>
          </a:prstGeom>
          <a:solidFill>
            <a:srgbClr val="FFFF66"/>
          </a:solidFill>
          <a:ln w="38100">
            <a:solidFill>
              <a:schemeClr val="bg1"/>
            </a:solidFill>
          </a:ln>
        </p:spPr>
        <p:txBody>
          <a:bodyPr wrap="square" lIns="91440" tIns="45720" rIns="91440" bIns="45720">
            <a:spAutoFit/>
          </a:bodyPr>
          <a:lstStyle/>
          <a:p>
            <a:pPr algn="ctr"/>
            <a:r>
              <a:rPr lang="es-ES" sz="2800" b="1" dirty="0" smtClean="0">
                <a:ln w="10541" cmpd="sng">
                  <a:solidFill>
                    <a:schemeClr val="accent1">
                      <a:shade val="88000"/>
                      <a:satMod val="110000"/>
                    </a:schemeClr>
                  </a:solidFill>
                  <a:prstDash val="solid"/>
                </a:ln>
                <a:solidFill>
                  <a:schemeClr val="lt1"/>
                </a:solidFill>
              </a:rPr>
              <a:t>3.- DESARROLLO</a:t>
            </a:r>
            <a:endParaRPr lang="es-ES" sz="2800" b="1" dirty="0">
              <a:ln w="10541" cmpd="sng">
                <a:solidFill>
                  <a:schemeClr val="accent1">
                    <a:shade val="88000"/>
                    <a:satMod val="110000"/>
                  </a:schemeClr>
                </a:solidFill>
                <a:prstDash val="solid"/>
              </a:ln>
              <a:solidFill>
                <a:schemeClr val="lt1"/>
              </a:solidFill>
            </a:endParaRPr>
          </a:p>
        </p:txBody>
      </p:sp>
      <p:sp>
        <p:nvSpPr>
          <p:cNvPr id="4" name="3 CuadroTexto"/>
          <p:cNvSpPr txBox="1"/>
          <p:nvPr/>
        </p:nvSpPr>
        <p:spPr>
          <a:xfrm>
            <a:off x="323850" y="1412776"/>
            <a:ext cx="2735982" cy="461665"/>
          </a:xfrm>
          <a:prstGeom prst="rect">
            <a:avLst/>
          </a:prstGeom>
          <a:noFill/>
        </p:spPr>
        <p:txBody>
          <a:bodyPr wrap="square" rtlCol="0">
            <a:spAutoFit/>
          </a:bodyPr>
          <a:lstStyle/>
          <a:p>
            <a:r>
              <a:rPr lang="es-MX" sz="2400" b="1" dirty="0" smtClean="0"/>
              <a:t>Objetivo </a:t>
            </a:r>
            <a:endParaRPr lang="es-MX" sz="2400" b="1" dirty="0"/>
          </a:p>
        </p:txBody>
      </p:sp>
      <p:sp>
        <p:nvSpPr>
          <p:cNvPr id="5" name="4 CuadroTexto"/>
          <p:cNvSpPr txBox="1"/>
          <p:nvPr/>
        </p:nvSpPr>
        <p:spPr>
          <a:xfrm>
            <a:off x="323850" y="3356992"/>
            <a:ext cx="3024014" cy="461665"/>
          </a:xfrm>
          <a:prstGeom prst="rect">
            <a:avLst/>
          </a:prstGeom>
          <a:noFill/>
        </p:spPr>
        <p:txBody>
          <a:bodyPr wrap="square" rtlCol="0">
            <a:spAutoFit/>
          </a:bodyPr>
          <a:lstStyle/>
          <a:p>
            <a:r>
              <a:rPr lang="es-MX" sz="2400" b="1" dirty="0" smtClean="0"/>
              <a:t>Puntos claves</a:t>
            </a:r>
            <a:endParaRPr lang="es-MX" sz="2400" b="1" dirty="0"/>
          </a:p>
        </p:txBody>
      </p:sp>
      <p:sp>
        <p:nvSpPr>
          <p:cNvPr id="6" name="5 CuadroTexto"/>
          <p:cNvSpPr txBox="1"/>
          <p:nvPr/>
        </p:nvSpPr>
        <p:spPr>
          <a:xfrm>
            <a:off x="323850" y="2060848"/>
            <a:ext cx="8496300" cy="646331"/>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path path="circle">
              <a:fillToRect l="50000" t="50000" r="50000" b="50000"/>
            </a:path>
            <a:tileRec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MX" dirty="0" smtClean="0"/>
              <a:t>Identificar las necesidades encubiertas y explorar las consecuencia asociadas a éstas, para determinar los recursos que cada una de las partes tiene para satisfacer al otro.</a:t>
            </a:r>
            <a:endParaRPr lang="es-MX" dirty="0"/>
          </a:p>
        </p:txBody>
      </p:sp>
      <p:sp>
        <p:nvSpPr>
          <p:cNvPr id="7" name="6 CuadroTexto"/>
          <p:cNvSpPr txBox="1"/>
          <p:nvPr/>
        </p:nvSpPr>
        <p:spPr>
          <a:xfrm>
            <a:off x="323850" y="3933056"/>
            <a:ext cx="8496300" cy="1200329"/>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path path="circle">
              <a:fillToRect l="50000" t="50000" r="50000" b="50000"/>
            </a:path>
            <a:tileRec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itchFamily="2" charset="2"/>
              <a:buChar char="ü"/>
            </a:pPr>
            <a:r>
              <a:rPr lang="es-MX" dirty="0" smtClean="0"/>
              <a:t>Sondear las necesidades de la otra persona.</a:t>
            </a:r>
          </a:p>
          <a:p>
            <a:pPr marL="285750" indent="-285750">
              <a:buFont typeface="Wingdings" pitchFamily="2" charset="2"/>
              <a:buChar char="ü"/>
            </a:pPr>
            <a:r>
              <a:rPr lang="es-MX" dirty="0" smtClean="0"/>
              <a:t>Mencionar las propias necesidades.</a:t>
            </a:r>
          </a:p>
          <a:p>
            <a:pPr marL="285750" indent="-285750">
              <a:buFont typeface="Wingdings" pitchFamily="2" charset="2"/>
              <a:buChar char="ü"/>
            </a:pPr>
            <a:r>
              <a:rPr lang="es-MX" dirty="0" smtClean="0"/>
              <a:t>Revelar los recursos disponibles y alternos.</a:t>
            </a:r>
          </a:p>
          <a:p>
            <a:pPr marL="285750" indent="-285750">
              <a:buFont typeface="Wingdings" pitchFamily="2" charset="2"/>
              <a:buChar char="ü"/>
            </a:pPr>
            <a:r>
              <a:rPr lang="es-MX" dirty="0" smtClean="0"/>
              <a:t>Solicitar los recursos disponibles y alternos de la contraparte.</a:t>
            </a:r>
            <a:endParaRPr lang="es-MX" dirty="0"/>
          </a:p>
        </p:txBody>
      </p:sp>
    </p:spTree>
    <p:extLst>
      <p:ext uri="{BB962C8B-B14F-4D97-AF65-F5344CB8AC3E}">
        <p14:creationId xmlns:p14="http://schemas.microsoft.com/office/powerpoint/2010/main" val="3074366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Marcador de número de diapositiva"/>
          <p:cNvSpPr>
            <a:spLocks noGrp="1"/>
          </p:cNvSpPr>
          <p:nvPr>
            <p:ph type="sldNum" sz="quarter" idx="12"/>
          </p:nvPr>
        </p:nvSpPr>
        <p:spPr/>
        <p:txBody>
          <a:bodyPr/>
          <a:lstStyle/>
          <a:p>
            <a:pPr>
              <a:defRPr/>
            </a:pPr>
            <a:fld id="{B1D9F6E6-905E-4BDE-9AF0-F6767E62B98E}" type="slidenum">
              <a:rPr lang="es-ES"/>
              <a:pPr>
                <a:defRPr/>
              </a:pPr>
              <a:t>31</a:t>
            </a:fld>
            <a:endParaRPr lang="es-ES" dirty="0"/>
          </a:p>
        </p:txBody>
      </p:sp>
      <p:sp>
        <p:nvSpPr>
          <p:cNvPr id="44036" name="Rectangle 2"/>
          <p:cNvSpPr>
            <a:spLocks noChangeArrowheads="1"/>
          </p:cNvSpPr>
          <p:nvPr/>
        </p:nvSpPr>
        <p:spPr bwMode="auto">
          <a:xfrm>
            <a:off x="250825" y="620688"/>
            <a:ext cx="8642351" cy="584775"/>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nchor="ctr">
            <a:spAutoFit/>
          </a:bodyPr>
          <a:lstStyle/>
          <a:p>
            <a:pPr algn="just"/>
            <a:r>
              <a:rPr lang="es-ES_tradnl" sz="1600" dirty="0" smtClean="0"/>
              <a:t>Para </a:t>
            </a:r>
            <a:r>
              <a:rPr lang="es-ES_tradnl" sz="1600" dirty="0"/>
              <a:t>negociar efectivamente </a:t>
            </a:r>
            <a:r>
              <a:rPr lang="es-ES_tradnl" sz="1600" dirty="0" smtClean="0"/>
              <a:t>es </a:t>
            </a:r>
            <a:r>
              <a:rPr lang="es-ES_tradnl" sz="1600" dirty="0"/>
              <a:t>necesario </a:t>
            </a:r>
            <a:r>
              <a:rPr lang="es-ES_tradnl" sz="1600" b="1" i="1" dirty="0"/>
              <a:t>estructurar una alternativa básica inicial</a:t>
            </a:r>
            <a:r>
              <a:rPr lang="es-ES_tradnl" sz="1600" dirty="0"/>
              <a:t>, que responda a las siguientes preguntas:</a:t>
            </a:r>
          </a:p>
        </p:txBody>
      </p:sp>
      <p:sp>
        <p:nvSpPr>
          <p:cNvPr id="44037" name="Rectangle 3"/>
          <p:cNvSpPr>
            <a:spLocks noChangeArrowheads="1"/>
          </p:cNvSpPr>
          <p:nvPr/>
        </p:nvSpPr>
        <p:spPr bwMode="auto">
          <a:xfrm>
            <a:off x="250825" y="5301208"/>
            <a:ext cx="8642349" cy="584775"/>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nchor="ctr">
            <a:spAutoFit/>
          </a:bodyPr>
          <a:lstStyle/>
          <a:p>
            <a:pPr algn="just"/>
            <a:r>
              <a:rPr lang="es-ES_tradnl" sz="1600" dirty="0" smtClean="0"/>
              <a:t>Las </a:t>
            </a:r>
            <a:r>
              <a:rPr lang="es-ES_tradnl" sz="1600" b="1" i="1" dirty="0"/>
              <a:t>respuestas</a:t>
            </a:r>
            <a:r>
              <a:rPr lang="es-ES_tradnl" sz="1600" dirty="0"/>
              <a:t> a estas preguntas ayudan a </a:t>
            </a:r>
            <a:r>
              <a:rPr lang="es-ES_tradnl" sz="1600" b="1" i="1" dirty="0"/>
              <a:t>determinar el alcance y contenido de la alternativa básica inicial</a:t>
            </a:r>
            <a:r>
              <a:rPr lang="es-ES_tradnl" sz="1600" dirty="0"/>
              <a:t>, y a conocer la capacidad real de negociación con la que contamos al comenzar el proceso</a:t>
            </a:r>
            <a:r>
              <a:rPr lang="es-ES_tradnl" sz="1600" dirty="0" smtClean="0"/>
              <a:t>.</a:t>
            </a:r>
            <a:endParaRPr lang="es-ES" sz="1600" dirty="0"/>
          </a:p>
        </p:txBody>
      </p:sp>
      <p:sp>
        <p:nvSpPr>
          <p:cNvPr id="3" name="2 Rectángulo redondeado"/>
          <p:cNvSpPr/>
          <p:nvPr/>
        </p:nvSpPr>
        <p:spPr>
          <a:xfrm>
            <a:off x="250825" y="1772816"/>
            <a:ext cx="8642349" cy="50405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363538" indent="-277813" algn="just">
              <a:lnSpc>
                <a:spcPct val="110000"/>
              </a:lnSpc>
              <a:buClr>
                <a:schemeClr val="bg1"/>
              </a:buClr>
              <a:buSzPct val="115000"/>
              <a:buFont typeface="Wingdings" pitchFamily="2" charset="2"/>
              <a:buChar char="Ø"/>
            </a:pPr>
            <a:r>
              <a:rPr lang="es-ES_tradnl" sz="1600" b="1" i="1" dirty="0">
                <a:solidFill>
                  <a:schemeClr val="bg1"/>
                </a:solidFill>
              </a:rPr>
              <a:t>¿Nos enfrentamos a una situación importante? </a:t>
            </a:r>
          </a:p>
        </p:txBody>
      </p:sp>
      <p:sp>
        <p:nvSpPr>
          <p:cNvPr id="4" name="3 Rectángulo redondeado"/>
          <p:cNvSpPr/>
          <p:nvPr/>
        </p:nvSpPr>
        <p:spPr>
          <a:xfrm>
            <a:off x="250825" y="2492896"/>
            <a:ext cx="8642349" cy="7200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542925" indent="-457200" algn="just">
              <a:lnSpc>
                <a:spcPct val="110000"/>
              </a:lnSpc>
              <a:buClr>
                <a:schemeClr val="tx1"/>
              </a:buClr>
              <a:buSzPct val="115000"/>
              <a:buFont typeface="Wingdings" pitchFamily="2" charset="2"/>
              <a:buChar char="Ø"/>
            </a:pPr>
            <a:r>
              <a:rPr lang="es-ES_tradnl" sz="1600" dirty="0">
                <a:solidFill>
                  <a:schemeClr val="tx1"/>
                </a:solidFill>
              </a:rPr>
              <a:t>¿Contamos con los </a:t>
            </a:r>
            <a:r>
              <a:rPr lang="es-ES_tradnl" sz="1600" b="1" i="1" dirty="0">
                <a:solidFill>
                  <a:schemeClr val="tx1"/>
                </a:solidFill>
              </a:rPr>
              <a:t>recursos necesarios, sean personas y/o cosas</a:t>
            </a:r>
            <a:r>
              <a:rPr lang="es-ES_tradnl" sz="1600" dirty="0">
                <a:solidFill>
                  <a:schemeClr val="tx1"/>
                </a:solidFill>
              </a:rPr>
              <a:t> sobre los que tenemos cierto control o influencia? </a:t>
            </a:r>
          </a:p>
        </p:txBody>
      </p:sp>
      <p:sp>
        <p:nvSpPr>
          <p:cNvPr id="5" name="4 Rectángulo redondeado"/>
          <p:cNvSpPr/>
          <p:nvPr/>
        </p:nvSpPr>
        <p:spPr>
          <a:xfrm>
            <a:off x="250825" y="3429000"/>
            <a:ext cx="8642350" cy="64807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363538" indent="-277813" algn="just">
              <a:lnSpc>
                <a:spcPct val="110000"/>
              </a:lnSpc>
              <a:buClr>
                <a:schemeClr val="bg1"/>
              </a:buClr>
              <a:buSzPct val="115000"/>
              <a:buFont typeface="Wingdings" pitchFamily="2" charset="2"/>
              <a:buChar char="Ø"/>
            </a:pPr>
            <a:r>
              <a:rPr lang="es-ES_tradnl" sz="1600" b="1" i="1" dirty="0">
                <a:solidFill>
                  <a:schemeClr val="bg1"/>
                </a:solidFill>
              </a:rPr>
              <a:t>¿Mantenemos una relación duradera con otras organizaciones, grupos o equipos </a:t>
            </a:r>
            <a:r>
              <a:rPr lang="es-ES_tradnl" sz="1600" dirty="0">
                <a:solidFill>
                  <a:schemeClr val="bg1"/>
                </a:solidFill>
              </a:rPr>
              <a:t>que puedan apoyarnos? </a:t>
            </a:r>
          </a:p>
        </p:txBody>
      </p:sp>
      <p:sp>
        <p:nvSpPr>
          <p:cNvPr id="6" name="5 Rectángulo redondeado"/>
          <p:cNvSpPr/>
          <p:nvPr/>
        </p:nvSpPr>
        <p:spPr>
          <a:xfrm>
            <a:off x="250825" y="4293096"/>
            <a:ext cx="8642349" cy="50405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363538" indent="-277813" algn="just">
              <a:lnSpc>
                <a:spcPct val="110000"/>
              </a:lnSpc>
              <a:buClr>
                <a:schemeClr val="tx1"/>
              </a:buClr>
              <a:buSzPct val="115000"/>
              <a:buFont typeface="Wingdings" pitchFamily="2" charset="2"/>
              <a:buChar char="Ø"/>
            </a:pPr>
            <a:r>
              <a:rPr lang="es-ES_tradnl" sz="1600" dirty="0">
                <a:solidFill>
                  <a:schemeClr val="tx1"/>
                </a:solidFill>
              </a:rPr>
              <a:t>¿</a:t>
            </a:r>
            <a:r>
              <a:rPr lang="es-ES_tradnl" sz="1600" b="1" i="1" dirty="0">
                <a:solidFill>
                  <a:schemeClr val="tx1"/>
                </a:solidFill>
              </a:rPr>
              <a:t>En que plazo de tiempo debemos alcanzar un acuerdo</a:t>
            </a:r>
            <a:r>
              <a:rPr lang="es-ES_tradnl" sz="1600" dirty="0">
                <a:solidFill>
                  <a:schemeClr val="tx1"/>
                </a:solidFill>
              </a:rPr>
              <a:t>? </a:t>
            </a:r>
          </a:p>
        </p:txBody>
      </p:sp>
    </p:spTree>
    <p:extLst>
      <p:ext uri="{BB962C8B-B14F-4D97-AF65-F5344CB8AC3E}">
        <p14:creationId xmlns:p14="http://schemas.microsoft.com/office/powerpoint/2010/main" val="3752904556"/>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5 Marcador de número de diapositiva"/>
          <p:cNvSpPr>
            <a:spLocks noGrp="1"/>
          </p:cNvSpPr>
          <p:nvPr>
            <p:ph type="sldNum" sz="quarter" idx="12"/>
          </p:nvPr>
        </p:nvSpPr>
        <p:spPr/>
        <p:txBody>
          <a:bodyPr/>
          <a:lstStyle/>
          <a:p>
            <a:pPr>
              <a:defRPr/>
            </a:pPr>
            <a:fld id="{AD0DBDDA-1CF1-4EBE-8795-B38D554A1434}" type="slidenum">
              <a:rPr lang="es-ES"/>
              <a:pPr>
                <a:defRPr/>
              </a:pPr>
              <a:t>32</a:t>
            </a:fld>
            <a:endParaRPr lang="es-ES"/>
          </a:p>
        </p:txBody>
      </p:sp>
      <p:sp>
        <p:nvSpPr>
          <p:cNvPr id="51204" name="Rectangle 2"/>
          <p:cNvSpPr>
            <a:spLocks noChangeArrowheads="1"/>
          </p:cNvSpPr>
          <p:nvPr/>
        </p:nvSpPr>
        <p:spPr bwMode="auto">
          <a:xfrm>
            <a:off x="323850" y="435857"/>
            <a:ext cx="8496300" cy="317459"/>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nchor="ctr">
            <a:spAutoFit/>
          </a:bodyPr>
          <a:lstStyle/>
          <a:p>
            <a:pPr algn="just">
              <a:lnSpc>
                <a:spcPct val="110000"/>
              </a:lnSpc>
            </a:pPr>
            <a:r>
              <a:rPr lang="es-ES_tradnl" sz="1400" dirty="0"/>
              <a:t>Durante el desarrollo de la negociación, </a:t>
            </a:r>
            <a:r>
              <a:rPr lang="es-ES_tradnl" sz="1400" b="1" i="1" dirty="0"/>
              <a:t>tenga presente</a:t>
            </a:r>
            <a:r>
              <a:rPr lang="es-ES_tradnl" sz="1400" dirty="0"/>
              <a:t> las siguientes </a:t>
            </a:r>
            <a:r>
              <a:rPr lang="es-ES_tradnl" sz="1400" b="1" i="1" dirty="0"/>
              <a:t>recomendaciones estratégicas:</a:t>
            </a:r>
          </a:p>
        </p:txBody>
      </p:sp>
      <p:graphicFrame>
        <p:nvGraphicFramePr>
          <p:cNvPr id="826440" name="Group 72"/>
          <p:cNvGraphicFramePr>
            <a:graphicFrameLocks noGrp="1"/>
          </p:cNvGraphicFramePr>
          <p:nvPr>
            <p:extLst>
              <p:ext uri="{D42A27DB-BD31-4B8C-83A1-F6EECF244321}">
                <p14:modId xmlns:p14="http://schemas.microsoft.com/office/powerpoint/2010/main" val="1783020936"/>
              </p:ext>
            </p:extLst>
          </p:nvPr>
        </p:nvGraphicFramePr>
        <p:xfrm>
          <a:off x="323850" y="1108466"/>
          <a:ext cx="8496300" cy="4048726"/>
        </p:xfrm>
        <a:graphic>
          <a:graphicData uri="http://schemas.openxmlformats.org/drawingml/2006/table">
            <a:tbl>
              <a:tblPr>
                <a:tableStyleId>{284E427A-3D55-4303-BF80-6455036E1DE7}</a:tableStyleId>
              </a:tblPr>
              <a:tblGrid>
                <a:gridCol w="399847"/>
                <a:gridCol w="8096453"/>
              </a:tblGrid>
              <a:tr h="3353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dirty="0" smtClean="0">
                          <a:ln>
                            <a:noFill/>
                          </a:ln>
                          <a:effectLst/>
                          <a:sym typeface="Wingdings 3" pitchFamily="18" charset="2"/>
                        </a:rPr>
                        <a:t></a:t>
                      </a:r>
                      <a:endParaRPr kumimoji="0" lang="es-ES_tradnl" sz="1600" b="0" i="0" u="none" strike="noStrike" cap="none" normalizeH="0" baseline="0" dirty="0" smtClean="0">
                        <a:ln>
                          <a:noFill/>
                        </a:ln>
                        <a:solidFill>
                          <a:schemeClr val="tx1"/>
                        </a:solidFill>
                        <a:effectLst/>
                        <a:latin typeface="Arial" pitchFamily="34" charset="0"/>
                        <a:cs typeface="Times New Roman" pitchFamily="18" charset="0"/>
                        <a:sym typeface="Wingdings 3" pitchFamily="18" charset="2"/>
                      </a:endParaRPr>
                    </a:p>
                  </a:txBody>
                  <a:tcPr marT="45723" marB="45723"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dirty="0" smtClean="0">
                          <a:ln>
                            <a:noFill/>
                          </a:ln>
                          <a:effectLst/>
                        </a:rPr>
                        <a:t>No confunda confianza con arrogancia.</a:t>
                      </a:r>
                      <a:endParaRPr kumimoji="0" lang="es-ES_tradnl" sz="1600" b="0" i="0" u="none" strike="noStrike" cap="none" normalizeH="0" baseline="0" dirty="0" smtClean="0">
                        <a:ln>
                          <a:noFill/>
                        </a:ln>
                        <a:solidFill>
                          <a:schemeClr val="tx1"/>
                        </a:solidFill>
                        <a:effectLst/>
                        <a:latin typeface="Arial" pitchFamily="34" charset="0"/>
                      </a:endParaRPr>
                    </a:p>
                  </a:txBody>
                  <a:tcPr marT="45723" marB="45723" horzOverflow="overflow"/>
                </a:tc>
              </a:tr>
              <a:tr h="3127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smtClean="0">
                          <a:ln>
                            <a:noFill/>
                          </a:ln>
                          <a:effectLst/>
                          <a:sym typeface="Wingdings 3" pitchFamily="18" charset="2"/>
                        </a:rPr>
                        <a:t></a:t>
                      </a:r>
                      <a:endParaRPr kumimoji="0" lang="es-ES" sz="1600" b="0" i="0" u="none" strike="noStrike" cap="none" normalizeH="0" baseline="0" smtClean="0">
                        <a:ln>
                          <a:noFill/>
                        </a:ln>
                        <a:solidFill>
                          <a:schemeClr val="tx1"/>
                        </a:solidFill>
                        <a:effectLst/>
                        <a:latin typeface="Arial" pitchFamily="34" charset="0"/>
                        <a:cs typeface="Times New Roman" pitchFamily="18" charset="0"/>
                        <a:sym typeface="Wingdings 3" pitchFamily="18" charset="2"/>
                      </a:endParaRPr>
                    </a:p>
                  </a:txBody>
                  <a:tcPr marT="45723" marB="45723"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dirty="0" smtClean="0">
                          <a:ln>
                            <a:noFill/>
                          </a:ln>
                          <a:effectLst/>
                        </a:rPr>
                        <a:t>No acepte que le cuestionen la fuerza o debilidad de su alternativa básica inicial. </a:t>
                      </a:r>
                      <a:endParaRPr kumimoji="0" lang="es-ES_tradnl" sz="1600" b="0" i="0" u="none" strike="noStrike" cap="none" normalizeH="0" baseline="0" dirty="0" smtClean="0">
                        <a:ln>
                          <a:noFill/>
                        </a:ln>
                        <a:solidFill>
                          <a:schemeClr val="tx1"/>
                        </a:solidFill>
                        <a:effectLst/>
                        <a:latin typeface="Arial" pitchFamily="34" charset="0"/>
                        <a:ea typeface="Times New Roman" pitchFamily="18" charset="0"/>
                        <a:cs typeface="Helvetica" charset="0"/>
                      </a:endParaRPr>
                    </a:p>
                  </a:txBody>
                  <a:tcPr marT="45723" marB="45723" horzOverflow="overflow"/>
                </a:tc>
              </a:tr>
              <a:tr h="3353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smtClean="0">
                          <a:ln>
                            <a:noFill/>
                          </a:ln>
                          <a:effectLst/>
                          <a:sym typeface="Wingdings 3" pitchFamily="18" charset="2"/>
                        </a:rPr>
                        <a:t></a:t>
                      </a:r>
                      <a:endParaRPr kumimoji="0" lang="es-ES" sz="1600" b="0" i="0" u="none" strike="noStrike" cap="none" normalizeH="0" baseline="0" smtClean="0">
                        <a:ln>
                          <a:noFill/>
                        </a:ln>
                        <a:solidFill>
                          <a:schemeClr val="tx1"/>
                        </a:solidFill>
                        <a:effectLst/>
                        <a:latin typeface="Arial" pitchFamily="34" charset="0"/>
                        <a:cs typeface="Times New Roman" pitchFamily="18" charset="0"/>
                        <a:sym typeface="Wingdings 3" pitchFamily="18" charset="2"/>
                      </a:endParaRPr>
                    </a:p>
                  </a:txBody>
                  <a:tcPr marT="45723" marB="45723"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dirty="0" smtClean="0">
                          <a:ln>
                            <a:noFill/>
                          </a:ln>
                          <a:effectLst/>
                        </a:rPr>
                        <a:t>Sea racionalmente creativo. Desarrolle nuevas opciones.</a:t>
                      </a:r>
                      <a:endParaRPr kumimoji="0" lang="es-ES_tradnl" sz="1600" b="0" i="0" u="none" strike="noStrike" cap="none" normalizeH="0" baseline="0" dirty="0" smtClean="0">
                        <a:ln>
                          <a:noFill/>
                        </a:ln>
                        <a:solidFill>
                          <a:schemeClr val="tx1"/>
                        </a:solidFill>
                        <a:effectLst/>
                        <a:latin typeface="Arial" pitchFamily="34" charset="0"/>
                        <a:ea typeface="Times New Roman" pitchFamily="18" charset="0"/>
                        <a:cs typeface="Helvetica" charset="0"/>
                      </a:endParaRPr>
                    </a:p>
                  </a:txBody>
                  <a:tcPr marT="45723" marB="45723" horzOverflow="overflow"/>
                </a:tc>
              </a:tr>
              <a:tr h="3353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smtClean="0">
                          <a:ln>
                            <a:noFill/>
                          </a:ln>
                          <a:effectLst/>
                          <a:sym typeface="Wingdings 3" pitchFamily="18" charset="2"/>
                        </a:rPr>
                        <a:t></a:t>
                      </a:r>
                      <a:endParaRPr kumimoji="0" lang="es-ES" sz="1600" b="0" i="0" u="none" strike="noStrike" cap="none" normalizeH="0" baseline="0" smtClean="0">
                        <a:ln>
                          <a:noFill/>
                        </a:ln>
                        <a:solidFill>
                          <a:schemeClr val="tx1"/>
                        </a:solidFill>
                        <a:effectLst/>
                        <a:latin typeface="Arial" pitchFamily="34" charset="0"/>
                        <a:cs typeface="Times New Roman" pitchFamily="18" charset="0"/>
                        <a:sym typeface="Wingdings 3" pitchFamily="18" charset="2"/>
                      </a:endParaRPr>
                    </a:p>
                  </a:txBody>
                  <a:tcPr marT="45723" marB="45723"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smtClean="0">
                          <a:ln>
                            <a:noFill/>
                          </a:ln>
                          <a:effectLst/>
                        </a:rPr>
                        <a:t>Esté atento a medir la efectividad de sus propuestas. </a:t>
                      </a:r>
                      <a:endParaRPr kumimoji="0" lang="es-ES_tradnl" sz="1600" b="0" i="0" u="none" strike="noStrike" cap="none" normalizeH="0" baseline="0" smtClean="0">
                        <a:ln>
                          <a:noFill/>
                        </a:ln>
                        <a:solidFill>
                          <a:schemeClr val="tx1"/>
                        </a:solidFill>
                        <a:effectLst/>
                        <a:latin typeface="Arial" pitchFamily="34" charset="0"/>
                        <a:ea typeface="Times New Roman" pitchFamily="18" charset="0"/>
                        <a:cs typeface="Helvetica" charset="0"/>
                      </a:endParaRPr>
                    </a:p>
                  </a:txBody>
                  <a:tcPr marT="45723" marB="45723" horzOverflow="overflow"/>
                </a:tc>
              </a:tr>
              <a:tr h="3353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smtClean="0">
                          <a:ln>
                            <a:noFill/>
                          </a:ln>
                          <a:effectLst/>
                          <a:sym typeface="Wingdings 3" pitchFamily="18" charset="2"/>
                        </a:rPr>
                        <a:t></a:t>
                      </a:r>
                      <a:endParaRPr kumimoji="0" lang="es-ES" sz="1600" b="0" i="0" u="none" strike="noStrike" cap="none" normalizeH="0" baseline="0" smtClean="0">
                        <a:ln>
                          <a:noFill/>
                        </a:ln>
                        <a:solidFill>
                          <a:schemeClr val="tx1"/>
                        </a:solidFill>
                        <a:effectLst/>
                        <a:latin typeface="Arial" pitchFamily="34" charset="0"/>
                        <a:cs typeface="Times New Roman" pitchFamily="18" charset="0"/>
                        <a:sym typeface="Wingdings 3" pitchFamily="18" charset="2"/>
                      </a:endParaRPr>
                    </a:p>
                  </a:txBody>
                  <a:tcPr marT="45723" marB="45723"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smtClean="0">
                          <a:ln>
                            <a:noFill/>
                          </a:ln>
                          <a:effectLst/>
                        </a:rPr>
                        <a:t>Proyecte confianza en los demás.</a:t>
                      </a:r>
                      <a:endParaRPr kumimoji="0" lang="es-ES_tradnl" sz="1600" b="0" i="0" u="none" strike="noStrike" cap="none" normalizeH="0" baseline="0" smtClean="0">
                        <a:ln>
                          <a:noFill/>
                        </a:ln>
                        <a:solidFill>
                          <a:schemeClr val="tx1"/>
                        </a:solidFill>
                        <a:effectLst/>
                        <a:latin typeface="Arial" pitchFamily="34" charset="0"/>
                        <a:ea typeface="Times New Roman" pitchFamily="18" charset="0"/>
                        <a:cs typeface="Helvetica" charset="0"/>
                      </a:endParaRPr>
                    </a:p>
                  </a:txBody>
                  <a:tcPr marT="45723" marB="45723" horzOverflow="overflow"/>
                </a:tc>
              </a:tr>
              <a:tr h="3353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smtClean="0">
                          <a:ln>
                            <a:noFill/>
                          </a:ln>
                          <a:effectLst/>
                          <a:sym typeface="Wingdings 3" pitchFamily="18" charset="2"/>
                        </a:rPr>
                        <a:t></a:t>
                      </a:r>
                      <a:endParaRPr kumimoji="0" lang="es-ES" sz="1600" b="0" i="0" u="none" strike="noStrike" cap="none" normalizeH="0" baseline="0" smtClean="0">
                        <a:ln>
                          <a:noFill/>
                        </a:ln>
                        <a:solidFill>
                          <a:schemeClr val="tx1"/>
                        </a:solidFill>
                        <a:effectLst/>
                        <a:latin typeface="Arial" pitchFamily="34" charset="0"/>
                        <a:cs typeface="Times New Roman" pitchFamily="18" charset="0"/>
                        <a:sym typeface="Wingdings 3" pitchFamily="18" charset="2"/>
                      </a:endParaRPr>
                    </a:p>
                  </a:txBody>
                  <a:tcPr marT="45723" marB="45723"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smtClean="0">
                          <a:ln>
                            <a:noFill/>
                          </a:ln>
                          <a:effectLst/>
                        </a:rPr>
                        <a:t>No presuponga. No suponga que lo están entendiendo.</a:t>
                      </a:r>
                      <a:endParaRPr kumimoji="0" lang="es-ES_tradnl" sz="1600" b="0" i="0" u="none" strike="noStrike" cap="none" normalizeH="0" baseline="0" smtClean="0">
                        <a:ln>
                          <a:noFill/>
                        </a:ln>
                        <a:solidFill>
                          <a:schemeClr val="tx1"/>
                        </a:solidFill>
                        <a:effectLst/>
                        <a:latin typeface="Arial" pitchFamily="34" charset="0"/>
                        <a:ea typeface="Times New Roman" pitchFamily="18" charset="0"/>
                        <a:cs typeface="Helvetica" charset="0"/>
                      </a:endParaRPr>
                    </a:p>
                  </a:txBody>
                  <a:tcPr marT="45723" marB="45723" horzOverflow="overflow"/>
                </a:tc>
              </a:tr>
              <a:tr h="3353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smtClean="0">
                          <a:ln>
                            <a:noFill/>
                          </a:ln>
                          <a:effectLst/>
                          <a:sym typeface="Wingdings 3" pitchFamily="18" charset="2"/>
                        </a:rPr>
                        <a:t></a:t>
                      </a:r>
                      <a:endParaRPr kumimoji="0" lang="es-ES" sz="1600" b="0" i="0" u="none" strike="noStrike" cap="none" normalizeH="0" baseline="0" smtClean="0">
                        <a:ln>
                          <a:noFill/>
                        </a:ln>
                        <a:solidFill>
                          <a:schemeClr val="tx1"/>
                        </a:solidFill>
                        <a:effectLst/>
                        <a:latin typeface="Arial" pitchFamily="34" charset="0"/>
                        <a:cs typeface="Times New Roman" pitchFamily="18" charset="0"/>
                        <a:sym typeface="Wingdings 3" pitchFamily="18" charset="2"/>
                      </a:endParaRPr>
                    </a:p>
                  </a:txBody>
                  <a:tcPr marT="45723" marB="45723"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smtClean="0">
                          <a:ln>
                            <a:noFill/>
                          </a:ln>
                          <a:effectLst/>
                        </a:rPr>
                        <a:t>Escuche de manera activa. Esté atento durante el proceso.</a:t>
                      </a:r>
                      <a:endParaRPr kumimoji="0" lang="es-ES_tradnl" sz="1600" b="0" i="0" u="none" strike="noStrike" cap="none" normalizeH="0" baseline="0" smtClean="0">
                        <a:ln>
                          <a:noFill/>
                        </a:ln>
                        <a:solidFill>
                          <a:schemeClr val="tx1"/>
                        </a:solidFill>
                        <a:effectLst/>
                        <a:latin typeface="Arial" pitchFamily="34" charset="0"/>
                        <a:ea typeface="Times New Roman" pitchFamily="18" charset="0"/>
                        <a:cs typeface="Helvetica" charset="0"/>
                      </a:endParaRPr>
                    </a:p>
                  </a:txBody>
                  <a:tcPr marT="45723" marB="45723" horzOverflow="overflow"/>
                </a:tc>
              </a:tr>
              <a:tr h="3353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smtClean="0">
                          <a:ln>
                            <a:noFill/>
                          </a:ln>
                          <a:effectLst/>
                          <a:sym typeface="Wingdings 3" pitchFamily="18" charset="2"/>
                        </a:rPr>
                        <a:t></a:t>
                      </a:r>
                      <a:endParaRPr kumimoji="0" lang="es-ES" sz="1600" b="0" i="0" u="none" strike="noStrike" cap="none" normalizeH="0" baseline="0" smtClean="0">
                        <a:ln>
                          <a:noFill/>
                        </a:ln>
                        <a:solidFill>
                          <a:schemeClr val="tx1"/>
                        </a:solidFill>
                        <a:effectLst/>
                        <a:latin typeface="Arial" pitchFamily="34" charset="0"/>
                        <a:cs typeface="Times New Roman" pitchFamily="18" charset="0"/>
                        <a:sym typeface="Wingdings 3" pitchFamily="18" charset="2"/>
                      </a:endParaRPr>
                    </a:p>
                  </a:txBody>
                  <a:tcPr marT="45723" marB="45723"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dirty="0" smtClean="0">
                          <a:ln>
                            <a:noFill/>
                          </a:ln>
                          <a:effectLst/>
                        </a:rPr>
                        <a:t>Cree un ambiente integrador y busque aliados.  </a:t>
                      </a:r>
                      <a:endParaRPr kumimoji="0" lang="es-ES_tradnl" sz="1600" b="0" i="0" u="none" strike="noStrike" cap="none" normalizeH="0" baseline="0" dirty="0" smtClean="0">
                        <a:ln>
                          <a:noFill/>
                        </a:ln>
                        <a:solidFill>
                          <a:schemeClr val="tx1"/>
                        </a:solidFill>
                        <a:effectLst/>
                        <a:latin typeface="Arial" pitchFamily="34" charset="0"/>
                      </a:endParaRPr>
                    </a:p>
                  </a:txBody>
                  <a:tcPr marT="45723" marB="45723" horzOverflow="overflow"/>
                </a:tc>
              </a:tr>
              <a:tr h="3353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smtClean="0">
                          <a:ln>
                            <a:noFill/>
                          </a:ln>
                          <a:effectLst/>
                          <a:sym typeface="Wingdings 3" pitchFamily="18" charset="2"/>
                        </a:rPr>
                        <a:t></a:t>
                      </a:r>
                      <a:endParaRPr kumimoji="0" lang="es-ES" sz="1600" b="0" i="0" u="none" strike="noStrike" cap="none" normalizeH="0" baseline="0" smtClean="0">
                        <a:ln>
                          <a:noFill/>
                        </a:ln>
                        <a:solidFill>
                          <a:schemeClr val="tx1"/>
                        </a:solidFill>
                        <a:effectLst/>
                        <a:latin typeface="Arial" pitchFamily="34" charset="0"/>
                        <a:cs typeface="Times New Roman" pitchFamily="18" charset="0"/>
                        <a:sym typeface="Wingdings 3" pitchFamily="18" charset="2"/>
                      </a:endParaRPr>
                    </a:p>
                  </a:txBody>
                  <a:tcPr marT="45723" marB="45723"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smtClean="0">
                          <a:ln>
                            <a:noFill/>
                          </a:ln>
                          <a:effectLst/>
                        </a:rPr>
                        <a:t>Maneje pausas y silencios. </a:t>
                      </a:r>
                      <a:endParaRPr kumimoji="0" lang="es-ES_tradnl" sz="1600" b="0" i="0" u="none" strike="noStrike" cap="none" normalizeH="0" baseline="0" smtClean="0">
                        <a:ln>
                          <a:noFill/>
                        </a:ln>
                        <a:solidFill>
                          <a:schemeClr val="tx1"/>
                        </a:solidFill>
                        <a:effectLst/>
                        <a:latin typeface="Arial" pitchFamily="34" charset="0"/>
                      </a:endParaRPr>
                    </a:p>
                  </a:txBody>
                  <a:tcPr marT="45723" marB="45723" horzOverflow="overflow"/>
                </a:tc>
              </a:tr>
              <a:tr h="3353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smtClean="0">
                          <a:ln>
                            <a:noFill/>
                          </a:ln>
                          <a:effectLst/>
                          <a:sym typeface="Wingdings 3" pitchFamily="18" charset="2"/>
                        </a:rPr>
                        <a:t></a:t>
                      </a:r>
                      <a:endParaRPr kumimoji="0" lang="es-ES" sz="1600" b="0" i="0" u="none" strike="noStrike" cap="none" normalizeH="0" baseline="0" smtClean="0">
                        <a:ln>
                          <a:noFill/>
                        </a:ln>
                        <a:solidFill>
                          <a:schemeClr val="tx1"/>
                        </a:solidFill>
                        <a:effectLst/>
                        <a:latin typeface="Arial" pitchFamily="34" charset="0"/>
                        <a:cs typeface="Times New Roman" pitchFamily="18" charset="0"/>
                        <a:sym typeface="Wingdings 3" pitchFamily="18" charset="2"/>
                      </a:endParaRPr>
                    </a:p>
                  </a:txBody>
                  <a:tcPr marT="45723" marB="45723"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smtClean="0">
                          <a:ln>
                            <a:noFill/>
                          </a:ln>
                          <a:effectLst/>
                        </a:rPr>
                        <a:t>Controle sus emociones y sentimientos, y evite las confrontaciones.</a:t>
                      </a:r>
                      <a:endParaRPr kumimoji="0" lang="es-ES_tradnl" sz="1600" b="0" i="0" u="none" strike="noStrike" cap="none" normalizeH="0" baseline="0" smtClean="0">
                        <a:ln>
                          <a:noFill/>
                        </a:ln>
                        <a:solidFill>
                          <a:schemeClr val="tx1"/>
                        </a:solidFill>
                        <a:effectLst/>
                        <a:latin typeface="Arial" pitchFamily="34" charset="0"/>
                      </a:endParaRPr>
                    </a:p>
                  </a:txBody>
                  <a:tcPr marT="45723" marB="45723" horzOverflow="overflow"/>
                </a:tc>
              </a:tr>
              <a:tr h="3353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smtClean="0">
                          <a:ln>
                            <a:noFill/>
                          </a:ln>
                          <a:effectLst/>
                          <a:sym typeface="Wingdings 3" pitchFamily="18" charset="2"/>
                        </a:rPr>
                        <a:t></a:t>
                      </a:r>
                      <a:endParaRPr kumimoji="0" lang="es-ES" sz="1600" b="0" i="0" u="none" strike="noStrike" cap="none" normalizeH="0" baseline="0" smtClean="0">
                        <a:ln>
                          <a:noFill/>
                        </a:ln>
                        <a:solidFill>
                          <a:schemeClr val="tx1"/>
                        </a:solidFill>
                        <a:effectLst/>
                        <a:latin typeface="Arial" pitchFamily="34" charset="0"/>
                        <a:cs typeface="Times New Roman" pitchFamily="18" charset="0"/>
                        <a:sym typeface="Wingdings 3" pitchFamily="18" charset="2"/>
                      </a:endParaRPr>
                    </a:p>
                  </a:txBody>
                  <a:tcPr marT="45723" marB="45723"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smtClean="0">
                          <a:ln>
                            <a:noFill/>
                          </a:ln>
                          <a:effectLst/>
                        </a:rPr>
                        <a:t>Esté pendiente de posibles sorpresas y manéjelas naturalmente.</a:t>
                      </a:r>
                      <a:endParaRPr kumimoji="0" lang="es-ES_tradnl" sz="1600" b="1" i="0" u="none" strike="noStrike" cap="none" normalizeH="0" baseline="0" smtClean="0">
                        <a:ln>
                          <a:noFill/>
                        </a:ln>
                        <a:solidFill>
                          <a:schemeClr val="tx1"/>
                        </a:solidFill>
                        <a:effectLst/>
                        <a:latin typeface="Arial" pitchFamily="34" charset="0"/>
                      </a:endParaRPr>
                    </a:p>
                  </a:txBody>
                  <a:tcPr marT="45723" marB="45723" horzOverflow="overflow"/>
                </a:tc>
              </a:tr>
              <a:tr h="3603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smtClean="0">
                          <a:ln>
                            <a:noFill/>
                          </a:ln>
                          <a:effectLst/>
                          <a:sym typeface="Wingdings 3" pitchFamily="18" charset="2"/>
                        </a:rPr>
                        <a:t></a:t>
                      </a:r>
                      <a:endParaRPr kumimoji="0" lang="es-ES" sz="1600" b="0" i="0" u="none" strike="noStrike" cap="none" normalizeH="0" baseline="0" smtClean="0">
                        <a:ln>
                          <a:noFill/>
                        </a:ln>
                        <a:solidFill>
                          <a:schemeClr val="tx1"/>
                        </a:solidFill>
                        <a:effectLst/>
                        <a:latin typeface="Arial" pitchFamily="34" charset="0"/>
                        <a:cs typeface="Times New Roman" pitchFamily="18" charset="0"/>
                        <a:sym typeface="Wingdings 3" pitchFamily="18" charset="2"/>
                      </a:endParaRPr>
                    </a:p>
                  </a:txBody>
                  <a:tcPr marT="45723" marB="45723"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dirty="0" smtClean="0">
                          <a:ln>
                            <a:noFill/>
                          </a:ln>
                          <a:effectLst/>
                        </a:rPr>
                        <a:t>Fomente e insista en la obligación de la reciprocidad.</a:t>
                      </a:r>
                      <a:endParaRPr kumimoji="0" lang="es-ES_tradnl" sz="1600" b="0" i="0" u="none" strike="noStrike" cap="none" normalizeH="0" baseline="0" dirty="0" smtClean="0">
                        <a:ln>
                          <a:noFill/>
                        </a:ln>
                        <a:solidFill>
                          <a:schemeClr val="tx1"/>
                        </a:solidFill>
                        <a:effectLst/>
                        <a:latin typeface="Arial" pitchFamily="34" charset="0"/>
                      </a:endParaRPr>
                    </a:p>
                  </a:txBody>
                  <a:tcPr marT="45723" marB="45723" horzOverflow="overflow"/>
                </a:tc>
              </a:tr>
            </a:tbl>
          </a:graphicData>
        </a:graphic>
      </p:graphicFrame>
      <p:sp>
        <p:nvSpPr>
          <p:cNvPr id="2" name="1 Rectángulo redondeado"/>
          <p:cNvSpPr/>
          <p:nvPr/>
        </p:nvSpPr>
        <p:spPr>
          <a:xfrm>
            <a:off x="323850" y="5301208"/>
            <a:ext cx="8496300" cy="86350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eaLnBrk="1" hangingPunct="1"/>
            <a:r>
              <a:rPr lang="es-ES" sz="1400" b="1" i="1" dirty="0"/>
              <a:t>Recuerde:  </a:t>
            </a:r>
          </a:p>
          <a:p>
            <a:pPr algn="just" eaLnBrk="1" hangingPunct="1"/>
            <a:r>
              <a:rPr lang="es-ES" sz="1400" b="1" i="1" dirty="0"/>
              <a:t>El contar con información suficiente, oportuna y veraz de usted y su contraparte es básico para lograr una buena negociación</a:t>
            </a:r>
            <a:r>
              <a:rPr lang="es-ES" b="1" i="1" dirty="0"/>
              <a:t>.</a:t>
            </a:r>
          </a:p>
        </p:txBody>
      </p:sp>
    </p:spTree>
    <p:extLst>
      <p:ext uri="{BB962C8B-B14F-4D97-AF65-F5344CB8AC3E}">
        <p14:creationId xmlns:p14="http://schemas.microsoft.com/office/powerpoint/2010/main" val="40980474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26440"/>
                                        </p:tgtEl>
                                        <p:attrNameLst>
                                          <p:attrName>style.visibility</p:attrName>
                                        </p:attrNameLst>
                                      </p:cBhvr>
                                      <p:to>
                                        <p:strVal val="visible"/>
                                      </p:to>
                                    </p:set>
                                    <p:animEffect transition="in" filter="randombar(horizontal)">
                                      <p:cBhvr>
                                        <p:cTn id="7" dur="250"/>
                                        <p:tgtEl>
                                          <p:spTgt spid="826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5 Marcador de número de diapositiva"/>
          <p:cNvSpPr>
            <a:spLocks noGrp="1"/>
          </p:cNvSpPr>
          <p:nvPr>
            <p:ph type="sldNum" sz="quarter" idx="12"/>
          </p:nvPr>
        </p:nvSpPr>
        <p:spPr/>
        <p:txBody>
          <a:bodyPr/>
          <a:lstStyle/>
          <a:p>
            <a:pPr>
              <a:defRPr/>
            </a:pPr>
            <a:fld id="{B36845B4-5D56-4AB6-A508-BA61B2900E3E}" type="slidenum">
              <a:rPr lang="es-ES"/>
              <a:pPr>
                <a:defRPr/>
              </a:pPr>
              <a:t>33</a:t>
            </a:fld>
            <a:endParaRPr lang="es-ES"/>
          </a:p>
        </p:txBody>
      </p:sp>
      <p:sp>
        <p:nvSpPr>
          <p:cNvPr id="52228" name="Rectangle 2"/>
          <p:cNvSpPr>
            <a:spLocks noChangeArrowheads="1"/>
          </p:cNvSpPr>
          <p:nvPr/>
        </p:nvSpPr>
        <p:spPr bwMode="auto">
          <a:xfrm>
            <a:off x="338927" y="359139"/>
            <a:ext cx="8496300" cy="958980"/>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nchor="ctr">
            <a:spAutoFit/>
          </a:bodyPr>
          <a:lstStyle/>
          <a:p>
            <a:pPr algn="just">
              <a:lnSpc>
                <a:spcPct val="120000"/>
              </a:lnSpc>
            </a:pPr>
            <a:r>
              <a:rPr lang="es-ES_tradnl" sz="1600" dirty="0">
                <a:solidFill>
                  <a:schemeClr val="tx1"/>
                </a:solidFill>
              </a:rPr>
              <a:t>La negociación en la </a:t>
            </a:r>
            <a:r>
              <a:rPr lang="es-ES_tradnl" sz="1600" b="1" i="1" dirty="0">
                <a:solidFill>
                  <a:schemeClr val="tx1"/>
                </a:solidFill>
              </a:rPr>
              <a:t>práctica es un proceso de comunicación</a:t>
            </a:r>
            <a:r>
              <a:rPr lang="es-ES_tradnl" sz="1600" dirty="0">
                <a:solidFill>
                  <a:schemeClr val="tx1"/>
                </a:solidFill>
              </a:rPr>
              <a:t> </a:t>
            </a:r>
            <a:r>
              <a:rPr lang="es-ES_tradnl" sz="1600" b="1" i="1" dirty="0">
                <a:solidFill>
                  <a:schemeClr val="tx1"/>
                </a:solidFill>
              </a:rPr>
              <a:t>donde se intercambian datos, información y se argumentan ventajas y desventajas.</a:t>
            </a:r>
            <a:r>
              <a:rPr lang="es-ES_tradnl" sz="1600" dirty="0">
                <a:solidFill>
                  <a:schemeClr val="tx1"/>
                </a:solidFill>
              </a:rPr>
              <a:t> En el proceso es importante recordar y aplicar las </a:t>
            </a:r>
            <a:r>
              <a:rPr lang="es-ES_tradnl" sz="1600" b="1" i="1" dirty="0">
                <a:solidFill>
                  <a:schemeClr val="tx1"/>
                </a:solidFill>
              </a:rPr>
              <a:t>formas de comunicación ejecutiva.</a:t>
            </a:r>
          </a:p>
        </p:txBody>
      </p:sp>
      <p:sp>
        <p:nvSpPr>
          <p:cNvPr id="52230" name="Rectangle 4"/>
          <p:cNvSpPr>
            <a:spLocks noChangeArrowheads="1"/>
          </p:cNvSpPr>
          <p:nvPr/>
        </p:nvSpPr>
        <p:spPr bwMode="auto">
          <a:xfrm>
            <a:off x="323850" y="4986002"/>
            <a:ext cx="8496299" cy="891270"/>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nchor="ctr">
            <a:spAutoFit/>
          </a:bodyPr>
          <a:lstStyle/>
          <a:p>
            <a:pPr algn="just">
              <a:lnSpc>
                <a:spcPct val="110000"/>
              </a:lnSpc>
            </a:pPr>
            <a:r>
              <a:rPr lang="es-ES_tradnl" sz="1600" dirty="0">
                <a:latin typeface="+mn-lt"/>
              </a:rPr>
              <a:t>Las </a:t>
            </a:r>
            <a:r>
              <a:rPr lang="es-ES_tradnl" sz="1600" b="1" i="1" dirty="0">
                <a:latin typeface="+mn-lt"/>
              </a:rPr>
              <a:t>tácticas negociadoras</a:t>
            </a:r>
            <a:r>
              <a:rPr lang="es-ES_tradnl" sz="1600" dirty="0">
                <a:latin typeface="+mn-lt"/>
              </a:rPr>
              <a:t>, entendidas como el conjunto de </a:t>
            </a:r>
            <a:r>
              <a:rPr lang="es-ES_tradnl" sz="1600" b="1" i="1" dirty="0">
                <a:latin typeface="+mn-lt"/>
              </a:rPr>
              <a:t>acciones premeditadas</a:t>
            </a:r>
            <a:r>
              <a:rPr lang="es-ES_tradnl" sz="1600" dirty="0">
                <a:latin typeface="+mn-lt"/>
              </a:rPr>
              <a:t> que se ejercen en la mesa de negociación para </a:t>
            </a:r>
            <a:r>
              <a:rPr lang="es-ES_tradnl" sz="1600" b="1" i="1" dirty="0">
                <a:latin typeface="+mn-lt"/>
              </a:rPr>
              <a:t>influir, manipular o confundir</a:t>
            </a:r>
            <a:r>
              <a:rPr lang="es-ES_tradnl" sz="1600" dirty="0">
                <a:latin typeface="+mn-lt"/>
              </a:rPr>
              <a:t> a la otra parte, forman parte de la </a:t>
            </a:r>
            <a:r>
              <a:rPr lang="es-ES_tradnl" sz="1600" b="1" i="1" dirty="0">
                <a:latin typeface="+mn-lt"/>
              </a:rPr>
              <a:t>capacidad de negociar de cada parte.</a:t>
            </a:r>
            <a:endParaRPr lang="es-ES_tradnl" sz="1600" dirty="0">
              <a:latin typeface="+mn-lt"/>
            </a:endParaRPr>
          </a:p>
        </p:txBody>
      </p:sp>
      <p:graphicFrame>
        <p:nvGraphicFramePr>
          <p:cNvPr id="3" name="2 Diagrama"/>
          <p:cNvGraphicFramePr/>
          <p:nvPr>
            <p:extLst>
              <p:ext uri="{D42A27DB-BD31-4B8C-83A1-F6EECF244321}">
                <p14:modId xmlns:p14="http://schemas.microsoft.com/office/powerpoint/2010/main" val="74942849"/>
              </p:ext>
            </p:extLst>
          </p:nvPr>
        </p:nvGraphicFramePr>
        <p:xfrm>
          <a:off x="714082" y="1995806"/>
          <a:ext cx="7704856" cy="2297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0915824"/>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504E3EF-3169-4CE3-8930-C28913B1318F}" type="slidenum">
              <a:rPr lang="es-MX" smtClean="0"/>
              <a:t>34</a:t>
            </a:fld>
            <a:endParaRPr lang="es-MX"/>
          </a:p>
        </p:txBody>
      </p:sp>
      <p:sp>
        <p:nvSpPr>
          <p:cNvPr id="3" name="2 CuadroTexto"/>
          <p:cNvSpPr txBox="1"/>
          <p:nvPr/>
        </p:nvSpPr>
        <p:spPr>
          <a:xfrm>
            <a:off x="395288" y="332656"/>
            <a:ext cx="8425184"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MX" sz="2400" b="1" dirty="0" smtClean="0"/>
              <a:t>ESTRATEGIAS DE NEGOCIACIÓN</a:t>
            </a:r>
            <a:endParaRPr lang="es-MX" sz="2400" b="1" dirty="0"/>
          </a:p>
        </p:txBody>
      </p:sp>
      <p:sp>
        <p:nvSpPr>
          <p:cNvPr id="6" name="5 CuadroTexto"/>
          <p:cNvSpPr txBox="1"/>
          <p:nvPr/>
        </p:nvSpPr>
        <p:spPr>
          <a:xfrm>
            <a:off x="2555776" y="1124744"/>
            <a:ext cx="4032448"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MX" sz="2400" b="1" dirty="0" smtClean="0">
                <a:solidFill>
                  <a:schemeClr val="bg1"/>
                </a:solidFill>
                <a:effectLst>
                  <a:outerShdw blurRad="38100" dist="38100" dir="2700000" algn="tl">
                    <a:srgbClr val="000000">
                      <a:alpha val="43137"/>
                    </a:srgbClr>
                  </a:outerShdw>
                </a:effectLst>
              </a:rPr>
              <a:t>A) INTEGRACIÓN</a:t>
            </a:r>
          </a:p>
          <a:p>
            <a:pPr algn="ctr"/>
            <a:r>
              <a:rPr lang="es-MX" sz="2400" b="1" dirty="0" smtClean="0">
                <a:solidFill>
                  <a:schemeClr val="bg1"/>
                </a:solidFill>
                <a:effectLst>
                  <a:outerShdw blurRad="38100" dist="38100" dir="2700000" algn="tl">
                    <a:srgbClr val="000000">
                      <a:alpha val="43137"/>
                    </a:srgbClr>
                  </a:outerShdw>
                </a:effectLst>
              </a:rPr>
              <a:t>(GANAR- GANAR)</a:t>
            </a:r>
            <a:endParaRPr lang="es-MX" sz="2400" b="1" dirty="0">
              <a:solidFill>
                <a:schemeClr val="bg1"/>
              </a:solidFill>
              <a:effectLst>
                <a:outerShdw blurRad="38100" dist="38100" dir="2700000" algn="tl">
                  <a:srgbClr val="000000">
                    <a:alpha val="43137"/>
                  </a:srgbClr>
                </a:outerShdw>
              </a:effectLst>
            </a:endParaRPr>
          </a:p>
        </p:txBody>
      </p:sp>
      <p:sp>
        <p:nvSpPr>
          <p:cNvPr id="8" name="7 CuadroTexto"/>
          <p:cNvSpPr txBox="1"/>
          <p:nvPr/>
        </p:nvSpPr>
        <p:spPr>
          <a:xfrm>
            <a:off x="539552" y="2235636"/>
            <a:ext cx="5040560"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lgn="just">
              <a:buFont typeface="Wingdings" pitchFamily="2" charset="2"/>
              <a:buChar char="§"/>
            </a:pPr>
            <a:r>
              <a:rPr lang="es-MX" sz="2000" dirty="0" smtClean="0"/>
              <a:t>Más eficiente</a:t>
            </a:r>
          </a:p>
          <a:p>
            <a:pPr marL="285750" indent="-285750" algn="just">
              <a:buFont typeface="Wingdings" pitchFamily="2" charset="2"/>
              <a:buChar char="§"/>
            </a:pPr>
            <a:r>
              <a:rPr lang="es-MX" sz="2000" dirty="0" smtClean="0"/>
              <a:t>Permite acuerdos de mutuos beneficios.</a:t>
            </a:r>
          </a:p>
          <a:p>
            <a:pPr marL="285750" indent="-285750" algn="just">
              <a:buFont typeface="Wingdings" pitchFamily="2" charset="2"/>
              <a:buChar char="§"/>
            </a:pPr>
            <a:r>
              <a:rPr lang="es-MX" sz="2000" dirty="0" smtClean="0"/>
              <a:t>Asegura que cada parte satisfaga sus necesidades.</a:t>
            </a:r>
          </a:p>
          <a:p>
            <a:pPr marL="285750" indent="-285750" algn="just">
              <a:buFont typeface="Wingdings" pitchFamily="2" charset="2"/>
              <a:buChar char="§"/>
            </a:pPr>
            <a:r>
              <a:rPr lang="es-MX" sz="2000" dirty="0" smtClean="0"/>
              <a:t>Se basa en principios y valores.</a:t>
            </a:r>
          </a:p>
          <a:p>
            <a:pPr marL="285750" indent="-285750" algn="just">
              <a:buFont typeface="Wingdings" pitchFamily="2" charset="2"/>
              <a:buChar char="§"/>
            </a:pPr>
            <a:r>
              <a:rPr lang="es-MX" sz="2000" dirty="0" smtClean="0"/>
              <a:t>Las ganancias de una parte no significan pérdida para la otra.</a:t>
            </a:r>
          </a:p>
          <a:p>
            <a:pPr marL="285750" indent="-285750" algn="just">
              <a:buFont typeface="Wingdings" pitchFamily="2" charset="2"/>
              <a:buChar char="§"/>
            </a:pPr>
            <a:r>
              <a:rPr lang="es-MX" sz="2000" dirty="0" smtClean="0"/>
              <a:t>No asume posiciones, se centra en intereses.</a:t>
            </a:r>
          </a:p>
          <a:p>
            <a:pPr marL="285750" indent="-285750" algn="just">
              <a:buFont typeface="Wingdings" pitchFamily="2" charset="2"/>
              <a:buChar char="§"/>
            </a:pPr>
            <a:r>
              <a:rPr lang="es-MX" sz="2000" dirty="0" smtClean="0"/>
              <a:t>Desarrolla muchas opciones.</a:t>
            </a:r>
          </a:p>
          <a:p>
            <a:pPr marL="285750" indent="-285750" algn="just">
              <a:buFont typeface="Wingdings" pitchFamily="2" charset="2"/>
              <a:buChar char="§"/>
            </a:pPr>
            <a:r>
              <a:rPr lang="es-MX" sz="2000" dirty="0" smtClean="0"/>
              <a:t>Es objetiva, separa las personas de los problemas.</a:t>
            </a:r>
            <a:endParaRPr lang="es-MX" sz="2000" dirty="0"/>
          </a:p>
        </p:txBody>
      </p:sp>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187" t="9622" r="15631" b="32929"/>
          <a:stretch/>
        </p:blipFill>
        <p:spPr bwMode="auto">
          <a:xfrm>
            <a:off x="5724128" y="2276872"/>
            <a:ext cx="3026235" cy="3744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5865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504E3EF-3169-4CE3-8930-C28913B1318F}" type="slidenum">
              <a:rPr lang="es-MX" smtClean="0"/>
              <a:t>35</a:t>
            </a:fld>
            <a:endParaRPr lang="es-MX"/>
          </a:p>
        </p:txBody>
      </p:sp>
      <p:sp>
        <p:nvSpPr>
          <p:cNvPr id="9" name="8 CuadroTexto"/>
          <p:cNvSpPr txBox="1"/>
          <p:nvPr/>
        </p:nvSpPr>
        <p:spPr>
          <a:xfrm>
            <a:off x="2699792" y="581779"/>
            <a:ext cx="3672408"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s-MX"/>
            </a:defPPr>
            <a:lvl1pPr>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MX" sz="2400" dirty="0" smtClean="0"/>
              <a:t>B) DISTRIBUCIÓN</a:t>
            </a:r>
          </a:p>
          <a:p>
            <a:pPr algn="ctr"/>
            <a:r>
              <a:rPr lang="es-MX" sz="2400" dirty="0"/>
              <a:t>(</a:t>
            </a:r>
            <a:r>
              <a:rPr lang="es-MX" sz="2400" dirty="0" smtClean="0"/>
              <a:t>GANAR- PERDER)</a:t>
            </a:r>
            <a:endParaRPr lang="es-MX" sz="2400" dirty="0"/>
          </a:p>
        </p:txBody>
      </p:sp>
      <p:sp>
        <p:nvSpPr>
          <p:cNvPr id="18" name="17 CuadroTexto"/>
          <p:cNvSpPr txBox="1"/>
          <p:nvPr/>
        </p:nvSpPr>
        <p:spPr>
          <a:xfrm>
            <a:off x="539551" y="2204864"/>
            <a:ext cx="5040511"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lgn="just">
              <a:buFont typeface="Wingdings" pitchFamily="2" charset="2"/>
              <a:buChar char="§"/>
            </a:pPr>
            <a:r>
              <a:rPr lang="es-MX" sz="2000" dirty="0" smtClean="0"/>
              <a:t>Todo lo que uno obtiene el otro lo pierde.</a:t>
            </a:r>
          </a:p>
          <a:p>
            <a:pPr marL="285750" indent="-285750" algn="just">
              <a:buFont typeface="Wingdings" pitchFamily="2" charset="2"/>
              <a:buChar char="§"/>
            </a:pPr>
            <a:r>
              <a:rPr lang="es-MX" sz="2000" dirty="0" smtClean="0"/>
              <a:t>Solo una parte debe ceder.</a:t>
            </a:r>
          </a:p>
          <a:p>
            <a:pPr marL="285750" indent="-285750" algn="just">
              <a:buFont typeface="Wingdings" pitchFamily="2" charset="2"/>
              <a:buChar char="§"/>
            </a:pPr>
            <a:r>
              <a:rPr lang="es-MX" sz="2000" dirty="0" smtClean="0"/>
              <a:t>Existen implicaciones graves.</a:t>
            </a:r>
          </a:p>
          <a:p>
            <a:pPr marL="285750" indent="-285750" algn="just">
              <a:buFont typeface="Wingdings" pitchFamily="2" charset="2"/>
              <a:buChar char="§"/>
            </a:pPr>
            <a:r>
              <a:rPr lang="es-MX" sz="2000" dirty="0" smtClean="0"/>
              <a:t>Se basa en posiciones, dura o suave y se compromete con ellas.</a:t>
            </a:r>
          </a:p>
          <a:p>
            <a:pPr marL="285750" indent="-285750" algn="just">
              <a:buFont typeface="Wingdings" pitchFamily="2" charset="2"/>
              <a:buChar char="§"/>
            </a:pPr>
            <a:r>
              <a:rPr lang="es-MX" sz="2000" dirty="0" smtClean="0"/>
              <a:t>Tómelo o déjelo; no hay regateo.</a:t>
            </a:r>
          </a:p>
          <a:p>
            <a:pPr marL="285750" indent="-285750" algn="just">
              <a:buFont typeface="Wingdings" pitchFamily="2" charset="2"/>
              <a:buChar char="§"/>
            </a:pPr>
            <a:r>
              <a:rPr lang="es-MX" sz="2000" dirty="0" smtClean="0"/>
              <a:t>Existen respuestas únicas.</a:t>
            </a:r>
          </a:p>
          <a:p>
            <a:pPr marL="285750" indent="-285750" algn="just">
              <a:buFont typeface="Wingdings" pitchFamily="2" charset="2"/>
              <a:buChar char="§"/>
            </a:pPr>
            <a:r>
              <a:rPr lang="es-MX" sz="2000" dirty="0" smtClean="0"/>
              <a:t>Las personas y los problemas se encuentran sin diferenciación.</a:t>
            </a:r>
            <a:endParaRPr lang="es-MX" sz="2000"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3" y="1772816"/>
            <a:ext cx="2952007" cy="4176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331663" y="5949280"/>
            <a:ext cx="4960417" cy="246221"/>
          </a:xfrm>
          <a:prstGeom prst="rect">
            <a:avLst/>
          </a:prstGeom>
        </p:spPr>
        <p:txBody>
          <a:bodyPr wrap="square">
            <a:spAutoFit/>
          </a:bodyPr>
          <a:lstStyle/>
          <a:p>
            <a:r>
              <a:rPr lang="es-MX" sz="1000" dirty="0" smtClean="0">
                <a:hlinkClick r:id="rId3"/>
              </a:rPr>
              <a:t>http://www.youtube.com/watch?v=-Q1CuSF9WWo</a:t>
            </a:r>
            <a:endParaRPr lang="es-MX" sz="1000" dirty="0"/>
          </a:p>
        </p:txBody>
      </p:sp>
      <p:sp>
        <p:nvSpPr>
          <p:cNvPr id="3" name="2 CuadroTexto"/>
          <p:cNvSpPr txBox="1"/>
          <p:nvPr/>
        </p:nvSpPr>
        <p:spPr>
          <a:xfrm>
            <a:off x="323850" y="5775067"/>
            <a:ext cx="2879998" cy="246221"/>
          </a:xfrm>
          <a:prstGeom prst="rect">
            <a:avLst/>
          </a:prstGeom>
          <a:noFill/>
        </p:spPr>
        <p:txBody>
          <a:bodyPr wrap="square" rtlCol="0">
            <a:spAutoFit/>
          </a:bodyPr>
          <a:lstStyle/>
          <a:p>
            <a:r>
              <a:rPr lang="es-MX" sz="1000" dirty="0" smtClean="0"/>
              <a:t>Material de apoyo.- Negociación distributiva</a:t>
            </a:r>
            <a:endParaRPr lang="es-MX" sz="1000" dirty="0"/>
          </a:p>
        </p:txBody>
      </p:sp>
    </p:spTree>
    <p:extLst>
      <p:ext uri="{BB962C8B-B14F-4D97-AF65-F5344CB8AC3E}">
        <p14:creationId xmlns:p14="http://schemas.microsoft.com/office/powerpoint/2010/main" val="3349253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16016" y="2204864"/>
            <a:ext cx="4032448" cy="338437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Marcador de número de diapositiva"/>
          <p:cNvSpPr>
            <a:spLocks noGrp="1"/>
          </p:cNvSpPr>
          <p:nvPr>
            <p:ph type="sldNum" sz="quarter" idx="12"/>
          </p:nvPr>
        </p:nvSpPr>
        <p:spPr/>
        <p:txBody>
          <a:bodyPr/>
          <a:lstStyle/>
          <a:p>
            <a:fld id="{A504E3EF-3169-4CE3-8930-C28913B1318F}" type="slidenum">
              <a:rPr lang="es-MX" smtClean="0"/>
              <a:t>36</a:t>
            </a:fld>
            <a:endParaRPr lang="es-MX"/>
          </a:p>
        </p:txBody>
      </p:sp>
      <p:sp>
        <p:nvSpPr>
          <p:cNvPr id="11" name="10 CuadroTexto"/>
          <p:cNvSpPr txBox="1"/>
          <p:nvPr/>
        </p:nvSpPr>
        <p:spPr>
          <a:xfrm>
            <a:off x="2915816" y="620688"/>
            <a:ext cx="3312368"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s-MX"/>
            </a:defPPr>
            <a:lvl1pPr algn="ctr">
              <a:defRPr sz="2400" b="1">
                <a:solidFill>
                  <a:schemeClr val="bg1"/>
                </a:solidFill>
                <a:effectLst>
                  <a:outerShdw blurRad="38100" dist="38100" dir="2700000" algn="tl">
                    <a:srgbClr val="000000">
                      <a:alpha val="43137"/>
                    </a:srgbClr>
                  </a:outerShdw>
                </a:effectLst>
              </a:defRPr>
            </a:lvl1pPr>
          </a:lstStyle>
          <a:p>
            <a:r>
              <a:rPr lang="es-MX" dirty="0" smtClean="0"/>
              <a:t>C) DESINTEGRACIÓN</a:t>
            </a:r>
          </a:p>
          <a:p>
            <a:r>
              <a:rPr lang="es-MX" dirty="0"/>
              <a:t>(</a:t>
            </a:r>
            <a:r>
              <a:rPr lang="es-MX" dirty="0" smtClean="0"/>
              <a:t>PERDER- PERDER)</a:t>
            </a:r>
            <a:endParaRPr lang="es-MX" dirty="0"/>
          </a:p>
        </p:txBody>
      </p:sp>
      <p:sp>
        <p:nvSpPr>
          <p:cNvPr id="16" name="15 CuadroTexto"/>
          <p:cNvSpPr txBox="1"/>
          <p:nvPr/>
        </p:nvSpPr>
        <p:spPr>
          <a:xfrm>
            <a:off x="539750" y="2420888"/>
            <a:ext cx="4032250"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lgn="just">
              <a:buFont typeface="Wingdings" pitchFamily="2" charset="2"/>
              <a:buChar char="§"/>
            </a:pPr>
            <a:r>
              <a:rPr lang="es-MX" sz="2000" dirty="0" smtClean="0"/>
              <a:t>Las dos partes pierden.</a:t>
            </a:r>
          </a:p>
          <a:p>
            <a:pPr marL="285750" indent="-285750" algn="just">
              <a:buFont typeface="Wingdings" pitchFamily="2" charset="2"/>
              <a:buChar char="§"/>
            </a:pPr>
            <a:r>
              <a:rPr lang="es-MX" sz="2000" dirty="0" smtClean="0"/>
              <a:t>No hay acuerdos, hablan las armas (leyes).</a:t>
            </a:r>
          </a:p>
          <a:p>
            <a:pPr marL="285750" indent="-285750" algn="just">
              <a:buFont typeface="Wingdings" pitchFamily="2" charset="2"/>
              <a:buChar char="§"/>
            </a:pPr>
            <a:r>
              <a:rPr lang="es-MX" sz="2000" dirty="0" smtClean="0"/>
              <a:t>Existen implicaciones muy graves.</a:t>
            </a:r>
          </a:p>
          <a:p>
            <a:pPr marL="285750" indent="-285750" algn="just">
              <a:buFont typeface="Wingdings" pitchFamily="2" charset="2"/>
              <a:buChar char="§"/>
            </a:pPr>
            <a:r>
              <a:rPr lang="es-MX" sz="2000" dirty="0" smtClean="0"/>
              <a:t>Se basa en posiciones duras y se compromete con ellas.</a:t>
            </a:r>
          </a:p>
          <a:p>
            <a:pPr marL="285750" indent="-285750" algn="just">
              <a:buFont typeface="Wingdings" pitchFamily="2" charset="2"/>
              <a:buChar char="§"/>
            </a:pPr>
            <a:r>
              <a:rPr lang="es-MX" sz="2000" dirty="0" smtClean="0"/>
              <a:t>No hay respuestas.</a:t>
            </a:r>
          </a:p>
          <a:p>
            <a:pPr marL="285750" indent="-285750" algn="just">
              <a:buFont typeface="Wingdings" pitchFamily="2" charset="2"/>
              <a:buChar char="§"/>
            </a:pPr>
            <a:r>
              <a:rPr lang="es-MX" sz="2000" dirty="0" smtClean="0"/>
              <a:t>Personas y problemas sin diferenciación.</a:t>
            </a:r>
            <a:endParaRPr lang="es-MX" sz="2000" dirty="0"/>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53000" r="100000"/>
                    </a14:imgEffect>
                  </a14:imgLayer>
                </a14:imgProps>
              </a:ext>
              <a:ext uri="{28A0092B-C50C-407E-A947-70E740481C1C}">
                <a14:useLocalDpi xmlns:a14="http://schemas.microsoft.com/office/drawing/2010/main" val="0"/>
              </a:ext>
            </a:extLst>
          </a:blip>
          <a:srcRect l="47893"/>
          <a:stretch/>
        </p:blipFill>
        <p:spPr bwMode="auto">
          <a:xfrm>
            <a:off x="6876256" y="1916832"/>
            <a:ext cx="179987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788024" y="1841599"/>
            <a:ext cx="1798637"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694" b="97980" l="1684" r="98316"/>
                    </a14:imgEffect>
                  </a14:imgLayer>
                </a14:imgProps>
              </a:ext>
              <a:ext uri="{28A0092B-C50C-407E-A947-70E740481C1C}">
                <a14:useLocalDpi xmlns:a14="http://schemas.microsoft.com/office/drawing/2010/main" val="0"/>
              </a:ext>
            </a:extLst>
          </a:blip>
          <a:srcRect/>
          <a:stretch>
            <a:fillRect/>
          </a:stretch>
        </p:blipFill>
        <p:spPr bwMode="auto">
          <a:xfrm>
            <a:off x="6012160" y="3861048"/>
            <a:ext cx="144016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255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Marcador de número de diapositiva"/>
          <p:cNvSpPr>
            <a:spLocks noGrp="1"/>
          </p:cNvSpPr>
          <p:nvPr>
            <p:ph type="sldNum" sz="quarter" idx="12"/>
          </p:nvPr>
        </p:nvSpPr>
        <p:spPr/>
        <p:txBody>
          <a:bodyPr/>
          <a:lstStyle/>
          <a:p>
            <a:pPr>
              <a:defRPr/>
            </a:pPr>
            <a:fld id="{71FE7670-EF05-43BE-BAD9-BF72BDED16A6}" type="slidenum">
              <a:rPr lang="es-ES"/>
              <a:pPr>
                <a:defRPr/>
              </a:pPr>
              <a:t>37</a:t>
            </a:fld>
            <a:endParaRPr lang="es-ES"/>
          </a:p>
        </p:txBody>
      </p:sp>
      <p:graphicFrame>
        <p:nvGraphicFramePr>
          <p:cNvPr id="3" name="2 Diagrama"/>
          <p:cNvGraphicFramePr/>
          <p:nvPr>
            <p:extLst>
              <p:ext uri="{D42A27DB-BD31-4B8C-83A1-F6EECF244321}">
                <p14:modId xmlns:p14="http://schemas.microsoft.com/office/powerpoint/2010/main" val="3406463618"/>
              </p:ext>
            </p:extLst>
          </p:nvPr>
        </p:nvGraphicFramePr>
        <p:xfrm>
          <a:off x="-214752" y="-9568"/>
          <a:ext cx="9361040" cy="659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2636400"/>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Marcador de número de diapositiva"/>
          <p:cNvSpPr>
            <a:spLocks noGrp="1"/>
          </p:cNvSpPr>
          <p:nvPr>
            <p:ph type="sldNum" sz="quarter" idx="12"/>
          </p:nvPr>
        </p:nvSpPr>
        <p:spPr/>
        <p:txBody>
          <a:bodyPr/>
          <a:lstStyle/>
          <a:p>
            <a:pPr>
              <a:defRPr/>
            </a:pPr>
            <a:fld id="{93577CA7-725D-434A-B56D-E6B3AF4A0AE4}" type="slidenum">
              <a:rPr lang="es-ES"/>
              <a:pPr>
                <a:defRPr/>
              </a:pPr>
              <a:t>38</a:t>
            </a:fld>
            <a:endParaRPr lang="es-ES"/>
          </a:p>
        </p:txBody>
      </p:sp>
      <p:sp>
        <p:nvSpPr>
          <p:cNvPr id="23556" name="Rectangle 2"/>
          <p:cNvSpPr>
            <a:spLocks noChangeArrowheads="1"/>
          </p:cNvSpPr>
          <p:nvPr/>
        </p:nvSpPr>
        <p:spPr bwMode="auto">
          <a:xfrm>
            <a:off x="324048" y="1015901"/>
            <a:ext cx="8280400" cy="396875"/>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s-ES" sz="2000" dirty="0"/>
              <a:t>Se puede hablar de </a:t>
            </a:r>
            <a:r>
              <a:rPr lang="es-ES" sz="2000" b="1" i="1" dirty="0"/>
              <a:t>dos estilos básicos de negociación</a:t>
            </a:r>
            <a:r>
              <a:rPr lang="es-ES" sz="2000" dirty="0"/>
              <a:t>:</a:t>
            </a:r>
          </a:p>
        </p:txBody>
      </p:sp>
      <p:sp>
        <p:nvSpPr>
          <p:cNvPr id="23557" name="Rectangle 3"/>
          <p:cNvSpPr>
            <a:spLocks noChangeArrowheads="1"/>
          </p:cNvSpPr>
          <p:nvPr/>
        </p:nvSpPr>
        <p:spPr bwMode="auto">
          <a:xfrm>
            <a:off x="1978496" y="1867883"/>
            <a:ext cx="5113784" cy="1569660"/>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square" anchor="ctr">
            <a:spAutoFit/>
          </a:bodyPr>
          <a:lstStyle/>
          <a:p>
            <a:pPr algn="just">
              <a:lnSpc>
                <a:spcPct val="120000"/>
              </a:lnSpc>
            </a:pPr>
            <a:r>
              <a:rPr lang="es-ES" sz="2000" b="1" i="1" dirty="0"/>
              <a:t>La negociación inmediata</a:t>
            </a:r>
            <a:r>
              <a:rPr lang="es-ES" sz="2000" dirty="0"/>
              <a:t> busca </a:t>
            </a:r>
            <a:r>
              <a:rPr lang="es-ES" sz="2000" b="1" i="1" dirty="0"/>
              <a:t>llegar con rapidez a un acuerdo</a:t>
            </a:r>
            <a:r>
              <a:rPr lang="es-ES" sz="2000" dirty="0"/>
              <a:t>, sin preocuparse en tratar de establecer una relación personal con la otra parte.</a:t>
            </a:r>
          </a:p>
        </p:txBody>
      </p:sp>
      <p:sp>
        <p:nvSpPr>
          <p:cNvPr id="23560" name="Rectangle 6"/>
          <p:cNvSpPr>
            <a:spLocks noChangeArrowheads="1"/>
          </p:cNvSpPr>
          <p:nvPr/>
        </p:nvSpPr>
        <p:spPr bwMode="auto">
          <a:xfrm>
            <a:off x="2051720" y="3981151"/>
            <a:ext cx="5040312" cy="1545038"/>
          </a:xfrm>
          <a:prstGeom prst="rect">
            <a:avLst/>
          </a:prstGeom>
          <a:solidFill>
            <a:srgbClr val="FFCC00"/>
          </a:solidFill>
          <a:ln>
            <a:noFill/>
          </a:ln>
          <a:effectLst/>
          <a:scene3d>
            <a:camera prst="orthographicFront">
              <a:rot lat="0" lon="0" rev="0"/>
            </a:camera>
            <a:lightRig rig="glow" dir="t">
              <a:rot lat="0" lon="0" rev="14100000"/>
            </a:lightRig>
          </a:scene3d>
          <a:sp3d prstMaterial="softEdge">
            <a:bevelT w="127000" prst="artDeco"/>
          </a:sp3d>
        </p:spPr>
        <p:txBody>
          <a:bodyPr anchor="ctr">
            <a:spAutoFit/>
          </a:bodyPr>
          <a:lstStyle/>
          <a:p>
            <a:pPr algn="just">
              <a:lnSpc>
                <a:spcPct val="120000"/>
              </a:lnSpc>
            </a:pPr>
            <a:r>
              <a:rPr lang="es-ES" sz="2000" b="1" i="1" dirty="0"/>
              <a:t>La negociación progresiva</a:t>
            </a:r>
            <a:r>
              <a:rPr lang="es-ES" sz="2000" dirty="0"/>
              <a:t> busca en cambio una </a:t>
            </a:r>
            <a:r>
              <a:rPr lang="es-ES" sz="2000" b="1" i="1" dirty="0"/>
              <a:t>aproximación gradual</a:t>
            </a:r>
            <a:r>
              <a:rPr lang="es-ES" sz="2000" dirty="0"/>
              <a:t> y en ella juega un papel muy importante la relación personal con el interlocutor. </a:t>
            </a:r>
          </a:p>
        </p:txBody>
      </p:sp>
      <p:sp>
        <p:nvSpPr>
          <p:cNvPr id="8" name="Rectangle 3"/>
          <p:cNvSpPr>
            <a:spLocks noChangeArrowheads="1"/>
          </p:cNvSpPr>
          <p:nvPr/>
        </p:nvSpPr>
        <p:spPr bwMode="auto">
          <a:xfrm>
            <a:off x="322585" y="404813"/>
            <a:ext cx="8497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s-ES" b="1" dirty="0"/>
              <a:t>ESTILOS DE LA NEGOCIACIÓN</a:t>
            </a:r>
          </a:p>
        </p:txBody>
      </p:sp>
    </p:spTree>
    <p:extLst>
      <p:ext uri="{BB962C8B-B14F-4D97-AF65-F5344CB8AC3E}">
        <p14:creationId xmlns:p14="http://schemas.microsoft.com/office/powerpoint/2010/main" val="2842478428"/>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5 Marcador de número de diapositiva"/>
          <p:cNvSpPr>
            <a:spLocks noGrp="1"/>
          </p:cNvSpPr>
          <p:nvPr>
            <p:ph type="sldNum" sz="quarter" idx="12"/>
          </p:nvPr>
        </p:nvSpPr>
        <p:spPr/>
        <p:txBody>
          <a:bodyPr/>
          <a:lstStyle/>
          <a:p>
            <a:pPr>
              <a:defRPr/>
            </a:pPr>
            <a:fld id="{7D8B020C-30BE-4CA8-880A-540958501B56}" type="slidenum">
              <a:rPr lang="es-ES"/>
              <a:pPr>
                <a:defRPr/>
              </a:pPr>
              <a:t>39</a:t>
            </a:fld>
            <a:endParaRPr lang="es-ES"/>
          </a:p>
        </p:txBody>
      </p:sp>
      <p:sp>
        <p:nvSpPr>
          <p:cNvPr id="8" name="Rectangle 19"/>
          <p:cNvSpPr>
            <a:spLocks noChangeArrowheads="1"/>
          </p:cNvSpPr>
          <p:nvPr/>
        </p:nvSpPr>
        <p:spPr bwMode="auto">
          <a:xfrm>
            <a:off x="2627784" y="332656"/>
            <a:ext cx="38580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s-ES" sz="2000" b="1" dirty="0"/>
              <a:t>LOS NEGOCIADORES Y SU PAPEL</a:t>
            </a:r>
          </a:p>
        </p:txBody>
      </p:sp>
      <p:sp>
        <p:nvSpPr>
          <p:cNvPr id="2" name="1 Rectángulo"/>
          <p:cNvSpPr/>
          <p:nvPr/>
        </p:nvSpPr>
        <p:spPr>
          <a:xfrm>
            <a:off x="611560" y="3159057"/>
            <a:ext cx="7948749" cy="413959"/>
          </a:xfrm>
          <a:prstGeom prst="rect">
            <a:avLst/>
          </a:prstGeom>
        </p:spPr>
        <p:txBody>
          <a:bodyPr wrap="square">
            <a:spAutoFit/>
          </a:bodyPr>
          <a:lstStyle/>
          <a:p>
            <a:pPr lvl="0" algn="just" fontAlgn="base">
              <a:lnSpc>
                <a:spcPct val="110000"/>
              </a:lnSpc>
              <a:spcBef>
                <a:spcPct val="0"/>
              </a:spcBef>
              <a:spcAft>
                <a:spcPct val="0"/>
              </a:spcAft>
            </a:pPr>
            <a:r>
              <a:rPr lang="es-ES_tradnl" sz="2000" dirty="0"/>
              <a:t>De acuerdo al nivel de su participación </a:t>
            </a:r>
            <a:r>
              <a:rPr lang="es-ES_tradnl" sz="2000" b="1" i="1" dirty="0"/>
              <a:t>se dividen en</a:t>
            </a:r>
            <a:r>
              <a:rPr lang="es-ES_tradnl" sz="2000" b="1" dirty="0"/>
              <a:t>:</a:t>
            </a:r>
          </a:p>
        </p:txBody>
      </p:sp>
      <p:sp>
        <p:nvSpPr>
          <p:cNvPr id="3" name="2 Rectángulo"/>
          <p:cNvSpPr/>
          <p:nvPr/>
        </p:nvSpPr>
        <p:spPr>
          <a:xfrm>
            <a:off x="611560" y="1253776"/>
            <a:ext cx="5112568" cy="131112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just" fontAlgn="base">
              <a:lnSpc>
                <a:spcPct val="110000"/>
              </a:lnSpc>
              <a:spcBef>
                <a:spcPct val="0"/>
              </a:spcBef>
              <a:spcAft>
                <a:spcPct val="0"/>
              </a:spcAft>
            </a:pPr>
            <a:r>
              <a:rPr lang="es-ES" dirty="0">
                <a:latin typeface="Arial" pitchFamily="34" charset="0"/>
              </a:rPr>
              <a:t>Los </a:t>
            </a:r>
            <a:r>
              <a:rPr lang="es-ES" b="1" i="1" dirty="0">
                <a:latin typeface="Arial" pitchFamily="34" charset="0"/>
              </a:rPr>
              <a:t>negociadores</a:t>
            </a:r>
            <a:r>
              <a:rPr lang="es-ES" dirty="0">
                <a:latin typeface="Arial" pitchFamily="34" charset="0"/>
              </a:rPr>
              <a:t> son las </a:t>
            </a:r>
            <a:r>
              <a:rPr lang="es-ES" b="1" i="1" dirty="0">
                <a:latin typeface="Arial" pitchFamily="34" charset="0"/>
              </a:rPr>
              <a:t>personas con las que se lleva a cabo el proceso </a:t>
            </a:r>
            <a:r>
              <a:rPr lang="es-ES" dirty="0">
                <a:latin typeface="Arial" pitchFamily="34" charset="0"/>
              </a:rPr>
              <a:t>de negociación y que </a:t>
            </a:r>
            <a:r>
              <a:rPr lang="es-ES" b="1" i="1" dirty="0">
                <a:latin typeface="Arial" pitchFamily="34" charset="0"/>
              </a:rPr>
              <a:t>participan e influyen en los resultados </a:t>
            </a:r>
            <a:r>
              <a:rPr lang="es-ES" dirty="0">
                <a:latin typeface="Arial" pitchFamily="34" charset="0"/>
              </a:rPr>
              <a:t>que se alcancen.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764704"/>
            <a:ext cx="2160240" cy="127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950" t="4246" r="7747" b="12627"/>
          <a:stretch/>
        </p:blipFill>
        <p:spPr bwMode="auto">
          <a:xfrm>
            <a:off x="6444208" y="2060848"/>
            <a:ext cx="2160240"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heurón"/>
          <p:cNvSpPr/>
          <p:nvPr/>
        </p:nvSpPr>
        <p:spPr bwMode="auto">
          <a:xfrm>
            <a:off x="2123728" y="3946596"/>
            <a:ext cx="6336704" cy="646331"/>
          </a:xfrm>
          <a:prstGeom prst="chevron">
            <a:avLst/>
          </a:prstGeom>
          <a:solidFill>
            <a:srgbClr val="CCFF66"/>
          </a:solidFill>
          <a:ln>
            <a:noFill/>
          </a:ln>
          <a:extLst/>
        </p:spPr>
        <p:txBody>
          <a:bodyPr rtlCol="0" anchor="ctr">
            <a:spAutoFit/>
          </a:bodyPr>
          <a:lstStyle/>
          <a:p>
            <a:pPr algn="just"/>
            <a:r>
              <a:rPr lang="es-ES_tradnl" dirty="0"/>
              <a:t>Son aquellos con los que se desarrolla la negociación a través de contactos personales.</a:t>
            </a:r>
          </a:p>
        </p:txBody>
      </p:sp>
      <p:sp>
        <p:nvSpPr>
          <p:cNvPr id="9" name="8 Pentágono"/>
          <p:cNvSpPr/>
          <p:nvPr/>
        </p:nvSpPr>
        <p:spPr bwMode="auto">
          <a:xfrm>
            <a:off x="611560" y="3946596"/>
            <a:ext cx="1440160" cy="612000"/>
          </a:xfrm>
          <a:prstGeom prst="homePlate">
            <a:avLst/>
          </a:prstGeom>
          <a:solidFill>
            <a:schemeClr val="accent6">
              <a:lumMod val="75000"/>
            </a:schemeClr>
          </a:solidFill>
          <a:ln>
            <a:noFill/>
          </a:ln>
          <a:extLst/>
        </p:spPr>
        <p:txBody>
          <a:bodyPr rtlCol="0" anchor="ctr">
            <a:spAutoFit/>
          </a:bodyPr>
          <a:lstStyle/>
          <a:p>
            <a:pPr algn="ctr">
              <a:spcBef>
                <a:spcPts val="1200"/>
              </a:spcBef>
              <a:spcAft>
                <a:spcPts val="1200"/>
              </a:spcAft>
            </a:pPr>
            <a:r>
              <a:rPr lang="es-ES_tradnl" sz="2000" b="1" i="1" dirty="0"/>
              <a:t>Directos</a:t>
            </a:r>
            <a:r>
              <a:rPr lang="es-ES_tradnl" sz="2000" dirty="0"/>
              <a:t>:</a:t>
            </a:r>
            <a:endParaRPr lang="es-MX" sz="2000" b="1" dirty="0">
              <a:ln w="18000">
                <a:solidFill>
                  <a:schemeClr val="tx2">
                    <a:lumMod val="40000"/>
                    <a:lumOff val="60000"/>
                  </a:schemeClr>
                </a:solidFill>
                <a:prstDash val="solid"/>
                <a:miter lim="800000"/>
              </a:ln>
              <a:solidFill>
                <a:srgbClr val="00B050"/>
              </a:solidFill>
              <a:effectLst>
                <a:outerShdw blurRad="25500" dist="23000" dir="7020000" algn="tl">
                  <a:srgbClr val="000000">
                    <a:alpha val="50000"/>
                  </a:srgbClr>
                </a:outerShdw>
              </a:effectLst>
            </a:endParaRPr>
          </a:p>
        </p:txBody>
      </p:sp>
      <p:sp>
        <p:nvSpPr>
          <p:cNvPr id="15" name="14 Pentágono"/>
          <p:cNvSpPr/>
          <p:nvPr/>
        </p:nvSpPr>
        <p:spPr bwMode="auto">
          <a:xfrm>
            <a:off x="611560" y="4775083"/>
            <a:ext cx="1476000" cy="612000"/>
          </a:xfrm>
          <a:prstGeom prst="homePlate">
            <a:avLst/>
          </a:prstGeom>
          <a:solidFill>
            <a:schemeClr val="accent6">
              <a:lumMod val="75000"/>
            </a:schemeClr>
          </a:solidFill>
          <a:ln>
            <a:noFill/>
          </a:ln>
          <a:extLst/>
        </p:spPr>
        <p:txBody>
          <a:bodyPr rtlCol="0" anchor="ctr">
            <a:spAutoFit/>
          </a:bodyPr>
          <a:lstStyle/>
          <a:p>
            <a:pPr algn="ctr">
              <a:spcBef>
                <a:spcPts val="1200"/>
              </a:spcBef>
              <a:spcAft>
                <a:spcPts val="1200"/>
              </a:spcAft>
            </a:pPr>
            <a:r>
              <a:rPr lang="es-ES_tradnl" sz="2000" b="1" i="1" dirty="0"/>
              <a:t>Indirectos:</a:t>
            </a:r>
            <a:endParaRPr lang="es-MX" sz="2000" b="1" i="1" dirty="0"/>
          </a:p>
        </p:txBody>
      </p:sp>
      <p:sp>
        <p:nvSpPr>
          <p:cNvPr id="16" name="15 Cheurón"/>
          <p:cNvSpPr/>
          <p:nvPr/>
        </p:nvSpPr>
        <p:spPr bwMode="auto">
          <a:xfrm>
            <a:off x="2123728" y="4758754"/>
            <a:ext cx="6336704" cy="686470"/>
          </a:xfrm>
          <a:prstGeom prst="chevron">
            <a:avLst/>
          </a:prstGeom>
          <a:solidFill>
            <a:srgbClr val="CCFF66"/>
          </a:solidFill>
          <a:ln>
            <a:noFill/>
          </a:ln>
          <a:extLst/>
        </p:spPr>
        <p:txBody>
          <a:bodyPr rtlCol="0" anchor="ctr">
            <a:spAutoFit/>
          </a:bodyPr>
          <a:lstStyle/>
          <a:p>
            <a:pPr algn="just">
              <a:lnSpc>
                <a:spcPct val="110000"/>
              </a:lnSpc>
            </a:pPr>
            <a:r>
              <a:rPr lang="es-ES_tradnl" dirty="0"/>
              <a:t>Son aquellos que no intervienen en el proceso personalmente, sino a través de los negociadores directos.</a:t>
            </a:r>
            <a:endParaRPr lang="es-ES" dirty="0"/>
          </a:p>
        </p:txBody>
      </p:sp>
    </p:spTree>
    <p:extLst>
      <p:ext uri="{BB962C8B-B14F-4D97-AF65-F5344CB8AC3E}">
        <p14:creationId xmlns:p14="http://schemas.microsoft.com/office/powerpoint/2010/main" val="1407604928"/>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0"/>
          <p:cNvSpPr>
            <a:spLocks noChangeArrowheads="1"/>
          </p:cNvSpPr>
          <p:nvPr/>
        </p:nvSpPr>
        <p:spPr bwMode="auto">
          <a:xfrm>
            <a:off x="611560" y="980728"/>
            <a:ext cx="5112568" cy="752475"/>
          </a:xfrm>
          <a:prstGeom prst="rect">
            <a:avLst/>
          </a:prstGeom>
          <a:ln/>
          <a:extLst/>
        </p:spPr>
        <p:style>
          <a:lnRef idx="3">
            <a:schemeClr val="lt1"/>
          </a:lnRef>
          <a:fillRef idx="1">
            <a:schemeClr val="accent6"/>
          </a:fillRef>
          <a:effectRef idx="1">
            <a:schemeClr val="accent6"/>
          </a:effectRef>
          <a:fontRef idx="minor">
            <a:schemeClr val="lt1"/>
          </a:fontRef>
        </p:style>
        <p:txBody>
          <a:bodyPr wrap="square">
            <a:spAutoFit/>
          </a:bodyPr>
          <a:lstStyle/>
          <a:p>
            <a:pPr algn="just">
              <a:lnSpc>
                <a:spcPct val="120000"/>
              </a:lnSpc>
            </a:pPr>
            <a:r>
              <a:rPr lang="es-ES" b="1" i="1" dirty="0"/>
              <a:t>La negociación se inicia cuando hay diferencias en las posiciones que mantienen las partes. </a:t>
            </a:r>
            <a:endParaRPr lang="es-MX" b="1" i="1" dirty="0"/>
          </a:p>
        </p:txBody>
      </p:sp>
      <p:sp>
        <p:nvSpPr>
          <p:cNvPr id="6" name="5 Rectángulo"/>
          <p:cNvSpPr/>
          <p:nvPr/>
        </p:nvSpPr>
        <p:spPr>
          <a:xfrm>
            <a:off x="611188" y="2348880"/>
            <a:ext cx="7921625" cy="10895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20000"/>
              </a:lnSpc>
              <a:defRPr/>
            </a:pPr>
            <a:r>
              <a:rPr lang="es-ES_tradnl" dirty="0"/>
              <a:t>La </a:t>
            </a:r>
            <a:r>
              <a:rPr lang="es-ES_tradnl" b="1" i="1" dirty="0"/>
              <a:t>naturaleza de la negociación</a:t>
            </a:r>
            <a:r>
              <a:rPr lang="es-ES_tradnl" dirty="0"/>
              <a:t> es la de ser un </a:t>
            </a:r>
            <a:r>
              <a:rPr lang="es-ES_tradnl" b="1" i="1" dirty="0"/>
              <a:t>proceso de relaciones humanas</a:t>
            </a:r>
            <a:r>
              <a:rPr lang="es-ES_tradnl" dirty="0"/>
              <a:t>, y </a:t>
            </a:r>
            <a:r>
              <a:rPr lang="es-ES_tradnl" dirty="0" smtClean="0"/>
              <a:t>su </a:t>
            </a:r>
            <a:r>
              <a:rPr lang="es-ES_tradnl" b="1" i="1" dirty="0"/>
              <a:t>finalidad es llegar a conclusiones producto de la obtención de beneficios mutuos</a:t>
            </a:r>
            <a:r>
              <a:rPr lang="es-ES_tradnl" dirty="0"/>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60648"/>
            <a:ext cx="2592661" cy="18839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645024"/>
            <a:ext cx="4392488" cy="24997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1 Marcador de número de diapositiva"/>
          <p:cNvSpPr>
            <a:spLocks noGrp="1"/>
          </p:cNvSpPr>
          <p:nvPr>
            <p:ph type="sldNum" sz="quarter" idx="12"/>
          </p:nvPr>
        </p:nvSpPr>
        <p:spPr/>
        <p:txBody>
          <a:bodyPr/>
          <a:lstStyle/>
          <a:p>
            <a:fld id="{DCA6CE64-BD32-4DB1-981B-8FEFD6F6DB2F}" type="slidenum">
              <a:rPr lang="es-MX" smtClean="0"/>
              <a:t>4</a:t>
            </a:fld>
            <a:endParaRPr lang="es-MX"/>
          </a:p>
        </p:txBody>
      </p:sp>
    </p:spTree>
    <p:extLst>
      <p:ext uri="{BB962C8B-B14F-4D97-AF65-F5344CB8AC3E}">
        <p14:creationId xmlns:p14="http://schemas.microsoft.com/office/powerpoint/2010/main" val="2753038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 Marcador de número de diapositiva"/>
          <p:cNvSpPr>
            <a:spLocks noGrp="1"/>
          </p:cNvSpPr>
          <p:nvPr>
            <p:ph type="sldNum" sz="quarter" idx="12"/>
          </p:nvPr>
        </p:nvSpPr>
        <p:spPr/>
        <p:txBody>
          <a:bodyPr/>
          <a:lstStyle/>
          <a:p>
            <a:pPr>
              <a:defRPr/>
            </a:pPr>
            <a:fld id="{472ADD67-8A2A-4799-859F-D85AD95CD182}" type="slidenum">
              <a:rPr lang="es-ES"/>
              <a:pPr>
                <a:defRPr/>
              </a:pPr>
              <a:t>40</a:t>
            </a:fld>
            <a:endParaRPr lang="es-ES"/>
          </a:p>
        </p:txBody>
      </p:sp>
      <p:sp>
        <p:nvSpPr>
          <p:cNvPr id="25604" name="Rectangle 7"/>
          <p:cNvSpPr>
            <a:spLocks noChangeArrowheads="1"/>
          </p:cNvSpPr>
          <p:nvPr/>
        </p:nvSpPr>
        <p:spPr bwMode="auto">
          <a:xfrm>
            <a:off x="611188" y="1902370"/>
            <a:ext cx="4897437" cy="1886670"/>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nchor="ctr">
            <a:spAutoFit/>
          </a:bodyPr>
          <a:lstStyle/>
          <a:p>
            <a:pPr algn="just">
              <a:lnSpc>
                <a:spcPct val="110000"/>
              </a:lnSpc>
            </a:pPr>
            <a:r>
              <a:rPr lang="es-ES" sz="1600" b="1" i="1" dirty="0"/>
              <a:t>EL CATALIZADOR:</a:t>
            </a:r>
          </a:p>
          <a:p>
            <a:pPr algn="just">
              <a:lnSpc>
                <a:spcPct val="110000"/>
              </a:lnSpc>
            </a:pPr>
            <a:endParaRPr lang="es-ES" sz="1000" b="1" i="1" dirty="0"/>
          </a:p>
          <a:p>
            <a:pPr algn="just">
              <a:lnSpc>
                <a:spcPct val="110000"/>
              </a:lnSpc>
              <a:buClr>
                <a:schemeClr val="tx1"/>
              </a:buClr>
              <a:buSzPct val="115000"/>
              <a:buFont typeface="Wingdings" pitchFamily="2" charset="2"/>
              <a:buChar char="Ü"/>
            </a:pPr>
            <a:r>
              <a:rPr lang="es-ES" sz="1600" dirty="0"/>
              <a:t>  Tiende a ser </a:t>
            </a:r>
            <a:r>
              <a:rPr lang="es-ES" sz="1600" b="1" i="1" dirty="0"/>
              <a:t>extremadamente creativo</a:t>
            </a:r>
          </a:p>
          <a:p>
            <a:pPr algn="just">
              <a:lnSpc>
                <a:spcPct val="110000"/>
              </a:lnSpc>
              <a:buClr>
                <a:schemeClr val="tx1"/>
              </a:buClr>
              <a:buSzPct val="115000"/>
              <a:buFont typeface="Wingdings" pitchFamily="2" charset="2"/>
              <a:buChar char="Ü"/>
            </a:pPr>
            <a:r>
              <a:rPr lang="es-ES" sz="1600" dirty="0"/>
              <a:t>  Siempre tiene </a:t>
            </a:r>
            <a:r>
              <a:rPr lang="es-ES" sz="1600" b="1" i="1" dirty="0"/>
              <a:t>nuevas ideas</a:t>
            </a:r>
          </a:p>
          <a:p>
            <a:pPr algn="just">
              <a:lnSpc>
                <a:spcPct val="110000"/>
              </a:lnSpc>
              <a:buClr>
                <a:schemeClr val="tx1"/>
              </a:buClr>
              <a:buSzPct val="115000"/>
              <a:buFont typeface="Wingdings" pitchFamily="2" charset="2"/>
              <a:buChar char="Ü"/>
            </a:pPr>
            <a:r>
              <a:rPr lang="es-ES" sz="1600" dirty="0"/>
              <a:t>  Entusiasta de los </a:t>
            </a:r>
            <a:r>
              <a:rPr lang="es-ES" sz="1600" b="1" i="1" dirty="0"/>
              <a:t>grandes </a:t>
            </a:r>
            <a:r>
              <a:rPr lang="es-ES" sz="1600" b="1" i="1" dirty="0" smtClean="0"/>
              <a:t>emprendimientos,</a:t>
            </a:r>
          </a:p>
          <a:p>
            <a:pPr marL="265113" indent="-265113" algn="just">
              <a:lnSpc>
                <a:spcPct val="110000"/>
              </a:lnSpc>
              <a:buClr>
                <a:schemeClr val="tx1"/>
              </a:buClr>
              <a:buSzPct val="115000"/>
              <a:buFont typeface="Wingdings" pitchFamily="2" charset="2"/>
              <a:buChar char="Ü"/>
            </a:pPr>
            <a:r>
              <a:rPr lang="es-ES" sz="1600" dirty="0"/>
              <a:t> </a:t>
            </a:r>
            <a:r>
              <a:rPr lang="es-ES" sz="1600" dirty="0" smtClean="0"/>
              <a:t>Es </a:t>
            </a:r>
            <a:r>
              <a:rPr lang="es-ES" sz="1600" dirty="0"/>
              <a:t>el </a:t>
            </a:r>
            <a:r>
              <a:rPr lang="es-ES" sz="1600" b="1" i="1" dirty="0"/>
              <a:t>hombre de las cosas nuevas</a:t>
            </a:r>
            <a:r>
              <a:rPr lang="es-ES" sz="1600" dirty="0"/>
              <a:t>, de grandes proyectos </a:t>
            </a:r>
            <a:r>
              <a:rPr lang="es-ES" sz="1600" dirty="0" smtClean="0"/>
              <a:t> y </a:t>
            </a:r>
            <a:r>
              <a:rPr lang="es-ES" sz="1600" dirty="0"/>
              <a:t>decisiones. </a:t>
            </a:r>
            <a:endParaRPr lang="es-ES" sz="900" dirty="0"/>
          </a:p>
        </p:txBody>
      </p:sp>
      <p:sp>
        <p:nvSpPr>
          <p:cNvPr id="25605" name="Text Box 2"/>
          <p:cNvSpPr txBox="1">
            <a:spLocks noChangeArrowheads="1"/>
          </p:cNvSpPr>
          <p:nvPr/>
        </p:nvSpPr>
        <p:spPr bwMode="auto">
          <a:xfrm>
            <a:off x="322263" y="332656"/>
            <a:ext cx="85709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_tradnl" sz="2000" b="1">
                <a:latin typeface="+mn-lt"/>
              </a:rPr>
              <a:t>TIPOS DE NEGOCIADORES</a:t>
            </a:r>
            <a:endParaRPr lang="es-MX" sz="2000" b="1">
              <a:latin typeface="+mn-lt"/>
            </a:endParaRPr>
          </a:p>
        </p:txBody>
      </p:sp>
      <p:sp>
        <p:nvSpPr>
          <p:cNvPr id="25606" name="Rectangle 3"/>
          <p:cNvSpPr>
            <a:spLocks noChangeArrowheads="1"/>
          </p:cNvSpPr>
          <p:nvPr/>
        </p:nvSpPr>
        <p:spPr bwMode="auto">
          <a:xfrm>
            <a:off x="539552" y="1187460"/>
            <a:ext cx="64087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s-ES" dirty="0"/>
              <a:t>Existen</a:t>
            </a:r>
            <a:r>
              <a:rPr lang="es-ES" i="1" dirty="0"/>
              <a:t> </a:t>
            </a:r>
            <a:r>
              <a:rPr lang="es-ES" b="1" i="1" dirty="0"/>
              <a:t>cuatro estilos </a:t>
            </a:r>
            <a:r>
              <a:rPr lang="es-ES" dirty="0"/>
              <a:t>de</a:t>
            </a:r>
            <a:r>
              <a:rPr lang="es-ES" i="1" dirty="0"/>
              <a:t> </a:t>
            </a:r>
            <a:r>
              <a:rPr lang="es-ES" b="1" dirty="0"/>
              <a:t>negociadores:</a:t>
            </a:r>
          </a:p>
        </p:txBody>
      </p:sp>
      <p:sp>
        <p:nvSpPr>
          <p:cNvPr id="25607" name="Text Box 4"/>
          <p:cNvSpPr txBox="1">
            <a:spLocks noChangeArrowheads="1"/>
          </p:cNvSpPr>
          <p:nvPr/>
        </p:nvSpPr>
        <p:spPr bwMode="auto">
          <a:xfrm>
            <a:off x="4479925" y="5753100"/>
            <a:ext cx="1604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es-MX"/>
          </a:p>
        </p:txBody>
      </p:sp>
      <p:sp>
        <p:nvSpPr>
          <p:cNvPr id="25609" name="Rectangle 6"/>
          <p:cNvSpPr>
            <a:spLocks noChangeArrowheads="1"/>
          </p:cNvSpPr>
          <p:nvPr/>
        </p:nvSpPr>
        <p:spPr bwMode="auto">
          <a:xfrm>
            <a:off x="611188" y="4062349"/>
            <a:ext cx="4897437" cy="1598899"/>
          </a:xfrm>
          <a:prstGeom prst="rect">
            <a:avLst/>
          </a:prstGeom>
          <a:solidFill>
            <a:srgbClr val="EA76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just">
              <a:lnSpc>
                <a:spcPct val="110000"/>
              </a:lnSpc>
            </a:pPr>
            <a:r>
              <a:rPr lang="es-ES" sz="1600" b="1" i="1" dirty="0"/>
              <a:t>EL APOYADOR:</a:t>
            </a:r>
          </a:p>
          <a:p>
            <a:pPr algn="just">
              <a:lnSpc>
                <a:spcPct val="110000"/>
              </a:lnSpc>
            </a:pPr>
            <a:endParaRPr lang="es-ES" sz="900" dirty="0"/>
          </a:p>
          <a:p>
            <a:pPr marL="355600" indent="-355600" algn="just">
              <a:lnSpc>
                <a:spcPct val="110000"/>
              </a:lnSpc>
              <a:buClr>
                <a:schemeClr val="tx1"/>
              </a:buClr>
              <a:buSzPct val="115000"/>
              <a:buFont typeface="Wingdings" pitchFamily="2" charset="2"/>
              <a:buChar char="Ü"/>
            </a:pPr>
            <a:r>
              <a:rPr lang="es-ES" sz="1600" dirty="0" smtClean="0"/>
              <a:t>Considera </a:t>
            </a:r>
            <a:r>
              <a:rPr lang="es-ES" sz="1600" b="1" i="1" dirty="0"/>
              <a:t>a los seres humanos más importantes</a:t>
            </a:r>
            <a:r>
              <a:rPr lang="es-ES" sz="1600" dirty="0"/>
              <a:t> </a:t>
            </a:r>
            <a:r>
              <a:rPr lang="es-ES" sz="1600" dirty="0" smtClean="0"/>
              <a:t>que cualquier  </a:t>
            </a:r>
            <a:r>
              <a:rPr lang="es-ES" sz="1600" dirty="0"/>
              <a:t>trabajo</a:t>
            </a:r>
          </a:p>
          <a:p>
            <a:pPr algn="just">
              <a:lnSpc>
                <a:spcPct val="110000"/>
              </a:lnSpc>
              <a:buClr>
                <a:schemeClr val="tx1"/>
              </a:buClr>
              <a:buSzPct val="115000"/>
              <a:buFont typeface="Wingdings" pitchFamily="2" charset="2"/>
              <a:buChar char="Ü"/>
            </a:pPr>
            <a:r>
              <a:rPr lang="es-ES" sz="1600" dirty="0"/>
              <a:t>  Aprecia </a:t>
            </a:r>
            <a:r>
              <a:rPr lang="es-ES" sz="1600" b="1" i="1" dirty="0"/>
              <a:t>actuar siempre en equipo</a:t>
            </a:r>
          </a:p>
          <a:p>
            <a:pPr algn="just">
              <a:lnSpc>
                <a:spcPct val="110000"/>
              </a:lnSpc>
              <a:buClr>
                <a:schemeClr val="tx1"/>
              </a:buClr>
              <a:buSzPct val="115000"/>
              <a:buFont typeface="Wingdings" pitchFamily="2" charset="2"/>
              <a:buChar char="Ü"/>
            </a:pPr>
            <a:r>
              <a:rPr lang="es-ES" sz="1600" dirty="0"/>
              <a:t>  </a:t>
            </a:r>
            <a:r>
              <a:rPr lang="es-ES" sz="1600" b="1" i="1" dirty="0"/>
              <a:t>Procura agradar a los otros</a:t>
            </a:r>
            <a:r>
              <a:rPr lang="es-ES" sz="1600" dirty="0"/>
              <a:t>, hacer amigos.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399" y="1844824"/>
            <a:ext cx="2665413"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077072"/>
            <a:ext cx="2664669" cy="16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818130"/>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Marcador de número de diapositiva"/>
          <p:cNvSpPr>
            <a:spLocks noGrp="1"/>
          </p:cNvSpPr>
          <p:nvPr>
            <p:ph type="sldNum" sz="quarter" idx="12"/>
          </p:nvPr>
        </p:nvSpPr>
        <p:spPr>
          <a:xfrm>
            <a:off x="6553200" y="6356350"/>
            <a:ext cx="2133600" cy="365125"/>
          </a:xfrm>
        </p:spPr>
        <p:txBody>
          <a:bodyPr/>
          <a:lstStyle/>
          <a:p>
            <a:pPr>
              <a:defRPr/>
            </a:pPr>
            <a:fld id="{A313492D-135B-497E-9646-F3C4D0D0C5A0}" type="slidenum">
              <a:rPr lang="es-ES"/>
              <a:pPr>
                <a:defRPr/>
              </a:pPr>
              <a:t>41</a:t>
            </a:fld>
            <a:endParaRPr lang="es-ES"/>
          </a:p>
        </p:txBody>
      </p:sp>
      <p:sp>
        <p:nvSpPr>
          <p:cNvPr id="26629" name="Rectangle 3"/>
          <p:cNvSpPr>
            <a:spLocks noChangeArrowheads="1"/>
          </p:cNvSpPr>
          <p:nvPr/>
        </p:nvSpPr>
        <p:spPr bwMode="auto">
          <a:xfrm>
            <a:off x="611188" y="4189176"/>
            <a:ext cx="4897437" cy="1328056"/>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just">
              <a:lnSpc>
                <a:spcPct val="110000"/>
              </a:lnSpc>
            </a:pPr>
            <a:r>
              <a:rPr lang="es-MX" sz="1600" b="1" i="1" dirty="0"/>
              <a:t>EL </a:t>
            </a:r>
            <a:r>
              <a:rPr lang="es-MX" sz="1600" b="1" i="1" dirty="0" smtClean="0"/>
              <a:t>ANALÍTICO:</a:t>
            </a:r>
            <a:endParaRPr lang="es-MX" sz="1600" b="1" i="1" dirty="0"/>
          </a:p>
          <a:p>
            <a:pPr algn="just">
              <a:lnSpc>
                <a:spcPct val="110000"/>
              </a:lnSpc>
            </a:pPr>
            <a:endParaRPr lang="es-ES" sz="900" b="1" i="1" dirty="0"/>
          </a:p>
          <a:p>
            <a:pPr algn="just">
              <a:lnSpc>
                <a:spcPct val="110000"/>
              </a:lnSpc>
              <a:buClr>
                <a:schemeClr val="tx1"/>
              </a:buClr>
              <a:buFont typeface="Wingdings" pitchFamily="2" charset="2"/>
              <a:buChar char="Ü"/>
            </a:pPr>
            <a:r>
              <a:rPr lang="es-ES" sz="1600" dirty="0"/>
              <a:t>  Le agrada </a:t>
            </a:r>
            <a:r>
              <a:rPr lang="es-ES" sz="1600" b="1" i="1" dirty="0"/>
              <a:t>hacer preguntas</a:t>
            </a:r>
          </a:p>
          <a:p>
            <a:pPr algn="just">
              <a:lnSpc>
                <a:spcPct val="110000"/>
              </a:lnSpc>
              <a:buClr>
                <a:schemeClr val="tx1"/>
              </a:buClr>
              <a:buFont typeface="Wingdings" pitchFamily="2" charset="2"/>
              <a:buChar char="Ü"/>
            </a:pPr>
            <a:r>
              <a:rPr lang="es-ES" sz="1600" dirty="0"/>
              <a:t>  </a:t>
            </a:r>
            <a:r>
              <a:rPr lang="es-ES" sz="1600" b="1" i="1" dirty="0"/>
              <a:t>Obtener lo máximo de las informaciones</a:t>
            </a:r>
          </a:p>
          <a:p>
            <a:pPr algn="just">
              <a:lnSpc>
                <a:spcPct val="110000"/>
              </a:lnSpc>
              <a:buClr>
                <a:schemeClr val="tx1"/>
              </a:buClr>
              <a:buFont typeface="Wingdings" pitchFamily="2" charset="2"/>
              <a:buChar char="Ü"/>
            </a:pPr>
            <a:r>
              <a:rPr lang="es-ES" sz="1600" dirty="0"/>
              <a:t>  </a:t>
            </a:r>
            <a:r>
              <a:rPr lang="es-ES" sz="1600" b="1" i="1" dirty="0"/>
              <a:t>Recolectar todos los datos </a:t>
            </a:r>
            <a:r>
              <a:rPr lang="es-ES" sz="1600" b="1" i="1" dirty="0" smtClean="0"/>
              <a:t>disponibles</a:t>
            </a:r>
            <a:endParaRPr lang="es-ES" sz="900" dirty="0"/>
          </a:p>
        </p:txBody>
      </p:sp>
      <p:sp>
        <p:nvSpPr>
          <p:cNvPr id="26630" name="Rectangle 4"/>
          <p:cNvSpPr>
            <a:spLocks noChangeArrowheads="1"/>
          </p:cNvSpPr>
          <p:nvPr/>
        </p:nvSpPr>
        <p:spPr bwMode="auto">
          <a:xfrm>
            <a:off x="611188" y="1034759"/>
            <a:ext cx="4897437" cy="2682273"/>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just">
              <a:lnSpc>
                <a:spcPct val="110000"/>
              </a:lnSpc>
            </a:pPr>
            <a:r>
              <a:rPr lang="es-ES" sz="1600" b="1" i="1" dirty="0"/>
              <a:t>EL CONTROLADOR: </a:t>
            </a:r>
          </a:p>
          <a:p>
            <a:pPr algn="just">
              <a:lnSpc>
                <a:spcPct val="110000"/>
              </a:lnSpc>
            </a:pPr>
            <a:endParaRPr lang="es-ES" sz="900" b="1" i="1" dirty="0"/>
          </a:p>
          <a:p>
            <a:pPr algn="just">
              <a:lnSpc>
                <a:spcPct val="110000"/>
              </a:lnSpc>
              <a:buClr>
                <a:schemeClr val="tx1"/>
              </a:buClr>
              <a:buSzPct val="115000"/>
              <a:buFont typeface="Wingdings" pitchFamily="2" charset="2"/>
              <a:buChar char="Ü"/>
            </a:pPr>
            <a:r>
              <a:rPr lang="es-ES" sz="1600" dirty="0"/>
              <a:t>  Toma </a:t>
            </a:r>
            <a:r>
              <a:rPr lang="es-ES" sz="1600" b="1" i="1" dirty="0"/>
              <a:t>decisiones rápidas</a:t>
            </a:r>
          </a:p>
          <a:p>
            <a:pPr marL="361950" indent="-361950" algn="just">
              <a:lnSpc>
                <a:spcPct val="110000"/>
              </a:lnSpc>
              <a:buClr>
                <a:schemeClr val="tx1"/>
              </a:buClr>
              <a:buSzPct val="115000"/>
              <a:buFont typeface="Wingdings" pitchFamily="2" charset="2"/>
              <a:buChar char="Ü"/>
            </a:pPr>
            <a:r>
              <a:rPr lang="es-ES" sz="1600" dirty="0" smtClean="0"/>
              <a:t>Está </a:t>
            </a:r>
            <a:r>
              <a:rPr lang="es-ES" sz="1600" b="1" i="1" dirty="0"/>
              <a:t>siempre preocupado con el uso </a:t>
            </a:r>
            <a:r>
              <a:rPr lang="es-ES" sz="1600" b="1" i="1" dirty="0" smtClean="0"/>
              <a:t>adecuado de </a:t>
            </a:r>
            <a:r>
              <a:rPr lang="es-ES" sz="1600" b="1" i="1" dirty="0"/>
              <a:t>su tiempo</a:t>
            </a:r>
          </a:p>
          <a:p>
            <a:pPr algn="just">
              <a:lnSpc>
                <a:spcPct val="110000"/>
              </a:lnSpc>
              <a:buClr>
                <a:schemeClr val="tx1"/>
              </a:buClr>
              <a:buSzPct val="115000"/>
              <a:buFont typeface="Wingdings" pitchFamily="2" charset="2"/>
              <a:buChar char="Ü"/>
            </a:pPr>
            <a:r>
              <a:rPr lang="es-ES" sz="1600" dirty="0"/>
              <a:t>  Con </a:t>
            </a:r>
            <a:r>
              <a:rPr lang="es-ES" sz="1600" b="1" i="1" dirty="0"/>
              <a:t>reducción de costos</a:t>
            </a:r>
            <a:r>
              <a:rPr lang="es-ES" sz="1600" dirty="0"/>
              <a:t> </a:t>
            </a:r>
          </a:p>
          <a:p>
            <a:pPr algn="just">
              <a:lnSpc>
                <a:spcPct val="110000"/>
              </a:lnSpc>
              <a:buClr>
                <a:schemeClr val="tx1"/>
              </a:buClr>
              <a:buSzPct val="115000"/>
              <a:buFont typeface="Wingdings" pitchFamily="2" charset="2"/>
              <a:buChar char="Ü"/>
            </a:pPr>
            <a:r>
              <a:rPr lang="es-ES" sz="1600" dirty="0"/>
              <a:t>  </a:t>
            </a:r>
            <a:r>
              <a:rPr lang="es-ES" sz="1600" b="1" i="1" dirty="0"/>
              <a:t>Es poco amigo</a:t>
            </a:r>
            <a:r>
              <a:rPr lang="es-ES" sz="1600" dirty="0"/>
              <a:t> de las discusiones</a:t>
            </a:r>
          </a:p>
          <a:p>
            <a:pPr algn="just">
              <a:lnSpc>
                <a:spcPct val="110000"/>
              </a:lnSpc>
              <a:buClr>
                <a:schemeClr val="tx1"/>
              </a:buClr>
              <a:buSzPct val="115000"/>
              <a:buFont typeface="Wingdings" pitchFamily="2" charset="2"/>
              <a:buChar char="Ü"/>
            </a:pPr>
            <a:r>
              <a:rPr lang="es-ES" sz="1600" dirty="0"/>
              <a:t>  </a:t>
            </a:r>
            <a:r>
              <a:rPr lang="es-ES" sz="1600" b="1" i="1" dirty="0"/>
              <a:t>No hace rodeos</a:t>
            </a:r>
            <a:r>
              <a:rPr lang="es-ES" sz="1600" dirty="0"/>
              <a:t>, va directo al asunto</a:t>
            </a:r>
          </a:p>
          <a:p>
            <a:pPr algn="just">
              <a:lnSpc>
                <a:spcPct val="110000"/>
              </a:lnSpc>
              <a:buClr>
                <a:schemeClr val="tx1"/>
              </a:buClr>
              <a:buSzPct val="115000"/>
              <a:buFont typeface="Wingdings" pitchFamily="2" charset="2"/>
              <a:buChar char="Ü"/>
            </a:pPr>
            <a:r>
              <a:rPr lang="es-ES" sz="1600" dirty="0"/>
              <a:t>  </a:t>
            </a:r>
            <a:r>
              <a:rPr lang="es-ES" sz="1600" b="1" i="1" dirty="0"/>
              <a:t>Es organizado, conciso, </a:t>
            </a:r>
            <a:r>
              <a:rPr lang="es-ES" sz="1600" b="1" i="1" dirty="0" smtClean="0"/>
              <a:t>objetivo</a:t>
            </a:r>
            <a:endParaRPr lang="es-ES" sz="1600" dirty="0"/>
          </a:p>
          <a:p>
            <a:pPr algn="just">
              <a:lnSpc>
                <a:spcPct val="110000"/>
              </a:lnSpc>
              <a:buClr>
                <a:schemeClr val="tx1"/>
              </a:buClr>
              <a:buSzPct val="115000"/>
              <a:buFont typeface="Wingdings" pitchFamily="2" charset="2"/>
              <a:buChar char="Ü"/>
            </a:pPr>
            <a:r>
              <a:rPr lang="es-ES" sz="1600" dirty="0"/>
              <a:t>  Su meta básica es </a:t>
            </a:r>
            <a:r>
              <a:rPr lang="es-ES" sz="1600" b="1" i="1" dirty="0"/>
              <a:t>conseguir resultados</a:t>
            </a:r>
            <a:r>
              <a:rPr lang="es-ES" sz="1600" dirty="0"/>
              <a:t>.</a:t>
            </a:r>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209" t="6968"/>
          <a:stretch/>
        </p:blipFill>
        <p:spPr bwMode="auto">
          <a:xfrm>
            <a:off x="5724128" y="1052736"/>
            <a:ext cx="2808685"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933056"/>
            <a:ext cx="2808685" cy="185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323528" y="6063099"/>
            <a:ext cx="5400600" cy="246221"/>
          </a:xfrm>
          <a:prstGeom prst="rect">
            <a:avLst/>
          </a:prstGeom>
        </p:spPr>
        <p:txBody>
          <a:bodyPr wrap="square">
            <a:spAutoFit/>
          </a:bodyPr>
          <a:lstStyle/>
          <a:p>
            <a:r>
              <a:rPr lang="es-MX" sz="1000" dirty="0" smtClean="0">
                <a:hlinkClick r:id="rId5"/>
              </a:rPr>
              <a:t>http://www.youtube.com/watch?v=qwYD18L0__U</a:t>
            </a:r>
            <a:endParaRPr lang="es-MX" sz="1000" dirty="0"/>
          </a:p>
        </p:txBody>
      </p:sp>
      <p:sp>
        <p:nvSpPr>
          <p:cNvPr id="2" name="1 CuadroTexto"/>
          <p:cNvSpPr txBox="1"/>
          <p:nvPr/>
        </p:nvSpPr>
        <p:spPr>
          <a:xfrm>
            <a:off x="323850" y="5847075"/>
            <a:ext cx="4608190" cy="246221"/>
          </a:xfrm>
          <a:prstGeom prst="rect">
            <a:avLst/>
          </a:prstGeom>
          <a:noFill/>
        </p:spPr>
        <p:txBody>
          <a:bodyPr wrap="square" rtlCol="0">
            <a:spAutoFit/>
          </a:bodyPr>
          <a:lstStyle/>
          <a:p>
            <a:r>
              <a:rPr lang="es-MX" sz="1000" dirty="0" smtClean="0"/>
              <a:t>Material de apoyo.- Negociación el poder de la persuasión</a:t>
            </a:r>
            <a:endParaRPr lang="es-MX" sz="1000" dirty="0"/>
          </a:p>
        </p:txBody>
      </p:sp>
    </p:spTree>
    <p:extLst>
      <p:ext uri="{BB962C8B-B14F-4D97-AF65-F5344CB8AC3E}">
        <p14:creationId xmlns:p14="http://schemas.microsoft.com/office/powerpoint/2010/main" val="723895710"/>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504E3EF-3169-4CE3-8930-C28913B1318F}" type="slidenum">
              <a:rPr lang="es-MX" smtClean="0"/>
              <a:t>42</a:t>
            </a:fld>
            <a:endParaRPr lang="es-MX"/>
          </a:p>
        </p:txBody>
      </p:sp>
      <p:sp>
        <p:nvSpPr>
          <p:cNvPr id="3" name="2 Rectángulo"/>
          <p:cNvSpPr/>
          <p:nvPr/>
        </p:nvSpPr>
        <p:spPr>
          <a:xfrm>
            <a:off x="323528" y="620688"/>
            <a:ext cx="8496622" cy="5688000"/>
          </a:xfrm>
          <a:prstGeom prst="rect">
            <a:avLst/>
          </a:prstGeom>
          <a:solidFill>
            <a:schemeClr val="accent6">
              <a:lumMod val="40000"/>
              <a:lumOff val="60000"/>
            </a:schemeClr>
          </a:solidFill>
        </p:spPr>
        <p:txBody>
          <a:bodyPr wrap="square">
            <a:spAutoFit/>
          </a:bodyPr>
          <a:lstStyle/>
          <a:p>
            <a:pPr marL="171450" indent="-171450" algn="just">
              <a:buFont typeface="Wingdings" pitchFamily="2" charset="2"/>
              <a:buChar char="ü"/>
            </a:pPr>
            <a:r>
              <a:rPr lang="es-MX" sz="1400" b="1" dirty="0" smtClean="0"/>
              <a:t>Le </a:t>
            </a:r>
            <a:r>
              <a:rPr lang="es-MX" sz="1400" b="1" dirty="0"/>
              <a:t>gusta negociar:</a:t>
            </a:r>
            <a:r>
              <a:rPr lang="es-MX" sz="1400" dirty="0"/>
              <a:t> </a:t>
            </a:r>
            <a:r>
              <a:rPr lang="es-MX" sz="1400" dirty="0" smtClean="0"/>
              <a:t>contempla las negociaciones como </a:t>
            </a:r>
            <a:r>
              <a:rPr lang="es-MX" sz="1400" dirty="0"/>
              <a:t>un desafío, se siente cómodo. </a:t>
            </a:r>
            <a:endParaRPr lang="es-MX" sz="1400" dirty="0" smtClean="0"/>
          </a:p>
          <a:p>
            <a:pPr marL="171450" indent="-171450" algn="just">
              <a:buFont typeface="Wingdings" pitchFamily="2" charset="2"/>
              <a:buChar char="ü"/>
            </a:pPr>
            <a:endParaRPr lang="es-MX" sz="1400" dirty="0"/>
          </a:p>
          <a:p>
            <a:pPr marL="171450" indent="-171450" algn="just">
              <a:buFont typeface="Wingdings" pitchFamily="2" charset="2"/>
              <a:buChar char="ü"/>
            </a:pPr>
            <a:r>
              <a:rPr lang="es-MX" sz="1400" b="1" dirty="0"/>
              <a:t>Es entusiasta:</a:t>
            </a:r>
            <a:r>
              <a:rPr lang="es-MX" sz="1400" dirty="0"/>
              <a:t> aborda la negociación con ganas, con ilusión. Aplica todo su entusiasmo y energía en tratar de alcanzar un buen acuerdo</a:t>
            </a:r>
            <a:r>
              <a:rPr lang="es-MX" sz="1400" dirty="0" smtClean="0"/>
              <a:t>.</a:t>
            </a:r>
          </a:p>
          <a:p>
            <a:pPr marL="171450" indent="-171450" algn="just">
              <a:buFont typeface="Wingdings" pitchFamily="2" charset="2"/>
              <a:buChar char="ü"/>
            </a:pPr>
            <a:endParaRPr lang="es-MX" sz="1400" dirty="0"/>
          </a:p>
          <a:p>
            <a:pPr marL="171450" indent="-171450" algn="just">
              <a:buFont typeface="Wingdings" pitchFamily="2" charset="2"/>
              <a:buChar char="ü"/>
            </a:pPr>
            <a:r>
              <a:rPr lang="es-MX" sz="1400" b="1" dirty="0"/>
              <a:t>Es un gran comunicador:</a:t>
            </a:r>
            <a:r>
              <a:rPr lang="es-MX" sz="1400" dirty="0"/>
              <a:t> sabe presentar con claridad su oferta, consigue captar el interés de la otra parte. </a:t>
            </a:r>
            <a:endParaRPr lang="es-MX" sz="1400" dirty="0" smtClean="0"/>
          </a:p>
          <a:p>
            <a:pPr marL="171450" indent="-171450" algn="just">
              <a:buFont typeface="Wingdings" pitchFamily="2" charset="2"/>
              <a:buChar char="ü"/>
            </a:pPr>
            <a:endParaRPr lang="es-MX" sz="1400" dirty="0"/>
          </a:p>
          <a:p>
            <a:pPr marL="171450" indent="-171450" algn="just">
              <a:buFont typeface="Wingdings" pitchFamily="2" charset="2"/>
              <a:buChar char="ü"/>
            </a:pPr>
            <a:r>
              <a:rPr lang="es-MX" sz="1400" b="1" dirty="0"/>
              <a:t>Es persuasivo:</a:t>
            </a:r>
            <a:r>
              <a:rPr lang="es-MX" sz="1400" dirty="0"/>
              <a:t> sabe convencer, utiliza con cada interlocutor aquellos argumentos que sean más apropiados, los que más le puedan interesar</a:t>
            </a:r>
            <a:r>
              <a:rPr lang="es-MX" sz="1400" dirty="0" smtClean="0"/>
              <a:t>.</a:t>
            </a:r>
          </a:p>
          <a:p>
            <a:pPr marL="171450" indent="-171450" algn="just">
              <a:buFont typeface="Wingdings" pitchFamily="2" charset="2"/>
              <a:buChar char="ü"/>
            </a:pPr>
            <a:endParaRPr lang="es-MX" sz="1400" dirty="0"/>
          </a:p>
          <a:p>
            <a:pPr marL="171450" indent="-171450" algn="just">
              <a:buFont typeface="Wingdings" pitchFamily="2" charset="2"/>
              <a:buChar char="ü"/>
            </a:pPr>
            <a:r>
              <a:rPr lang="es-MX" sz="1400" b="1" dirty="0"/>
              <a:t>Es muy observador:</a:t>
            </a:r>
            <a:r>
              <a:rPr lang="es-MX" sz="1400" dirty="0"/>
              <a:t> capta el estado de ánimo de la otra parte, cuáles son realmente sus necesidades, qué es lo que espera alcanzar. Detecta su estilo de negociación, sabe “leer” el lenguaje no verbal</a:t>
            </a:r>
            <a:r>
              <a:rPr lang="es-MX" sz="1400" dirty="0" smtClean="0"/>
              <a:t>.</a:t>
            </a:r>
          </a:p>
          <a:p>
            <a:pPr marL="171450" indent="-171450" algn="just">
              <a:buFont typeface="Wingdings" pitchFamily="2" charset="2"/>
              <a:buChar char="ü"/>
            </a:pPr>
            <a:endParaRPr lang="es-MX" sz="1400" dirty="0"/>
          </a:p>
          <a:p>
            <a:pPr marL="171450" indent="-171450" algn="just">
              <a:buFont typeface="Wingdings" pitchFamily="2" charset="2"/>
              <a:buChar char="ü"/>
            </a:pPr>
            <a:r>
              <a:rPr lang="es-MX" sz="1400" b="1" dirty="0"/>
              <a:t>Es sociable:</a:t>
            </a:r>
            <a:r>
              <a:rPr lang="es-MX" sz="1400" dirty="0"/>
              <a:t> </a:t>
            </a:r>
            <a:r>
              <a:rPr lang="es-MX" sz="1400" dirty="0" smtClean="0"/>
              <a:t>tiene facilidad </a:t>
            </a:r>
            <a:r>
              <a:rPr lang="es-MX" sz="1400" dirty="0"/>
              <a:t>para entablar relaciones personales, su habilidad para romper el hielo, para crear una atmósfera de confianza. Tiene una conversación interesante, animada, variada, oportuna</a:t>
            </a:r>
            <a:r>
              <a:rPr lang="es-MX" sz="1400" dirty="0" smtClean="0"/>
              <a:t>.</a:t>
            </a:r>
          </a:p>
          <a:p>
            <a:pPr marL="171450" indent="-171450" algn="just">
              <a:buFont typeface="Wingdings" pitchFamily="2" charset="2"/>
              <a:buChar char="ü"/>
            </a:pPr>
            <a:endParaRPr lang="es-MX" sz="1400" dirty="0"/>
          </a:p>
          <a:p>
            <a:pPr marL="171450" indent="-171450" algn="just">
              <a:buFont typeface="Wingdings" pitchFamily="2" charset="2"/>
              <a:buChar char="ü"/>
            </a:pPr>
            <a:r>
              <a:rPr lang="es-MX" sz="1400" b="1" dirty="0"/>
              <a:t>Es respetuoso:</a:t>
            </a:r>
            <a:r>
              <a:rPr lang="es-MX" sz="1400" dirty="0"/>
              <a:t> muestra deferencia hacia su interlocutor, comprende su posición y considera lógico que luche por sus intereses. Su meta es llegar a un acuerdo justo, beneficioso para todos</a:t>
            </a:r>
            <a:r>
              <a:rPr lang="es-MX" sz="1400" dirty="0" smtClean="0"/>
              <a:t>.</a:t>
            </a:r>
          </a:p>
          <a:p>
            <a:pPr marL="171450" indent="-171450" algn="just">
              <a:buFont typeface="Wingdings" pitchFamily="2" charset="2"/>
              <a:buChar char="ü"/>
            </a:pPr>
            <a:endParaRPr lang="es-MX" sz="1400" dirty="0"/>
          </a:p>
          <a:p>
            <a:pPr marL="171450" indent="-171450" algn="just">
              <a:buFont typeface="Wingdings" pitchFamily="2" charset="2"/>
              <a:buChar char="ü"/>
            </a:pPr>
            <a:r>
              <a:rPr lang="es-MX" sz="1400" b="1" dirty="0"/>
              <a:t>Es honesto:</a:t>
            </a:r>
            <a:r>
              <a:rPr lang="es-MX" sz="1400" dirty="0"/>
              <a:t> negocia de buena fe, no busca engañar a la otra parte, cumple lo acordado</a:t>
            </a:r>
            <a:r>
              <a:rPr lang="es-MX" sz="1400" dirty="0" smtClean="0"/>
              <a:t>.</a:t>
            </a:r>
          </a:p>
          <a:p>
            <a:pPr marL="171450" indent="-171450" algn="just">
              <a:buFont typeface="Wingdings" pitchFamily="2" charset="2"/>
              <a:buChar char="ü"/>
            </a:pPr>
            <a:endParaRPr lang="es-MX" sz="1400" dirty="0"/>
          </a:p>
          <a:p>
            <a:pPr marL="171450" indent="-171450" algn="just">
              <a:buFont typeface="Wingdings" pitchFamily="2" charset="2"/>
              <a:buChar char="ü"/>
            </a:pPr>
            <a:r>
              <a:rPr lang="es-MX" sz="1400" b="1" dirty="0"/>
              <a:t>Es profesional:</a:t>
            </a:r>
            <a:r>
              <a:rPr lang="es-MX" sz="1400" dirty="0"/>
              <a:t> es una persona capacitada, con gran formación. Prepara con esmero cualquier nueva negociación, no deja nada al azar</a:t>
            </a:r>
            <a:r>
              <a:rPr lang="es-MX" sz="1400" dirty="0" smtClean="0"/>
              <a:t>.</a:t>
            </a:r>
          </a:p>
          <a:p>
            <a:pPr marL="171450" indent="-171450" algn="just">
              <a:buFont typeface="Wingdings" pitchFamily="2" charset="2"/>
              <a:buChar char="ü"/>
            </a:pPr>
            <a:endParaRPr lang="es-MX" sz="1400" dirty="0" smtClean="0"/>
          </a:p>
          <a:p>
            <a:pPr marL="171450" indent="-171450" algn="just">
              <a:buFont typeface="Wingdings" pitchFamily="2" charset="2"/>
              <a:buChar char="ü"/>
            </a:pPr>
            <a:r>
              <a:rPr lang="es-MX" sz="1400" b="1" dirty="0"/>
              <a:t>Detesta la improvisación, la falta de rigor y de seriedad:</a:t>
            </a:r>
            <a:r>
              <a:rPr lang="es-MX" sz="1400" dirty="0"/>
              <a:t> conoce con precisión las características de su oferta, cómo compara con la de los competidores, cómo puede satisfacer las necesidades de la otra parte</a:t>
            </a:r>
            <a:r>
              <a:rPr lang="es-MX" sz="1400" dirty="0" smtClean="0"/>
              <a:t>.</a:t>
            </a:r>
            <a:endParaRPr lang="es-MX" sz="1400" dirty="0"/>
          </a:p>
        </p:txBody>
      </p:sp>
      <p:sp>
        <p:nvSpPr>
          <p:cNvPr id="4" name="3 Rectángulo"/>
          <p:cNvSpPr/>
          <p:nvPr/>
        </p:nvSpPr>
        <p:spPr>
          <a:xfrm>
            <a:off x="323850" y="116632"/>
            <a:ext cx="8496300" cy="40011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s-MX" sz="2000" b="1" dirty="0"/>
              <a:t>Características </a:t>
            </a:r>
            <a:r>
              <a:rPr lang="es-MX" sz="2000" b="1" dirty="0" smtClean="0"/>
              <a:t>de </a:t>
            </a:r>
            <a:r>
              <a:rPr lang="es-MX" sz="2000" b="1" dirty="0"/>
              <a:t>un buen Negociador: </a:t>
            </a:r>
          </a:p>
        </p:txBody>
      </p:sp>
    </p:spTree>
    <p:extLst>
      <p:ext uri="{BB962C8B-B14F-4D97-AF65-F5344CB8AC3E}">
        <p14:creationId xmlns:p14="http://schemas.microsoft.com/office/powerpoint/2010/main" val="39175084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504E3EF-3169-4CE3-8930-C28913B1318F}" type="slidenum">
              <a:rPr lang="es-MX" smtClean="0"/>
              <a:t>43</a:t>
            </a:fld>
            <a:endParaRPr lang="es-MX"/>
          </a:p>
        </p:txBody>
      </p:sp>
      <p:sp>
        <p:nvSpPr>
          <p:cNvPr id="3" name="2 Rectángulo"/>
          <p:cNvSpPr/>
          <p:nvPr/>
        </p:nvSpPr>
        <p:spPr>
          <a:xfrm>
            <a:off x="323528" y="836712"/>
            <a:ext cx="8496622" cy="5047536"/>
          </a:xfrm>
          <a:prstGeom prst="rect">
            <a:avLst/>
          </a:prstGeom>
          <a:solidFill>
            <a:schemeClr val="accent6">
              <a:lumMod val="40000"/>
              <a:lumOff val="60000"/>
            </a:schemeClr>
          </a:solidFill>
        </p:spPr>
        <p:txBody>
          <a:bodyPr wrap="square">
            <a:spAutoFit/>
          </a:bodyPr>
          <a:lstStyle/>
          <a:p>
            <a:pPr marL="171450" indent="-171450" algn="just">
              <a:buFont typeface="Wingdings" pitchFamily="2" charset="2"/>
              <a:buChar char="ü"/>
            </a:pPr>
            <a:r>
              <a:rPr lang="es-MX" sz="1400" b="1" dirty="0" smtClean="0"/>
              <a:t>Es </a:t>
            </a:r>
            <a:r>
              <a:rPr lang="es-MX" sz="1400" b="1" dirty="0"/>
              <a:t>meticuloso:</a:t>
            </a:r>
            <a:r>
              <a:rPr lang="es-MX" sz="1400" dirty="0"/>
              <a:t> reúne toda la información disponible, ensaya con minuciosidad sus presentaciones, define con precisión su estrategia, sus objetivos. </a:t>
            </a:r>
            <a:endParaRPr lang="es-MX" sz="1400" dirty="0" smtClean="0"/>
          </a:p>
          <a:p>
            <a:pPr marL="171450" indent="-171450" algn="just">
              <a:buFont typeface="Wingdings" pitchFamily="2" charset="2"/>
              <a:buChar char="ü"/>
            </a:pPr>
            <a:endParaRPr lang="es-MX" sz="1400" b="1" dirty="0"/>
          </a:p>
          <a:p>
            <a:pPr marL="171450" indent="-171450" algn="just">
              <a:buFont typeface="Wingdings" pitchFamily="2" charset="2"/>
              <a:buChar char="ü"/>
            </a:pPr>
            <a:r>
              <a:rPr lang="es-MX" sz="1400" b="1" dirty="0" smtClean="0"/>
              <a:t>Es </a:t>
            </a:r>
            <a:r>
              <a:rPr lang="es-MX" sz="1400" b="1" dirty="0"/>
              <a:t>sólido:</a:t>
            </a:r>
            <a:r>
              <a:rPr lang="es-MX" sz="1400" dirty="0"/>
              <a:t> tiene las ideas muy claras (sabe lo que busca, hasta donde puede ceder, cuáles son los aspectos irrenunciables, etc.). </a:t>
            </a:r>
            <a:endParaRPr lang="es-MX" sz="1400" dirty="0" smtClean="0"/>
          </a:p>
          <a:p>
            <a:pPr marL="171450" indent="-171450" algn="just">
              <a:buFont typeface="Wingdings" pitchFamily="2" charset="2"/>
              <a:buChar char="ü"/>
            </a:pPr>
            <a:endParaRPr lang="es-MX" sz="1400" b="1" dirty="0"/>
          </a:p>
          <a:p>
            <a:pPr marL="171450" indent="-171450" algn="just">
              <a:buFont typeface="Wingdings" pitchFamily="2" charset="2"/>
              <a:buChar char="ü"/>
            </a:pPr>
            <a:r>
              <a:rPr lang="es-MX" sz="1400" b="1" dirty="0" smtClean="0"/>
              <a:t>Tiene autoconfianza: </a:t>
            </a:r>
            <a:r>
              <a:rPr lang="es-MX" sz="1400" dirty="0" smtClean="0"/>
              <a:t>se </a:t>
            </a:r>
            <a:r>
              <a:rPr lang="es-MX" sz="1400" dirty="0"/>
              <a:t>siente seguro de su posición, no se deja impresionar por la otra parte, no se siente intimidado por el estilo agresivo del oponente. </a:t>
            </a:r>
            <a:endParaRPr lang="es-MX" sz="1400" dirty="0" smtClean="0"/>
          </a:p>
          <a:p>
            <a:pPr marL="171450" indent="-171450" algn="just">
              <a:buFont typeface="Wingdings" pitchFamily="2" charset="2"/>
              <a:buChar char="ü"/>
            </a:pPr>
            <a:endParaRPr lang="es-MX" sz="1400" dirty="0"/>
          </a:p>
          <a:p>
            <a:pPr marL="171450" indent="-171450" algn="just">
              <a:buFont typeface="Wingdings" pitchFamily="2" charset="2"/>
              <a:buChar char="ü"/>
            </a:pPr>
            <a:r>
              <a:rPr lang="es-MX" sz="1400" b="1" dirty="0"/>
              <a:t>Es ágil:</a:t>
            </a:r>
            <a:r>
              <a:rPr lang="es-MX" sz="1400" dirty="0"/>
              <a:t> capta inmediatamente los puntos de acuerdo y de desacuerdo. Reacciona con rapidez, encuentra soluciones, toma decisiones sobre la marcha, sabe ajustar su posición en función de la nueva información que recibe y de la marcha de la negociación. No deja escapar una oportunidad</a:t>
            </a:r>
            <a:r>
              <a:rPr lang="es-MX" sz="1400" dirty="0" smtClean="0"/>
              <a:t>.</a:t>
            </a:r>
          </a:p>
          <a:p>
            <a:pPr marL="171450" indent="-171450" algn="just">
              <a:buFont typeface="Wingdings" pitchFamily="2" charset="2"/>
              <a:buChar char="ü"/>
            </a:pPr>
            <a:endParaRPr lang="es-MX" sz="1400" dirty="0"/>
          </a:p>
          <a:p>
            <a:pPr marL="171450" indent="-171450" algn="just">
              <a:buFont typeface="Wingdings" pitchFamily="2" charset="2"/>
              <a:buChar char="ü"/>
            </a:pPr>
            <a:r>
              <a:rPr lang="es-MX" sz="1400" b="1" dirty="0"/>
              <a:t>Es expeditivo:</a:t>
            </a:r>
            <a:r>
              <a:rPr lang="es-MX" sz="1400" dirty="0"/>
              <a:t> busca resultados en el corto plazo, aunque sin precipitarse (sabe que cada negociación lleva su propio tiempo y que hay que respetarlo). Sabe cuales son sus objetivos y se dirige hacia ellos. </a:t>
            </a:r>
            <a:endParaRPr lang="es-MX" sz="1400" dirty="0" smtClean="0"/>
          </a:p>
          <a:p>
            <a:pPr marL="171450" indent="-171450" algn="just">
              <a:buFont typeface="Wingdings" pitchFamily="2" charset="2"/>
              <a:buChar char="ü"/>
            </a:pPr>
            <a:endParaRPr lang="es-MX" sz="1400" b="1" dirty="0"/>
          </a:p>
          <a:p>
            <a:pPr marL="171450" indent="-171450" algn="just">
              <a:buFont typeface="Wingdings" pitchFamily="2" charset="2"/>
              <a:buChar char="ü"/>
            </a:pPr>
            <a:r>
              <a:rPr lang="es-MX" sz="1400" b="1" dirty="0" smtClean="0"/>
              <a:t>Acepta </a:t>
            </a:r>
            <a:r>
              <a:rPr lang="es-MX" sz="1400" b="1" dirty="0"/>
              <a:t>el riesgo:</a:t>
            </a:r>
            <a:r>
              <a:rPr lang="es-MX" sz="1400" dirty="0"/>
              <a:t> sabe tomar decisiones con el posible riesgo que conllevan, pero sin ser </a:t>
            </a:r>
            <a:r>
              <a:rPr lang="es-MX" sz="1400" dirty="0" smtClean="0"/>
              <a:t>imprudente. </a:t>
            </a:r>
          </a:p>
          <a:p>
            <a:pPr marL="171450" indent="-171450" algn="just">
              <a:buFont typeface="Wingdings" pitchFamily="2" charset="2"/>
              <a:buChar char="ü"/>
            </a:pPr>
            <a:endParaRPr lang="es-MX" sz="1400" b="1" dirty="0"/>
          </a:p>
          <a:p>
            <a:pPr marL="171450" indent="-171450" algn="just">
              <a:buFont typeface="Wingdings" pitchFamily="2" charset="2"/>
              <a:buChar char="ü"/>
            </a:pPr>
            <a:r>
              <a:rPr lang="es-MX" sz="1400" b="1" dirty="0" smtClean="0"/>
              <a:t>Es </a:t>
            </a:r>
            <a:r>
              <a:rPr lang="es-MX" sz="1400" b="1" dirty="0"/>
              <a:t>paciente:</a:t>
            </a:r>
            <a:r>
              <a:rPr lang="es-MX" sz="1400" dirty="0"/>
              <a:t> sabe esperar, las operaciones llevan un ritmo que conviene respetar. Uno no debe precipitarse intentando cerrar un acuerdo por miedo a perderlo</a:t>
            </a:r>
            <a:r>
              <a:rPr lang="es-MX" sz="1400" dirty="0" smtClean="0"/>
              <a:t>.</a:t>
            </a:r>
          </a:p>
          <a:p>
            <a:pPr marL="171450" indent="-171450" algn="just">
              <a:buFont typeface="Wingdings" pitchFamily="2" charset="2"/>
              <a:buChar char="ü"/>
            </a:pPr>
            <a:endParaRPr lang="es-MX" sz="1400" dirty="0"/>
          </a:p>
          <a:p>
            <a:pPr marL="171450" indent="-171450" algn="just">
              <a:buFont typeface="Wingdings" pitchFamily="2" charset="2"/>
              <a:buChar char="ü"/>
            </a:pPr>
            <a:r>
              <a:rPr lang="es-MX" sz="1400" b="1" dirty="0"/>
              <a:t>Es creativo:</a:t>
            </a:r>
            <a:r>
              <a:rPr lang="es-MX" sz="1400" dirty="0"/>
              <a:t> encuentra la manera de superar los obstáculos, descubre soluciones novedosas, detecta nuevas áreas de colaboración.</a:t>
            </a:r>
          </a:p>
        </p:txBody>
      </p:sp>
      <p:sp>
        <p:nvSpPr>
          <p:cNvPr id="4" name="3 Rectángulo"/>
          <p:cNvSpPr/>
          <p:nvPr/>
        </p:nvSpPr>
        <p:spPr>
          <a:xfrm>
            <a:off x="323528" y="116632"/>
            <a:ext cx="8496944" cy="40011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s-MX" sz="2000" b="1" dirty="0"/>
              <a:t>Características </a:t>
            </a:r>
            <a:r>
              <a:rPr lang="es-MX" sz="2000" b="1" dirty="0" smtClean="0"/>
              <a:t>de </a:t>
            </a:r>
            <a:r>
              <a:rPr lang="es-MX" sz="2000" b="1" dirty="0"/>
              <a:t>un buen </a:t>
            </a:r>
            <a:r>
              <a:rPr lang="es-MX" sz="2000" b="1" dirty="0" smtClean="0"/>
              <a:t>Negociador. </a:t>
            </a:r>
            <a:r>
              <a:rPr lang="es-MX" sz="2000" b="1" i="1" dirty="0" smtClean="0"/>
              <a:t>Continuación…</a:t>
            </a:r>
            <a:endParaRPr lang="es-MX" sz="2000" b="1" i="1" dirty="0"/>
          </a:p>
        </p:txBody>
      </p:sp>
    </p:spTree>
    <p:extLst>
      <p:ext uri="{BB962C8B-B14F-4D97-AF65-F5344CB8AC3E}">
        <p14:creationId xmlns:p14="http://schemas.microsoft.com/office/powerpoint/2010/main" val="864129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Marcador de número de diapositiva"/>
          <p:cNvSpPr>
            <a:spLocks noGrp="1"/>
          </p:cNvSpPr>
          <p:nvPr>
            <p:ph type="sldNum" sz="quarter" idx="12"/>
          </p:nvPr>
        </p:nvSpPr>
        <p:spPr/>
        <p:txBody>
          <a:bodyPr/>
          <a:lstStyle/>
          <a:p>
            <a:fld id="{68843B48-9DF0-4049-A565-778079A9BF41}" type="slidenum">
              <a:rPr lang="es-ES"/>
              <a:pPr/>
              <a:t>44</a:t>
            </a:fld>
            <a:endParaRPr lang="es-ES"/>
          </a:p>
        </p:txBody>
      </p:sp>
      <p:sp>
        <p:nvSpPr>
          <p:cNvPr id="675842" name="Rectangle 2"/>
          <p:cNvSpPr>
            <a:spLocks noChangeArrowheads="1"/>
          </p:cNvSpPr>
          <p:nvPr/>
        </p:nvSpPr>
        <p:spPr bwMode="auto">
          <a:xfrm>
            <a:off x="323528" y="1484313"/>
            <a:ext cx="6337300" cy="4541756"/>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marL="261938" indent="-261938" algn="just">
              <a:lnSpc>
                <a:spcPct val="85000"/>
              </a:lnSpc>
              <a:buFontTx/>
              <a:buAutoNum type="arabicPeriod"/>
              <a:tabLst>
                <a:tab pos="0" algn="l"/>
              </a:tabLst>
            </a:pPr>
            <a:r>
              <a:rPr lang="es-ES" b="1" i="1" dirty="0"/>
              <a:t>¿Qué es la madurez?</a:t>
            </a:r>
            <a:r>
              <a:rPr lang="es-ES" dirty="0"/>
              <a:t> Es una cualidad de la persona que expresa una elevada perfección humana.</a:t>
            </a:r>
          </a:p>
          <a:p>
            <a:pPr marL="261938" indent="-261938" algn="just">
              <a:lnSpc>
                <a:spcPct val="85000"/>
              </a:lnSpc>
              <a:buFontTx/>
              <a:buAutoNum type="arabicPeriod"/>
              <a:tabLst>
                <a:tab pos="0" algn="l"/>
              </a:tabLst>
            </a:pPr>
            <a:endParaRPr lang="es-ES" sz="1400" dirty="0"/>
          </a:p>
          <a:p>
            <a:pPr marL="261938" indent="-261938" algn="just">
              <a:lnSpc>
                <a:spcPct val="85000"/>
              </a:lnSpc>
              <a:buFontTx/>
              <a:buAutoNum type="arabicPeriod"/>
              <a:tabLst>
                <a:tab pos="0" algn="l"/>
              </a:tabLst>
            </a:pPr>
            <a:r>
              <a:rPr lang="es-ES" b="1" i="1" dirty="0"/>
              <a:t>¿Cómo se consigue esa perfección humana?</a:t>
            </a:r>
            <a:r>
              <a:rPr lang="es-ES" dirty="0"/>
              <a:t> Mediante la repetición de buenas acciones se adquieren los buenos hábitos para obrar acertadamente: madurez.</a:t>
            </a:r>
          </a:p>
          <a:p>
            <a:pPr marL="261938" indent="-261938" algn="just">
              <a:lnSpc>
                <a:spcPct val="85000"/>
              </a:lnSpc>
              <a:buFontTx/>
              <a:buAutoNum type="arabicPeriod"/>
              <a:tabLst>
                <a:tab pos="0" algn="l"/>
              </a:tabLst>
            </a:pPr>
            <a:endParaRPr lang="es-ES" sz="1200" dirty="0"/>
          </a:p>
          <a:p>
            <a:pPr marL="261938" indent="-261938" algn="just">
              <a:lnSpc>
                <a:spcPct val="85000"/>
              </a:lnSpc>
              <a:buFontTx/>
              <a:buAutoNum type="arabicPeriod"/>
              <a:tabLst>
                <a:tab pos="0" algn="l"/>
              </a:tabLst>
            </a:pPr>
            <a:r>
              <a:rPr lang="es-ES" b="1" i="1" dirty="0"/>
              <a:t>¿La madurez depende de la edad?</a:t>
            </a:r>
            <a:r>
              <a:rPr lang="es-ES" dirty="0"/>
              <a:t> De alguna manera sí, sin embargo, lo decisivo no es la edad sino el esfuerzo continuo por llevar una vida ejemplar individual y </a:t>
            </a:r>
            <a:r>
              <a:rPr lang="es-ES" dirty="0" smtClean="0"/>
              <a:t>socialmente.</a:t>
            </a:r>
            <a:endParaRPr lang="es-ES" dirty="0"/>
          </a:p>
          <a:p>
            <a:pPr marL="261938" indent="-261938" algn="just">
              <a:lnSpc>
                <a:spcPct val="85000"/>
              </a:lnSpc>
              <a:buFontTx/>
              <a:buAutoNum type="arabicPeriod"/>
              <a:tabLst>
                <a:tab pos="0" algn="l"/>
              </a:tabLst>
            </a:pPr>
            <a:endParaRPr lang="es-ES" sz="1400" dirty="0"/>
          </a:p>
          <a:p>
            <a:pPr marL="261938" indent="-261938" algn="just">
              <a:lnSpc>
                <a:spcPct val="85000"/>
              </a:lnSpc>
              <a:buFontTx/>
              <a:buAutoNum type="arabicPeriod"/>
              <a:tabLst>
                <a:tab pos="0" algn="l"/>
              </a:tabLst>
            </a:pPr>
            <a:r>
              <a:rPr lang="es-ES" b="1" i="1" dirty="0"/>
              <a:t>¿En los mayores siempre hay madurez?</a:t>
            </a:r>
            <a:r>
              <a:rPr lang="es-ES" dirty="0"/>
              <a:t> Las personas mayores han alcanzado la madurez física, biológica; pero no necesariamente poseen la perfección humana propia de la madurez.</a:t>
            </a:r>
          </a:p>
          <a:p>
            <a:pPr marL="261938" indent="-261938" algn="just">
              <a:lnSpc>
                <a:spcPct val="85000"/>
              </a:lnSpc>
              <a:buFontTx/>
              <a:buAutoNum type="arabicPeriod"/>
              <a:tabLst>
                <a:tab pos="0" algn="l"/>
              </a:tabLst>
            </a:pPr>
            <a:endParaRPr lang="es-ES" sz="1200" dirty="0"/>
          </a:p>
          <a:p>
            <a:pPr marL="261938" indent="-261938" algn="just">
              <a:lnSpc>
                <a:spcPct val="85000"/>
              </a:lnSpc>
              <a:buFontTx/>
              <a:buAutoNum type="arabicPeriod"/>
              <a:tabLst>
                <a:tab pos="0" algn="l"/>
              </a:tabLst>
            </a:pPr>
            <a:r>
              <a:rPr lang="es-ES" b="1" i="1" dirty="0"/>
              <a:t>¿Y la madurez en la adolescencia?</a:t>
            </a:r>
            <a:r>
              <a:rPr lang="es-ES" dirty="0"/>
              <a:t> En general, habrá madurez en la adolescencia cuando el joven ejercita sus virtudes del modo adecuado a su edad, en beneficio propio y de la </a:t>
            </a:r>
            <a:r>
              <a:rPr lang="es-ES" dirty="0" smtClean="0"/>
              <a:t>sociedad.</a:t>
            </a:r>
            <a:endParaRPr lang="es-ES" dirty="0"/>
          </a:p>
        </p:txBody>
      </p:sp>
      <p:sp>
        <p:nvSpPr>
          <p:cNvPr id="675843" name="Rectangle 3"/>
          <p:cNvSpPr>
            <a:spLocks noChangeArrowheads="1"/>
          </p:cNvSpPr>
          <p:nvPr/>
        </p:nvSpPr>
        <p:spPr bwMode="auto">
          <a:xfrm>
            <a:off x="323849" y="341313"/>
            <a:ext cx="8569325" cy="369332"/>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ES" b="1" dirty="0" smtClean="0"/>
              <a:t>LA IMPORTANCIA DE LA MADUREZ EN EL PROCESO DE NEGOCIACIÓN</a:t>
            </a:r>
            <a:endParaRPr lang="es-ES" dirty="0"/>
          </a:p>
        </p:txBody>
      </p:sp>
      <p:sp>
        <p:nvSpPr>
          <p:cNvPr id="675844" name="Text Box 4"/>
          <p:cNvSpPr txBox="1">
            <a:spLocks noChangeArrowheads="1"/>
          </p:cNvSpPr>
          <p:nvPr/>
        </p:nvSpPr>
        <p:spPr bwMode="auto">
          <a:xfrm>
            <a:off x="323851" y="831850"/>
            <a:ext cx="849630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ct val="50000"/>
              </a:spcBef>
            </a:pPr>
            <a:r>
              <a:rPr lang="es-ES" b="1" i="1" dirty="0" smtClean="0"/>
              <a:t>La </a:t>
            </a:r>
            <a:r>
              <a:rPr lang="es-ES" b="1" i="1" dirty="0"/>
              <a:t>madurez da estabilidad, confianza, seguridad en sí mismo y aumenta la auto </a:t>
            </a:r>
            <a:r>
              <a:rPr lang="es-ES" b="1" i="1" dirty="0" smtClean="0"/>
              <a:t>estima.</a:t>
            </a:r>
            <a:endParaRPr lang="es-ES" b="1" i="1" dirty="0"/>
          </a:p>
        </p:txBody>
      </p:sp>
      <p:pic>
        <p:nvPicPr>
          <p:cNvPr id="675845" name="Picture 5"/>
          <p:cNvPicPr>
            <a:picLocks noChangeAspect="1" noChangeArrowheads="1"/>
          </p:cNvPicPr>
          <p:nvPr/>
        </p:nvPicPr>
        <p:blipFill>
          <a:blip r:embed="rId2">
            <a:extLst>
              <a:ext uri="{28A0092B-C50C-407E-A947-70E740481C1C}">
                <a14:useLocalDpi xmlns:a14="http://schemas.microsoft.com/office/drawing/2010/main" val="0"/>
              </a:ext>
            </a:extLst>
          </a:blip>
          <a:srcRect l="64244" r="3351"/>
          <a:stretch>
            <a:fillRect/>
          </a:stretch>
        </p:blipFill>
        <p:spPr bwMode="auto">
          <a:xfrm>
            <a:off x="6732588" y="1557338"/>
            <a:ext cx="2016125"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46" name="Picture 6"/>
          <p:cNvPicPr>
            <a:picLocks noChangeAspect="1" noChangeArrowheads="1"/>
          </p:cNvPicPr>
          <p:nvPr/>
        </p:nvPicPr>
        <p:blipFill>
          <a:blip r:embed="rId3">
            <a:extLst>
              <a:ext uri="{28A0092B-C50C-407E-A947-70E740481C1C}">
                <a14:useLocalDpi xmlns:a14="http://schemas.microsoft.com/office/drawing/2010/main" val="0"/>
              </a:ext>
            </a:extLst>
          </a:blip>
          <a:srcRect r="-4199"/>
          <a:stretch>
            <a:fillRect/>
          </a:stretch>
        </p:blipFill>
        <p:spPr bwMode="auto">
          <a:xfrm>
            <a:off x="6804025" y="3068638"/>
            <a:ext cx="1943100"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47" name="Picture 7" descr="individuo"/>
          <p:cNvPicPr>
            <a:picLocks noChangeAspect="1" noChangeArrowheads="1"/>
          </p:cNvPicPr>
          <p:nvPr/>
        </p:nvPicPr>
        <p:blipFill>
          <a:blip r:embed="rId4">
            <a:extLst>
              <a:ext uri="{28A0092B-C50C-407E-A947-70E740481C1C}">
                <a14:useLocalDpi xmlns:a14="http://schemas.microsoft.com/office/drawing/2010/main" val="0"/>
              </a:ext>
            </a:extLst>
          </a:blip>
          <a:srcRect l="9729" t="10223" r="9155" b="24893"/>
          <a:stretch>
            <a:fillRect/>
          </a:stretch>
        </p:blipFill>
        <p:spPr bwMode="auto">
          <a:xfrm>
            <a:off x="6804025" y="4652963"/>
            <a:ext cx="1943100" cy="143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8037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504E3EF-3169-4CE3-8930-C28913B1318F}" type="slidenum">
              <a:rPr lang="es-MX" smtClean="0"/>
              <a:t>45</a:t>
            </a:fld>
            <a:endParaRPr lang="es-MX"/>
          </a:p>
        </p:txBody>
      </p:sp>
      <p:sp>
        <p:nvSpPr>
          <p:cNvPr id="3" name="2 Rectángulo"/>
          <p:cNvSpPr/>
          <p:nvPr/>
        </p:nvSpPr>
        <p:spPr>
          <a:xfrm>
            <a:off x="251520" y="476672"/>
            <a:ext cx="856863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MX" b="1" dirty="0"/>
              <a:t>La negociación es un arte que se aprende y con la práctica el individuo que no tiene mucha habilidad y lo aprende se vuelve tan bueno como las personas que nacen con ese don. </a:t>
            </a:r>
            <a:endParaRPr lang="es-MX" dirty="0"/>
          </a:p>
        </p:txBody>
      </p:sp>
      <p:sp>
        <p:nvSpPr>
          <p:cNvPr id="4" name="3 CuadroTexto"/>
          <p:cNvSpPr txBox="1"/>
          <p:nvPr/>
        </p:nvSpPr>
        <p:spPr>
          <a:xfrm>
            <a:off x="323850" y="1700808"/>
            <a:ext cx="4464174" cy="34163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285750" indent="-285750" algn="just">
              <a:buFont typeface="Wingdings" pitchFamily="2" charset="2"/>
              <a:buChar char="v"/>
            </a:pPr>
            <a:r>
              <a:rPr lang="es-MX" dirty="0" smtClean="0"/>
              <a:t>La madurez es la habilidad de controlar la ira y resolver discrepancias sin violencia o destrucción.</a:t>
            </a:r>
          </a:p>
          <a:p>
            <a:pPr marL="285750" indent="-285750" algn="just">
              <a:buFont typeface="Wingdings" pitchFamily="2" charset="2"/>
              <a:buChar char="v"/>
            </a:pPr>
            <a:r>
              <a:rPr lang="es-MX" dirty="0" smtClean="0"/>
              <a:t>Es perseverancia, es la habilidad de sacar adelante una situación a pesar de fuerte oposición y retrocesos decepcionantes.</a:t>
            </a:r>
          </a:p>
          <a:p>
            <a:pPr marL="285750" indent="-285750" algn="just">
              <a:buFont typeface="Wingdings" pitchFamily="2" charset="2"/>
              <a:buChar char="v"/>
            </a:pPr>
            <a:r>
              <a:rPr lang="es-MX" dirty="0" smtClean="0"/>
              <a:t>Es humildad, </a:t>
            </a:r>
            <a:r>
              <a:rPr lang="es-MX" dirty="0"/>
              <a:t>s</a:t>
            </a:r>
            <a:r>
              <a:rPr lang="es-MX" dirty="0" smtClean="0"/>
              <a:t>er suficientemente grande para decir “me equivoqué”.</a:t>
            </a:r>
          </a:p>
          <a:p>
            <a:pPr marL="285750" indent="-285750" algn="just">
              <a:buFont typeface="Wingdings" pitchFamily="2" charset="2"/>
              <a:buChar char="v"/>
            </a:pPr>
            <a:r>
              <a:rPr lang="es-MX" dirty="0" smtClean="0"/>
              <a:t>Es la capacidad de tomar una decisión y sostenerla.</a:t>
            </a:r>
          </a:p>
          <a:p>
            <a:pPr marL="285750" indent="-285750" algn="just">
              <a:buFont typeface="Wingdings" pitchFamily="2" charset="2"/>
              <a:buChar char="v"/>
            </a:pPr>
            <a:r>
              <a:rPr lang="es-MX" dirty="0" smtClean="0"/>
              <a:t>Significa confiabilidad, mantener la propia palabra.</a:t>
            </a:r>
            <a:endParaRPr lang="es-MX" dirty="0"/>
          </a:p>
        </p:txBody>
      </p:sp>
      <p:sp>
        <p:nvSpPr>
          <p:cNvPr id="5" name="4 CuadroTexto"/>
          <p:cNvSpPr txBox="1"/>
          <p:nvPr/>
        </p:nvSpPr>
        <p:spPr>
          <a:xfrm>
            <a:off x="323850" y="5301208"/>
            <a:ext cx="84963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MX" dirty="0" smtClean="0"/>
              <a:t>Las personas inmaduras son confusas, desorganizadas, hacen negocios sin terminar, pasan sus vidas explorando posibilidades que nunca se convierten en realidad.</a:t>
            </a:r>
            <a:endParaRPr lang="es-MX"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700808"/>
            <a:ext cx="3744094"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9938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3 Marcador de número de diapositiva"/>
          <p:cNvSpPr>
            <a:spLocks noGrp="1"/>
          </p:cNvSpPr>
          <p:nvPr>
            <p:ph type="sldNum" sz="quarter" idx="12"/>
          </p:nvPr>
        </p:nvSpPr>
        <p:spPr/>
        <p:txBody>
          <a:bodyPr/>
          <a:lstStyle/>
          <a:p>
            <a:fld id="{649DCEAC-A565-458E-BC9C-BA3DAD2B3971}" type="slidenum">
              <a:rPr lang="es-ES"/>
              <a:pPr/>
              <a:t>46</a:t>
            </a:fld>
            <a:endParaRPr lang="es-ES"/>
          </a:p>
        </p:txBody>
      </p:sp>
      <p:graphicFrame>
        <p:nvGraphicFramePr>
          <p:cNvPr id="677058" name="Group 194"/>
          <p:cNvGraphicFramePr>
            <a:graphicFrameLocks noGrp="1"/>
          </p:cNvGraphicFramePr>
          <p:nvPr>
            <p:extLst>
              <p:ext uri="{D42A27DB-BD31-4B8C-83A1-F6EECF244321}">
                <p14:modId xmlns:p14="http://schemas.microsoft.com/office/powerpoint/2010/main" val="3411655802"/>
              </p:ext>
            </p:extLst>
          </p:nvPr>
        </p:nvGraphicFramePr>
        <p:xfrm>
          <a:off x="395288" y="1196975"/>
          <a:ext cx="8347075" cy="4614228"/>
        </p:xfrm>
        <a:graphic>
          <a:graphicData uri="http://schemas.openxmlformats.org/drawingml/2006/table">
            <a:tbl>
              <a:tblPr/>
              <a:tblGrid>
                <a:gridCol w="503237"/>
                <a:gridCol w="6048375"/>
                <a:gridCol w="598488"/>
                <a:gridCol w="598487"/>
                <a:gridCol w="598488"/>
              </a:tblGrid>
              <a:tr h="43815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SÍNTOMAS DE MADUREZ O INMADUREZ</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Narrow" pitchFamily="34" charset="0"/>
                        </a:rPr>
                        <a:t>NUNCA </a:t>
                      </a: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Narrow" pitchFamily="34" charset="0"/>
                        </a:rPr>
                        <a:t>A VECES</a:t>
                      </a:r>
                      <a:endParaRPr kumimoji="0" lang="es-ES"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Narrow" pitchFamily="34" charset="0"/>
                        </a:rPr>
                        <a:t>SIEM-PRE</a:t>
                      </a:r>
                      <a:endParaRPr kumimoji="0" lang="es-ES"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6511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Narrow" pitchFamily="34" charset="0"/>
                        </a:rPr>
                        <a:t>A.-</a:t>
                      </a:r>
                      <a:endParaRPr kumimoji="0" lang="es-ES" sz="10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0"/>
                        </a:spcBef>
                        <a:spcAft>
                          <a:spcPct val="30000"/>
                        </a:spcAft>
                        <a:buClrTx/>
                        <a:buSzTx/>
                        <a:buFontTx/>
                        <a:buNone/>
                        <a:tabLst/>
                      </a:pPr>
                      <a:r>
                        <a:rPr kumimoji="0" lang="es-ES" sz="1000" b="0" i="0" u="none" strike="noStrike" cap="none" normalizeH="0" baseline="0" smtClean="0">
                          <a:ln>
                            <a:noFill/>
                          </a:ln>
                          <a:solidFill>
                            <a:schemeClr val="tx1"/>
                          </a:solidFill>
                          <a:effectLst/>
                          <a:latin typeface="Arial Narrow" pitchFamily="34" charset="0"/>
                        </a:rPr>
                        <a:t>RESPETO LAS OPINIONES E IDEALES DE LOS DEMÁS: POR EJEMPLO ESCUCHÁNDOLOS, EVITANDO EL RIDICULIZARLOS, ETC.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Narrow"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Narrow" pitchFamily="34" charset="0"/>
                        </a:rPr>
                        <a:t>DESARROLLO MI INTELIGENCIA: POR EJEMPLO, VOY ENTENDIENDO CIERTOS TEMAS,  RAZONANDO LAS COSAS Y DANDO RESPUESTAS LÓGICAS.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Narrow"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Narrow" pitchFamily="34" charset="0"/>
                        </a:rPr>
                        <a:t>SE CONTENERME, NO ME DESANIMO FÁCILMENTE, NO CAMBIO CONTINUAMENTE DE HUMOR.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Narrow"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Narrow" pitchFamily="34" charset="0"/>
                        </a:rPr>
                        <a:t>EXPLICO ALGO TRANQUILAMENTE Y CONTROLÁNDOME DELANTE DE MIS COMPAÑEROS O DE UN PROFESOR.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Narrow" pitchFamily="34"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Narrow" pitchFamily="34" charset="0"/>
                        </a:rPr>
                        <a:t>ME PREOCUPO MÁS POR TEMAS PERSONALES Y SOCIALES.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Narrow"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Narrow" pitchFamily="34" charset="0"/>
                        </a:rPr>
                        <a:t>SOY CAPAZ DE ESCUCHAR LOS CONSEJOS QUE ME DAN.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Narrow" pitchFamily="34"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Narrow" pitchFamily="34" charset="0"/>
                        </a:rPr>
                        <a:t>ANTE LOS PROBLEMAS QUE SE PLANTEAN EN LA VIDA SE REACCIONAR CON MÁS SERIEDAD, SE PEDIR AYUDA Y BUSCAR SOLUCIONES.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Narrow" pitchFamily="34"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Narrow" pitchFamily="34" charset="0"/>
                        </a:rPr>
                        <a:t>SE REÍRME DE MI MISMO.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Narrow" pitchFamily="34"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Narrow" pitchFamily="34" charset="0"/>
                        </a:rPr>
                        <a:t>ACEPTO MIS RESPONSABILIDADES AUNQUE ME CUESTE. SE HACERME RESPONSABLE DE MIS ACTOS.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Narrow" pitchFamily="34"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Narrow" pitchFamily="34" charset="0"/>
                        </a:rPr>
                        <a:t>EN EL ASPECTO DE MADUREZ SEXUAL: ESTOY PREPARADO Y SE QUE HACER EN CADA MOMENTO.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Narrow" pitchFamily="34"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Narrow" pitchFamily="34" charset="0"/>
                        </a:rPr>
                        <a:t>SE QUE NECESITO ESTUDIAR Y LO QUE QUIERO SEGUIR HACIENDO.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Narrow" pitchFamily="34"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Narrow" pitchFamily="34" charset="0"/>
                        </a:rPr>
                        <a:t>SE TENER AMIGOS Y CUIDARLOS. NO SOY SU “CÓMPLICE”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Narrow"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Narrow" pitchFamily="34" charset="0"/>
                        </a:rPr>
                        <a:t>NO PIENSO SOLAMENTE EN MI MISMO, SOY CAPAZ DE PONERME EN EL LUGAR DE LOS DEMÁS Y DE VER LAS COSAS DESDE SU PUNTO DE VISTA.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Narrow"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 sz="1000" b="0" i="0" u="none" strike="noStrike" cap="none" normalizeH="0" baseline="0" smtClean="0">
                          <a:ln>
                            <a:noFill/>
                          </a:ln>
                          <a:solidFill>
                            <a:schemeClr val="tx1"/>
                          </a:solidFill>
                          <a:effectLst/>
                          <a:latin typeface="Arial Narrow" pitchFamily="34" charset="0"/>
                        </a:rPr>
                        <a:t>EN DISTINTOS SITIOS SÉ COMPORTARME EDUCADAMENTE (RESPETO A LOS DEMÁS, NO HAGO GESTOS DESCONSIDERADOS)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000" b="1" i="0" u="none" strike="noStrike" cap="none" normalizeH="0" baseline="-2500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775">
                <a:tc grid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Narrow" pitchFamily="34" charset="0"/>
                        </a:rPr>
                        <a:t>TOTALES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s-MX"/>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000" b="1" i="0" u="none" strike="noStrike" cap="none" normalizeH="0" baseline="-2500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000" b="1" i="0" u="none" strike="noStrike" cap="none" normalizeH="0" baseline="-2500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ES" sz="1000" b="1" i="0" u="none" strike="noStrike" cap="none" normalizeH="0" baseline="-2500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6973" name="Rectangle 109"/>
          <p:cNvSpPr>
            <a:spLocks noChangeArrowheads="1"/>
          </p:cNvSpPr>
          <p:nvPr/>
        </p:nvSpPr>
        <p:spPr bwMode="auto">
          <a:xfrm>
            <a:off x="323850" y="548680"/>
            <a:ext cx="8424863"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ES" sz="1000" dirty="0">
                <a:latin typeface="Arial Narrow" pitchFamily="34" charset="0"/>
              </a:rPr>
              <a:t>LEA  CADA UNA DE LAS AFIRMACIONES QUE A CONTINUACIÓN SE PRESENTAN Y SEÑALE CON UNA </a:t>
            </a:r>
            <a:r>
              <a:rPr lang="es-ES" sz="1000" b="1" dirty="0">
                <a:latin typeface="Arial Narrow" pitchFamily="34" charset="0"/>
                <a:sym typeface="Wingdings" pitchFamily="2" charset="2"/>
              </a:rPr>
              <a:t></a:t>
            </a:r>
            <a:r>
              <a:rPr lang="es-ES" sz="1000" dirty="0">
                <a:latin typeface="Arial Narrow" pitchFamily="34" charset="0"/>
              </a:rPr>
              <a:t> EN LA OPCIÓN QUE CONSIDERE DESCRIBE MEJOR LA MANERA EN QUE ACTÚA. SUME LAS RESPUESTAS DE CADA COLUMNA Y ANÓTELAS EN LOS CUADROS DE TOTALES. EL INSTRUCTOR LE INDICARÁ </a:t>
            </a:r>
            <a:r>
              <a:rPr lang="es-ES" sz="1000" dirty="0" smtClean="0">
                <a:latin typeface="Arial Narrow" pitchFamily="34" charset="0"/>
              </a:rPr>
              <a:t>EL </a:t>
            </a:r>
            <a:r>
              <a:rPr lang="es-ES" sz="1000" dirty="0">
                <a:latin typeface="Arial Narrow" pitchFamily="34" charset="0"/>
              </a:rPr>
              <a:t>TIEMPO MÁXIMO CON QUE CUENTA PARA CONTESTAR.</a:t>
            </a:r>
            <a:endParaRPr lang="es-ES" sz="1100" dirty="0">
              <a:latin typeface="Arial Narrow" pitchFamily="34" charset="0"/>
            </a:endParaRPr>
          </a:p>
          <a:p>
            <a:endParaRPr lang="es-ES" sz="1100" i="1" dirty="0">
              <a:latin typeface="Arial Narrow" pitchFamily="34" charset="0"/>
            </a:endParaRPr>
          </a:p>
        </p:txBody>
      </p:sp>
      <p:sp>
        <p:nvSpPr>
          <p:cNvPr id="676974" name="Text Box 110"/>
          <p:cNvSpPr txBox="1">
            <a:spLocks noChangeArrowheads="1"/>
          </p:cNvSpPr>
          <p:nvPr/>
        </p:nvSpPr>
        <p:spPr bwMode="auto">
          <a:xfrm>
            <a:off x="395288" y="188640"/>
            <a:ext cx="8424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400" b="1" dirty="0"/>
              <a:t>AUTO EVALUACIÓN </a:t>
            </a:r>
            <a:r>
              <a:rPr lang="es-ES" sz="1400" b="1" dirty="0" smtClean="0"/>
              <a:t>4.1.2: </a:t>
            </a:r>
            <a:r>
              <a:rPr lang="es-ES" sz="1400" b="1" dirty="0"/>
              <a:t>MADUREZ O INMADUREZ</a:t>
            </a:r>
          </a:p>
        </p:txBody>
      </p:sp>
      <p:sp>
        <p:nvSpPr>
          <p:cNvPr id="677057" name="Rectangle 193"/>
          <p:cNvSpPr>
            <a:spLocks noChangeArrowheads="1"/>
          </p:cNvSpPr>
          <p:nvPr/>
        </p:nvSpPr>
        <p:spPr bwMode="auto">
          <a:xfrm>
            <a:off x="323850" y="5912445"/>
            <a:ext cx="8497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s-MX" sz="1000" dirty="0">
                <a:latin typeface="Arial Narrow" pitchFamily="34" charset="0"/>
              </a:rPr>
              <a:t>RECUERDE QUE LA PRESENTE AUTOEVALUACIÓN </a:t>
            </a:r>
            <a:r>
              <a:rPr lang="es-MX" sz="1000" b="1" dirty="0">
                <a:latin typeface="Arial Narrow" pitchFamily="34" charset="0"/>
              </a:rPr>
              <a:t>NO</a:t>
            </a:r>
            <a:r>
              <a:rPr lang="es-MX" sz="1000" dirty="0">
                <a:latin typeface="Arial Narrow" pitchFamily="34" charset="0"/>
              </a:rPr>
              <a:t> CONSTITUYE UN DIAGNÓSTICO O JUICIO ESPECÍFICO, SINO SOLO ES UNA ORIENTACIÓN QUE INVITA A LA REFLEXIÓN PERSONAL</a:t>
            </a:r>
            <a:endParaRPr lang="es-ES" dirty="0"/>
          </a:p>
        </p:txBody>
      </p:sp>
    </p:spTree>
    <p:extLst>
      <p:ext uri="{BB962C8B-B14F-4D97-AF65-F5344CB8AC3E}">
        <p14:creationId xmlns:p14="http://schemas.microsoft.com/office/powerpoint/2010/main" val="21165061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504E3EF-3169-4CE3-8930-C28913B1318F}" type="slidenum">
              <a:rPr lang="es-MX" smtClean="0"/>
              <a:t>47</a:t>
            </a:fld>
            <a:endParaRPr lang="es-MX"/>
          </a:p>
        </p:txBody>
      </p:sp>
      <p:sp>
        <p:nvSpPr>
          <p:cNvPr id="3" name="2 Rectángulo"/>
          <p:cNvSpPr/>
          <p:nvPr/>
        </p:nvSpPr>
        <p:spPr>
          <a:xfrm>
            <a:off x="309264" y="404664"/>
            <a:ext cx="8510886" cy="523220"/>
          </a:xfrm>
          <a:prstGeom prst="rect">
            <a:avLst/>
          </a:prstGeom>
          <a:solidFill>
            <a:srgbClr val="FF9933"/>
          </a:solidFill>
          <a:ln>
            <a:solidFill>
              <a:schemeClr val="bg1"/>
            </a:solidFill>
          </a:ln>
        </p:spPr>
        <p:txBody>
          <a:bodyPr wrap="square" lIns="91440" tIns="45720" rIns="91440" bIns="45720">
            <a:spAutoFit/>
          </a:bodyPr>
          <a:lstStyle/>
          <a:p>
            <a:pPr algn="ctr"/>
            <a:r>
              <a:rPr lang="es-ES" sz="2800" b="1" dirty="0" smtClean="0">
                <a:ln w="10541" cmpd="sng">
                  <a:solidFill>
                    <a:schemeClr val="accent1">
                      <a:shade val="88000"/>
                      <a:satMod val="110000"/>
                    </a:schemeClr>
                  </a:solidFill>
                  <a:prstDash val="solid"/>
                </a:ln>
                <a:solidFill>
                  <a:schemeClr val="lt1"/>
                </a:solidFill>
              </a:rPr>
              <a:t>4.- CIERRE</a:t>
            </a:r>
            <a:endParaRPr lang="es-ES" sz="2800" b="1" dirty="0">
              <a:ln w="10541" cmpd="sng">
                <a:solidFill>
                  <a:schemeClr val="accent1">
                    <a:shade val="88000"/>
                    <a:satMod val="110000"/>
                  </a:schemeClr>
                </a:solidFill>
                <a:prstDash val="solid"/>
              </a:ln>
              <a:solidFill>
                <a:schemeClr val="lt1"/>
              </a:solidFill>
            </a:endParaRPr>
          </a:p>
        </p:txBody>
      </p:sp>
      <p:sp>
        <p:nvSpPr>
          <p:cNvPr id="4" name="3 CuadroTexto"/>
          <p:cNvSpPr txBox="1"/>
          <p:nvPr/>
        </p:nvSpPr>
        <p:spPr>
          <a:xfrm>
            <a:off x="323850" y="1412776"/>
            <a:ext cx="2735982" cy="461665"/>
          </a:xfrm>
          <a:prstGeom prst="rect">
            <a:avLst/>
          </a:prstGeom>
          <a:noFill/>
        </p:spPr>
        <p:txBody>
          <a:bodyPr wrap="square" rtlCol="0">
            <a:spAutoFit/>
          </a:bodyPr>
          <a:lstStyle/>
          <a:p>
            <a:r>
              <a:rPr lang="es-MX" sz="2400" b="1" dirty="0" smtClean="0"/>
              <a:t>Objetivo </a:t>
            </a:r>
            <a:endParaRPr lang="es-MX" sz="2400" b="1" dirty="0"/>
          </a:p>
        </p:txBody>
      </p:sp>
      <p:sp>
        <p:nvSpPr>
          <p:cNvPr id="5" name="4 CuadroTexto"/>
          <p:cNvSpPr txBox="1"/>
          <p:nvPr/>
        </p:nvSpPr>
        <p:spPr>
          <a:xfrm>
            <a:off x="323850" y="3356992"/>
            <a:ext cx="3024014" cy="461665"/>
          </a:xfrm>
          <a:prstGeom prst="rect">
            <a:avLst/>
          </a:prstGeom>
          <a:noFill/>
        </p:spPr>
        <p:txBody>
          <a:bodyPr wrap="square" rtlCol="0">
            <a:spAutoFit/>
          </a:bodyPr>
          <a:lstStyle/>
          <a:p>
            <a:r>
              <a:rPr lang="es-MX" sz="2400" b="1" dirty="0" smtClean="0"/>
              <a:t>Puntos claves</a:t>
            </a:r>
            <a:endParaRPr lang="es-MX" sz="2400" b="1" dirty="0"/>
          </a:p>
        </p:txBody>
      </p:sp>
      <p:sp>
        <p:nvSpPr>
          <p:cNvPr id="6" name="5 CuadroTexto"/>
          <p:cNvSpPr txBox="1"/>
          <p:nvPr/>
        </p:nvSpPr>
        <p:spPr>
          <a:xfrm>
            <a:off x="323850" y="2060848"/>
            <a:ext cx="8496300" cy="646331"/>
          </a:xfrm>
          <a:prstGeom prst="rect">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0800000" scaled="1"/>
            <a:tileRec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MX" dirty="0" smtClean="0"/>
              <a:t>Estructurar un acuerdo que resuelva el conflicto, utilizando los recursos disponibles y alternos discutidos.</a:t>
            </a:r>
            <a:endParaRPr lang="es-MX" dirty="0"/>
          </a:p>
        </p:txBody>
      </p:sp>
      <p:sp>
        <p:nvSpPr>
          <p:cNvPr id="7" name="6 CuadroTexto"/>
          <p:cNvSpPr txBox="1"/>
          <p:nvPr/>
        </p:nvSpPr>
        <p:spPr>
          <a:xfrm>
            <a:off x="323850" y="3933056"/>
            <a:ext cx="8496300" cy="646331"/>
          </a:xfrm>
          <a:prstGeom prst="rect">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0" scaled="1"/>
            <a:tileRec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itchFamily="2" charset="2"/>
              <a:buChar char="ü"/>
            </a:pPr>
            <a:r>
              <a:rPr lang="es-MX" dirty="0" smtClean="0"/>
              <a:t>Resumir logros alcanzados.</a:t>
            </a:r>
          </a:p>
          <a:p>
            <a:pPr marL="285750" indent="-285750">
              <a:buFont typeface="Wingdings" pitchFamily="2" charset="2"/>
              <a:buChar char="ü"/>
            </a:pPr>
            <a:r>
              <a:rPr lang="es-MX" dirty="0" smtClean="0"/>
              <a:t>Resumir y formalizar acuerdos.</a:t>
            </a:r>
            <a:endParaRPr lang="es-MX" dirty="0"/>
          </a:p>
        </p:txBody>
      </p:sp>
    </p:spTree>
    <p:extLst>
      <p:ext uri="{BB962C8B-B14F-4D97-AF65-F5344CB8AC3E}">
        <p14:creationId xmlns:p14="http://schemas.microsoft.com/office/powerpoint/2010/main" val="25569673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504E3EF-3169-4CE3-8930-C28913B1318F}" type="slidenum">
              <a:rPr lang="es-MX" smtClean="0"/>
              <a:t>48</a:t>
            </a:fld>
            <a:endParaRPr lang="es-MX"/>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076" r="52147" b="8803"/>
          <a:stretch/>
        </p:blipFill>
        <p:spPr bwMode="auto">
          <a:xfrm>
            <a:off x="5940152" y="1484784"/>
            <a:ext cx="2742180" cy="411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323850" y="476672"/>
            <a:ext cx="84963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2000" b="1" dirty="0" smtClean="0"/>
              <a:t>Decidir si debemos abandonar la negociación</a:t>
            </a:r>
            <a:endParaRPr lang="es-MX" sz="2000" b="1" dirty="0"/>
          </a:p>
        </p:txBody>
      </p:sp>
      <p:sp>
        <p:nvSpPr>
          <p:cNvPr id="4" name="3 CuadroTexto"/>
          <p:cNvSpPr txBox="1"/>
          <p:nvPr/>
        </p:nvSpPr>
        <p:spPr>
          <a:xfrm>
            <a:off x="323850" y="1547500"/>
            <a:ext cx="511175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es-MX" dirty="0" smtClean="0"/>
              <a:t>Las negociaciones consisten en tomar decisiones. </a:t>
            </a:r>
            <a:endParaRPr lang="es-MX" dirty="0"/>
          </a:p>
        </p:txBody>
      </p:sp>
      <p:sp>
        <p:nvSpPr>
          <p:cNvPr id="5" name="4 CuadroTexto"/>
          <p:cNvSpPr txBox="1"/>
          <p:nvPr/>
        </p:nvSpPr>
        <p:spPr>
          <a:xfrm>
            <a:off x="323850" y="4726885"/>
            <a:ext cx="511175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MX" dirty="0" smtClean="0"/>
              <a:t>Ese tipo de decisiones depende de la valoración que se haga del </a:t>
            </a:r>
            <a:r>
              <a:rPr lang="es-MX" b="1" dirty="0" smtClean="0"/>
              <a:t>BATNA</a:t>
            </a:r>
            <a:r>
              <a:rPr lang="es-MX" dirty="0" smtClean="0"/>
              <a:t>.</a:t>
            </a:r>
            <a:endParaRPr lang="es-MX" b="1" i="1" dirty="0"/>
          </a:p>
        </p:txBody>
      </p:sp>
      <p:sp>
        <p:nvSpPr>
          <p:cNvPr id="7" name="6 Rectángulo"/>
          <p:cNvSpPr/>
          <p:nvPr/>
        </p:nvSpPr>
        <p:spPr>
          <a:xfrm>
            <a:off x="323850" y="2261771"/>
            <a:ext cx="5111750"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gn="just">
              <a:buFont typeface="+mj-lt"/>
              <a:buAutoNum type="arabicPeriod"/>
            </a:pPr>
            <a:r>
              <a:rPr lang="es-MX" dirty="0" smtClean="0"/>
              <a:t>Se </a:t>
            </a:r>
            <a:r>
              <a:rPr lang="es-MX" dirty="0"/>
              <a:t>necesita decidir si la negociación </a:t>
            </a:r>
            <a:r>
              <a:rPr lang="es-MX" b="1" i="1" dirty="0"/>
              <a:t>es la mejor forma de resolver el asunto </a:t>
            </a:r>
            <a:r>
              <a:rPr lang="es-MX" dirty="0"/>
              <a:t>al que se </a:t>
            </a:r>
            <a:r>
              <a:rPr lang="es-MX" dirty="0" smtClean="0"/>
              <a:t>enfrenta.</a:t>
            </a:r>
          </a:p>
          <a:p>
            <a:pPr marL="342900" indent="-342900" algn="just">
              <a:buFont typeface="+mj-lt"/>
              <a:buAutoNum type="arabicPeriod"/>
            </a:pPr>
            <a:endParaRPr lang="es-MX" dirty="0" smtClean="0"/>
          </a:p>
          <a:p>
            <a:pPr marL="342900" indent="-342900" algn="just">
              <a:buFont typeface="+mj-lt"/>
              <a:buAutoNum type="arabicPeriod"/>
            </a:pPr>
            <a:r>
              <a:rPr lang="es-MX" dirty="0" smtClean="0"/>
              <a:t>Se debe identificar </a:t>
            </a:r>
            <a:r>
              <a:rPr lang="es-MX" b="1" i="1" dirty="0" smtClean="0"/>
              <a:t>con quién se va a negociar.</a:t>
            </a:r>
          </a:p>
          <a:p>
            <a:pPr marL="342900" indent="-342900" algn="just">
              <a:buFont typeface="+mj-lt"/>
              <a:buAutoNum type="arabicPeriod"/>
            </a:pPr>
            <a:endParaRPr lang="es-MX" b="1" i="1" dirty="0" smtClean="0"/>
          </a:p>
          <a:p>
            <a:pPr marL="342900" indent="-342900" algn="just">
              <a:buFont typeface="+mj-lt"/>
              <a:buAutoNum type="arabicPeriod"/>
            </a:pPr>
            <a:r>
              <a:rPr lang="es-MX" dirty="0" smtClean="0"/>
              <a:t>Se debe </a:t>
            </a:r>
            <a:r>
              <a:rPr lang="es-MX" b="1" i="1" dirty="0" smtClean="0"/>
              <a:t>valorar si se debe abandonar</a:t>
            </a:r>
            <a:r>
              <a:rPr lang="es-MX" dirty="0" smtClean="0"/>
              <a:t> una negociación poco prometedora.</a:t>
            </a:r>
            <a:endParaRPr lang="es-MX" dirty="0"/>
          </a:p>
        </p:txBody>
      </p:sp>
    </p:spTree>
    <p:extLst>
      <p:ext uri="{BB962C8B-B14F-4D97-AF65-F5344CB8AC3E}">
        <p14:creationId xmlns:p14="http://schemas.microsoft.com/office/powerpoint/2010/main" val="21773455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504E3EF-3169-4CE3-8930-C28913B1318F}" type="slidenum">
              <a:rPr lang="es-MX" smtClean="0"/>
              <a:t>49</a:t>
            </a:fld>
            <a:endParaRPr lang="es-MX"/>
          </a:p>
        </p:txBody>
      </p:sp>
      <p:sp>
        <p:nvSpPr>
          <p:cNvPr id="3" name="2 CuadroTexto"/>
          <p:cNvSpPr txBox="1"/>
          <p:nvPr/>
        </p:nvSpPr>
        <p:spPr>
          <a:xfrm>
            <a:off x="323850" y="476672"/>
            <a:ext cx="84963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2000" b="1" dirty="0" smtClean="0"/>
              <a:t>BATNA (</a:t>
            </a:r>
            <a:r>
              <a:rPr lang="es-MX" sz="2000" b="1" dirty="0" err="1" smtClean="0"/>
              <a:t>Best</a:t>
            </a:r>
            <a:r>
              <a:rPr lang="es-MX" sz="2000" b="1" dirty="0" smtClean="0"/>
              <a:t> </a:t>
            </a:r>
            <a:r>
              <a:rPr lang="es-MX" sz="2000" b="1" dirty="0" err="1" smtClean="0"/>
              <a:t>Alternative</a:t>
            </a:r>
            <a:r>
              <a:rPr lang="es-MX" sz="2000" b="1" dirty="0" smtClean="0"/>
              <a:t> </a:t>
            </a:r>
            <a:r>
              <a:rPr lang="es-MX" sz="2000" b="1" dirty="0" err="1" smtClean="0"/>
              <a:t>To</a:t>
            </a:r>
            <a:r>
              <a:rPr lang="es-MX" sz="2000" b="1" dirty="0" smtClean="0"/>
              <a:t> a </a:t>
            </a:r>
            <a:r>
              <a:rPr lang="es-MX" sz="2000" b="1" dirty="0" err="1" smtClean="0"/>
              <a:t>Negotiated</a:t>
            </a:r>
            <a:r>
              <a:rPr lang="es-MX" sz="2000" b="1" dirty="0" smtClean="0"/>
              <a:t> </a:t>
            </a:r>
            <a:r>
              <a:rPr lang="es-MX" sz="2000" b="1" dirty="0" err="1" smtClean="0"/>
              <a:t>Agreement</a:t>
            </a:r>
            <a:r>
              <a:rPr lang="es-MX" sz="2000" b="1" dirty="0" smtClean="0"/>
              <a:t>)</a:t>
            </a:r>
            <a:endParaRPr lang="es-MX" sz="2000" b="1" dirty="0"/>
          </a:p>
        </p:txBody>
      </p:sp>
      <p:sp>
        <p:nvSpPr>
          <p:cNvPr id="5" name="4 CuadroTexto"/>
          <p:cNvSpPr txBox="1"/>
          <p:nvPr/>
        </p:nvSpPr>
        <p:spPr>
          <a:xfrm>
            <a:off x="323850" y="1268760"/>
            <a:ext cx="849662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MX" dirty="0" smtClean="0"/>
              <a:t>La BATNA de una de las partes es su </a:t>
            </a:r>
            <a:r>
              <a:rPr lang="es-MX" b="1" i="1" dirty="0" smtClean="0"/>
              <a:t>Mejor Alternativa para un Acuerdo </a:t>
            </a:r>
            <a:r>
              <a:rPr lang="es-MX" b="1" i="1" dirty="0"/>
              <a:t>N</a:t>
            </a:r>
            <a:r>
              <a:rPr lang="es-MX" b="1" i="1" dirty="0" smtClean="0"/>
              <a:t>egociado</a:t>
            </a:r>
            <a:r>
              <a:rPr lang="es-MX" dirty="0" smtClean="0"/>
              <a:t>. Es la </a:t>
            </a:r>
            <a:r>
              <a:rPr lang="es-MX" b="1" i="1" dirty="0" smtClean="0"/>
              <a:t>mejor opción que tiene cada parte fuera de la mesa de negociación y debe ser el mínimo que debe aceptar.</a:t>
            </a:r>
            <a:endParaRPr lang="es-MX" b="1" i="1" dirty="0"/>
          </a:p>
        </p:txBody>
      </p:sp>
      <p:sp>
        <p:nvSpPr>
          <p:cNvPr id="6" name="5 CuadroTexto"/>
          <p:cNvSpPr txBox="1"/>
          <p:nvPr/>
        </p:nvSpPr>
        <p:spPr>
          <a:xfrm>
            <a:off x="323528" y="2348880"/>
            <a:ext cx="849694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MX" dirty="0" smtClean="0"/>
              <a:t>Es una </a:t>
            </a:r>
            <a:r>
              <a:rPr lang="es-MX" b="1" i="1" dirty="0" smtClean="0"/>
              <a:t>medida que permite conocer el equilibrio de poder que existe entre las partes negociadoras </a:t>
            </a:r>
            <a:r>
              <a:rPr lang="es-MX" dirty="0" smtClean="0"/>
              <a:t>basada en los recursos que pueden controlar o influir para satisfacer una serie de intereses en una negociación dada.</a:t>
            </a:r>
            <a:endParaRPr lang="es-MX"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0" t="7304" r="45944" b="9918"/>
          <a:stretch/>
        </p:blipFill>
        <p:spPr bwMode="auto">
          <a:xfrm>
            <a:off x="2195736" y="3501008"/>
            <a:ext cx="4713596" cy="2519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979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504E3EF-3169-4CE3-8930-C28913B1318F}" type="slidenum">
              <a:rPr lang="es-MX" smtClean="0"/>
              <a:t>5</a:t>
            </a:fld>
            <a:endParaRPr lang="es-MX"/>
          </a:p>
        </p:txBody>
      </p:sp>
      <p:sp>
        <p:nvSpPr>
          <p:cNvPr id="3" name="2 CuadroTexto"/>
          <p:cNvSpPr txBox="1"/>
          <p:nvPr/>
        </p:nvSpPr>
        <p:spPr>
          <a:xfrm>
            <a:off x="323850" y="476672"/>
            <a:ext cx="8496622" cy="523220"/>
          </a:xfrm>
          <a:prstGeom prst="rect">
            <a:avLst/>
          </a:prstGeom>
          <a:solidFill>
            <a:schemeClr val="tx2">
              <a:lumMod val="60000"/>
              <a:lumOff val="40000"/>
            </a:schemeClr>
          </a:solidFill>
        </p:spPr>
        <p:txBody>
          <a:bodyPr wrap="square" rtlCol="0">
            <a:spAutoFit/>
          </a:bodyPr>
          <a:lstStyle/>
          <a:p>
            <a:pPr algn="ctr"/>
            <a:r>
              <a:rPr lang="es-MX" sz="2800" b="1" dirty="0" smtClean="0"/>
              <a:t>Tipos de Negociación</a:t>
            </a:r>
            <a:endParaRPr lang="es-MX" sz="2800" b="1" dirty="0"/>
          </a:p>
        </p:txBody>
      </p:sp>
      <p:sp>
        <p:nvSpPr>
          <p:cNvPr id="4" name="3 CuadroTexto"/>
          <p:cNvSpPr txBox="1"/>
          <p:nvPr/>
        </p:nvSpPr>
        <p:spPr>
          <a:xfrm>
            <a:off x="323528" y="1412776"/>
            <a:ext cx="3744416" cy="646331"/>
          </a:xfrm>
          <a:prstGeom prst="rect">
            <a:avLst/>
          </a:prstGeom>
          <a:solidFill>
            <a:srgbClr val="AA3F3C"/>
          </a:solidFill>
        </p:spPr>
        <p:txBody>
          <a:bodyPr wrap="square" rtlCol="0">
            <a:spAutoFit/>
          </a:bodyPr>
          <a:lstStyle/>
          <a:p>
            <a:pPr algn="ctr"/>
            <a:r>
              <a:rPr lang="es-MX" b="1" dirty="0" smtClean="0">
                <a:solidFill>
                  <a:schemeClr val="bg1"/>
                </a:solidFill>
              </a:rPr>
              <a:t>A) Negociación por posiciones </a:t>
            </a:r>
            <a:r>
              <a:rPr lang="es-MX" b="1" dirty="0" smtClean="0">
                <a:solidFill>
                  <a:schemeClr val="bg1"/>
                </a:solidFill>
                <a:effectLst>
                  <a:outerShdw blurRad="38100" dist="38100" dir="2700000" algn="tl">
                    <a:srgbClr val="000000">
                      <a:alpha val="43137"/>
                    </a:srgbClr>
                  </a:outerShdw>
                </a:effectLst>
              </a:rPr>
              <a:t>(COMPETITIVA)</a:t>
            </a:r>
            <a:endParaRPr lang="es-MX" b="1" dirty="0">
              <a:solidFill>
                <a:schemeClr val="bg1"/>
              </a:solidFill>
              <a:effectLst>
                <a:outerShdw blurRad="38100" dist="38100" dir="2700000" algn="tl">
                  <a:srgbClr val="000000">
                    <a:alpha val="43137"/>
                  </a:srgbClr>
                </a:outerShdw>
              </a:effectLst>
            </a:endParaRPr>
          </a:p>
        </p:txBody>
      </p:sp>
      <p:sp>
        <p:nvSpPr>
          <p:cNvPr id="5" name="4 CuadroTexto"/>
          <p:cNvSpPr txBox="1"/>
          <p:nvPr/>
        </p:nvSpPr>
        <p:spPr>
          <a:xfrm>
            <a:off x="4788024" y="1196752"/>
            <a:ext cx="4032448"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MX" dirty="0" smtClean="0"/>
              <a:t>Basada en toma de posiciones: Cada uno asume una posición, argumenta en su favor y hace concesiones para llegar a un acuerdo.</a:t>
            </a:r>
            <a:endParaRPr lang="es-MX" dirty="0"/>
          </a:p>
        </p:txBody>
      </p:sp>
      <p:sp>
        <p:nvSpPr>
          <p:cNvPr id="8" name="7 CuadroTexto"/>
          <p:cNvSpPr txBox="1"/>
          <p:nvPr/>
        </p:nvSpPr>
        <p:spPr>
          <a:xfrm>
            <a:off x="2123728" y="2708920"/>
            <a:ext cx="4824536"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542925" indent="-542925">
              <a:lnSpc>
                <a:spcPct val="150000"/>
              </a:lnSpc>
              <a:buClr>
                <a:srgbClr val="AA3F3C"/>
              </a:buClr>
              <a:buFont typeface="Wingdings" pitchFamily="2" charset="2"/>
              <a:buChar char="q"/>
              <a:tabLst>
                <a:tab pos="627063" algn="l"/>
              </a:tabLst>
            </a:pPr>
            <a:r>
              <a:rPr lang="es-MX" dirty="0" smtClean="0"/>
              <a:t>Los participantes son adversarios.</a:t>
            </a:r>
          </a:p>
          <a:p>
            <a:pPr marL="542925" indent="-542925">
              <a:lnSpc>
                <a:spcPct val="150000"/>
              </a:lnSpc>
              <a:buClr>
                <a:srgbClr val="AA3F3C"/>
              </a:buClr>
              <a:buFont typeface="Wingdings" pitchFamily="2" charset="2"/>
              <a:buChar char="q"/>
              <a:tabLst>
                <a:tab pos="627063" algn="l"/>
              </a:tabLst>
            </a:pPr>
            <a:r>
              <a:rPr lang="es-MX" dirty="0" smtClean="0"/>
              <a:t>El objetivo es la victoria.</a:t>
            </a:r>
          </a:p>
          <a:p>
            <a:pPr marL="542925" indent="-542925">
              <a:lnSpc>
                <a:spcPct val="150000"/>
              </a:lnSpc>
              <a:buClr>
                <a:srgbClr val="AA3F3C"/>
              </a:buClr>
              <a:buFont typeface="Wingdings" pitchFamily="2" charset="2"/>
              <a:buChar char="q"/>
              <a:tabLst>
                <a:tab pos="627063" algn="l"/>
              </a:tabLst>
            </a:pPr>
            <a:r>
              <a:rPr lang="es-MX" dirty="0" smtClean="0"/>
              <a:t>Se desconfía del otro.</a:t>
            </a:r>
          </a:p>
          <a:p>
            <a:pPr marL="542925" indent="-542925">
              <a:lnSpc>
                <a:spcPct val="150000"/>
              </a:lnSpc>
              <a:buClr>
                <a:srgbClr val="AA3F3C"/>
              </a:buClr>
              <a:buFont typeface="Wingdings" pitchFamily="2" charset="2"/>
              <a:buChar char="q"/>
              <a:tabLst>
                <a:tab pos="627063" algn="l"/>
              </a:tabLst>
            </a:pPr>
            <a:r>
              <a:rPr lang="es-MX" dirty="0" smtClean="0"/>
              <a:t>Se insiste en la posición.</a:t>
            </a:r>
          </a:p>
          <a:p>
            <a:pPr marL="542925" indent="-542925">
              <a:lnSpc>
                <a:spcPct val="150000"/>
              </a:lnSpc>
              <a:buClr>
                <a:srgbClr val="AA3F3C"/>
              </a:buClr>
              <a:buFont typeface="Wingdings" pitchFamily="2" charset="2"/>
              <a:buChar char="q"/>
              <a:tabLst>
                <a:tab pos="627063" algn="l"/>
              </a:tabLst>
            </a:pPr>
            <a:r>
              <a:rPr lang="es-MX" dirty="0" smtClean="0"/>
              <a:t>Se contrarrestan los argumentos.</a:t>
            </a:r>
          </a:p>
          <a:p>
            <a:pPr marL="542925" indent="-542925">
              <a:lnSpc>
                <a:spcPct val="150000"/>
              </a:lnSpc>
              <a:buClr>
                <a:srgbClr val="AA3F3C"/>
              </a:buClr>
              <a:buFont typeface="Wingdings" pitchFamily="2" charset="2"/>
              <a:buChar char="q"/>
              <a:tabLst>
                <a:tab pos="627063" algn="l"/>
              </a:tabLst>
            </a:pPr>
            <a:r>
              <a:rPr lang="es-MX" dirty="0" smtClean="0"/>
              <a:t>Se amenaza.</a:t>
            </a:r>
          </a:p>
          <a:p>
            <a:pPr marL="542925" indent="-542925">
              <a:lnSpc>
                <a:spcPct val="150000"/>
              </a:lnSpc>
              <a:buClr>
                <a:srgbClr val="AA3F3C"/>
              </a:buClr>
              <a:buFont typeface="Wingdings" pitchFamily="2" charset="2"/>
              <a:buChar char="q"/>
              <a:tabLst>
                <a:tab pos="627063" algn="l"/>
              </a:tabLst>
            </a:pPr>
            <a:r>
              <a:rPr lang="es-MX" dirty="0" smtClean="0"/>
              <a:t>No se muestra el límite inferior.</a:t>
            </a:r>
          </a:p>
          <a:p>
            <a:pPr marL="542925" indent="-542925">
              <a:lnSpc>
                <a:spcPct val="150000"/>
              </a:lnSpc>
              <a:buClr>
                <a:srgbClr val="AA3F3C"/>
              </a:buClr>
              <a:buFont typeface="Wingdings" pitchFamily="2" charset="2"/>
              <a:buChar char="q"/>
              <a:tabLst>
                <a:tab pos="627063" algn="l"/>
              </a:tabLst>
            </a:pPr>
            <a:r>
              <a:rPr lang="es-MX" dirty="0" smtClean="0"/>
              <a:t>Se exigen ganancias para llegar a acuerdos.</a:t>
            </a:r>
            <a:endParaRPr lang="es-MX" dirty="0"/>
          </a:p>
        </p:txBody>
      </p:sp>
      <p:sp>
        <p:nvSpPr>
          <p:cNvPr id="12" name="11 Flecha a la derecha con muesca"/>
          <p:cNvSpPr/>
          <p:nvPr/>
        </p:nvSpPr>
        <p:spPr>
          <a:xfrm>
            <a:off x="4211960" y="1556792"/>
            <a:ext cx="504056" cy="36004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115283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504E3EF-3169-4CE3-8930-C28913B1318F}" type="slidenum">
              <a:rPr lang="es-MX" smtClean="0"/>
              <a:t>50</a:t>
            </a:fld>
            <a:endParaRPr lang="es-MX"/>
          </a:p>
        </p:txBody>
      </p:sp>
      <p:sp>
        <p:nvSpPr>
          <p:cNvPr id="5" name="4 CuadroTexto"/>
          <p:cNvSpPr txBox="1"/>
          <p:nvPr/>
        </p:nvSpPr>
        <p:spPr>
          <a:xfrm>
            <a:off x="323850" y="476672"/>
            <a:ext cx="8496622"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MX" dirty="0" smtClean="0"/>
              <a:t>En todas las negociaciones cada parte tiene una BATNA. La </a:t>
            </a:r>
            <a:r>
              <a:rPr lang="es-MX" b="1" dirty="0" smtClean="0"/>
              <a:t>BATNA </a:t>
            </a:r>
            <a:r>
              <a:rPr lang="es-MX" b="1" i="1" dirty="0" smtClean="0"/>
              <a:t>inicial</a:t>
            </a:r>
            <a:r>
              <a:rPr lang="es-MX" b="1" dirty="0" smtClean="0"/>
              <a:t> </a:t>
            </a:r>
            <a:r>
              <a:rPr lang="es-MX" b="1" i="1" dirty="0" smtClean="0"/>
              <a:t>consiste en los elementos o recursos que se pueden controlar y utilizar para alcanzar los objetivos y satisfacer los intereses</a:t>
            </a:r>
            <a:r>
              <a:rPr lang="es-MX" dirty="0" smtClean="0"/>
              <a:t>. Cuanto más sepamos de nosotros mismos y cuanto menos necesitemos de los demás, más fuerte será nuestra BATNA inicial.</a:t>
            </a:r>
            <a:endParaRPr lang="es-MX" b="1" i="1" dirty="0"/>
          </a:p>
        </p:txBody>
      </p:sp>
      <p:sp>
        <p:nvSpPr>
          <p:cNvPr id="6" name="5 CuadroTexto"/>
          <p:cNvSpPr txBox="1"/>
          <p:nvPr/>
        </p:nvSpPr>
        <p:spPr>
          <a:xfrm>
            <a:off x="323528" y="2780928"/>
            <a:ext cx="849694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MX" dirty="0" smtClean="0"/>
              <a:t>Conocer nuestra BATNA nos </a:t>
            </a:r>
            <a:r>
              <a:rPr lang="es-MX" b="1" i="1" dirty="0" smtClean="0"/>
              <a:t>ayuda a decidir cuándo conviene abandonar una negociación y cuándo continuar.</a:t>
            </a:r>
            <a:endParaRPr lang="es-MX" b="1" i="1" dirty="0"/>
          </a:p>
        </p:txBody>
      </p:sp>
      <p:sp>
        <p:nvSpPr>
          <p:cNvPr id="4" name="3 CuadroTexto"/>
          <p:cNvSpPr txBox="1"/>
          <p:nvPr/>
        </p:nvSpPr>
        <p:spPr>
          <a:xfrm>
            <a:off x="323528" y="1844824"/>
            <a:ext cx="849694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MX" dirty="0" smtClean="0"/>
              <a:t>A medida que avanza la negociación, cada vez que se aprenda algo nuevo la BATNA puede cambiar. De ese modo, su BATNA inicial se convierte en un elemento dinámico.</a:t>
            </a:r>
            <a:endParaRPr lang="es-MX"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573016"/>
            <a:ext cx="3945632" cy="2664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573464"/>
            <a:ext cx="3888432" cy="2681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3210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504E3EF-3169-4CE3-8930-C28913B1318F}" type="slidenum">
              <a:rPr lang="es-MX" smtClean="0"/>
              <a:t>51</a:t>
            </a:fld>
            <a:endParaRPr lang="es-MX"/>
          </a:p>
        </p:txBody>
      </p:sp>
      <p:sp>
        <p:nvSpPr>
          <p:cNvPr id="5" name="4 CuadroTexto"/>
          <p:cNvSpPr txBox="1"/>
          <p:nvPr/>
        </p:nvSpPr>
        <p:spPr>
          <a:xfrm>
            <a:off x="323850" y="692696"/>
            <a:ext cx="8496622"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just"/>
            <a:r>
              <a:rPr lang="es-MX" dirty="0" smtClean="0"/>
              <a:t>Las BATNA constan de varios elementos:</a:t>
            </a:r>
            <a:endParaRPr lang="es-MX" b="1" i="1" dirty="0"/>
          </a:p>
        </p:txBody>
      </p:sp>
      <p:sp>
        <p:nvSpPr>
          <p:cNvPr id="4" name="3 CuadroTexto"/>
          <p:cNvSpPr txBox="1"/>
          <p:nvPr/>
        </p:nvSpPr>
        <p:spPr>
          <a:xfrm>
            <a:off x="323528" y="1268760"/>
            <a:ext cx="4968552" cy="355481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lgn="just">
              <a:lnSpc>
                <a:spcPct val="150000"/>
              </a:lnSpc>
              <a:buFont typeface="Wingdings" pitchFamily="2" charset="2"/>
              <a:buChar char="§"/>
            </a:pPr>
            <a:r>
              <a:rPr lang="es-MX" dirty="0" smtClean="0"/>
              <a:t>Plazos de tiempo.</a:t>
            </a:r>
          </a:p>
          <a:p>
            <a:pPr marL="285750" indent="-285750" algn="just">
              <a:lnSpc>
                <a:spcPct val="150000"/>
              </a:lnSpc>
              <a:buFont typeface="Wingdings" pitchFamily="2" charset="2"/>
              <a:buChar char="§"/>
            </a:pPr>
            <a:r>
              <a:rPr lang="es-MX" dirty="0" smtClean="0"/>
              <a:t>Proveedores o clientes.</a:t>
            </a:r>
          </a:p>
          <a:p>
            <a:pPr marL="285750" indent="-285750" algn="just">
              <a:lnSpc>
                <a:spcPct val="150000"/>
              </a:lnSpc>
              <a:buFont typeface="Wingdings" pitchFamily="2" charset="2"/>
              <a:buChar char="§"/>
            </a:pPr>
            <a:r>
              <a:rPr lang="es-MX" dirty="0" smtClean="0"/>
              <a:t>Sus propios recursos.</a:t>
            </a:r>
          </a:p>
          <a:p>
            <a:pPr marL="285750" indent="-285750" algn="just">
              <a:lnSpc>
                <a:spcPct val="150000"/>
              </a:lnSpc>
              <a:buFont typeface="Wingdings" pitchFamily="2" charset="2"/>
              <a:buChar char="§"/>
            </a:pPr>
            <a:r>
              <a:rPr lang="es-MX" dirty="0" smtClean="0"/>
              <a:t>Los recursos de los demás.</a:t>
            </a:r>
          </a:p>
          <a:p>
            <a:pPr marL="285750" indent="-285750" algn="just">
              <a:buFont typeface="Wingdings" pitchFamily="2" charset="2"/>
              <a:buChar char="§"/>
            </a:pPr>
            <a:r>
              <a:rPr lang="es-MX" dirty="0" smtClean="0"/>
              <a:t>La información recopilada antes y durante la negociación.</a:t>
            </a:r>
          </a:p>
          <a:p>
            <a:pPr marL="285750" indent="-285750" algn="just">
              <a:lnSpc>
                <a:spcPct val="150000"/>
              </a:lnSpc>
              <a:buFont typeface="Wingdings" pitchFamily="2" charset="2"/>
              <a:buChar char="§"/>
            </a:pPr>
            <a:r>
              <a:rPr lang="es-MX" dirty="0" smtClean="0"/>
              <a:t>El nivel de experiencia de ambas partes.</a:t>
            </a:r>
          </a:p>
          <a:p>
            <a:pPr marL="285750" indent="-285750" algn="just">
              <a:lnSpc>
                <a:spcPct val="150000"/>
              </a:lnSpc>
              <a:buFont typeface="Wingdings" pitchFamily="2" charset="2"/>
              <a:buChar char="§"/>
            </a:pPr>
            <a:r>
              <a:rPr lang="es-MX" dirty="0" smtClean="0"/>
              <a:t>Los intereses de ambas partes.</a:t>
            </a:r>
          </a:p>
          <a:p>
            <a:pPr marL="285750" indent="-285750" algn="just">
              <a:lnSpc>
                <a:spcPct val="150000"/>
              </a:lnSpc>
              <a:buFont typeface="Wingdings" pitchFamily="2" charset="2"/>
              <a:buChar char="§"/>
            </a:pPr>
            <a:r>
              <a:rPr lang="es-MX" dirty="0" smtClean="0"/>
              <a:t>El conocimiento de los temas a considerar.</a:t>
            </a:r>
            <a:endParaRPr lang="es-MX" dirty="0"/>
          </a:p>
        </p:txBody>
      </p:sp>
      <p:sp>
        <p:nvSpPr>
          <p:cNvPr id="7" name="6 CuadroTexto"/>
          <p:cNvSpPr txBox="1"/>
          <p:nvPr/>
        </p:nvSpPr>
        <p:spPr>
          <a:xfrm>
            <a:off x="323528" y="5230941"/>
            <a:ext cx="8496944"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just"/>
            <a:r>
              <a:rPr lang="es-MX" b="1" i="1" dirty="0" smtClean="0"/>
              <a:t>Es necesario averiguar cómo puede fortalecer su BATNA y debilitar la BATNA de las otras partes con el fin de hacer que el equilibrio de poder sea favorable a usted.</a:t>
            </a:r>
            <a:endParaRPr lang="es-MX" b="1"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340768"/>
            <a:ext cx="330053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9702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5 Marcador de número de diapositiva"/>
          <p:cNvSpPr>
            <a:spLocks noGrp="1"/>
          </p:cNvSpPr>
          <p:nvPr>
            <p:ph type="sldNum" sz="quarter" idx="12"/>
          </p:nvPr>
        </p:nvSpPr>
        <p:spPr/>
        <p:txBody>
          <a:bodyPr/>
          <a:lstStyle/>
          <a:p>
            <a:pPr>
              <a:defRPr/>
            </a:pPr>
            <a:fld id="{B36845B4-5D56-4AB6-A508-BA61B2900E3E}" type="slidenum">
              <a:rPr lang="es-ES"/>
              <a:pPr>
                <a:defRPr/>
              </a:pPr>
              <a:t>52</a:t>
            </a:fld>
            <a:endParaRPr lang="es-ES"/>
          </a:p>
        </p:txBody>
      </p:sp>
      <p:sp>
        <p:nvSpPr>
          <p:cNvPr id="52229" name="Rectangle 3"/>
          <p:cNvSpPr>
            <a:spLocks noChangeArrowheads="1"/>
          </p:cNvSpPr>
          <p:nvPr/>
        </p:nvSpPr>
        <p:spPr bwMode="auto">
          <a:xfrm>
            <a:off x="323850" y="694437"/>
            <a:ext cx="8496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s-ES_tradnl" dirty="0"/>
              <a:t>En el </a:t>
            </a:r>
            <a:r>
              <a:rPr lang="es-ES_tradnl" b="1" i="1" dirty="0"/>
              <a:t>avance del proceso de negociación</a:t>
            </a:r>
            <a:r>
              <a:rPr lang="es-ES_tradnl" dirty="0"/>
              <a:t>, es posible en un momento dado, difícilmente previsible, llegar a </a:t>
            </a:r>
            <a:r>
              <a:rPr lang="es-ES_tradnl" b="1" i="1" dirty="0"/>
              <a:t>dos momentos cruciales</a:t>
            </a:r>
            <a:r>
              <a:rPr lang="es-ES_tradnl" dirty="0"/>
              <a:t>:</a:t>
            </a:r>
          </a:p>
        </p:txBody>
      </p:sp>
      <p:graphicFrame>
        <p:nvGraphicFramePr>
          <p:cNvPr id="872469" name="Group 21"/>
          <p:cNvGraphicFramePr>
            <a:graphicFrameLocks noGrp="1"/>
          </p:cNvGraphicFramePr>
          <p:nvPr>
            <p:extLst>
              <p:ext uri="{D42A27DB-BD31-4B8C-83A1-F6EECF244321}">
                <p14:modId xmlns:p14="http://schemas.microsoft.com/office/powerpoint/2010/main" val="58782603"/>
              </p:ext>
            </p:extLst>
          </p:nvPr>
        </p:nvGraphicFramePr>
        <p:xfrm>
          <a:off x="2197100" y="1628800"/>
          <a:ext cx="4679950" cy="673100"/>
        </p:xfrm>
        <a:graphic>
          <a:graphicData uri="http://schemas.openxmlformats.org/drawingml/2006/table">
            <a:tbl>
              <a:tblPr>
                <a:effectLst>
                  <a:innerShdw blurRad="114300">
                    <a:srgbClr val="FFFF00"/>
                  </a:innerShdw>
                </a:effectLst>
              </a:tblPr>
              <a:tblGrid>
                <a:gridCol w="4679950"/>
              </a:tblGrid>
              <a:tr h="336550">
                <a:tc>
                  <a:txBody>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es-ES_tradnl" sz="1600" b="1" i="0" u="none" strike="noStrike" cap="none" normalizeH="0" baseline="0" dirty="0" smtClean="0">
                          <a:ln>
                            <a:noFill/>
                          </a:ln>
                          <a:solidFill>
                            <a:schemeClr val="tx1"/>
                          </a:solidFill>
                          <a:effectLst/>
                          <a:latin typeface="Arial" pitchFamily="34" charset="0"/>
                          <a:cs typeface="Times New Roman" pitchFamily="18" charset="0"/>
                        </a:rPr>
                        <a:t> El punto límite o de ruptura</a:t>
                      </a:r>
                      <a:endParaRPr kumimoji="0" lang="es-ES_tradnl"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es-ES_tradnl" sz="1600" b="1" i="0" u="none" strike="noStrike" cap="none" normalizeH="0" baseline="0" dirty="0" smtClean="0">
                          <a:ln>
                            <a:noFill/>
                          </a:ln>
                          <a:solidFill>
                            <a:schemeClr val="tx1"/>
                          </a:solidFill>
                          <a:effectLst/>
                          <a:latin typeface="Arial" pitchFamily="34" charset="0"/>
                          <a:cs typeface="Times New Roman" pitchFamily="18" charset="0"/>
                        </a:rPr>
                        <a:t> El punto de convencimiento o pre-acuerdo</a:t>
                      </a:r>
                      <a:endParaRPr kumimoji="0" lang="es-ES_tradnl"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r>
            </a:tbl>
          </a:graphicData>
        </a:graphic>
      </p:graphicFrame>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780928"/>
            <a:ext cx="285750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780928"/>
            <a:ext cx="2880320" cy="302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64844"/>
      </p:ext>
    </p:extLst>
  </p:cSld>
  <p:clrMapOvr>
    <a:masterClrMapping/>
  </p:clrMapOvr>
  <p:transition spd="slow">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Marcador de número de diapositiva"/>
          <p:cNvSpPr>
            <a:spLocks noGrp="1"/>
          </p:cNvSpPr>
          <p:nvPr>
            <p:ph type="sldNum" sz="quarter" idx="12"/>
          </p:nvPr>
        </p:nvSpPr>
        <p:spPr/>
        <p:txBody>
          <a:bodyPr/>
          <a:lstStyle/>
          <a:p>
            <a:pPr>
              <a:defRPr/>
            </a:pPr>
            <a:fld id="{3A21FC8C-B695-45E2-AEDC-8D4E8D8DDB14}" type="slidenum">
              <a:rPr lang="es-ES"/>
              <a:pPr>
                <a:defRPr/>
              </a:pPr>
              <a:t>53</a:t>
            </a:fld>
            <a:endParaRPr lang="es-ES"/>
          </a:p>
        </p:txBody>
      </p:sp>
      <p:sp>
        <p:nvSpPr>
          <p:cNvPr id="53252" name="Rectangle 2"/>
          <p:cNvSpPr>
            <a:spLocks noChangeArrowheads="1"/>
          </p:cNvSpPr>
          <p:nvPr/>
        </p:nvSpPr>
        <p:spPr bwMode="auto">
          <a:xfrm>
            <a:off x="250825" y="404664"/>
            <a:ext cx="864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s-ES_tradnl" b="1"/>
              <a:t>EL PUNTO LÍMITE O DE RUPTURA</a:t>
            </a:r>
          </a:p>
        </p:txBody>
      </p:sp>
      <p:sp>
        <p:nvSpPr>
          <p:cNvPr id="53253" name="Rectangle 3"/>
          <p:cNvSpPr>
            <a:spLocks noChangeArrowheads="1"/>
          </p:cNvSpPr>
          <p:nvPr/>
        </p:nvSpPr>
        <p:spPr bwMode="auto">
          <a:xfrm>
            <a:off x="323849" y="764704"/>
            <a:ext cx="8496301" cy="646331"/>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s-ES" dirty="0" smtClean="0"/>
              <a:t>En una </a:t>
            </a:r>
            <a:r>
              <a:rPr lang="es-ES" dirty="0"/>
              <a:t>negociación </a:t>
            </a:r>
            <a:r>
              <a:rPr lang="es-ES" dirty="0" smtClean="0"/>
              <a:t>lo </a:t>
            </a:r>
            <a:r>
              <a:rPr lang="es-ES" dirty="0"/>
              <a:t>ideal </a:t>
            </a:r>
            <a:r>
              <a:rPr lang="es-ES" dirty="0" smtClean="0"/>
              <a:t>es </a:t>
            </a:r>
            <a:r>
              <a:rPr lang="es-ES" dirty="0"/>
              <a:t>llegar a un acuerdo, </a:t>
            </a:r>
            <a:r>
              <a:rPr lang="es-ES" dirty="0" smtClean="0"/>
              <a:t>sin embargo </a:t>
            </a:r>
            <a:r>
              <a:rPr lang="es-ES" b="1" i="1" dirty="0" smtClean="0"/>
              <a:t>es </a:t>
            </a:r>
            <a:r>
              <a:rPr lang="es-ES" b="1" i="1" dirty="0"/>
              <a:t>posible</a:t>
            </a:r>
            <a:r>
              <a:rPr lang="es-ES" dirty="0"/>
              <a:t> que en algún momento </a:t>
            </a:r>
            <a:r>
              <a:rPr lang="es-ES" b="1" i="1" dirty="0"/>
              <a:t>no quepa más alternativa que romper la misma</a:t>
            </a:r>
            <a:r>
              <a:rPr lang="es-ES" b="1" dirty="0"/>
              <a:t>.</a:t>
            </a:r>
            <a:r>
              <a:rPr lang="es-ES" dirty="0"/>
              <a:t> </a:t>
            </a:r>
          </a:p>
        </p:txBody>
      </p:sp>
      <p:sp>
        <p:nvSpPr>
          <p:cNvPr id="53257" name="Rectangle 7"/>
          <p:cNvSpPr>
            <a:spLocks noChangeArrowheads="1"/>
          </p:cNvSpPr>
          <p:nvPr/>
        </p:nvSpPr>
        <p:spPr bwMode="auto">
          <a:xfrm>
            <a:off x="323851" y="1484784"/>
            <a:ext cx="8496300" cy="92333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p>
            <a:pPr algn="just"/>
            <a:r>
              <a:rPr lang="es-ES" dirty="0"/>
              <a:t>Uno debe tener muy presente que </a:t>
            </a:r>
            <a:r>
              <a:rPr lang="es-ES" b="1" i="1" dirty="0"/>
              <a:t>no hay que llegar forzosamente a un acuerdo</a:t>
            </a:r>
            <a:r>
              <a:rPr lang="es-ES" dirty="0"/>
              <a:t>; hay que intentar por todos los medios lograrlo, pero si esto no es posible es preferible dar </a:t>
            </a:r>
            <a:r>
              <a:rPr lang="es-ES" b="1" i="1" dirty="0"/>
              <a:t>por concluida la negociación.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2564904"/>
            <a:ext cx="583264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4"/>
          <p:cNvSpPr>
            <a:spLocks noChangeArrowheads="1"/>
          </p:cNvSpPr>
          <p:nvPr/>
        </p:nvSpPr>
        <p:spPr bwMode="auto">
          <a:xfrm>
            <a:off x="323528" y="4437112"/>
            <a:ext cx="8496622" cy="1754326"/>
          </a:xfrm>
          <a:prstGeom prst="rect">
            <a:avLst/>
          </a:prstGeom>
          <a:noFill/>
          <a:ln>
            <a:noFill/>
          </a:ln>
          <a:effectLst/>
          <a:extLst/>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r>
              <a:rPr lang="es-ES" b="1" i="1" dirty="0"/>
              <a:t>Si los términos que ofrece la otra parte</a:t>
            </a:r>
            <a:r>
              <a:rPr lang="es-ES" dirty="0"/>
              <a:t>, tras largas discusiones, </a:t>
            </a:r>
            <a:r>
              <a:rPr lang="es-ES" b="1" i="1" dirty="0"/>
              <a:t>siguen estando por debajo de nuestro mínimo</a:t>
            </a:r>
            <a:r>
              <a:rPr lang="es-ES" dirty="0"/>
              <a:t> aceptable </a:t>
            </a:r>
            <a:r>
              <a:rPr lang="es-ES" b="1" i="1" dirty="0"/>
              <a:t>no quedará más alternativa que levantarse e irse</a:t>
            </a:r>
            <a:r>
              <a:rPr lang="es-ES" b="1" dirty="0"/>
              <a:t>.</a:t>
            </a:r>
            <a:r>
              <a:rPr lang="es-ES" dirty="0"/>
              <a:t> </a:t>
            </a:r>
          </a:p>
          <a:p>
            <a:pPr algn="just"/>
            <a:endParaRPr lang="es-ES" dirty="0"/>
          </a:p>
          <a:p>
            <a:pPr algn="just"/>
            <a:r>
              <a:rPr lang="es-ES" b="1" i="1" dirty="0"/>
              <a:t>Romper una negociación no resulta fácil</a:t>
            </a:r>
            <a:r>
              <a:rPr lang="es-ES" i="1" dirty="0"/>
              <a:t>,</a:t>
            </a:r>
            <a:r>
              <a:rPr lang="es-ES" dirty="0"/>
              <a:t> exige valor, pero resulta menos difícil tomar esta decisión cuando uno ha </a:t>
            </a:r>
            <a:r>
              <a:rPr lang="es-ES" b="1" i="1" dirty="0"/>
              <a:t>contemplado esta posibilidad</a:t>
            </a:r>
            <a:r>
              <a:rPr lang="es-ES" dirty="0"/>
              <a:t> como posible resultado de la negociación.</a:t>
            </a:r>
          </a:p>
        </p:txBody>
      </p:sp>
    </p:spTree>
    <p:extLst>
      <p:ext uri="{BB962C8B-B14F-4D97-AF65-F5344CB8AC3E}">
        <p14:creationId xmlns:p14="http://schemas.microsoft.com/office/powerpoint/2010/main" val="3978404590"/>
      </p:ext>
    </p:extLst>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pPr>
              <a:defRPr/>
            </a:pPr>
            <a:fld id="{79AE2FAA-49C9-4363-A3E0-69CD73476AB9}" type="slidenum">
              <a:rPr lang="es-ES"/>
              <a:pPr>
                <a:defRPr/>
              </a:pPr>
              <a:t>54</a:t>
            </a:fld>
            <a:endParaRPr lang="es-ES"/>
          </a:p>
        </p:txBody>
      </p:sp>
      <p:sp>
        <p:nvSpPr>
          <p:cNvPr id="54276" name="Rectangle 2"/>
          <p:cNvSpPr>
            <a:spLocks noChangeArrowheads="1"/>
          </p:cNvSpPr>
          <p:nvPr/>
        </p:nvSpPr>
        <p:spPr bwMode="auto">
          <a:xfrm>
            <a:off x="395536" y="273861"/>
            <a:ext cx="8507340" cy="2624052"/>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lnSpc>
                <a:spcPct val="115000"/>
              </a:lnSpc>
            </a:pPr>
            <a:r>
              <a:rPr lang="es-ES" sz="1600" dirty="0">
                <a:solidFill>
                  <a:schemeClr val="tx1"/>
                </a:solidFill>
              </a:rPr>
              <a:t>La </a:t>
            </a:r>
            <a:r>
              <a:rPr lang="es-ES" sz="1600" b="1" i="1" dirty="0">
                <a:solidFill>
                  <a:schemeClr val="tx1"/>
                </a:solidFill>
              </a:rPr>
              <a:t>ruptura</a:t>
            </a:r>
            <a:r>
              <a:rPr lang="es-ES" sz="1600" dirty="0">
                <a:solidFill>
                  <a:schemeClr val="tx1"/>
                </a:solidFill>
              </a:rPr>
              <a:t> puede ser </a:t>
            </a:r>
            <a:r>
              <a:rPr lang="es-ES" sz="1600" b="1" i="1" dirty="0">
                <a:solidFill>
                  <a:schemeClr val="tx1"/>
                </a:solidFill>
              </a:rPr>
              <a:t>temporal o definitiva</a:t>
            </a:r>
            <a:r>
              <a:rPr lang="es-ES" sz="1600" dirty="0">
                <a:solidFill>
                  <a:schemeClr val="tx1"/>
                </a:solidFill>
              </a:rPr>
              <a:t>.</a:t>
            </a:r>
          </a:p>
          <a:p>
            <a:pPr algn="just">
              <a:lnSpc>
                <a:spcPct val="115000"/>
              </a:lnSpc>
            </a:pPr>
            <a:endParaRPr lang="es-ES" sz="1600" dirty="0">
              <a:solidFill>
                <a:schemeClr val="tx1"/>
              </a:solidFill>
            </a:endParaRPr>
          </a:p>
          <a:p>
            <a:pPr algn="just">
              <a:lnSpc>
                <a:spcPct val="115000"/>
              </a:lnSpc>
            </a:pPr>
            <a:r>
              <a:rPr lang="es-ES" sz="1600" b="1" i="1" dirty="0">
                <a:solidFill>
                  <a:schemeClr val="tx1"/>
                </a:solidFill>
              </a:rPr>
              <a:t>La ruptura temporal se puede utilizar como forma de presionar</a:t>
            </a:r>
            <a:r>
              <a:rPr lang="es-ES" sz="1600" dirty="0">
                <a:solidFill>
                  <a:schemeClr val="tx1"/>
                </a:solidFill>
              </a:rPr>
              <a:t> a la otra parte para que rectifique su posición y haga alguna concesión. </a:t>
            </a:r>
            <a:r>
              <a:rPr lang="es-ES" sz="1600" b="1" i="1" dirty="0">
                <a:solidFill>
                  <a:schemeClr val="tx1"/>
                </a:solidFill>
              </a:rPr>
              <a:t>No hay voluntad de romper definitivamente</a:t>
            </a:r>
            <a:r>
              <a:rPr lang="es-ES" sz="1600" dirty="0">
                <a:solidFill>
                  <a:schemeClr val="tx1"/>
                </a:solidFill>
              </a:rPr>
              <a:t> la negociación sino simplemente darle un toque de atención al interlocutor.</a:t>
            </a:r>
          </a:p>
          <a:p>
            <a:pPr algn="just">
              <a:lnSpc>
                <a:spcPct val="115000"/>
              </a:lnSpc>
            </a:pPr>
            <a:endParaRPr lang="es-ES" sz="1600" dirty="0">
              <a:solidFill>
                <a:schemeClr val="tx1"/>
              </a:solidFill>
            </a:endParaRPr>
          </a:p>
          <a:p>
            <a:pPr algn="just">
              <a:lnSpc>
                <a:spcPct val="115000"/>
              </a:lnSpc>
            </a:pPr>
            <a:r>
              <a:rPr lang="es-ES" sz="1600" b="1" i="1" dirty="0">
                <a:solidFill>
                  <a:schemeClr val="tx1"/>
                </a:solidFill>
              </a:rPr>
              <a:t>La ruptura definitiva se produce cuando tras muchos intentos</a:t>
            </a:r>
            <a:r>
              <a:rPr lang="es-ES" sz="1600" dirty="0">
                <a:solidFill>
                  <a:schemeClr val="tx1"/>
                </a:solidFill>
              </a:rPr>
              <a:t> y tras haber explorado todas las soluciones imaginables, </a:t>
            </a:r>
            <a:r>
              <a:rPr lang="es-ES" sz="1600" b="1" i="1" dirty="0">
                <a:solidFill>
                  <a:schemeClr val="tx1"/>
                </a:solidFill>
              </a:rPr>
              <a:t>las posiciones de las partes continúan muy alejadas y no hay manera de acercarlas</a:t>
            </a:r>
            <a:r>
              <a:rPr lang="es-ES" sz="1600" i="1" dirty="0">
                <a:solidFill>
                  <a:schemeClr val="tx1"/>
                </a:solidFill>
              </a:rPr>
              <a: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581" y="3140999"/>
            <a:ext cx="3672408" cy="27573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0555"/>
          <a:stretch/>
        </p:blipFill>
        <p:spPr bwMode="auto">
          <a:xfrm>
            <a:off x="4649206" y="3027412"/>
            <a:ext cx="4032448" cy="28709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5164564"/>
      </p:ext>
    </p:extLst>
  </p:cSld>
  <p:clrMapOvr>
    <a:masterClrMapping/>
  </p:clrMapOvr>
  <p:transition spd="slow">
    <p:cov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 Marcador de número de diapositiva"/>
          <p:cNvSpPr>
            <a:spLocks noGrp="1"/>
          </p:cNvSpPr>
          <p:nvPr>
            <p:ph type="sldNum" sz="quarter" idx="12"/>
          </p:nvPr>
        </p:nvSpPr>
        <p:spPr/>
        <p:txBody>
          <a:bodyPr/>
          <a:lstStyle/>
          <a:p>
            <a:pPr>
              <a:defRPr/>
            </a:pPr>
            <a:fld id="{FD3A2247-3934-44B3-AF3D-EEE7D5A64265}" type="slidenum">
              <a:rPr lang="es-ES"/>
              <a:pPr>
                <a:defRPr/>
              </a:pPr>
              <a:t>55</a:t>
            </a:fld>
            <a:endParaRPr lang="es-ES"/>
          </a:p>
        </p:txBody>
      </p:sp>
      <p:sp>
        <p:nvSpPr>
          <p:cNvPr id="55300" name="Rectangle 2"/>
          <p:cNvSpPr>
            <a:spLocks noChangeArrowheads="1"/>
          </p:cNvSpPr>
          <p:nvPr/>
        </p:nvSpPr>
        <p:spPr bwMode="auto">
          <a:xfrm>
            <a:off x="250825" y="542007"/>
            <a:ext cx="864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s-ES_tradnl" b="1"/>
              <a:t>EL PUNTO DE  ACUERDO</a:t>
            </a:r>
            <a:endParaRPr lang="es-ES"/>
          </a:p>
        </p:txBody>
      </p:sp>
      <p:sp>
        <p:nvSpPr>
          <p:cNvPr id="55302" name="Rectangle 4"/>
          <p:cNvSpPr>
            <a:spLocks noChangeArrowheads="1"/>
          </p:cNvSpPr>
          <p:nvPr/>
        </p:nvSpPr>
        <p:spPr bwMode="auto">
          <a:xfrm>
            <a:off x="323849" y="3061919"/>
            <a:ext cx="4680199" cy="923330"/>
          </a:xfrm>
          <a:prstGeom prst="rect">
            <a:avLst/>
          </a:prstGeom>
          <a:gradFill flip="none" rotWithShape="1">
            <a:gsLst>
              <a:gs pos="0">
                <a:srgbClr val="F1662F">
                  <a:tint val="66000"/>
                  <a:satMod val="160000"/>
                </a:srgbClr>
              </a:gs>
              <a:gs pos="50000">
                <a:srgbClr val="F1662F">
                  <a:tint val="44500"/>
                  <a:satMod val="160000"/>
                </a:srgbClr>
              </a:gs>
              <a:gs pos="100000">
                <a:srgbClr val="F1662F">
                  <a:tint val="23500"/>
                  <a:satMod val="160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nchor="ctr">
            <a:spAutoFit/>
          </a:bodyPr>
          <a:lstStyle/>
          <a:p>
            <a:pPr algn="just"/>
            <a:r>
              <a:rPr lang="es-ES" dirty="0"/>
              <a:t>Este acuerdo final es un </a:t>
            </a:r>
            <a:r>
              <a:rPr lang="es-ES" b="1" i="1" dirty="0"/>
              <a:t>momento clave en la negociación</a:t>
            </a:r>
            <a:r>
              <a:rPr lang="es-ES" dirty="0"/>
              <a:t>, en ese momento quedan fijadas las condiciones, </a:t>
            </a:r>
            <a:r>
              <a:rPr lang="es-ES" b="1" i="1" dirty="0"/>
              <a:t>ya no hay marcha atrás.</a:t>
            </a:r>
          </a:p>
        </p:txBody>
      </p:sp>
      <p:sp>
        <p:nvSpPr>
          <p:cNvPr id="55303" name="Rectangle 5"/>
          <p:cNvSpPr>
            <a:spLocks noChangeArrowheads="1"/>
          </p:cNvSpPr>
          <p:nvPr/>
        </p:nvSpPr>
        <p:spPr bwMode="auto">
          <a:xfrm>
            <a:off x="323528" y="4248019"/>
            <a:ext cx="4680520" cy="923330"/>
          </a:xfrm>
          <a:prstGeom prst="rect">
            <a:avLst/>
          </a:prstGeom>
          <a:gradFill flip="none" rotWithShape="1">
            <a:gsLst>
              <a:gs pos="0">
                <a:srgbClr val="F1662F">
                  <a:tint val="66000"/>
                  <a:satMod val="160000"/>
                </a:srgbClr>
              </a:gs>
              <a:gs pos="50000">
                <a:srgbClr val="F1662F">
                  <a:tint val="44500"/>
                  <a:satMod val="160000"/>
                </a:srgbClr>
              </a:gs>
              <a:gs pos="100000">
                <a:srgbClr val="F1662F">
                  <a:tint val="23500"/>
                  <a:satMod val="160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nchor="ctr">
            <a:spAutoFit/>
          </a:bodyPr>
          <a:lstStyle/>
          <a:p>
            <a:pPr algn="just"/>
            <a:r>
              <a:rPr lang="es-ES" dirty="0"/>
              <a:t>El </a:t>
            </a:r>
            <a:r>
              <a:rPr lang="es-ES" b="1" i="1" dirty="0"/>
              <a:t>documento</a:t>
            </a:r>
            <a:r>
              <a:rPr lang="es-ES" dirty="0"/>
              <a:t> donde se recoge el acuerdo exige </a:t>
            </a:r>
            <a:r>
              <a:rPr lang="es-ES" b="1" i="1" dirty="0"/>
              <a:t>lectura</a:t>
            </a:r>
            <a:r>
              <a:rPr lang="es-ES" dirty="0"/>
              <a:t>, debiendo uno cerciorarse de que recoge fielmente todos los puntos tratados</a:t>
            </a:r>
            <a:r>
              <a:rPr lang="es-ES" dirty="0" smtClean="0"/>
              <a:t>.</a:t>
            </a:r>
            <a:endParaRPr lang="es-ES" sz="900" dirty="0"/>
          </a:p>
        </p:txBody>
      </p:sp>
      <p:sp>
        <p:nvSpPr>
          <p:cNvPr id="2" name="1 Rectángulo"/>
          <p:cNvSpPr/>
          <p:nvPr/>
        </p:nvSpPr>
        <p:spPr>
          <a:xfrm>
            <a:off x="323850" y="1287051"/>
            <a:ext cx="8496300" cy="1200329"/>
          </a:xfrm>
          <a:prstGeom prst="rect">
            <a:avLst/>
          </a:prstGeom>
        </p:spPr>
        <p:txBody>
          <a:bodyPr wrap="square">
            <a:spAutoFit/>
          </a:bodyPr>
          <a:lstStyle/>
          <a:p>
            <a:pPr algn="just"/>
            <a:r>
              <a:rPr lang="es-ES" b="1" i="1" dirty="0"/>
              <a:t>El acuerdo </a:t>
            </a:r>
            <a:r>
              <a:rPr lang="es-ES" dirty="0"/>
              <a:t>marca el </a:t>
            </a:r>
            <a:r>
              <a:rPr lang="es-ES" b="1" i="1" dirty="0"/>
              <a:t>final de una negociación</a:t>
            </a:r>
            <a:r>
              <a:rPr lang="es-ES" dirty="0"/>
              <a:t> que ha concluido con </a:t>
            </a:r>
            <a:r>
              <a:rPr lang="es-ES" b="1" i="1" dirty="0"/>
              <a:t>éxito.</a:t>
            </a:r>
          </a:p>
          <a:p>
            <a:pPr algn="just"/>
            <a:endParaRPr lang="es-ES" sz="900" b="1" i="1" dirty="0" smtClean="0"/>
          </a:p>
          <a:p>
            <a:pPr algn="just"/>
            <a:endParaRPr lang="es-ES" sz="900" b="1" i="1" dirty="0"/>
          </a:p>
          <a:p>
            <a:pPr algn="just"/>
            <a:r>
              <a:rPr lang="es-ES" dirty="0"/>
              <a:t>Cuando finalmente se alcanza un </a:t>
            </a:r>
            <a:r>
              <a:rPr lang="es-ES" b="1" i="1" dirty="0"/>
              <a:t>acuerdo</a:t>
            </a:r>
            <a:r>
              <a:rPr lang="es-ES" dirty="0"/>
              <a:t> hay que </a:t>
            </a:r>
            <a:r>
              <a:rPr lang="es-ES" b="1" i="1" dirty="0"/>
              <a:t>plasmarlo por escrito</a:t>
            </a:r>
            <a:r>
              <a:rPr lang="es-ES" i="1" dirty="0"/>
              <a:t>, </a:t>
            </a:r>
            <a:r>
              <a:rPr lang="es-ES" b="1" i="1" dirty="0"/>
              <a:t>no puede quedar</a:t>
            </a:r>
            <a:r>
              <a:rPr lang="es-ES" dirty="0"/>
              <a:t> exclusivamente </a:t>
            </a:r>
            <a:r>
              <a:rPr lang="es-ES" b="1" i="1" dirty="0"/>
              <a:t>en un compromiso verbal</a:t>
            </a:r>
            <a:r>
              <a:rPr lang="es-ES"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879867"/>
            <a:ext cx="3528392" cy="256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800381"/>
      </p:ext>
    </p:extLst>
  </p:cSld>
  <p:clrMapOvr>
    <a:masterClrMapping/>
  </p:clrMapOvr>
  <p:transition spd="slow">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59832" y="836712"/>
            <a:ext cx="3024336"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MX" sz="2000" b="1" dirty="0" smtClean="0"/>
              <a:t>Formalización del Acuerdo</a:t>
            </a:r>
            <a:endParaRPr lang="es-MX" sz="2000" b="1" dirty="0"/>
          </a:p>
        </p:txBody>
      </p:sp>
      <p:sp>
        <p:nvSpPr>
          <p:cNvPr id="3" name="2 Flecha abajo"/>
          <p:cNvSpPr/>
          <p:nvPr/>
        </p:nvSpPr>
        <p:spPr bwMode="auto">
          <a:xfrm rot="1517738">
            <a:off x="3362180" y="1411804"/>
            <a:ext cx="445609" cy="504056"/>
          </a:xfrm>
          <a:prstGeom prst="downArrow">
            <a:avLst/>
          </a:prstGeom>
          <a:solidFill>
            <a:srgbClr val="FF6600"/>
          </a:solidFill>
          <a:ln>
            <a:noFill/>
          </a:ln>
          <a:extLst/>
        </p:spPr>
        <p:txBody>
          <a:bodyPr rtlCol="0" anchor="ctr">
            <a:spAutoFit/>
          </a:bodyPr>
          <a:lstStyle/>
          <a:p>
            <a:pPr algn="ctr"/>
            <a:endParaRPr lang="es-MX" sz="2000" b="1" dirty="0" smtClean="0">
              <a:ln w="18000">
                <a:solidFill>
                  <a:schemeClr val="tx2">
                    <a:lumMod val="40000"/>
                    <a:lumOff val="60000"/>
                  </a:schemeClr>
                </a:solidFill>
                <a:prstDash val="solid"/>
                <a:miter lim="800000"/>
              </a:ln>
              <a:solidFill>
                <a:srgbClr val="00B050"/>
              </a:solidFill>
              <a:effectLst>
                <a:outerShdw blurRad="25500" dist="23000" dir="7020000" algn="tl">
                  <a:srgbClr val="000000">
                    <a:alpha val="50000"/>
                  </a:srgbClr>
                </a:outerShdw>
              </a:effectLst>
            </a:endParaRPr>
          </a:p>
        </p:txBody>
      </p:sp>
      <p:sp>
        <p:nvSpPr>
          <p:cNvPr id="4" name="3 Flecha abajo"/>
          <p:cNvSpPr/>
          <p:nvPr/>
        </p:nvSpPr>
        <p:spPr bwMode="auto">
          <a:xfrm rot="19265790">
            <a:off x="5405170" y="1419747"/>
            <a:ext cx="423692" cy="504056"/>
          </a:xfrm>
          <a:prstGeom prst="downArrow">
            <a:avLst/>
          </a:prstGeom>
          <a:solidFill>
            <a:srgbClr val="FF6600"/>
          </a:solidFill>
          <a:ln>
            <a:noFill/>
          </a:ln>
          <a:extLst/>
        </p:spPr>
        <p:txBody>
          <a:bodyPr rtlCol="0" anchor="ctr">
            <a:spAutoFit/>
          </a:bodyPr>
          <a:lstStyle/>
          <a:p>
            <a:pPr algn="ctr"/>
            <a:endParaRPr lang="es-MX" sz="2000" b="1" dirty="0" smtClean="0">
              <a:ln w="18000">
                <a:solidFill>
                  <a:schemeClr val="tx2">
                    <a:lumMod val="40000"/>
                    <a:lumOff val="60000"/>
                  </a:schemeClr>
                </a:solidFill>
                <a:prstDash val="solid"/>
                <a:miter lim="800000"/>
              </a:ln>
              <a:solidFill>
                <a:srgbClr val="00B050"/>
              </a:solidFill>
              <a:effectLst>
                <a:outerShdw blurRad="25500" dist="23000" dir="7020000" algn="tl">
                  <a:srgbClr val="000000">
                    <a:alpha val="50000"/>
                  </a:srgbClr>
                </a:outerShdw>
              </a:effectLst>
            </a:endParaRPr>
          </a:p>
        </p:txBody>
      </p:sp>
      <p:sp>
        <p:nvSpPr>
          <p:cNvPr id="5" name="4 CuadroTexto"/>
          <p:cNvSpPr txBox="1"/>
          <p:nvPr/>
        </p:nvSpPr>
        <p:spPr>
          <a:xfrm>
            <a:off x="1907704" y="1988840"/>
            <a:ext cx="2160240" cy="338554"/>
          </a:xfrm>
          <a:prstGeom prst="rect">
            <a:avLst/>
          </a:prstGeom>
          <a:solidFill>
            <a:srgbClr val="FFFF66"/>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MX" sz="1600" b="1" dirty="0" smtClean="0">
                <a:solidFill>
                  <a:srgbClr val="3F3FFF"/>
                </a:solidFill>
              </a:rPr>
              <a:t>Inmediatamente</a:t>
            </a:r>
            <a:endParaRPr lang="es-MX" sz="1600" b="1" dirty="0">
              <a:solidFill>
                <a:srgbClr val="3F3FFF"/>
              </a:solidFill>
            </a:endParaRPr>
          </a:p>
        </p:txBody>
      </p:sp>
      <p:sp>
        <p:nvSpPr>
          <p:cNvPr id="6" name="5 CuadroTexto"/>
          <p:cNvSpPr txBox="1"/>
          <p:nvPr/>
        </p:nvSpPr>
        <p:spPr>
          <a:xfrm>
            <a:off x="5004048" y="1988840"/>
            <a:ext cx="2232248" cy="338554"/>
          </a:xfrm>
          <a:prstGeom prst="rect">
            <a:avLst/>
          </a:prstGeom>
          <a:solidFill>
            <a:srgbClr val="FFFF66"/>
          </a:solidFill>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MX"/>
            </a:defPPr>
            <a:lvl1pPr algn="ctr">
              <a:defRPr sz="1600"/>
            </a:lvl1pPr>
          </a:lstStyle>
          <a:p>
            <a:r>
              <a:rPr lang="es-MX" b="1" dirty="0">
                <a:solidFill>
                  <a:srgbClr val="3F3FFF"/>
                </a:solidFill>
              </a:rPr>
              <a:t>Posteriormente</a:t>
            </a:r>
          </a:p>
        </p:txBody>
      </p:sp>
      <p:sp>
        <p:nvSpPr>
          <p:cNvPr id="7" name="6 Rectángulo"/>
          <p:cNvSpPr/>
          <p:nvPr/>
        </p:nvSpPr>
        <p:spPr>
          <a:xfrm>
            <a:off x="1043608" y="2423790"/>
            <a:ext cx="3312368" cy="108000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S_tradnl" sz="1600" dirty="0" smtClean="0"/>
              <a:t>Se </a:t>
            </a:r>
            <a:r>
              <a:rPr lang="es-ES_tradnl" sz="1600" b="1" i="1" dirty="0"/>
              <a:t>firman los documentos</a:t>
            </a:r>
            <a:r>
              <a:rPr lang="es-ES_tradnl" sz="1600" dirty="0"/>
              <a:t> (</a:t>
            </a:r>
            <a:r>
              <a:rPr lang="es-ES_tradnl" sz="1600" b="1" i="1" dirty="0"/>
              <a:t>una carta intención, una minuta o bien un acta personalizada)</a:t>
            </a:r>
            <a:r>
              <a:rPr lang="es-ES_tradnl" sz="1600" dirty="0"/>
              <a:t> que reflejan los acuerdos logrados y sus términos</a:t>
            </a:r>
            <a:endParaRPr lang="es-MX" sz="1600" dirty="0"/>
          </a:p>
        </p:txBody>
      </p:sp>
      <p:sp>
        <p:nvSpPr>
          <p:cNvPr id="8" name="7 Rectángulo"/>
          <p:cNvSpPr/>
          <p:nvPr/>
        </p:nvSpPr>
        <p:spPr>
          <a:xfrm>
            <a:off x="4788024" y="2453986"/>
            <a:ext cx="3096344" cy="108000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S_tradnl" sz="1600" dirty="0" smtClean="0"/>
              <a:t>Se </a:t>
            </a:r>
            <a:r>
              <a:rPr lang="es-ES_tradnl" sz="1600" b="1" i="1" dirty="0"/>
              <a:t>firma una minuta de intención o un acta protocolizada</a:t>
            </a:r>
            <a:r>
              <a:rPr lang="es-ES_tradnl" sz="1600" dirty="0"/>
              <a:t>, que contiene todos los detalles</a:t>
            </a:r>
            <a:r>
              <a:rPr lang="es-ES_tradnl" sz="1600" dirty="0" smtClean="0"/>
              <a:t>.</a:t>
            </a:r>
            <a:endParaRPr lang="es-ES_tradnl" sz="16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789040"/>
            <a:ext cx="518457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5 Marcador de número de diapositiva"/>
          <p:cNvSpPr>
            <a:spLocks noGrp="1"/>
          </p:cNvSpPr>
          <p:nvPr>
            <p:ph type="sldNum" sz="quarter" idx="12"/>
          </p:nvPr>
        </p:nvSpPr>
        <p:spPr>
          <a:xfrm>
            <a:off x="6553200" y="6356350"/>
            <a:ext cx="2133600" cy="365125"/>
          </a:xfrm>
        </p:spPr>
        <p:txBody>
          <a:bodyPr/>
          <a:lstStyle/>
          <a:p>
            <a:pPr>
              <a:defRPr/>
            </a:pPr>
            <a:fld id="{FD3A2247-3934-44B3-AF3D-EEE7D5A64265}" type="slidenum">
              <a:rPr lang="es-ES"/>
              <a:pPr>
                <a:defRPr/>
              </a:pPr>
              <a:t>56</a:t>
            </a:fld>
            <a:endParaRPr lang="es-ES"/>
          </a:p>
        </p:txBody>
      </p:sp>
    </p:spTree>
    <p:extLst>
      <p:ext uri="{BB962C8B-B14F-4D97-AF65-F5344CB8AC3E}">
        <p14:creationId xmlns:p14="http://schemas.microsoft.com/office/powerpoint/2010/main" val="1043272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287" y="4327936"/>
            <a:ext cx="4824785"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buFont typeface="Wingdings" pitchFamily="2" charset="2"/>
              <a:buChar char="ü"/>
            </a:pPr>
            <a:r>
              <a:rPr lang="es-ES_tradnl" b="1" i="1" dirty="0" smtClean="0"/>
              <a:t>Formalmente </a:t>
            </a:r>
            <a:r>
              <a:rPr lang="es-ES_tradnl" b="1" i="1" dirty="0"/>
              <a:t>o no</a:t>
            </a:r>
            <a:r>
              <a:rPr lang="es-ES_tradnl" dirty="0"/>
              <a:t>, cada organización da seguimiento a los acuerdos a través </a:t>
            </a:r>
            <a:r>
              <a:rPr lang="es-ES_tradnl" b="1" i="1" dirty="0"/>
              <a:t>de ejecutivos y empleados</a:t>
            </a:r>
            <a:r>
              <a:rPr lang="es-ES_tradnl" dirty="0"/>
              <a:t>, que en ocasiones integran una </a:t>
            </a:r>
            <a:r>
              <a:rPr lang="es-ES_tradnl" b="1" i="1" dirty="0"/>
              <a:t>especie de comité </a:t>
            </a:r>
            <a:r>
              <a:rPr lang="es-ES_tradnl" dirty="0"/>
              <a:t>de </a:t>
            </a:r>
            <a:r>
              <a:rPr lang="es-ES_tradnl" dirty="0" smtClean="0"/>
              <a:t>seguimiento.</a:t>
            </a:r>
            <a:endParaRPr lang="es-ES_tradnl" dirty="0"/>
          </a:p>
        </p:txBody>
      </p:sp>
      <p:sp>
        <p:nvSpPr>
          <p:cNvPr id="4" name="3 Rectángulo"/>
          <p:cNvSpPr/>
          <p:nvPr/>
        </p:nvSpPr>
        <p:spPr>
          <a:xfrm>
            <a:off x="395287" y="1591632"/>
            <a:ext cx="4824785"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buFont typeface="Wingdings" pitchFamily="2" charset="2"/>
              <a:buChar char="ü"/>
            </a:pPr>
            <a:r>
              <a:rPr lang="es-ES_tradnl" dirty="0"/>
              <a:t>Se </a:t>
            </a:r>
            <a:r>
              <a:rPr lang="es-ES_tradnl" b="1" i="1" dirty="0"/>
              <a:t>nombra a un responsable por cada parte</a:t>
            </a:r>
            <a:r>
              <a:rPr lang="es-ES_tradnl" dirty="0"/>
              <a:t> para darle seguimiento al cumplimiento de los acuerdos, y se establecen los </a:t>
            </a:r>
            <a:r>
              <a:rPr lang="es-ES_tradnl" b="1" i="1" dirty="0"/>
              <a:t>criterios y tiempos para hacerlo</a:t>
            </a:r>
            <a:r>
              <a:rPr lang="es-ES_tradnl" dirty="0"/>
              <a:t>.</a:t>
            </a:r>
          </a:p>
        </p:txBody>
      </p:sp>
      <p:sp>
        <p:nvSpPr>
          <p:cNvPr id="5" name="4 Rectángulo"/>
          <p:cNvSpPr/>
          <p:nvPr/>
        </p:nvSpPr>
        <p:spPr>
          <a:xfrm>
            <a:off x="395287" y="2959784"/>
            <a:ext cx="4824785"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buFont typeface="Wingdings" pitchFamily="2" charset="2"/>
              <a:buChar char="ü"/>
            </a:pPr>
            <a:r>
              <a:rPr lang="es-ES_tradnl" dirty="0"/>
              <a:t>Cada parte, </a:t>
            </a:r>
            <a:r>
              <a:rPr lang="es-ES_tradnl" b="1" i="1" dirty="0"/>
              <a:t>al interior de la estructura de su grupo, equipo u organización</a:t>
            </a:r>
            <a:r>
              <a:rPr lang="es-ES_tradnl" dirty="0"/>
              <a:t>, debe difundir los </a:t>
            </a:r>
            <a:r>
              <a:rPr lang="es-ES_tradnl" b="1" i="1" dirty="0"/>
              <a:t>términos de los acuerdos </a:t>
            </a:r>
            <a:r>
              <a:rPr lang="es-ES_tradnl" dirty="0"/>
              <a:t>y los resultados esperados.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050" y="3679865"/>
            <a:ext cx="3385979"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519723"/>
            <a:ext cx="3384625" cy="2088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395288" y="836712"/>
            <a:ext cx="302433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MX" sz="2000" b="1" dirty="0" smtClean="0"/>
              <a:t>Formalización del Acuerdo</a:t>
            </a:r>
            <a:endParaRPr lang="es-MX" sz="2000" b="1" dirty="0"/>
          </a:p>
        </p:txBody>
      </p:sp>
      <p:sp>
        <p:nvSpPr>
          <p:cNvPr id="9" name="5 Marcador de número de diapositiva"/>
          <p:cNvSpPr>
            <a:spLocks noGrp="1"/>
          </p:cNvSpPr>
          <p:nvPr>
            <p:ph type="sldNum" sz="quarter" idx="12"/>
          </p:nvPr>
        </p:nvSpPr>
        <p:spPr>
          <a:xfrm>
            <a:off x="6553200" y="6356350"/>
            <a:ext cx="2133600" cy="365125"/>
          </a:xfrm>
        </p:spPr>
        <p:txBody>
          <a:bodyPr/>
          <a:lstStyle/>
          <a:p>
            <a:pPr>
              <a:defRPr/>
            </a:pPr>
            <a:fld id="{FD3A2247-3934-44B3-AF3D-EEE7D5A64265}" type="slidenum">
              <a:rPr lang="es-ES"/>
              <a:pPr>
                <a:defRPr/>
              </a:pPr>
              <a:t>57</a:t>
            </a:fld>
            <a:endParaRPr lang="es-ES"/>
          </a:p>
        </p:txBody>
      </p:sp>
    </p:spTree>
    <p:extLst>
      <p:ext uri="{BB962C8B-B14F-4D97-AF65-F5344CB8AC3E}">
        <p14:creationId xmlns:p14="http://schemas.microsoft.com/office/powerpoint/2010/main" val="31999421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504E3EF-3169-4CE3-8930-C28913B1318F}" type="slidenum">
              <a:rPr lang="es-MX" smtClean="0"/>
              <a:t>58</a:t>
            </a:fld>
            <a:endParaRPr lang="es-MX"/>
          </a:p>
        </p:txBody>
      </p:sp>
      <p:sp>
        <p:nvSpPr>
          <p:cNvPr id="3" name="2 Rectángulo"/>
          <p:cNvSpPr/>
          <p:nvPr/>
        </p:nvSpPr>
        <p:spPr>
          <a:xfrm>
            <a:off x="309264" y="404664"/>
            <a:ext cx="8510886" cy="523220"/>
          </a:xfrm>
          <a:prstGeom prst="rect">
            <a:avLst/>
          </a:prstGeom>
          <a:ln/>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s-ES" sz="2800" b="1" dirty="0" smtClean="0">
                <a:ln w="10541" cmpd="sng">
                  <a:solidFill>
                    <a:schemeClr val="accent1">
                      <a:shade val="88000"/>
                      <a:satMod val="110000"/>
                    </a:schemeClr>
                  </a:solidFill>
                  <a:prstDash val="solid"/>
                </a:ln>
                <a:solidFill>
                  <a:schemeClr val="lt1"/>
                </a:solidFill>
              </a:rPr>
              <a:t>5.- SEGUIMIENTO</a:t>
            </a:r>
            <a:endParaRPr lang="es-ES" sz="2800" b="1" dirty="0">
              <a:ln w="10541" cmpd="sng">
                <a:solidFill>
                  <a:schemeClr val="accent1">
                    <a:shade val="88000"/>
                    <a:satMod val="110000"/>
                  </a:schemeClr>
                </a:solidFill>
                <a:prstDash val="solid"/>
              </a:ln>
              <a:solidFill>
                <a:schemeClr val="lt1"/>
              </a:solidFill>
            </a:endParaRPr>
          </a:p>
        </p:txBody>
      </p:sp>
      <p:sp>
        <p:nvSpPr>
          <p:cNvPr id="4" name="3 CuadroTexto"/>
          <p:cNvSpPr txBox="1"/>
          <p:nvPr/>
        </p:nvSpPr>
        <p:spPr>
          <a:xfrm>
            <a:off x="323850" y="1383159"/>
            <a:ext cx="2735982" cy="461665"/>
          </a:xfrm>
          <a:prstGeom prst="rect">
            <a:avLst/>
          </a:prstGeom>
          <a:noFill/>
        </p:spPr>
        <p:txBody>
          <a:bodyPr wrap="square" rtlCol="0">
            <a:spAutoFit/>
          </a:bodyPr>
          <a:lstStyle/>
          <a:p>
            <a:r>
              <a:rPr lang="es-MX" sz="2400" b="1" dirty="0" smtClean="0"/>
              <a:t>Objetivo </a:t>
            </a:r>
            <a:endParaRPr lang="es-MX" sz="2400" b="1" dirty="0"/>
          </a:p>
        </p:txBody>
      </p:sp>
      <p:sp>
        <p:nvSpPr>
          <p:cNvPr id="5" name="4 CuadroTexto"/>
          <p:cNvSpPr txBox="1"/>
          <p:nvPr/>
        </p:nvSpPr>
        <p:spPr>
          <a:xfrm>
            <a:off x="323850" y="3399383"/>
            <a:ext cx="3024014" cy="461665"/>
          </a:xfrm>
          <a:prstGeom prst="rect">
            <a:avLst/>
          </a:prstGeom>
          <a:noFill/>
        </p:spPr>
        <p:txBody>
          <a:bodyPr wrap="square" rtlCol="0">
            <a:spAutoFit/>
          </a:bodyPr>
          <a:lstStyle/>
          <a:p>
            <a:r>
              <a:rPr lang="es-MX" sz="2400" b="1" dirty="0" smtClean="0"/>
              <a:t>Puntos claves</a:t>
            </a:r>
            <a:endParaRPr lang="es-MX" sz="2400" b="1" dirty="0"/>
          </a:p>
        </p:txBody>
      </p:sp>
      <p:sp>
        <p:nvSpPr>
          <p:cNvPr id="6" name="5 CuadroTexto"/>
          <p:cNvSpPr txBox="1"/>
          <p:nvPr/>
        </p:nvSpPr>
        <p:spPr>
          <a:xfrm>
            <a:off x="323850" y="2060848"/>
            <a:ext cx="84963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MX" dirty="0" smtClean="0"/>
              <a:t>Establecer convenios de control que aseguren el respeto y la adaptación a los términos y condiciones previstas por ambos negociadores.</a:t>
            </a:r>
            <a:endParaRPr lang="es-MX" dirty="0"/>
          </a:p>
        </p:txBody>
      </p:sp>
      <p:sp>
        <p:nvSpPr>
          <p:cNvPr id="7" name="6 CuadroTexto"/>
          <p:cNvSpPr txBox="1"/>
          <p:nvPr/>
        </p:nvSpPr>
        <p:spPr>
          <a:xfrm>
            <a:off x="323850" y="4150821"/>
            <a:ext cx="84963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Wingdings" pitchFamily="2" charset="2"/>
              <a:buChar char="ü"/>
            </a:pPr>
            <a:r>
              <a:rPr lang="es-MX" dirty="0" smtClean="0"/>
              <a:t>Establecer fechas de seguimiento.</a:t>
            </a:r>
          </a:p>
          <a:p>
            <a:pPr marL="285750" indent="-285750">
              <a:buFont typeface="Wingdings" pitchFamily="2" charset="2"/>
              <a:buChar char="ü"/>
            </a:pPr>
            <a:r>
              <a:rPr lang="es-MX" dirty="0" smtClean="0"/>
              <a:t>Verificar si se está cumpliendo lo pretendido en la negociación.</a:t>
            </a:r>
            <a:endParaRPr lang="es-MX" dirty="0"/>
          </a:p>
        </p:txBody>
      </p:sp>
    </p:spTree>
    <p:extLst>
      <p:ext uri="{BB962C8B-B14F-4D97-AF65-F5344CB8AC3E}">
        <p14:creationId xmlns:p14="http://schemas.microsoft.com/office/powerpoint/2010/main" val="1634294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504E3EF-3169-4CE3-8930-C28913B1318F}" type="slidenum">
              <a:rPr lang="es-MX" smtClean="0"/>
              <a:t>59</a:t>
            </a:fld>
            <a:endParaRPr lang="es-MX"/>
          </a:p>
        </p:txBody>
      </p:sp>
      <p:sp>
        <p:nvSpPr>
          <p:cNvPr id="4" name="3 Rectángulo"/>
          <p:cNvSpPr/>
          <p:nvPr/>
        </p:nvSpPr>
        <p:spPr>
          <a:xfrm>
            <a:off x="323850" y="3474874"/>
            <a:ext cx="4824412"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b="1" i="1" dirty="0" smtClean="0"/>
              <a:t>En </a:t>
            </a:r>
            <a:r>
              <a:rPr lang="es-MX" b="1" i="1" dirty="0"/>
              <a:t>el caso de encontrar alguna anomalía </a:t>
            </a:r>
            <a:r>
              <a:rPr lang="es-MX" dirty="0"/>
              <a:t>que incumpla las condiciones </a:t>
            </a:r>
            <a:r>
              <a:rPr lang="es-MX" dirty="0" smtClean="0"/>
              <a:t>acordadas, deberá </a:t>
            </a:r>
            <a:r>
              <a:rPr lang="es-MX" b="1" i="1" dirty="0" smtClean="0"/>
              <a:t>hacérselo </a:t>
            </a:r>
            <a:r>
              <a:rPr lang="es-MX" b="1" i="1" dirty="0"/>
              <a:t>saber a las partes que firmaron el acuerdo. </a:t>
            </a:r>
            <a:r>
              <a:rPr lang="es-MX" dirty="0"/>
              <a:t>También </a:t>
            </a:r>
            <a:r>
              <a:rPr lang="es-MX" dirty="0" smtClean="0"/>
              <a:t>se deben </a:t>
            </a:r>
            <a:r>
              <a:rPr lang="es-MX" b="1" i="1" dirty="0"/>
              <a:t>poner en marcha los mecanismos oportunos para solventar esa situación.</a:t>
            </a:r>
          </a:p>
        </p:txBody>
      </p:sp>
      <p:sp>
        <p:nvSpPr>
          <p:cNvPr id="5" name="4 Rectángulo"/>
          <p:cNvSpPr/>
          <p:nvPr/>
        </p:nvSpPr>
        <p:spPr>
          <a:xfrm>
            <a:off x="354004" y="550421"/>
            <a:ext cx="8466468"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es-MX" dirty="0"/>
              <a:t>Una vez cerrado el acuerdo y plasmado en un documento revisado y firmado por las partes, aún </a:t>
            </a:r>
            <a:r>
              <a:rPr lang="es-MX" dirty="0" smtClean="0"/>
              <a:t>queda </a:t>
            </a:r>
            <a:r>
              <a:rPr lang="es-MX" dirty="0"/>
              <a:t>una última fase: el </a:t>
            </a:r>
            <a:r>
              <a:rPr lang="es-MX" b="1" i="1" dirty="0"/>
              <a:t>seguimiento</a:t>
            </a:r>
            <a:r>
              <a:rPr lang="es-MX" b="1" i="1" dirty="0" smtClean="0"/>
              <a:t>.</a:t>
            </a:r>
            <a:endParaRPr lang="es-MX" b="1" i="1" dirty="0"/>
          </a:p>
        </p:txBody>
      </p:sp>
      <p:sp>
        <p:nvSpPr>
          <p:cNvPr id="6" name="5 Rectángulo"/>
          <p:cNvSpPr/>
          <p:nvPr/>
        </p:nvSpPr>
        <p:spPr>
          <a:xfrm>
            <a:off x="354003" y="1628800"/>
            <a:ext cx="4794259"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dirty="0"/>
              <a:t>En esta fase final se debe </a:t>
            </a:r>
            <a:r>
              <a:rPr lang="es-MX" b="1" i="1" dirty="0"/>
              <a:t>poner en marcha todos aquellos procedimientos </a:t>
            </a:r>
            <a:r>
              <a:rPr lang="es-MX" dirty="0"/>
              <a:t>que se consideren oportunos, </a:t>
            </a:r>
            <a:r>
              <a:rPr lang="es-MX" b="1" i="1" dirty="0"/>
              <a:t>para comprobar que lo pactado se está realizando exactamente en las condiciones en las que fue convenido.</a:t>
            </a:r>
          </a:p>
        </p:txBody>
      </p:sp>
      <p:sp>
        <p:nvSpPr>
          <p:cNvPr id="7" name="6 Rectángulo"/>
          <p:cNvSpPr/>
          <p:nvPr/>
        </p:nvSpPr>
        <p:spPr>
          <a:xfrm>
            <a:off x="354004" y="5518973"/>
            <a:ext cx="8466468" cy="646331"/>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es-MX" dirty="0"/>
              <a:t>Un mal seguimiento puede conducir a nuevos conflictos y al rompimiento de la nueva relación, así como a negociaciones más complejas.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628800"/>
            <a:ext cx="352839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58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504E3EF-3169-4CE3-8930-C28913B1318F}" type="slidenum">
              <a:rPr lang="es-MX" smtClean="0"/>
              <a:t>6</a:t>
            </a:fld>
            <a:endParaRPr lang="es-MX"/>
          </a:p>
        </p:txBody>
      </p:sp>
      <p:sp>
        <p:nvSpPr>
          <p:cNvPr id="6" name="5 CuadroTexto"/>
          <p:cNvSpPr txBox="1"/>
          <p:nvPr/>
        </p:nvSpPr>
        <p:spPr>
          <a:xfrm>
            <a:off x="323528" y="1054477"/>
            <a:ext cx="3744416" cy="646331"/>
          </a:xfrm>
          <a:prstGeom prst="rect">
            <a:avLst/>
          </a:prstGeom>
          <a:solidFill>
            <a:srgbClr val="AA3F3C"/>
          </a:solidFill>
        </p:spPr>
        <p:txBody>
          <a:bodyPr wrap="square" rtlCol="0">
            <a:spAutoFit/>
          </a:bodyPr>
          <a:lstStyle/>
          <a:p>
            <a:pPr algn="ctr"/>
            <a:r>
              <a:rPr lang="es-MX" b="1" dirty="0" smtClean="0">
                <a:solidFill>
                  <a:schemeClr val="bg1"/>
                </a:solidFill>
              </a:rPr>
              <a:t>B) Negociación por intereses</a:t>
            </a:r>
          </a:p>
          <a:p>
            <a:pPr algn="ctr"/>
            <a:r>
              <a:rPr lang="es-MX" b="1" dirty="0" smtClean="0">
                <a:solidFill>
                  <a:schemeClr val="bg1"/>
                </a:solidFill>
                <a:effectLst>
                  <a:outerShdw blurRad="38100" dist="38100" dir="2700000" algn="tl">
                    <a:srgbClr val="000000">
                      <a:alpha val="43137"/>
                    </a:srgbClr>
                  </a:outerShdw>
                </a:effectLst>
              </a:rPr>
              <a:t>(COOPERATIVA)</a:t>
            </a:r>
            <a:endParaRPr lang="es-MX" b="1" dirty="0">
              <a:solidFill>
                <a:schemeClr val="bg1"/>
              </a:solidFill>
              <a:effectLst>
                <a:outerShdw blurRad="38100" dist="38100" dir="2700000" algn="tl">
                  <a:srgbClr val="000000">
                    <a:alpha val="43137"/>
                  </a:srgbClr>
                </a:outerShdw>
              </a:effectLst>
            </a:endParaRPr>
          </a:p>
        </p:txBody>
      </p:sp>
      <p:sp>
        <p:nvSpPr>
          <p:cNvPr id="10" name="9 CuadroTexto"/>
          <p:cNvSpPr txBox="1"/>
          <p:nvPr/>
        </p:nvSpPr>
        <p:spPr>
          <a:xfrm>
            <a:off x="4788024" y="836712"/>
            <a:ext cx="4032448"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MX" dirty="0" smtClean="0"/>
              <a:t>Basada en intereses: Ocultos tras las posiciones, descansan los intereses. De hecho varias posiciones distintas, podrían satisfacer un interés.</a:t>
            </a:r>
            <a:endParaRPr lang="es-MX" dirty="0"/>
          </a:p>
        </p:txBody>
      </p:sp>
      <p:sp>
        <p:nvSpPr>
          <p:cNvPr id="9" name="8 CuadroTexto"/>
          <p:cNvSpPr txBox="1"/>
          <p:nvPr/>
        </p:nvSpPr>
        <p:spPr>
          <a:xfrm>
            <a:off x="1619672" y="2420888"/>
            <a:ext cx="5832648"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542925" indent="-542925">
              <a:lnSpc>
                <a:spcPct val="150000"/>
              </a:lnSpc>
              <a:buClr>
                <a:srgbClr val="AA3F3C"/>
              </a:buClr>
              <a:buFont typeface="Wingdings" pitchFamily="2" charset="2"/>
              <a:buChar char="q"/>
              <a:tabLst>
                <a:tab pos="627063" algn="l"/>
              </a:tabLst>
            </a:pPr>
            <a:r>
              <a:rPr lang="es-MX" dirty="0" smtClean="0"/>
              <a:t>Los participantes tienen una relación amistosa.</a:t>
            </a:r>
          </a:p>
          <a:p>
            <a:pPr marL="542925" indent="-542925">
              <a:lnSpc>
                <a:spcPct val="150000"/>
              </a:lnSpc>
              <a:buClr>
                <a:srgbClr val="AA3F3C"/>
              </a:buClr>
              <a:buFont typeface="Wingdings" pitchFamily="2" charset="2"/>
              <a:buChar char="q"/>
              <a:tabLst>
                <a:tab pos="627063" algn="l"/>
              </a:tabLst>
            </a:pPr>
            <a:r>
              <a:rPr lang="es-MX" dirty="0" smtClean="0"/>
              <a:t>El objetivo es el acuerdo.</a:t>
            </a:r>
          </a:p>
          <a:p>
            <a:pPr marL="542925" indent="-542925">
              <a:lnSpc>
                <a:spcPct val="150000"/>
              </a:lnSpc>
              <a:buClr>
                <a:srgbClr val="AA3F3C"/>
              </a:buClr>
              <a:buFont typeface="Wingdings" pitchFamily="2" charset="2"/>
              <a:buChar char="q"/>
              <a:tabLst>
                <a:tab pos="627063" algn="l"/>
              </a:tabLst>
            </a:pPr>
            <a:r>
              <a:rPr lang="es-MX" dirty="0" smtClean="0"/>
              <a:t>Se confía en el otro.</a:t>
            </a:r>
          </a:p>
          <a:p>
            <a:pPr marL="542925" indent="-542925">
              <a:lnSpc>
                <a:spcPct val="150000"/>
              </a:lnSpc>
              <a:buClr>
                <a:srgbClr val="AA3F3C"/>
              </a:buClr>
              <a:buFont typeface="Wingdings" pitchFamily="2" charset="2"/>
              <a:buChar char="q"/>
              <a:tabLst>
                <a:tab pos="627063" algn="l"/>
              </a:tabLst>
            </a:pPr>
            <a:r>
              <a:rPr lang="es-MX" dirty="0" smtClean="0"/>
              <a:t>Se insiste en el acuerdo.</a:t>
            </a:r>
          </a:p>
          <a:p>
            <a:pPr marL="542925" indent="-542925">
              <a:lnSpc>
                <a:spcPct val="150000"/>
              </a:lnSpc>
              <a:buClr>
                <a:srgbClr val="AA3F3C"/>
              </a:buClr>
              <a:buFont typeface="Wingdings" pitchFamily="2" charset="2"/>
              <a:buChar char="q"/>
              <a:tabLst>
                <a:tab pos="627063" algn="l"/>
              </a:tabLst>
            </a:pPr>
            <a:r>
              <a:rPr lang="es-MX" dirty="0" smtClean="0"/>
              <a:t>Se informa.</a:t>
            </a:r>
          </a:p>
          <a:p>
            <a:pPr marL="542925" indent="-542925">
              <a:lnSpc>
                <a:spcPct val="150000"/>
              </a:lnSpc>
              <a:buClr>
                <a:srgbClr val="AA3F3C"/>
              </a:buClr>
              <a:buFont typeface="Wingdings" pitchFamily="2" charset="2"/>
              <a:buChar char="q"/>
              <a:tabLst>
                <a:tab pos="627063" algn="l"/>
              </a:tabLst>
            </a:pPr>
            <a:r>
              <a:rPr lang="es-MX" dirty="0" smtClean="0"/>
              <a:t>Se muestra el límite inferior.</a:t>
            </a:r>
          </a:p>
          <a:p>
            <a:pPr marL="542925" indent="-542925">
              <a:lnSpc>
                <a:spcPct val="150000"/>
              </a:lnSpc>
              <a:buClr>
                <a:srgbClr val="AA3F3C"/>
              </a:buClr>
              <a:buFont typeface="Wingdings" pitchFamily="2" charset="2"/>
              <a:buChar char="q"/>
              <a:tabLst>
                <a:tab pos="627063" algn="l"/>
              </a:tabLst>
            </a:pPr>
            <a:r>
              <a:rPr lang="es-MX" dirty="0" smtClean="0"/>
              <a:t>Se intenta cubrir las necesidades de la otra parte.</a:t>
            </a:r>
          </a:p>
          <a:p>
            <a:pPr marL="542925" indent="-542925">
              <a:lnSpc>
                <a:spcPct val="150000"/>
              </a:lnSpc>
              <a:buClr>
                <a:srgbClr val="AA3F3C"/>
              </a:buClr>
              <a:buFont typeface="Wingdings" pitchFamily="2" charset="2"/>
              <a:buChar char="q"/>
              <a:tabLst>
                <a:tab pos="627063" algn="l"/>
              </a:tabLst>
            </a:pPr>
            <a:r>
              <a:rPr lang="es-MX" dirty="0" smtClean="0"/>
              <a:t>Se aceptan pérdidas con tal de llegar a acuerdos.</a:t>
            </a:r>
          </a:p>
        </p:txBody>
      </p:sp>
      <p:sp>
        <p:nvSpPr>
          <p:cNvPr id="11" name="10 Flecha a la derecha con muesca"/>
          <p:cNvSpPr/>
          <p:nvPr/>
        </p:nvSpPr>
        <p:spPr>
          <a:xfrm>
            <a:off x="4211960" y="1196752"/>
            <a:ext cx="504056" cy="36004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78038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Marcador de número de diapositiva"/>
          <p:cNvSpPr>
            <a:spLocks noGrp="1"/>
          </p:cNvSpPr>
          <p:nvPr>
            <p:ph type="sldNum" sz="quarter" idx="12"/>
          </p:nvPr>
        </p:nvSpPr>
        <p:spPr/>
        <p:txBody>
          <a:bodyPr/>
          <a:lstStyle/>
          <a:p>
            <a:pPr>
              <a:defRPr/>
            </a:pPr>
            <a:fld id="{07E43062-E2A3-4546-988C-E8823EF4477F}" type="slidenum">
              <a:rPr lang="es-ES"/>
              <a:pPr>
                <a:defRPr/>
              </a:pPr>
              <a:t>7</a:t>
            </a:fld>
            <a:endParaRPr lang="es-ES"/>
          </a:p>
        </p:txBody>
      </p:sp>
      <p:sp>
        <p:nvSpPr>
          <p:cNvPr id="10249" name="Rectangle 58"/>
          <p:cNvSpPr>
            <a:spLocks noChangeArrowheads="1"/>
          </p:cNvSpPr>
          <p:nvPr/>
        </p:nvSpPr>
        <p:spPr bwMode="auto">
          <a:xfrm>
            <a:off x="322263" y="539388"/>
            <a:ext cx="85709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s-ES_tradnl" b="1" dirty="0"/>
              <a:t>POSICIONES E INTERESES</a:t>
            </a:r>
          </a:p>
        </p:txBody>
      </p:sp>
      <p:sp>
        <p:nvSpPr>
          <p:cNvPr id="2" name="1 Rectángulo"/>
          <p:cNvSpPr/>
          <p:nvPr/>
        </p:nvSpPr>
        <p:spPr>
          <a:xfrm>
            <a:off x="623288" y="1286992"/>
            <a:ext cx="7909152" cy="1421928"/>
          </a:xfrm>
          <a:prstGeom prst="rect">
            <a:avLst/>
          </a:prstGeom>
        </p:spPr>
        <p:txBody>
          <a:bodyPr wrap="square">
            <a:spAutoFit/>
          </a:bodyPr>
          <a:lstStyle/>
          <a:p>
            <a:pPr algn="just">
              <a:lnSpc>
                <a:spcPct val="120000"/>
              </a:lnSpc>
              <a:defRPr/>
            </a:pPr>
            <a:r>
              <a:rPr lang="es-ES_tradnl" b="1" i="1" dirty="0">
                <a:solidFill>
                  <a:srgbClr val="3F3FFF"/>
                </a:solidFill>
              </a:rPr>
              <a:t>La</a:t>
            </a:r>
            <a:r>
              <a:rPr lang="es-ES_tradnl" dirty="0">
                <a:solidFill>
                  <a:srgbClr val="3F3FFF"/>
                </a:solidFill>
              </a:rPr>
              <a:t> </a:t>
            </a:r>
            <a:r>
              <a:rPr lang="es-ES_tradnl" b="1" i="1" dirty="0">
                <a:solidFill>
                  <a:srgbClr val="3F3FFF"/>
                </a:solidFill>
              </a:rPr>
              <a:t>Posición</a:t>
            </a:r>
          </a:p>
          <a:p>
            <a:pPr algn="just">
              <a:lnSpc>
                <a:spcPct val="120000"/>
              </a:lnSpc>
              <a:defRPr/>
            </a:pPr>
            <a:r>
              <a:rPr lang="es-ES_tradnl" dirty="0"/>
              <a:t>Es un </a:t>
            </a:r>
            <a:r>
              <a:rPr lang="es-ES_tradnl" b="1" i="1" dirty="0"/>
              <a:t>estado subjetivo</a:t>
            </a:r>
            <a:r>
              <a:rPr lang="es-ES_tradnl" dirty="0"/>
              <a:t> de las personas, en el cual </a:t>
            </a:r>
            <a:r>
              <a:rPr lang="es-ES_tradnl" b="1" i="1" dirty="0"/>
              <a:t>basan buena parte de su credibilidad</a:t>
            </a:r>
            <a:r>
              <a:rPr lang="es-ES_tradnl" dirty="0"/>
              <a:t> con los demás y confianza en sí mismo. Tiene que ver mucho con </a:t>
            </a:r>
            <a:r>
              <a:rPr lang="es-ES_tradnl" b="1" i="1" dirty="0"/>
              <a:t>aspectos emocionales y de sentimientos</a:t>
            </a:r>
            <a:r>
              <a:rPr lang="es-ES_tradnl" dirty="0"/>
              <a:t>.</a:t>
            </a:r>
          </a:p>
        </p:txBody>
      </p:sp>
      <p:sp>
        <p:nvSpPr>
          <p:cNvPr id="3" name="2 Rectángulo"/>
          <p:cNvSpPr/>
          <p:nvPr/>
        </p:nvSpPr>
        <p:spPr>
          <a:xfrm>
            <a:off x="611188" y="3070643"/>
            <a:ext cx="7993260" cy="1006429"/>
          </a:xfrm>
          <a:prstGeom prst="rect">
            <a:avLst/>
          </a:prstGeom>
        </p:spPr>
        <p:txBody>
          <a:bodyPr wrap="square">
            <a:spAutoFit/>
          </a:bodyPr>
          <a:lstStyle/>
          <a:p>
            <a:pPr>
              <a:lnSpc>
                <a:spcPct val="110000"/>
              </a:lnSpc>
              <a:defRPr/>
            </a:pPr>
            <a:r>
              <a:rPr lang="es-ES_tradnl" b="1" i="1" dirty="0">
                <a:solidFill>
                  <a:srgbClr val="3F3FFF"/>
                </a:solidFill>
              </a:rPr>
              <a:t>Los </a:t>
            </a:r>
            <a:r>
              <a:rPr lang="es-ES_tradnl" b="1" i="1" dirty="0" smtClean="0">
                <a:solidFill>
                  <a:srgbClr val="3F3FFF"/>
                </a:solidFill>
              </a:rPr>
              <a:t>Intereses</a:t>
            </a:r>
            <a:endParaRPr lang="es-ES_tradnl" sz="1000" b="1" i="1" dirty="0">
              <a:solidFill>
                <a:srgbClr val="3F3FFF"/>
              </a:solidFill>
            </a:endParaRPr>
          </a:p>
          <a:p>
            <a:pPr algn="just">
              <a:lnSpc>
                <a:spcPct val="110000"/>
              </a:lnSpc>
              <a:defRPr/>
            </a:pPr>
            <a:r>
              <a:rPr lang="es-ES_tradnl" b="1" i="1" dirty="0"/>
              <a:t>Son los beneficios que espera alcanzar una persona a través de ejercer una decisión o participar en un proceso grupal.</a:t>
            </a:r>
            <a:r>
              <a:rPr lang="es-ES_tradnl" b="1" dirty="0"/>
              <a:t> </a:t>
            </a:r>
            <a:endParaRPr lang="es-ES" dirty="0"/>
          </a:p>
        </p:txBody>
      </p:sp>
      <p:sp>
        <p:nvSpPr>
          <p:cNvPr id="4" name="3 Cinta perforada"/>
          <p:cNvSpPr/>
          <p:nvPr/>
        </p:nvSpPr>
        <p:spPr bwMode="auto">
          <a:xfrm>
            <a:off x="611188" y="4293096"/>
            <a:ext cx="7849244" cy="1173420"/>
          </a:xfrm>
          <a:prstGeom prst="flowChartPunchedTape">
            <a:avLst/>
          </a:prstGeom>
          <a:solidFill>
            <a:srgbClr val="3F3FFF"/>
          </a:solidFill>
          <a:ln>
            <a:noFill/>
          </a:ln>
          <a:effectLst>
            <a:reflection blurRad="6350" stA="52000" endA="300" endPos="35000" dir="5400000" sy="-100000" algn="bl" rotWithShape="0"/>
          </a:effectLst>
          <a:extLst/>
        </p:spPr>
        <p:txBody>
          <a:bodyPr rtlCol="0" anchor="ctr">
            <a:spAutoFit/>
          </a:bodyPr>
          <a:lstStyle/>
          <a:p>
            <a:pPr algn="just">
              <a:defRPr/>
            </a:pPr>
            <a:r>
              <a:rPr lang="es-ES_tradnl" sz="2000" b="1" i="1" dirty="0">
                <a:solidFill>
                  <a:schemeClr val="bg1"/>
                </a:solidFill>
                <a:effectLst>
                  <a:outerShdw blurRad="38100" dist="38100" dir="2700000" algn="tl">
                    <a:srgbClr val="000000">
                      <a:alpha val="43137"/>
                    </a:srgbClr>
                  </a:outerShdw>
                </a:effectLst>
              </a:rPr>
              <a:t>Las posturas o posiciones son lo que queremos, mientras los intereses son lo que necesitamos.</a:t>
            </a:r>
            <a:endParaRPr lang="es-ES" sz="20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4388284"/>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2"/>
          </p:nvPr>
        </p:nvSpPr>
        <p:spPr/>
        <p:txBody>
          <a:bodyPr/>
          <a:lstStyle/>
          <a:p>
            <a:pPr>
              <a:defRPr/>
            </a:pPr>
            <a:fld id="{5FBA46BD-95F9-4968-8E28-E71959E033D3}" type="slidenum">
              <a:rPr lang="es-ES"/>
              <a:pPr>
                <a:defRPr/>
              </a:pPr>
              <a:t>8</a:t>
            </a:fld>
            <a:endParaRPr lang="es-ES"/>
          </a:p>
        </p:txBody>
      </p:sp>
      <p:sp>
        <p:nvSpPr>
          <p:cNvPr id="11271" name="Rectangle 87"/>
          <p:cNvSpPr>
            <a:spLocks noChangeArrowheads="1"/>
          </p:cNvSpPr>
          <p:nvPr/>
        </p:nvSpPr>
        <p:spPr bwMode="auto">
          <a:xfrm>
            <a:off x="323849" y="476672"/>
            <a:ext cx="8496301" cy="366712"/>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p>
            <a:r>
              <a:rPr lang="es-ES" dirty="0">
                <a:cs typeface="Times New Roman" pitchFamily="18" charset="0"/>
              </a:rPr>
              <a:t>Las </a:t>
            </a:r>
            <a:r>
              <a:rPr lang="es-ES" b="1" i="1" dirty="0">
                <a:cs typeface="Times New Roman" pitchFamily="18" charset="0"/>
              </a:rPr>
              <a:t>posiciones sustentan</a:t>
            </a:r>
            <a:r>
              <a:rPr lang="es-ES" dirty="0">
                <a:cs typeface="Times New Roman" pitchFamily="18" charset="0"/>
              </a:rPr>
              <a:t> </a:t>
            </a:r>
            <a:r>
              <a:rPr lang="es-ES" b="1" i="1" dirty="0">
                <a:cs typeface="Times New Roman" pitchFamily="18" charset="0"/>
              </a:rPr>
              <a:t>diferentes formas de negociar</a:t>
            </a:r>
            <a:r>
              <a:rPr lang="es-ES" dirty="0">
                <a:cs typeface="Times New Roman" pitchFamily="18" charset="0"/>
              </a:rPr>
              <a:t>. </a:t>
            </a:r>
          </a:p>
        </p:txBody>
      </p:sp>
      <p:pic>
        <p:nvPicPr>
          <p:cNvPr id="1026" name="Picture 2" descr="http://t2.gstatic.com/images?q=tbn:ANd9GcSYR9pS-Z--TarL9RYWbir8OxauCKQMWcUh497emQvH9t4Gx0lY88G4XCb4q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586" y="4005064"/>
            <a:ext cx="1871886" cy="18002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028" name="Picture 4" descr="http://t2.gstatic.com/images?q=tbn:ANd9GcQC0yq3_VIVnYky2tagWpH271S6ALvV0zjVAfHsV-Mg14-Fmp0TM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1484784"/>
            <a:ext cx="1871886" cy="194421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9" name="8 Pentágono"/>
          <p:cNvSpPr/>
          <p:nvPr/>
        </p:nvSpPr>
        <p:spPr>
          <a:xfrm>
            <a:off x="323528" y="1442426"/>
            <a:ext cx="6480497" cy="1122477"/>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marL="265113" indent="-265113" algn="just">
              <a:buFont typeface="+mj-lt"/>
              <a:buAutoNum type="alphaUcPeriod"/>
            </a:pPr>
            <a:r>
              <a:rPr lang="es-ES" sz="1600" dirty="0" smtClean="0">
                <a:solidFill>
                  <a:schemeClr val="tx1"/>
                </a:solidFill>
                <a:cs typeface="Times New Roman" pitchFamily="18" charset="0"/>
              </a:rPr>
              <a:t>La </a:t>
            </a:r>
            <a:r>
              <a:rPr lang="es-ES" sz="1600" b="1" i="1" dirty="0" smtClean="0">
                <a:solidFill>
                  <a:schemeClr val="tx1"/>
                </a:solidFill>
                <a:cs typeface="Times New Roman" pitchFamily="18" charset="0"/>
              </a:rPr>
              <a:t>más negativa de participar </a:t>
            </a:r>
            <a:r>
              <a:rPr lang="es-ES" sz="1600" dirty="0" smtClean="0">
                <a:solidFill>
                  <a:schemeClr val="tx1"/>
                </a:solidFill>
                <a:cs typeface="Times New Roman" pitchFamily="18" charset="0"/>
              </a:rPr>
              <a:t>en una negociación es aquella en que la persona </a:t>
            </a:r>
            <a:r>
              <a:rPr lang="es-ES" sz="1600" b="1" i="1" dirty="0" smtClean="0">
                <a:solidFill>
                  <a:schemeClr val="tx1"/>
                </a:solidFill>
                <a:cs typeface="Times New Roman" pitchFamily="18" charset="0"/>
              </a:rPr>
              <a:t>mira el mundo e interpreta la realidad</a:t>
            </a:r>
            <a:r>
              <a:rPr lang="es-ES" sz="1600" dirty="0" smtClean="0">
                <a:solidFill>
                  <a:schemeClr val="tx1"/>
                </a:solidFill>
                <a:cs typeface="Times New Roman" pitchFamily="18" charset="0"/>
              </a:rPr>
              <a:t> de </a:t>
            </a:r>
            <a:r>
              <a:rPr lang="es-ES" sz="1600" b="1" i="1" dirty="0" smtClean="0">
                <a:solidFill>
                  <a:schemeClr val="tx1"/>
                </a:solidFill>
                <a:cs typeface="Times New Roman" pitchFamily="18" charset="0"/>
              </a:rPr>
              <a:t>acuerdo a su postura sin tener en cuenta el punto de vista de nadie</a:t>
            </a:r>
            <a:r>
              <a:rPr lang="es-ES" sz="1600" dirty="0" smtClean="0">
                <a:solidFill>
                  <a:schemeClr val="tx1"/>
                </a:solidFill>
                <a:cs typeface="Times New Roman" pitchFamily="18" charset="0"/>
              </a:rPr>
              <a:t>. </a:t>
            </a:r>
            <a:endParaRPr lang="es-MX" sz="1600" dirty="0">
              <a:solidFill>
                <a:schemeClr val="tx1"/>
              </a:solidFill>
            </a:endParaRPr>
          </a:p>
        </p:txBody>
      </p:sp>
      <p:sp>
        <p:nvSpPr>
          <p:cNvPr id="10" name="9 Pentágono"/>
          <p:cNvSpPr/>
          <p:nvPr/>
        </p:nvSpPr>
        <p:spPr>
          <a:xfrm>
            <a:off x="323528" y="2780088"/>
            <a:ext cx="6480497" cy="1441000"/>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marL="265113" indent="-265113" algn="just">
              <a:buFont typeface="+mj-lt"/>
              <a:buAutoNum type="alphaUcPeriod" startAt="2"/>
            </a:pPr>
            <a:r>
              <a:rPr lang="es-ES" sz="1600" dirty="0" smtClean="0">
                <a:solidFill>
                  <a:schemeClr val="tx1"/>
                </a:solidFill>
              </a:rPr>
              <a:t>La segunda forma de participar es aquella </a:t>
            </a:r>
            <a:r>
              <a:rPr lang="es-ES" sz="1600" b="1" i="1" dirty="0" smtClean="0">
                <a:solidFill>
                  <a:schemeClr val="tx1"/>
                </a:solidFill>
              </a:rPr>
              <a:t>donde se aprecia el punto de vista de otras personas, pero se da de forma subjetiva</a:t>
            </a:r>
            <a:r>
              <a:rPr lang="es-ES" sz="1600" dirty="0" smtClean="0">
                <a:solidFill>
                  <a:schemeClr val="tx1"/>
                </a:solidFill>
              </a:rPr>
              <a:t>, basada en la </a:t>
            </a:r>
            <a:r>
              <a:rPr lang="es-ES" sz="1600" b="1" i="1" dirty="0" smtClean="0">
                <a:solidFill>
                  <a:schemeClr val="tx1"/>
                </a:solidFill>
              </a:rPr>
              <a:t>sensibilidad a ciertos rasgos o elementos de afinidad con las otras personas.</a:t>
            </a:r>
            <a:r>
              <a:rPr lang="es-ES" sz="1600" dirty="0" smtClean="0">
                <a:solidFill>
                  <a:schemeClr val="tx1"/>
                </a:solidFill>
              </a:rPr>
              <a:t> </a:t>
            </a:r>
            <a:r>
              <a:rPr lang="es-ES" sz="1600" b="1" i="1" dirty="0" smtClean="0">
                <a:solidFill>
                  <a:schemeClr val="tx1"/>
                </a:solidFill>
              </a:rPr>
              <a:t>Considera como no fundamentales a los intereses, sino principalmente las posturas personales de cierta afinidad</a:t>
            </a:r>
            <a:r>
              <a:rPr lang="es-ES" sz="1600" dirty="0" smtClean="0">
                <a:solidFill>
                  <a:schemeClr val="tx1"/>
                </a:solidFill>
              </a:rPr>
              <a:t>.</a:t>
            </a:r>
            <a:endParaRPr lang="es-MX" sz="1600" dirty="0">
              <a:solidFill>
                <a:schemeClr val="tx1"/>
              </a:solidFill>
            </a:endParaRPr>
          </a:p>
        </p:txBody>
      </p:sp>
      <p:sp>
        <p:nvSpPr>
          <p:cNvPr id="13" name="12 Pentágono"/>
          <p:cNvSpPr/>
          <p:nvPr/>
        </p:nvSpPr>
        <p:spPr>
          <a:xfrm>
            <a:off x="323528" y="4473116"/>
            <a:ext cx="6480720" cy="1476164"/>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marL="265113" indent="-265113" algn="just">
              <a:buFont typeface="+mj-lt"/>
              <a:buAutoNum type="alphaUcPeriod" startAt="3"/>
            </a:pPr>
            <a:r>
              <a:rPr lang="es-ES" sz="1600" dirty="0" smtClean="0">
                <a:solidFill>
                  <a:schemeClr val="tx1"/>
                </a:solidFill>
              </a:rPr>
              <a:t>La tercera forma </a:t>
            </a:r>
            <a:r>
              <a:rPr lang="es-ES" sz="1600" b="1" i="1" dirty="0" smtClean="0">
                <a:solidFill>
                  <a:schemeClr val="tx1"/>
                </a:solidFill>
              </a:rPr>
              <a:t>es aquella donde se busca ver de una forma objetiva y externa las posturas y realidades de las personas que participan en la negociación, inclusive la propia.</a:t>
            </a:r>
            <a:r>
              <a:rPr lang="es-ES" sz="1600" dirty="0" smtClean="0">
                <a:solidFill>
                  <a:schemeClr val="tx1"/>
                </a:solidFill>
              </a:rPr>
              <a:t> Es la más </a:t>
            </a:r>
            <a:r>
              <a:rPr lang="es-ES" sz="1600" b="1" i="1" dirty="0" smtClean="0">
                <a:solidFill>
                  <a:schemeClr val="tx1"/>
                </a:solidFill>
              </a:rPr>
              <a:t>objetiva, siempre y cuando se centre en los intereses y acuerdos que se deben alcanzar independiente de las posiciones personales.</a:t>
            </a:r>
            <a:endParaRPr lang="es-MX" sz="1600" dirty="0">
              <a:solidFill>
                <a:schemeClr val="tx1"/>
              </a:solidFill>
            </a:endParaRPr>
          </a:p>
        </p:txBody>
      </p:sp>
    </p:spTree>
    <p:extLst>
      <p:ext uri="{BB962C8B-B14F-4D97-AF65-F5344CB8AC3E}">
        <p14:creationId xmlns:p14="http://schemas.microsoft.com/office/powerpoint/2010/main" val="1274967449"/>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4"/>
          <p:cNvSpPr>
            <a:spLocks noChangeArrowheads="1"/>
          </p:cNvSpPr>
          <p:nvPr/>
        </p:nvSpPr>
        <p:spPr bwMode="auto">
          <a:xfrm>
            <a:off x="323850" y="476250"/>
            <a:ext cx="8496301" cy="366713"/>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nchor="ctr">
            <a:spAutoFit/>
          </a:bodyPr>
          <a:lstStyle/>
          <a:p>
            <a:r>
              <a:rPr lang="es-ES_tradnl" b="1" dirty="0"/>
              <a:t>La negociación debe conducirse entonces a través de los intereses</a:t>
            </a:r>
            <a:r>
              <a:rPr lang="es-ES_tradnl" b="1" i="1" dirty="0"/>
              <a:t>.</a:t>
            </a:r>
          </a:p>
        </p:txBody>
      </p:sp>
      <p:sp>
        <p:nvSpPr>
          <p:cNvPr id="12293" name="Rectangle 55"/>
          <p:cNvSpPr>
            <a:spLocks noChangeArrowheads="1"/>
          </p:cNvSpPr>
          <p:nvPr/>
        </p:nvSpPr>
        <p:spPr bwMode="auto">
          <a:xfrm>
            <a:off x="323528" y="1124744"/>
            <a:ext cx="8496944" cy="620426"/>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10000"/>
              </a:lnSpc>
            </a:pPr>
            <a:r>
              <a:rPr lang="es-ES_tradnl" sz="1600" dirty="0"/>
              <a:t>Una negociación basada en los </a:t>
            </a:r>
            <a:r>
              <a:rPr lang="es-ES_tradnl" sz="1600" b="1" dirty="0"/>
              <a:t>intereses,</a:t>
            </a:r>
            <a:r>
              <a:rPr lang="es-ES_tradnl" sz="1600" dirty="0"/>
              <a:t> normalmente lleva a </a:t>
            </a:r>
            <a:r>
              <a:rPr lang="es-ES_tradnl" sz="1600" b="1" dirty="0"/>
              <a:t>acuerdos que resultan benéficos</a:t>
            </a:r>
            <a:r>
              <a:rPr lang="es-ES_tradnl" sz="1600" dirty="0"/>
              <a:t> para las partes participantes</a:t>
            </a:r>
            <a:r>
              <a:rPr lang="es-ES_tradnl" sz="1600" dirty="0" smtClean="0"/>
              <a:t>.</a:t>
            </a:r>
            <a:endParaRPr lang="es-ES_tradnl" sz="1600" dirty="0"/>
          </a:p>
        </p:txBody>
      </p:sp>
      <p:sp>
        <p:nvSpPr>
          <p:cNvPr id="7" name="6 Rectángulo"/>
          <p:cNvSpPr/>
          <p:nvPr/>
        </p:nvSpPr>
        <p:spPr>
          <a:xfrm>
            <a:off x="304564" y="1916832"/>
            <a:ext cx="8515908" cy="9048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10000"/>
              </a:lnSpc>
              <a:buClr>
                <a:schemeClr val="accent6">
                  <a:lumMod val="75000"/>
                </a:schemeClr>
              </a:buClr>
              <a:buFont typeface="Wingdings" pitchFamily="2" charset="2"/>
              <a:buChar char="q"/>
            </a:pPr>
            <a:r>
              <a:rPr lang="es-ES_tradnl" sz="1600" dirty="0" smtClean="0"/>
              <a:t>  Produce </a:t>
            </a:r>
            <a:r>
              <a:rPr lang="es-ES_tradnl" sz="1600" b="1" i="1" dirty="0" smtClean="0"/>
              <a:t>soluciones a la medida</a:t>
            </a:r>
            <a:r>
              <a:rPr lang="es-ES_tradnl" sz="1600" dirty="0" smtClean="0"/>
              <a:t> de los intereses.</a:t>
            </a:r>
          </a:p>
          <a:p>
            <a:pPr algn="just">
              <a:lnSpc>
                <a:spcPct val="110000"/>
              </a:lnSpc>
              <a:buClr>
                <a:schemeClr val="accent6">
                  <a:lumMod val="75000"/>
                </a:schemeClr>
              </a:buClr>
              <a:buFont typeface="Wingdings" pitchFamily="2" charset="2"/>
              <a:buChar char="q"/>
            </a:pPr>
            <a:r>
              <a:rPr lang="es-ES_tradnl" sz="1600" b="1" i="1" dirty="0" smtClean="0"/>
              <a:t>  Crea relaciones</a:t>
            </a:r>
            <a:r>
              <a:rPr lang="es-ES_tradnl" sz="1600" dirty="0" smtClean="0"/>
              <a:t> y promueve la confianza.</a:t>
            </a:r>
          </a:p>
          <a:p>
            <a:pPr algn="just">
              <a:lnSpc>
                <a:spcPct val="110000"/>
              </a:lnSpc>
              <a:buClr>
                <a:schemeClr val="accent6">
                  <a:lumMod val="75000"/>
                </a:schemeClr>
              </a:buClr>
              <a:buFont typeface="Wingdings" pitchFamily="2" charset="2"/>
              <a:buChar char="q"/>
            </a:pPr>
            <a:r>
              <a:rPr lang="es-ES_tradnl" sz="1600" b="1" i="1" dirty="0" smtClean="0"/>
              <a:t>  Moldea un comportamiento cooperativo</a:t>
            </a:r>
            <a:r>
              <a:rPr lang="es-ES_tradnl" sz="1600" dirty="0" smtClean="0"/>
              <a:t> a utilizar en el futuro.</a:t>
            </a:r>
            <a:endParaRPr lang="es-ES_tradnl" sz="1600" dirty="0"/>
          </a:p>
        </p:txBody>
      </p:sp>
      <p:sp>
        <p:nvSpPr>
          <p:cNvPr id="2" name="1 Rectángulo"/>
          <p:cNvSpPr/>
          <p:nvPr/>
        </p:nvSpPr>
        <p:spPr>
          <a:xfrm>
            <a:off x="323528" y="3234462"/>
            <a:ext cx="8496944" cy="338554"/>
          </a:xfrm>
          <a:prstGeom prst="rect">
            <a:avLst/>
          </a:prstGeom>
        </p:spPr>
        <p:txBody>
          <a:bodyPr wrap="square">
            <a:spAutoFit/>
          </a:bodyPr>
          <a:lstStyle/>
          <a:p>
            <a:pPr lvl="0" algn="ctr" defTabSz="622300">
              <a:spcBef>
                <a:spcPct val="0"/>
              </a:spcBef>
              <a:spcAft>
                <a:spcPct val="35000"/>
              </a:spcAft>
            </a:pPr>
            <a:r>
              <a:rPr lang="es-ES_tradnl" sz="1600" b="1" dirty="0"/>
              <a:t>Por su naturaleza e importancia, los intereses </a:t>
            </a:r>
            <a:r>
              <a:rPr lang="es-ES_tradnl" sz="1600" b="1" dirty="0" smtClean="0"/>
              <a:t>se </a:t>
            </a:r>
            <a:r>
              <a:rPr lang="es-ES_tradnl" sz="1600" b="1" dirty="0"/>
              <a:t>dividen en </a:t>
            </a:r>
            <a:r>
              <a:rPr lang="es-ES_tradnl" sz="1600" b="1" i="1" dirty="0"/>
              <a:t>dos categorías:  </a:t>
            </a:r>
          </a:p>
        </p:txBody>
      </p:sp>
      <p:grpSp>
        <p:nvGrpSpPr>
          <p:cNvPr id="12" name="11 Grupo"/>
          <p:cNvGrpSpPr/>
          <p:nvPr/>
        </p:nvGrpSpPr>
        <p:grpSpPr>
          <a:xfrm>
            <a:off x="683568" y="4005064"/>
            <a:ext cx="3776518" cy="1708059"/>
            <a:chOff x="1358166" y="1990286"/>
            <a:chExt cx="3776518" cy="1708059"/>
          </a:xfrm>
          <a:scene3d>
            <a:camera prst="orthographicFront"/>
            <a:lightRig rig="flat" dir="t"/>
          </a:scene3d>
        </p:grpSpPr>
        <p:sp>
          <p:nvSpPr>
            <p:cNvPr id="13" name="12 Rectángulo"/>
            <p:cNvSpPr/>
            <p:nvPr/>
          </p:nvSpPr>
          <p:spPr>
            <a:xfrm>
              <a:off x="1358166" y="1990286"/>
              <a:ext cx="3776518" cy="1708059"/>
            </a:xfrm>
            <a:prstGeom prst="rect">
              <a:avLst/>
            </a:prstGeom>
            <a:sp3d prstMaterial="dkEdge">
              <a:bevelT w="8200" h="38100"/>
            </a:sp3d>
          </p:spPr>
          <p:style>
            <a:lnRef idx="0">
              <a:schemeClr val="lt1">
                <a:hueOff val="0"/>
                <a:satOff val="0"/>
                <a:lumOff val="0"/>
                <a:alphaOff val="0"/>
              </a:schemeClr>
            </a:lnRef>
            <a:fillRef idx="2">
              <a:schemeClr val="accent4">
                <a:hueOff val="-2232385"/>
                <a:satOff val="13449"/>
                <a:lumOff val="1078"/>
                <a:alphaOff val="0"/>
              </a:schemeClr>
            </a:fillRef>
            <a:effectRef idx="1">
              <a:schemeClr val="accent4">
                <a:hueOff val="-2232385"/>
                <a:satOff val="13449"/>
                <a:lumOff val="1078"/>
                <a:alphaOff val="0"/>
              </a:schemeClr>
            </a:effectRef>
            <a:fontRef idx="minor">
              <a:schemeClr val="dk1"/>
            </a:fontRef>
          </p:style>
        </p:sp>
        <p:sp>
          <p:nvSpPr>
            <p:cNvPr id="14" name="13 Rectángulo"/>
            <p:cNvSpPr/>
            <p:nvPr/>
          </p:nvSpPr>
          <p:spPr>
            <a:xfrm>
              <a:off x="1358166" y="1990286"/>
              <a:ext cx="3776518" cy="170805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spcBef>
                  <a:spcPct val="0"/>
                </a:spcBef>
                <a:spcAft>
                  <a:spcPct val="35000"/>
                </a:spcAft>
              </a:pPr>
              <a:r>
                <a:rPr lang="es-ES_tradnl" sz="1600" b="1" i="1" u="sng" kern="1200" dirty="0" smtClean="0">
                  <a:cs typeface="Times New Roman" pitchFamily="18" charset="0"/>
                </a:rPr>
                <a:t>Intereses secundarios o derivados:</a:t>
              </a:r>
            </a:p>
            <a:p>
              <a:pPr lvl="0" algn="ctr" defTabSz="622300">
                <a:lnSpc>
                  <a:spcPct val="90000"/>
                </a:lnSpc>
                <a:spcBef>
                  <a:spcPct val="0"/>
                </a:spcBef>
                <a:spcAft>
                  <a:spcPct val="35000"/>
                </a:spcAft>
              </a:pPr>
              <a:endParaRPr lang="es-ES" sz="1400" i="1" u="sng" kern="1200" dirty="0" smtClean="0">
                <a:cs typeface="Times New Roman" pitchFamily="18" charset="0"/>
              </a:endParaRPr>
            </a:p>
            <a:p>
              <a:pPr lvl="0" algn="ctr" defTabSz="622300">
                <a:lnSpc>
                  <a:spcPct val="90000"/>
                </a:lnSpc>
                <a:spcBef>
                  <a:spcPct val="0"/>
                </a:spcBef>
                <a:spcAft>
                  <a:spcPct val="35000"/>
                </a:spcAft>
              </a:pPr>
              <a:r>
                <a:rPr lang="es-ES_tradnl" sz="1400" kern="1200" dirty="0" smtClean="0">
                  <a:cs typeface="Times New Roman" pitchFamily="18" charset="0"/>
                </a:rPr>
                <a:t>Se </a:t>
              </a:r>
              <a:r>
                <a:rPr lang="es-ES_tradnl" sz="1400" b="1" i="1" kern="1200" dirty="0" smtClean="0">
                  <a:cs typeface="Times New Roman" pitchFamily="18" charset="0"/>
                </a:rPr>
                <a:t>derivan de los principales. Complementan la satisfacción del interés fundamental. Deben cumplirse también, aunque su interpretación en un acuerdo tiene mayor flexibilidad que el interés fundamental.</a:t>
              </a:r>
              <a:endParaRPr lang="es-MX" sz="1400" kern="1200" dirty="0"/>
            </a:p>
          </p:txBody>
        </p:sp>
      </p:grpSp>
      <p:grpSp>
        <p:nvGrpSpPr>
          <p:cNvPr id="15" name="14 Grupo"/>
          <p:cNvGrpSpPr/>
          <p:nvPr/>
        </p:nvGrpSpPr>
        <p:grpSpPr>
          <a:xfrm>
            <a:off x="4788024" y="4005064"/>
            <a:ext cx="3776518" cy="1708059"/>
            <a:chOff x="3218242" y="3980175"/>
            <a:chExt cx="3776518" cy="1708059"/>
          </a:xfrm>
          <a:scene3d>
            <a:camera prst="orthographicFront"/>
            <a:lightRig rig="flat" dir="t"/>
          </a:scene3d>
        </p:grpSpPr>
        <p:sp>
          <p:nvSpPr>
            <p:cNvPr id="16" name="15 Rectángulo"/>
            <p:cNvSpPr/>
            <p:nvPr/>
          </p:nvSpPr>
          <p:spPr>
            <a:xfrm>
              <a:off x="3218242" y="3980175"/>
              <a:ext cx="3776518" cy="1708059"/>
            </a:xfrm>
            <a:prstGeom prst="rect">
              <a:avLst/>
            </a:prstGeom>
            <a:sp3d prstMaterial="dkEdge">
              <a:bevelT w="8200" h="38100"/>
            </a:sp3d>
          </p:spPr>
          <p:style>
            <a:lnRef idx="0">
              <a:schemeClr val="lt1">
                <a:hueOff val="0"/>
                <a:satOff val="0"/>
                <a:lumOff val="0"/>
                <a:alphaOff val="0"/>
              </a:schemeClr>
            </a:lnRef>
            <a:fillRef idx="2">
              <a:schemeClr val="accent4">
                <a:hueOff val="-4464770"/>
                <a:satOff val="26899"/>
                <a:lumOff val="2156"/>
                <a:alphaOff val="0"/>
              </a:schemeClr>
            </a:fillRef>
            <a:effectRef idx="1">
              <a:schemeClr val="accent4">
                <a:hueOff val="-4464770"/>
                <a:satOff val="26899"/>
                <a:lumOff val="2156"/>
                <a:alphaOff val="0"/>
              </a:schemeClr>
            </a:effectRef>
            <a:fontRef idx="minor">
              <a:schemeClr val="dk1"/>
            </a:fontRef>
          </p:style>
        </p:sp>
        <p:sp>
          <p:nvSpPr>
            <p:cNvPr id="17" name="16 Rectángulo"/>
            <p:cNvSpPr/>
            <p:nvPr/>
          </p:nvSpPr>
          <p:spPr>
            <a:xfrm>
              <a:off x="3218242" y="3980175"/>
              <a:ext cx="3776518" cy="170805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spcBef>
                  <a:spcPct val="0"/>
                </a:spcBef>
                <a:spcAft>
                  <a:spcPct val="35000"/>
                </a:spcAft>
              </a:pPr>
              <a:r>
                <a:rPr lang="es-ES_tradnl" sz="1600" b="1" i="1" u="sng" kern="1200" dirty="0" smtClean="0">
                  <a:cs typeface="Times New Roman" pitchFamily="18" charset="0"/>
                </a:rPr>
                <a:t>Intereses principales o fundamentales:</a:t>
              </a:r>
            </a:p>
            <a:p>
              <a:pPr lvl="0" algn="ctr" defTabSz="622300">
                <a:lnSpc>
                  <a:spcPct val="90000"/>
                </a:lnSpc>
                <a:spcBef>
                  <a:spcPct val="0"/>
                </a:spcBef>
                <a:spcAft>
                  <a:spcPct val="35000"/>
                </a:spcAft>
              </a:pPr>
              <a:endParaRPr lang="es-ES" sz="1400" u="sng" kern="1200" dirty="0" smtClean="0">
                <a:cs typeface="Times New Roman" pitchFamily="18" charset="0"/>
              </a:endParaRPr>
            </a:p>
            <a:p>
              <a:pPr lvl="0" algn="ctr" defTabSz="622300">
                <a:lnSpc>
                  <a:spcPct val="90000"/>
                </a:lnSpc>
                <a:spcBef>
                  <a:spcPct val="0"/>
                </a:spcBef>
                <a:spcAft>
                  <a:spcPct val="35000"/>
                </a:spcAft>
              </a:pPr>
              <a:r>
                <a:rPr lang="es-ES_tradnl" sz="1400" kern="1200" dirty="0" smtClean="0">
                  <a:cs typeface="Times New Roman" pitchFamily="18" charset="0"/>
                </a:rPr>
                <a:t>Son los </a:t>
              </a:r>
              <a:r>
                <a:rPr lang="es-ES_tradnl" sz="1400" b="1" i="1" kern="1200" dirty="0" smtClean="0">
                  <a:cs typeface="Times New Roman" pitchFamily="18" charset="0"/>
                </a:rPr>
                <a:t>resultados esenciales para las partes negociadoras. Constituyen el centro mismo de sus expectativas. Sin cumplirlos, los acuerdos no tendrán valor práctico para una o ambas partes</a:t>
              </a:r>
              <a:r>
                <a:rPr lang="es-ES_tradnl" sz="1400" i="1" kern="1200" dirty="0" smtClean="0">
                  <a:cs typeface="Times New Roman" pitchFamily="18" charset="0"/>
                </a:rPr>
                <a:t>.</a:t>
              </a:r>
              <a:r>
                <a:rPr lang="es-ES_tradnl" sz="1400" kern="1200" dirty="0" smtClean="0">
                  <a:cs typeface="Times New Roman" pitchFamily="18" charset="0"/>
                </a:rPr>
                <a:t> </a:t>
              </a:r>
              <a:endParaRPr lang="es-MX" sz="1400" kern="1200" dirty="0"/>
            </a:p>
          </p:txBody>
        </p:sp>
      </p:grpSp>
      <p:sp>
        <p:nvSpPr>
          <p:cNvPr id="3" name="2 Marcador de número de diapositiva"/>
          <p:cNvSpPr>
            <a:spLocks noGrp="1"/>
          </p:cNvSpPr>
          <p:nvPr>
            <p:ph type="sldNum" sz="quarter" idx="12"/>
          </p:nvPr>
        </p:nvSpPr>
        <p:spPr/>
        <p:txBody>
          <a:bodyPr/>
          <a:lstStyle/>
          <a:p>
            <a:fld id="{A504E3EF-3169-4CE3-8930-C28913B1318F}" type="slidenum">
              <a:rPr lang="es-MX" smtClean="0"/>
              <a:t>9</a:t>
            </a:fld>
            <a:endParaRPr lang="es-MX"/>
          </a:p>
        </p:txBody>
      </p:sp>
    </p:spTree>
    <p:extLst>
      <p:ext uri="{BB962C8B-B14F-4D97-AF65-F5344CB8AC3E}">
        <p14:creationId xmlns:p14="http://schemas.microsoft.com/office/powerpoint/2010/main" val="1884248321"/>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TotalTime>
  <Words>6721</Words>
  <Application>Microsoft Office PowerPoint</Application>
  <PresentationFormat>Presentación en pantalla (4:3)</PresentationFormat>
  <Paragraphs>887</Paragraphs>
  <Slides>59</Slides>
  <Notes>36</Notes>
  <HiddenSlides>0</HiddenSlides>
  <MMClips>0</MMClips>
  <ScaleCrop>false</ScaleCrop>
  <HeadingPairs>
    <vt:vector size="4" baseType="variant">
      <vt:variant>
        <vt:lpstr>Tema</vt:lpstr>
      </vt:variant>
      <vt:variant>
        <vt:i4>1</vt:i4>
      </vt:variant>
      <vt:variant>
        <vt:lpstr>Títulos de diapositiva</vt:lpstr>
      </vt:variant>
      <vt:variant>
        <vt:i4>59</vt:i4>
      </vt:variant>
    </vt:vector>
  </HeadingPairs>
  <TitlesOfParts>
    <vt:vector size="6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Conchi</dc:creator>
  <cp:lastModifiedBy>VACONSULTORES/PIMO</cp:lastModifiedBy>
  <cp:revision>75</cp:revision>
  <cp:lastPrinted>2013-07-31T18:59:02Z</cp:lastPrinted>
  <dcterms:created xsi:type="dcterms:W3CDTF">2013-07-09T14:38:17Z</dcterms:created>
  <dcterms:modified xsi:type="dcterms:W3CDTF">2013-08-01T14:13:36Z</dcterms:modified>
</cp:coreProperties>
</file>