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69" r:id="rId3"/>
    <p:sldId id="270" r:id="rId4"/>
    <p:sldId id="259" r:id="rId5"/>
    <p:sldId id="260" r:id="rId6"/>
    <p:sldId id="262" r:id="rId7"/>
    <p:sldId id="263" r:id="rId8"/>
    <p:sldId id="265" r:id="rId9"/>
    <p:sldId id="264" r:id="rId10"/>
    <p:sldId id="267" r:id="rId11"/>
    <p:sldId id="271" r:id="rId12"/>
    <p:sldId id="272" r:id="rId13"/>
    <p:sldId id="273" r:id="rId14"/>
    <p:sldId id="276" r:id="rId15"/>
    <p:sldId id="266" r:id="rId16"/>
    <p:sldId id="275" r:id="rId17"/>
    <p:sldId id="277" r:id="rId18"/>
    <p:sldId id="278" r:id="rId19"/>
    <p:sldId id="279" r:id="rId20"/>
    <p:sldId id="281" r:id="rId21"/>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uario\Downloads\Formatos%20del%20procedimiento%20de%20planificaci&#243;n%20energ&#233;tica%202018%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uario\Downloads\Formatos%20del%20procedimiento%20de%20planificaci&#243;n%20energ&#233;tica%202018%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uario\Downloads\Formatos%20del%20procedimiento%20de%20planificaci&#243;n%20energ&#233;tica%202018%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normalizeH="0" baseline="0">
                <a:solidFill>
                  <a:schemeClr val="dk1">
                    <a:lumMod val="50000"/>
                    <a:lumOff val="50000"/>
                  </a:schemeClr>
                </a:solidFill>
                <a:latin typeface="+mj-lt"/>
                <a:ea typeface="+mj-ea"/>
                <a:cs typeface="+mj-cs"/>
              </a:defRPr>
            </a:pPr>
            <a:r>
              <a:rPr lang="es-MX" sz="2800"/>
              <a:t>FUENTES</a:t>
            </a:r>
            <a:r>
              <a:rPr lang="es-MX" sz="2800" baseline="0"/>
              <a:t> DE ENERGÍA</a:t>
            </a:r>
            <a:endParaRPr lang="es-MX" sz="2800"/>
          </a:p>
        </c:rich>
      </c:tx>
      <c:layout/>
      <c:overlay val="0"/>
      <c:spPr>
        <a:noFill/>
        <a:ln>
          <a:noFill/>
        </a:ln>
        <a:effectLst/>
      </c:spPr>
    </c:title>
    <c:autoTitleDeleted val="0"/>
    <c:plotArea>
      <c:layout>
        <c:manualLayout>
          <c:layoutTarget val="inner"/>
          <c:xMode val="edge"/>
          <c:yMode val="edge"/>
          <c:x val="0.26800721784776904"/>
          <c:y val="0.18560185185185185"/>
          <c:w val="0.40287467191601051"/>
          <c:h val="0.6714577865266842"/>
        </c:manualLayout>
      </c:layout>
      <c:pieChart>
        <c:varyColors val="1"/>
        <c:ser>
          <c:idx val="0"/>
          <c:order val="0"/>
          <c:tx>
            <c:strRef>
              <c:f>'[Formatos del procedimiento de planificación energética 2018 (1).xlsx]Tipo y Uso'!$F$15:$F$16</c:f>
              <c:strCache>
                <c:ptCount val="1"/>
                <c:pt idx="0">
                  <c:v>Total eléctrica Total Combustibles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9299-4BF2-A33B-AAFC7424BAAE}"/>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9299-4BF2-A33B-AAFC7424BAAE}"/>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'[Formatos del procedimiento de planificación energética 2018 (1).xlsx]Tipo y Uso'!$F$15:$F$16</c:f>
              <c:strCache>
                <c:ptCount val="2"/>
                <c:pt idx="0">
                  <c:v>Total eléctrica</c:v>
                </c:pt>
                <c:pt idx="1">
                  <c:v>Total Combustibles</c:v>
                </c:pt>
              </c:strCache>
            </c:strRef>
          </c:cat>
          <c:val>
            <c:numRef>
              <c:f>'[Formatos del procedimiento de planificación energética 2018 (1).xlsx]Tipo y Uso'!$H$15:$H$16</c:f>
              <c:numCache>
                <c:formatCode>0%</c:formatCode>
                <c:ptCount val="2"/>
                <c:pt idx="0">
                  <c:v>0.63797359816693178</c:v>
                </c:pt>
                <c:pt idx="1">
                  <c:v>0.36202640183306822</c:v>
                </c:pt>
              </c:numCache>
            </c:numRef>
          </c:val>
          <c:extLst>
            <c:ext xmlns:c16="http://schemas.microsoft.com/office/drawing/2014/chart" uri="{C3380CC4-5D6E-409C-BE32-E72D297353CC}">
              <c16:uniqueId val="{0000000F-BCCE-4A48-887F-61470CA2F70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rtl="0">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normalizeH="0" baseline="0">
                <a:solidFill>
                  <a:schemeClr val="dk1">
                    <a:lumMod val="50000"/>
                    <a:lumOff val="50000"/>
                  </a:schemeClr>
                </a:solidFill>
                <a:latin typeface="+mj-lt"/>
                <a:ea typeface="+mj-ea"/>
                <a:cs typeface="+mj-cs"/>
              </a:defRPr>
            </a:pPr>
            <a:r>
              <a:rPr lang="es-MX" sz="2800" dirty="0"/>
              <a:t>USOS</a:t>
            </a:r>
            <a:r>
              <a:rPr lang="es-MX" sz="2800" baseline="0" dirty="0"/>
              <a:t>  DE LA ENERGÍA </a:t>
            </a:r>
            <a:r>
              <a:rPr lang="es-MX" sz="2800" baseline="0" dirty="0" smtClean="0"/>
              <a:t>ELÉCTRICA 2018</a:t>
            </a:r>
            <a:endParaRPr lang="es-MX" sz="2800" dirty="0"/>
          </a:p>
        </c:rich>
      </c:tx>
      <c:layout/>
      <c:overlay val="0"/>
      <c:spPr>
        <a:noFill/>
        <a:ln>
          <a:noFill/>
        </a:ln>
        <a:effectLst/>
      </c:spPr>
    </c:title>
    <c:autoTitleDeleted val="0"/>
    <c:plotArea>
      <c:layout>
        <c:manualLayout>
          <c:layoutTarget val="inner"/>
          <c:xMode val="edge"/>
          <c:yMode val="edge"/>
          <c:x val="0.26800721784776904"/>
          <c:y val="0.18560185185185185"/>
          <c:w val="0.40287467191601051"/>
          <c:h val="0.6714577865266842"/>
        </c:manualLayout>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ABB1-4D89-B7E8-E1487C96C860}"/>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ABB1-4D89-B7E8-E1487C96C860}"/>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ABB1-4D89-B7E8-E1487C96C860}"/>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'Tipo y Uso'!$E$7:$E$12</c:f>
              <c:strCache>
                <c:ptCount val="4"/>
                <c:pt idx="0">
                  <c:v>AIRE ACONDICIONADO</c:v>
                </c:pt>
                <c:pt idx="1">
                  <c:v>ILUMINACIÓN</c:v>
                </c:pt>
                <c:pt idx="2">
                  <c:v>EQUIPO VARIOS </c:v>
                </c:pt>
                <c:pt idx="3">
                  <c:v>AUTOMÓVILES</c:v>
                </c:pt>
              </c:strCache>
              <c:extLst/>
            </c:strRef>
          </c:cat>
          <c:val>
            <c:numRef>
              <c:f>'[Formatos del procedimiento de planificación energética 2018 (2).xlsx]Tipo y Uso'!$H$7:$H$9</c:f>
              <c:numCache>
                <c:formatCode>0%</c:formatCode>
                <c:ptCount val="3"/>
                <c:pt idx="0">
                  <c:v>0.38278415890015904</c:v>
                </c:pt>
                <c:pt idx="1">
                  <c:v>5.1037887853354544E-2</c:v>
                </c:pt>
                <c:pt idx="2">
                  <c:v>0.20415155141341818</c:v>
                </c:pt>
              </c:numCache>
            </c:numRef>
          </c:val>
          <c:extLst>
            <c:ext xmlns:c16="http://schemas.microsoft.com/office/drawing/2014/chart" uri="{C3380CC4-5D6E-409C-BE32-E72D297353CC}">
              <c16:uniqueId val="{00000008-ABB1-4D89-B7E8-E1487C96C860}"/>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6"/>
    </mc:Choice>
    <mc:Fallback>
      <c:style val="16"/>
    </mc:Fallback>
  </mc:AlternateContent>
  <c:chart>
    <c:title>
      <c:tx>
        <c:rich>
          <a:bodyPr/>
          <a:lstStyle/>
          <a:p>
            <a:pPr>
              <a:defRPr/>
            </a:pPr>
            <a:r>
              <a:rPr lang="es-MX" dirty="0" smtClean="0"/>
              <a:t>Electricidad</a:t>
            </a:r>
            <a:r>
              <a:rPr lang="es-MX" baseline="0" dirty="0" smtClean="0"/>
              <a:t> 2019</a:t>
            </a:r>
            <a:endParaRPr lang="es-MX" dirty="0"/>
          </a:p>
        </c:rich>
      </c:tx>
      <c:layout/>
      <c:overlay val="0"/>
    </c:title>
    <c:autoTitleDeleted val="0"/>
    <c:plotArea>
      <c:layout/>
      <c:barChart>
        <c:barDir val="col"/>
        <c:grouping val="clustered"/>
        <c:varyColors val="0"/>
        <c:ser>
          <c:idx val="0"/>
          <c:order val="0"/>
          <c:tx>
            <c:strRef>
              <c:f>'[Formatos del procedimiento de planificación energética 2018 (2).xlsx]Línea de Base'!$F$8</c:f>
              <c:strCache>
                <c:ptCount val="1"/>
                <c:pt idx="0">
                  <c:v>Actual 2019 (3)</c:v>
                </c:pt>
              </c:strCache>
            </c:strRef>
          </c:tx>
          <c:invertIfNegative val="0"/>
          <c:dLbls>
            <c:dLbl>
              <c:idx val="9"/>
              <c:layout/>
              <c:tx>
                <c:rich>
                  <a:bodyPr/>
                  <a:lstStyle/>
                  <a:p>
                    <a:r>
                      <a:rPr lang="en-US" dirty="0"/>
                      <a:t>Actual </a:t>
                    </a:r>
                    <a:r>
                      <a:rPr lang="en-US" dirty="0" smtClean="0"/>
                      <a:t>2019, </a:t>
                    </a:r>
                    <a:r>
                      <a:rPr lang="en-US" dirty="0"/>
                      <a:t>188,319.60</a:t>
                    </a:r>
                  </a:p>
                </c:rich>
              </c:tx>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F44B-4330-9FA4-179F304722F3}"/>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'[Formatos del procedimiento de planificación energética 2018 (2).xlsx]Línea de Base'!$B$10:$B$21</c:f>
              <c:strCache>
                <c:ptCount val="12"/>
                <c:pt idx="0">
                  <c:v>Enero</c:v>
                </c:pt>
                <c:pt idx="1">
                  <c:v>Febrero</c:v>
                </c:pt>
                <c:pt idx="2">
                  <c:v>Marzo</c:v>
                </c:pt>
                <c:pt idx="3">
                  <c:v>Abril</c:v>
                </c:pt>
                <c:pt idx="4">
                  <c:v>Mayo</c:v>
                </c:pt>
                <c:pt idx="5">
                  <c:v>Junio</c:v>
                </c:pt>
                <c:pt idx="6">
                  <c:v>Julio</c:v>
                </c:pt>
                <c:pt idx="7">
                  <c:v>Agosto</c:v>
                </c:pt>
                <c:pt idx="8">
                  <c:v>Septiembre</c:v>
                </c:pt>
                <c:pt idx="9">
                  <c:v>Octubre </c:v>
                </c:pt>
                <c:pt idx="10">
                  <c:v>Noviembre</c:v>
                </c:pt>
                <c:pt idx="11">
                  <c:v>Diciembre</c:v>
                </c:pt>
              </c:strCache>
            </c:strRef>
          </c:cat>
          <c:val>
            <c:numRef>
              <c:f>'[Formatos del procedimiento de planificación energética 2018 (2).xlsx]Línea de Base'!$F$10:$F$19</c:f>
              <c:numCache>
                <c:formatCode>#,##0.00</c:formatCode>
                <c:ptCount val="10"/>
                <c:pt idx="0">
                  <c:v>71653.679999999993</c:v>
                </c:pt>
                <c:pt idx="1">
                  <c:v>120597.12</c:v>
                </c:pt>
                <c:pt idx="2">
                  <c:v>157550.39999999999</c:v>
                </c:pt>
                <c:pt idx="3">
                  <c:v>123726.95999999999</c:v>
                </c:pt>
                <c:pt idx="4">
                  <c:v>196227.36000000002</c:v>
                </c:pt>
                <c:pt idx="5">
                  <c:v>211135.68</c:v>
                </c:pt>
                <c:pt idx="6">
                  <c:v>109680.48000000001</c:v>
                </c:pt>
                <c:pt idx="7">
                  <c:v>191388.96000000002</c:v>
                </c:pt>
                <c:pt idx="8">
                  <c:v>189816.47999999998</c:v>
                </c:pt>
                <c:pt idx="9">
                  <c:v>188319.6</c:v>
                </c:pt>
              </c:numCache>
            </c:numRef>
          </c:val>
          <c:extLst>
            <c:ext xmlns:c16="http://schemas.microsoft.com/office/drawing/2014/chart" uri="{C3380CC4-5D6E-409C-BE32-E72D297353CC}">
              <c16:uniqueId val="{00000001-F44B-4330-9FA4-179F304722F3}"/>
            </c:ext>
          </c:extLst>
        </c:ser>
        <c:dLbls>
          <c:showLegendKey val="0"/>
          <c:showVal val="0"/>
          <c:showCatName val="0"/>
          <c:showSerName val="0"/>
          <c:showPercent val="0"/>
          <c:showBubbleSize val="0"/>
        </c:dLbls>
        <c:gapWidth val="150"/>
        <c:axId val="152360064"/>
        <c:axId val="152361600"/>
      </c:barChart>
      <c:catAx>
        <c:axId val="152360064"/>
        <c:scaling>
          <c:orientation val="minMax"/>
        </c:scaling>
        <c:delete val="0"/>
        <c:axPos val="b"/>
        <c:numFmt formatCode="General" sourceLinked="0"/>
        <c:majorTickMark val="none"/>
        <c:minorTickMark val="none"/>
        <c:tickLblPos val="nextTo"/>
        <c:crossAx val="152361600"/>
        <c:crosses val="autoZero"/>
        <c:auto val="1"/>
        <c:lblAlgn val="ctr"/>
        <c:lblOffset val="100"/>
        <c:noMultiLvlLbl val="0"/>
      </c:catAx>
      <c:valAx>
        <c:axId val="152361600"/>
        <c:scaling>
          <c:orientation val="minMax"/>
        </c:scaling>
        <c:delete val="0"/>
        <c:axPos val="l"/>
        <c:majorGridlines/>
        <c:title>
          <c:tx>
            <c:rich>
              <a:bodyPr/>
              <a:lstStyle/>
              <a:p>
                <a:pPr>
                  <a:defRPr/>
                </a:pPr>
                <a:r>
                  <a:rPr lang="es-MX"/>
                  <a:t>MJ</a:t>
                </a:r>
              </a:p>
            </c:rich>
          </c:tx>
          <c:layout/>
          <c:overlay val="0"/>
        </c:title>
        <c:numFmt formatCode="#,##0.00" sourceLinked="1"/>
        <c:majorTickMark val="none"/>
        <c:minorTickMark val="none"/>
        <c:tickLblPos val="nextTo"/>
        <c:crossAx val="152360064"/>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EC16A-E07C-44C0-9ADD-1FE392735B6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MX"/>
        </a:p>
      </dgm:t>
    </dgm:pt>
    <dgm:pt modelId="{DCCD65A8-D707-4117-BF1D-3F27C8959D1A}">
      <dgm:prSet phldrT="[Texto]"/>
      <dgm:spPr>
        <a:solidFill>
          <a:srgbClr val="79BF79"/>
        </a:solidFill>
      </dgm:spPr>
      <dgm:t>
        <a:bodyPr/>
        <a:lstStyle/>
        <a:p>
          <a:r>
            <a:rPr lang="es-MX" dirty="0" smtClean="0"/>
            <a:t>ENTRADAS</a:t>
          </a:r>
          <a:endParaRPr lang="es-MX" dirty="0"/>
        </a:p>
      </dgm:t>
    </dgm:pt>
    <dgm:pt modelId="{7CDCD073-EB10-4707-ABA5-550D16CB21E6}" type="parTrans" cxnId="{2948C822-63CC-411E-A824-D7B66177F092}">
      <dgm:prSet/>
      <dgm:spPr/>
      <dgm:t>
        <a:bodyPr/>
        <a:lstStyle/>
        <a:p>
          <a:endParaRPr lang="es-MX"/>
        </a:p>
      </dgm:t>
    </dgm:pt>
    <dgm:pt modelId="{847CF052-CD2F-44B1-AE32-D75B0DF04C80}" type="sibTrans" cxnId="{2948C822-63CC-411E-A824-D7B66177F092}">
      <dgm:prSet/>
      <dgm:spPr/>
      <dgm:t>
        <a:bodyPr/>
        <a:lstStyle/>
        <a:p>
          <a:endParaRPr lang="es-MX"/>
        </a:p>
      </dgm:t>
    </dgm:pt>
    <dgm:pt modelId="{9FD0EEAE-6FAD-4F54-A538-5122D3B6EE91}">
      <dgm:prSet phldrT="[Texto]" custT="1">
        <dgm:style>
          <a:lnRef idx="1">
            <a:schemeClr val="dk1"/>
          </a:lnRef>
          <a:fillRef idx="2">
            <a:schemeClr val="dk1"/>
          </a:fillRef>
          <a:effectRef idx="1">
            <a:schemeClr val="dk1"/>
          </a:effectRef>
          <a:fontRef idx="minor">
            <a:schemeClr val="dk1"/>
          </a:fontRef>
        </dgm:style>
      </dgm:prSet>
      <dgm:spPr/>
      <dgm:t>
        <a:bodyPr/>
        <a:lstStyle/>
        <a:p>
          <a:r>
            <a:rPr lang="es-MX" sz="1100" dirty="0" smtClean="0"/>
            <a:t>FUENTES DE ENERGIA (ELECTRICA,COMBUSTIBLE, VAPOR, ETC)</a:t>
          </a:r>
          <a:endParaRPr lang="es-MX" sz="1100" dirty="0"/>
        </a:p>
      </dgm:t>
    </dgm:pt>
    <dgm:pt modelId="{19EE4C54-E951-4FB3-B5EC-3DDCFF17A41B}" type="parTrans" cxnId="{42360D01-291F-432D-A959-8FA5F454548E}">
      <dgm:prSet/>
      <dgm:spPr/>
      <dgm:t>
        <a:bodyPr/>
        <a:lstStyle/>
        <a:p>
          <a:endParaRPr lang="es-MX"/>
        </a:p>
      </dgm:t>
    </dgm:pt>
    <dgm:pt modelId="{9E362F70-A37E-40B5-8DC8-58A7EE2D9685}" type="sibTrans" cxnId="{42360D01-291F-432D-A959-8FA5F454548E}">
      <dgm:prSet/>
      <dgm:spPr/>
      <dgm:t>
        <a:bodyPr/>
        <a:lstStyle/>
        <a:p>
          <a:endParaRPr lang="es-MX"/>
        </a:p>
      </dgm:t>
    </dgm:pt>
    <dgm:pt modelId="{17D21429-7B9D-47DB-B2F0-F78FB5C827CC}">
      <dgm:prSet phldrT="[Texto]" custT="1">
        <dgm:style>
          <a:lnRef idx="1">
            <a:schemeClr val="dk1"/>
          </a:lnRef>
          <a:fillRef idx="2">
            <a:schemeClr val="dk1"/>
          </a:fillRef>
          <a:effectRef idx="1">
            <a:schemeClr val="dk1"/>
          </a:effectRef>
          <a:fontRef idx="minor">
            <a:schemeClr val="dk1"/>
          </a:fontRef>
        </dgm:style>
      </dgm:prSet>
      <dgm:spPr/>
      <dgm:t>
        <a:bodyPr/>
        <a:lstStyle/>
        <a:p>
          <a:r>
            <a:rPr lang="es-MX" sz="1100" dirty="0" smtClean="0"/>
            <a:t>USOS DE ENERGIA (ILUMINICIÓN, TRANSPORTE, VENTILACIÓN, ETC)</a:t>
          </a:r>
          <a:endParaRPr lang="es-MX" sz="1100" dirty="0"/>
        </a:p>
      </dgm:t>
    </dgm:pt>
    <dgm:pt modelId="{B9272419-1341-42A8-9A48-ADE71371246A}" type="parTrans" cxnId="{8137725E-BBEA-446F-AFED-30D1CF5BF24C}">
      <dgm:prSet/>
      <dgm:spPr/>
      <dgm:t>
        <a:bodyPr/>
        <a:lstStyle/>
        <a:p>
          <a:endParaRPr lang="es-MX"/>
        </a:p>
      </dgm:t>
    </dgm:pt>
    <dgm:pt modelId="{3A8844B5-4A45-4CF9-9F8D-42C20BFB3A2A}" type="sibTrans" cxnId="{8137725E-BBEA-446F-AFED-30D1CF5BF24C}">
      <dgm:prSet/>
      <dgm:spPr/>
      <dgm:t>
        <a:bodyPr/>
        <a:lstStyle/>
        <a:p>
          <a:endParaRPr lang="es-MX"/>
        </a:p>
      </dgm:t>
    </dgm:pt>
    <dgm:pt modelId="{A3B15AF6-E483-4B12-A55E-55968DD656AC}">
      <dgm:prSet phldrT="[Texto]"/>
      <dgm:spPr>
        <a:solidFill>
          <a:srgbClr val="79BF79"/>
        </a:solidFill>
      </dgm:spPr>
      <dgm:t>
        <a:bodyPr/>
        <a:lstStyle/>
        <a:p>
          <a:r>
            <a:rPr lang="es-MX" dirty="0" smtClean="0"/>
            <a:t>REVISIÓN ENERGÉTICA</a:t>
          </a:r>
          <a:endParaRPr lang="es-MX" dirty="0"/>
        </a:p>
      </dgm:t>
    </dgm:pt>
    <dgm:pt modelId="{E35DB56F-47BA-4D32-BA65-1E6443066EC2}" type="parTrans" cxnId="{C96BDEF9-8B6E-454D-A67A-488AFE72FBF1}">
      <dgm:prSet/>
      <dgm:spPr/>
      <dgm:t>
        <a:bodyPr/>
        <a:lstStyle/>
        <a:p>
          <a:endParaRPr lang="es-MX"/>
        </a:p>
      </dgm:t>
    </dgm:pt>
    <dgm:pt modelId="{774E82A9-8764-43F4-8F15-C7A053F78DEB}" type="sibTrans" cxnId="{C96BDEF9-8B6E-454D-A67A-488AFE72FBF1}">
      <dgm:prSet/>
      <dgm:spPr/>
      <dgm:t>
        <a:bodyPr/>
        <a:lstStyle/>
        <a:p>
          <a:endParaRPr lang="es-MX"/>
        </a:p>
      </dgm:t>
    </dgm:pt>
    <dgm:pt modelId="{252697F8-D7BD-483B-92C8-C022B0C11BFF}">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ANALISIS DE DATOS ENERGETICOS</a:t>
          </a:r>
          <a:endParaRPr lang="es-MX" dirty="0"/>
        </a:p>
      </dgm:t>
    </dgm:pt>
    <dgm:pt modelId="{C1446C58-2B34-4689-9EC4-E505AADF8DB0}" type="parTrans" cxnId="{7A354532-417C-47AD-A899-7BDC54D2B455}">
      <dgm:prSet/>
      <dgm:spPr/>
      <dgm:t>
        <a:bodyPr/>
        <a:lstStyle/>
        <a:p>
          <a:endParaRPr lang="es-MX"/>
        </a:p>
      </dgm:t>
    </dgm:pt>
    <dgm:pt modelId="{32C2A8A9-660F-47DB-A912-743059D02A7D}" type="sibTrans" cxnId="{7A354532-417C-47AD-A899-7BDC54D2B455}">
      <dgm:prSet/>
      <dgm:spPr/>
      <dgm:t>
        <a:bodyPr/>
        <a:lstStyle/>
        <a:p>
          <a:endParaRPr lang="es-MX"/>
        </a:p>
      </dgm:t>
    </dgm:pt>
    <dgm:pt modelId="{1162E944-4E82-49A5-AF7A-29D42ED8E320}">
      <dgm:prSet phldrT="[Texto]"/>
      <dgm:spPr>
        <a:solidFill>
          <a:srgbClr val="79BF79"/>
        </a:solidFill>
      </dgm:spPr>
      <dgm:t>
        <a:bodyPr/>
        <a:lstStyle/>
        <a:p>
          <a:r>
            <a:rPr lang="es-MX" dirty="0" smtClean="0"/>
            <a:t>SALIDAS</a:t>
          </a:r>
          <a:endParaRPr lang="es-MX" dirty="0"/>
        </a:p>
      </dgm:t>
    </dgm:pt>
    <dgm:pt modelId="{E1B3B032-2DA2-455E-8D04-5984A541033C}" type="parTrans" cxnId="{3DCFFAEB-C0AD-47A2-B6C0-8E41E669F0B6}">
      <dgm:prSet/>
      <dgm:spPr/>
      <dgm:t>
        <a:bodyPr/>
        <a:lstStyle/>
        <a:p>
          <a:endParaRPr lang="es-MX"/>
        </a:p>
      </dgm:t>
    </dgm:pt>
    <dgm:pt modelId="{4F3E8F12-226F-4469-9C66-52D06C3D73D5}" type="sibTrans" cxnId="{3DCFFAEB-C0AD-47A2-B6C0-8E41E669F0B6}">
      <dgm:prSet/>
      <dgm:spPr/>
      <dgm:t>
        <a:bodyPr/>
        <a:lstStyle/>
        <a:p>
          <a:endParaRPr lang="es-MX"/>
        </a:p>
      </dgm:t>
    </dgm:pt>
    <dgm:pt modelId="{0B8B45DC-B881-4358-AA20-78ECAADE8740}">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LINEA DE BASE ENERGERTICA</a:t>
          </a:r>
          <a:endParaRPr lang="es-MX" dirty="0"/>
        </a:p>
      </dgm:t>
    </dgm:pt>
    <dgm:pt modelId="{67BD637B-E813-4265-94A5-0237C783DABF}" type="parTrans" cxnId="{99E35C32-8359-4F54-8090-39DC40ACA348}">
      <dgm:prSet/>
      <dgm:spPr/>
      <dgm:t>
        <a:bodyPr/>
        <a:lstStyle/>
        <a:p>
          <a:endParaRPr lang="es-MX"/>
        </a:p>
      </dgm:t>
    </dgm:pt>
    <dgm:pt modelId="{F88886D2-C28C-449E-B97B-8E4DF8166C99}" type="sibTrans" cxnId="{99E35C32-8359-4F54-8090-39DC40ACA348}">
      <dgm:prSet/>
      <dgm:spPr/>
      <dgm:t>
        <a:bodyPr/>
        <a:lstStyle/>
        <a:p>
          <a:endParaRPr lang="es-MX"/>
        </a:p>
      </dgm:t>
    </dgm:pt>
    <dgm:pt modelId="{06E730D0-D734-48FF-8658-1ADB78D157A2}">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OBJETIVOS</a:t>
          </a:r>
          <a:endParaRPr lang="es-MX" dirty="0"/>
        </a:p>
      </dgm:t>
    </dgm:pt>
    <dgm:pt modelId="{17230581-04EE-4C08-99C1-C661C3B09905}" type="parTrans" cxnId="{5ABEB7F7-A736-4A1D-B2E9-4BE3BAA31A2E}">
      <dgm:prSet/>
      <dgm:spPr/>
      <dgm:t>
        <a:bodyPr/>
        <a:lstStyle/>
        <a:p>
          <a:endParaRPr lang="es-MX"/>
        </a:p>
      </dgm:t>
    </dgm:pt>
    <dgm:pt modelId="{54467639-A1C0-4553-96FA-5E2B37CC54CF}" type="sibTrans" cxnId="{5ABEB7F7-A736-4A1D-B2E9-4BE3BAA31A2E}">
      <dgm:prSet/>
      <dgm:spPr/>
      <dgm:t>
        <a:bodyPr/>
        <a:lstStyle/>
        <a:p>
          <a:endParaRPr lang="es-MX"/>
        </a:p>
      </dgm:t>
    </dgm:pt>
    <dgm:pt modelId="{E71E38AB-B7A3-4FD2-8E11-E794899903CC}">
      <dgm:prSet phldrT="[Texto]" custT="1">
        <dgm:style>
          <a:lnRef idx="1">
            <a:schemeClr val="dk1"/>
          </a:lnRef>
          <a:fillRef idx="2">
            <a:schemeClr val="dk1"/>
          </a:fillRef>
          <a:effectRef idx="1">
            <a:schemeClr val="dk1"/>
          </a:effectRef>
          <a:fontRef idx="minor">
            <a:schemeClr val="dk1"/>
          </a:fontRef>
        </dgm:style>
      </dgm:prSet>
      <dgm:spPr/>
      <dgm:t>
        <a:bodyPr/>
        <a:lstStyle/>
        <a:p>
          <a:r>
            <a:rPr lang="es-MX" sz="1100" dirty="0" smtClean="0"/>
            <a:t>CONSUMOS DE ENERGIA (GASTO TOTAL DE ENERGIA)</a:t>
          </a:r>
          <a:endParaRPr lang="es-MX" sz="1100" dirty="0"/>
        </a:p>
      </dgm:t>
    </dgm:pt>
    <dgm:pt modelId="{767D1F60-7D4F-4956-BE25-0C285E33C61C}" type="parTrans" cxnId="{2FF6D073-C3DE-457F-A392-74B1D9166B88}">
      <dgm:prSet/>
      <dgm:spPr/>
      <dgm:t>
        <a:bodyPr/>
        <a:lstStyle/>
        <a:p>
          <a:endParaRPr lang="es-MX"/>
        </a:p>
      </dgm:t>
    </dgm:pt>
    <dgm:pt modelId="{1CBC2CCE-91B1-4D4F-B54B-49B967B2A295}" type="sibTrans" cxnId="{2FF6D073-C3DE-457F-A392-74B1D9166B88}">
      <dgm:prSet/>
      <dgm:spPr/>
      <dgm:t>
        <a:bodyPr/>
        <a:lstStyle/>
        <a:p>
          <a:endParaRPr lang="es-MX"/>
        </a:p>
      </dgm:t>
    </dgm:pt>
    <dgm:pt modelId="{D545203B-68DC-4D2F-9312-ED3A8444FAC4}">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IDENTIFICACIÓN DE USOS SIGNIFICATIVOS</a:t>
          </a:r>
          <a:endParaRPr lang="es-MX" dirty="0"/>
        </a:p>
      </dgm:t>
    </dgm:pt>
    <dgm:pt modelId="{300B62E8-9B3D-45C6-947E-6BEDA3BE28A1}" type="parTrans" cxnId="{4B1522CA-0CFE-40B5-B10C-E3395E873A3D}">
      <dgm:prSet/>
      <dgm:spPr/>
      <dgm:t>
        <a:bodyPr/>
        <a:lstStyle/>
        <a:p>
          <a:endParaRPr lang="es-MX"/>
        </a:p>
      </dgm:t>
    </dgm:pt>
    <dgm:pt modelId="{A4C14593-68A0-40A6-AFB9-8A08EBC19EC1}" type="sibTrans" cxnId="{4B1522CA-0CFE-40B5-B10C-E3395E873A3D}">
      <dgm:prSet/>
      <dgm:spPr/>
      <dgm:t>
        <a:bodyPr/>
        <a:lstStyle/>
        <a:p>
          <a:endParaRPr lang="es-MX"/>
        </a:p>
      </dgm:t>
    </dgm:pt>
    <dgm:pt modelId="{001B199A-945E-498B-A61C-C69542B17DF7}">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INDICADORES DE DESEMPEÑO ENERGETICO</a:t>
          </a:r>
          <a:endParaRPr lang="es-MX" dirty="0"/>
        </a:p>
      </dgm:t>
    </dgm:pt>
    <dgm:pt modelId="{3B788CD7-5FCF-4CEA-9411-E9C2C3DD304A}" type="parTrans" cxnId="{162D35EE-DC3D-41AC-B6CA-280FC21BC125}">
      <dgm:prSet/>
      <dgm:spPr/>
      <dgm:t>
        <a:bodyPr/>
        <a:lstStyle/>
        <a:p>
          <a:endParaRPr lang="es-MX"/>
        </a:p>
      </dgm:t>
    </dgm:pt>
    <dgm:pt modelId="{F71E3A53-70D2-42CD-A120-D462555F3BB7}" type="sibTrans" cxnId="{162D35EE-DC3D-41AC-B6CA-280FC21BC125}">
      <dgm:prSet/>
      <dgm:spPr/>
      <dgm:t>
        <a:bodyPr/>
        <a:lstStyle/>
        <a:p>
          <a:endParaRPr lang="es-MX"/>
        </a:p>
      </dgm:t>
    </dgm:pt>
    <dgm:pt modelId="{D6861573-2A3B-4A8E-8249-5E6F07892427}">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METAS</a:t>
          </a:r>
          <a:endParaRPr lang="es-MX" dirty="0"/>
        </a:p>
      </dgm:t>
    </dgm:pt>
    <dgm:pt modelId="{F2A17167-BB61-4724-B6B5-C6EB5C374A01}" type="parTrans" cxnId="{C07010E9-8CDB-4687-8398-9B860CD55C9E}">
      <dgm:prSet/>
      <dgm:spPr/>
      <dgm:t>
        <a:bodyPr/>
        <a:lstStyle/>
        <a:p>
          <a:endParaRPr lang="es-MX"/>
        </a:p>
      </dgm:t>
    </dgm:pt>
    <dgm:pt modelId="{F5CA9D50-2DD4-44E1-9A2E-2C06E3B57A3B}" type="sibTrans" cxnId="{C07010E9-8CDB-4687-8398-9B860CD55C9E}">
      <dgm:prSet/>
      <dgm:spPr/>
      <dgm:t>
        <a:bodyPr/>
        <a:lstStyle/>
        <a:p>
          <a:endParaRPr lang="es-MX"/>
        </a:p>
      </dgm:t>
    </dgm:pt>
    <dgm:pt modelId="{5011A60E-4E77-4D9A-94B0-68CC10B3F3ED}">
      <dgm:prSet phldrT="[Texto]">
        <dgm:style>
          <a:lnRef idx="1">
            <a:schemeClr val="dk1"/>
          </a:lnRef>
          <a:fillRef idx="2">
            <a:schemeClr val="dk1"/>
          </a:fillRef>
          <a:effectRef idx="1">
            <a:schemeClr val="dk1"/>
          </a:effectRef>
          <a:fontRef idx="minor">
            <a:schemeClr val="dk1"/>
          </a:fontRef>
        </dgm:style>
      </dgm:prSet>
      <dgm:spPr/>
      <dgm:t>
        <a:bodyPr/>
        <a:lstStyle/>
        <a:p>
          <a:r>
            <a:rPr lang="es-MX" dirty="0" smtClean="0"/>
            <a:t>PLANES DE ACCIÓN</a:t>
          </a:r>
          <a:endParaRPr lang="es-MX" dirty="0"/>
        </a:p>
      </dgm:t>
    </dgm:pt>
    <dgm:pt modelId="{738D0BE1-33DD-45D0-8480-1053553F310C}" type="parTrans" cxnId="{8D6BF480-CAF6-42AF-B2BC-0FB7EF51D10E}">
      <dgm:prSet/>
      <dgm:spPr/>
      <dgm:t>
        <a:bodyPr/>
        <a:lstStyle/>
        <a:p>
          <a:endParaRPr lang="es-MX"/>
        </a:p>
      </dgm:t>
    </dgm:pt>
    <dgm:pt modelId="{C68D6575-DBA3-4EA6-93ED-445C1A2F993D}" type="sibTrans" cxnId="{8D6BF480-CAF6-42AF-B2BC-0FB7EF51D10E}">
      <dgm:prSet/>
      <dgm:spPr/>
      <dgm:t>
        <a:bodyPr/>
        <a:lstStyle/>
        <a:p>
          <a:endParaRPr lang="es-MX"/>
        </a:p>
      </dgm:t>
    </dgm:pt>
    <dgm:pt modelId="{E23DB611-6165-4531-8F31-B632136F0640}" type="pres">
      <dgm:prSet presAssocID="{96AEC16A-E07C-44C0-9ADD-1FE392735B65}" presName="Name0" presStyleCnt="0">
        <dgm:presLayoutVars>
          <dgm:dir/>
          <dgm:animLvl val="lvl"/>
          <dgm:resizeHandles val="exact"/>
        </dgm:presLayoutVars>
      </dgm:prSet>
      <dgm:spPr/>
      <dgm:t>
        <a:bodyPr/>
        <a:lstStyle/>
        <a:p>
          <a:endParaRPr lang="es-MX"/>
        </a:p>
      </dgm:t>
    </dgm:pt>
    <dgm:pt modelId="{8C3B1730-2883-41C4-ACCD-491298312C16}" type="pres">
      <dgm:prSet presAssocID="{96AEC16A-E07C-44C0-9ADD-1FE392735B65}" presName="tSp" presStyleCnt="0"/>
      <dgm:spPr/>
    </dgm:pt>
    <dgm:pt modelId="{851E98DE-8920-4E52-8DD9-FBF141075237}" type="pres">
      <dgm:prSet presAssocID="{96AEC16A-E07C-44C0-9ADD-1FE392735B65}" presName="bSp" presStyleCnt="0"/>
      <dgm:spPr/>
    </dgm:pt>
    <dgm:pt modelId="{D4B349C2-F26A-4602-AD74-F63D83D1C3BD}" type="pres">
      <dgm:prSet presAssocID="{96AEC16A-E07C-44C0-9ADD-1FE392735B65}" presName="process" presStyleCnt="0"/>
      <dgm:spPr/>
    </dgm:pt>
    <dgm:pt modelId="{896D0156-915B-429F-A76E-2EF4568E54B4}" type="pres">
      <dgm:prSet presAssocID="{DCCD65A8-D707-4117-BF1D-3F27C8959D1A}" presName="composite1" presStyleCnt="0"/>
      <dgm:spPr/>
    </dgm:pt>
    <dgm:pt modelId="{2A1149C9-8584-419E-92BC-58687161BCC9}" type="pres">
      <dgm:prSet presAssocID="{DCCD65A8-D707-4117-BF1D-3F27C8959D1A}" presName="dummyNode1" presStyleLbl="node1" presStyleIdx="0" presStyleCnt="3"/>
      <dgm:spPr/>
    </dgm:pt>
    <dgm:pt modelId="{6D8C6D2B-A39D-467E-89A8-DBDE75DC6480}" type="pres">
      <dgm:prSet presAssocID="{DCCD65A8-D707-4117-BF1D-3F27C8959D1A}" presName="childNode1" presStyleLbl="bgAcc1" presStyleIdx="0" presStyleCnt="3">
        <dgm:presLayoutVars>
          <dgm:bulletEnabled val="1"/>
        </dgm:presLayoutVars>
      </dgm:prSet>
      <dgm:spPr/>
      <dgm:t>
        <a:bodyPr/>
        <a:lstStyle/>
        <a:p>
          <a:endParaRPr lang="es-MX"/>
        </a:p>
      </dgm:t>
    </dgm:pt>
    <dgm:pt modelId="{CC68718B-76AD-4A92-9331-6F205C2DA87B}" type="pres">
      <dgm:prSet presAssocID="{DCCD65A8-D707-4117-BF1D-3F27C8959D1A}" presName="childNode1tx" presStyleLbl="bgAcc1" presStyleIdx="0" presStyleCnt="3">
        <dgm:presLayoutVars>
          <dgm:bulletEnabled val="1"/>
        </dgm:presLayoutVars>
      </dgm:prSet>
      <dgm:spPr/>
      <dgm:t>
        <a:bodyPr/>
        <a:lstStyle/>
        <a:p>
          <a:endParaRPr lang="es-MX"/>
        </a:p>
      </dgm:t>
    </dgm:pt>
    <dgm:pt modelId="{4651A4B8-6026-44ED-AAD4-B73638C11DFF}" type="pres">
      <dgm:prSet presAssocID="{DCCD65A8-D707-4117-BF1D-3F27C8959D1A}" presName="parentNode1" presStyleLbl="node1" presStyleIdx="0" presStyleCnt="3">
        <dgm:presLayoutVars>
          <dgm:chMax val="1"/>
          <dgm:bulletEnabled val="1"/>
        </dgm:presLayoutVars>
      </dgm:prSet>
      <dgm:spPr/>
      <dgm:t>
        <a:bodyPr/>
        <a:lstStyle/>
        <a:p>
          <a:endParaRPr lang="es-MX"/>
        </a:p>
      </dgm:t>
    </dgm:pt>
    <dgm:pt modelId="{B756A440-9C0A-4E0C-86B9-F9FAE0FFC81D}" type="pres">
      <dgm:prSet presAssocID="{DCCD65A8-D707-4117-BF1D-3F27C8959D1A}" presName="connSite1" presStyleCnt="0"/>
      <dgm:spPr/>
    </dgm:pt>
    <dgm:pt modelId="{5CAD9C7B-5D2E-4196-B448-2F3A208EA262}" type="pres">
      <dgm:prSet presAssocID="{847CF052-CD2F-44B1-AE32-D75B0DF04C80}" presName="Name9" presStyleLbl="sibTrans2D1" presStyleIdx="0" presStyleCnt="2"/>
      <dgm:spPr/>
      <dgm:t>
        <a:bodyPr/>
        <a:lstStyle/>
        <a:p>
          <a:endParaRPr lang="es-MX"/>
        </a:p>
      </dgm:t>
    </dgm:pt>
    <dgm:pt modelId="{13E7A390-A15A-4D95-8421-8A20EC21924D}" type="pres">
      <dgm:prSet presAssocID="{A3B15AF6-E483-4B12-A55E-55968DD656AC}" presName="composite2" presStyleCnt="0"/>
      <dgm:spPr/>
    </dgm:pt>
    <dgm:pt modelId="{D83F05F6-0D27-490B-98C8-37D72FA18DD1}" type="pres">
      <dgm:prSet presAssocID="{A3B15AF6-E483-4B12-A55E-55968DD656AC}" presName="dummyNode2" presStyleLbl="node1" presStyleIdx="0" presStyleCnt="3"/>
      <dgm:spPr/>
    </dgm:pt>
    <dgm:pt modelId="{3BABE444-4FD6-4867-9060-2C0C372C743B}" type="pres">
      <dgm:prSet presAssocID="{A3B15AF6-E483-4B12-A55E-55968DD656AC}" presName="childNode2" presStyleLbl="bgAcc1" presStyleIdx="1" presStyleCnt="3">
        <dgm:presLayoutVars>
          <dgm:bulletEnabled val="1"/>
        </dgm:presLayoutVars>
      </dgm:prSet>
      <dgm:spPr/>
      <dgm:t>
        <a:bodyPr/>
        <a:lstStyle/>
        <a:p>
          <a:endParaRPr lang="es-MX"/>
        </a:p>
      </dgm:t>
    </dgm:pt>
    <dgm:pt modelId="{7FF8430D-5F63-4F2C-A294-3FCAD982E876}" type="pres">
      <dgm:prSet presAssocID="{A3B15AF6-E483-4B12-A55E-55968DD656AC}" presName="childNode2tx" presStyleLbl="bgAcc1" presStyleIdx="1" presStyleCnt="3">
        <dgm:presLayoutVars>
          <dgm:bulletEnabled val="1"/>
        </dgm:presLayoutVars>
      </dgm:prSet>
      <dgm:spPr/>
      <dgm:t>
        <a:bodyPr/>
        <a:lstStyle/>
        <a:p>
          <a:endParaRPr lang="es-MX"/>
        </a:p>
      </dgm:t>
    </dgm:pt>
    <dgm:pt modelId="{AD7F77E4-C4CF-46D6-A6DD-CE44C0999DF1}" type="pres">
      <dgm:prSet presAssocID="{A3B15AF6-E483-4B12-A55E-55968DD656AC}" presName="parentNode2" presStyleLbl="node1" presStyleIdx="1" presStyleCnt="3">
        <dgm:presLayoutVars>
          <dgm:chMax val="0"/>
          <dgm:bulletEnabled val="1"/>
        </dgm:presLayoutVars>
      </dgm:prSet>
      <dgm:spPr/>
      <dgm:t>
        <a:bodyPr/>
        <a:lstStyle/>
        <a:p>
          <a:endParaRPr lang="es-MX"/>
        </a:p>
      </dgm:t>
    </dgm:pt>
    <dgm:pt modelId="{DB5FD7D7-89D9-4C37-BDE5-2D1E9DE4C7AE}" type="pres">
      <dgm:prSet presAssocID="{A3B15AF6-E483-4B12-A55E-55968DD656AC}" presName="connSite2" presStyleCnt="0"/>
      <dgm:spPr/>
    </dgm:pt>
    <dgm:pt modelId="{6FC4183F-4472-4FDD-A693-FF7D2DC39B20}" type="pres">
      <dgm:prSet presAssocID="{774E82A9-8764-43F4-8F15-C7A053F78DEB}" presName="Name18" presStyleLbl="sibTrans2D1" presStyleIdx="1" presStyleCnt="2"/>
      <dgm:spPr/>
      <dgm:t>
        <a:bodyPr/>
        <a:lstStyle/>
        <a:p>
          <a:endParaRPr lang="es-MX"/>
        </a:p>
      </dgm:t>
    </dgm:pt>
    <dgm:pt modelId="{8BF0118A-2913-47B4-938B-32A6F00EF974}" type="pres">
      <dgm:prSet presAssocID="{1162E944-4E82-49A5-AF7A-29D42ED8E320}" presName="composite1" presStyleCnt="0"/>
      <dgm:spPr/>
    </dgm:pt>
    <dgm:pt modelId="{77DAA92C-74B1-483D-9F23-EF52EEF2BAFA}" type="pres">
      <dgm:prSet presAssocID="{1162E944-4E82-49A5-AF7A-29D42ED8E320}" presName="dummyNode1" presStyleLbl="node1" presStyleIdx="1" presStyleCnt="3"/>
      <dgm:spPr/>
    </dgm:pt>
    <dgm:pt modelId="{AC4E47F3-BBA2-4B70-95E9-03CB87191AE4}" type="pres">
      <dgm:prSet presAssocID="{1162E944-4E82-49A5-AF7A-29D42ED8E320}" presName="childNode1" presStyleLbl="bgAcc1" presStyleIdx="2" presStyleCnt="3">
        <dgm:presLayoutVars>
          <dgm:bulletEnabled val="1"/>
        </dgm:presLayoutVars>
      </dgm:prSet>
      <dgm:spPr/>
      <dgm:t>
        <a:bodyPr/>
        <a:lstStyle/>
        <a:p>
          <a:endParaRPr lang="es-MX"/>
        </a:p>
      </dgm:t>
    </dgm:pt>
    <dgm:pt modelId="{49447D03-6835-4E28-8FE5-645B38703913}" type="pres">
      <dgm:prSet presAssocID="{1162E944-4E82-49A5-AF7A-29D42ED8E320}" presName="childNode1tx" presStyleLbl="bgAcc1" presStyleIdx="2" presStyleCnt="3">
        <dgm:presLayoutVars>
          <dgm:bulletEnabled val="1"/>
        </dgm:presLayoutVars>
      </dgm:prSet>
      <dgm:spPr/>
      <dgm:t>
        <a:bodyPr/>
        <a:lstStyle/>
        <a:p>
          <a:endParaRPr lang="es-MX"/>
        </a:p>
      </dgm:t>
    </dgm:pt>
    <dgm:pt modelId="{075AF627-5786-457C-9054-05C13A74B51D}" type="pres">
      <dgm:prSet presAssocID="{1162E944-4E82-49A5-AF7A-29D42ED8E320}" presName="parentNode1" presStyleLbl="node1" presStyleIdx="2" presStyleCnt="3">
        <dgm:presLayoutVars>
          <dgm:chMax val="1"/>
          <dgm:bulletEnabled val="1"/>
        </dgm:presLayoutVars>
      </dgm:prSet>
      <dgm:spPr/>
      <dgm:t>
        <a:bodyPr/>
        <a:lstStyle/>
        <a:p>
          <a:endParaRPr lang="es-MX"/>
        </a:p>
      </dgm:t>
    </dgm:pt>
    <dgm:pt modelId="{90D5DBB3-47CC-45CB-B663-8C16E66378A9}" type="pres">
      <dgm:prSet presAssocID="{1162E944-4E82-49A5-AF7A-29D42ED8E320}" presName="connSite1" presStyleCnt="0"/>
      <dgm:spPr/>
    </dgm:pt>
  </dgm:ptLst>
  <dgm:cxnLst>
    <dgm:cxn modelId="{99E35C32-8359-4F54-8090-39DC40ACA348}" srcId="{1162E944-4E82-49A5-AF7A-29D42ED8E320}" destId="{0B8B45DC-B881-4358-AA20-78ECAADE8740}" srcOrd="0" destOrd="0" parTransId="{67BD637B-E813-4265-94A5-0237C783DABF}" sibTransId="{F88886D2-C28C-449E-B97B-8E4DF8166C99}"/>
    <dgm:cxn modelId="{7294D030-C18E-441E-82B4-0F09427D467C}" type="presOf" srcId="{5011A60E-4E77-4D9A-94B0-68CC10B3F3ED}" destId="{AC4E47F3-BBA2-4B70-95E9-03CB87191AE4}" srcOrd="0" destOrd="4" presId="urn:microsoft.com/office/officeart/2005/8/layout/hProcess4"/>
    <dgm:cxn modelId="{154819BF-0B12-4BB4-8270-B32D36D9D2DE}" type="presOf" srcId="{0B8B45DC-B881-4358-AA20-78ECAADE8740}" destId="{49447D03-6835-4E28-8FE5-645B38703913}" srcOrd="1" destOrd="0" presId="urn:microsoft.com/office/officeart/2005/8/layout/hProcess4"/>
    <dgm:cxn modelId="{2E2B177A-A593-4AA8-BFB3-1FA520DD321B}" type="presOf" srcId="{0B8B45DC-B881-4358-AA20-78ECAADE8740}" destId="{AC4E47F3-BBA2-4B70-95E9-03CB87191AE4}" srcOrd="0" destOrd="0" presId="urn:microsoft.com/office/officeart/2005/8/layout/hProcess4"/>
    <dgm:cxn modelId="{F27A35DD-92FE-47E6-8901-036535D053F2}" type="presOf" srcId="{17D21429-7B9D-47DB-B2F0-F78FB5C827CC}" destId="{6D8C6D2B-A39D-467E-89A8-DBDE75DC6480}" srcOrd="0" destOrd="1" presId="urn:microsoft.com/office/officeart/2005/8/layout/hProcess4"/>
    <dgm:cxn modelId="{8137725E-BBEA-446F-AFED-30D1CF5BF24C}" srcId="{DCCD65A8-D707-4117-BF1D-3F27C8959D1A}" destId="{17D21429-7B9D-47DB-B2F0-F78FB5C827CC}" srcOrd="1" destOrd="0" parTransId="{B9272419-1341-42A8-9A48-ADE71371246A}" sibTransId="{3A8844B5-4A45-4CF9-9F8D-42C20BFB3A2A}"/>
    <dgm:cxn modelId="{42360D01-291F-432D-A959-8FA5F454548E}" srcId="{DCCD65A8-D707-4117-BF1D-3F27C8959D1A}" destId="{9FD0EEAE-6FAD-4F54-A538-5122D3B6EE91}" srcOrd="0" destOrd="0" parTransId="{19EE4C54-E951-4FB3-B5EC-3DDCFF17A41B}" sibTransId="{9E362F70-A37E-40B5-8DC8-58A7EE2D9685}"/>
    <dgm:cxn modelId="{9B2DE84D-D2EC-492E-B895-EC5A76C0C0B4}" type="presOf" srcId="{252697F8-D7BD-483B-92C8-C022B0C11BFF}" destId="{3BABE444-4FD6-4867-9060-2C0C372C743B}" srcOrd="0" destOrd="0" presId="urn:microsoft.com/office/officeart/2005/8/layout/hProcess4"/>
    <dgm:cxn modelId="{3C0A1BED-A4F6-4B04-8DAC-0B7B7618DD7C}" type="presOf" srcId="{774E82A9-8764-43F4-8F15-C7A053F78DEB}" destId="{6FC4183F-4472-4FDD-A693-FF7D2DC39B20}" srcOrd="0" destOrd="0" presId="urn:microsoft.com/office/officeart/2005/8/layout/hProcess4"/>
    <dgm:cxn modelId="{4E22AE2A-1A63-4100-A0C7-E7CFB28006A5}" type="presOf" srcId="{DCCD65A8-D707-4117-BF1D-3F27C8959D1A}" destId="{4651A4B8-6026-44ED-AAD4-B73638C11DFF}" srcOrd="0" destOrd="0" presId="urn:microsoft.com/office/officeart/2005/8/layout/hProcess4"/>
    <dgm:cxn modelId="{2948C822-63CC-411E-A824-D7B66177F092}" srcId="{96AEC16A-E07C-44C0-9ADD-1FE392735B65}" destId="{DCCD65A8-D707-4117-BF1D-3F27C8959D1A}" srcOrd="0" destOrd="0" parTransId="{7CDCD073-EB10-4707-ABA5-550D16CB21E6}" sibTransId="{847CF052-CD2F-44B1-AE32-D75B0DF04C80}"/>
    <dgm:cxn modelId="{8D6BF480-CAF6-42AF-B2BC-0FB7EF51D10E}" srcId="{1162E944-4E82-49A5-AF7A-29D42ED8E320}" destId="{5011A60E-4E77-4D9A-94B0-68CC10B3F3ED}" srcOrd="4" destOrd="0" parTransId="{738D0BE1-33DD-45D0-8480-1053553F310C}" sibTransId="{C68D6575-DBA3-4EA6-93ED-445C1A2F993D}"/>
    <dgm:cxn modelId="{C73D0550-190E-4323-AD6A-0C77E02098C2}" type="presOf" srcId="{D6861573-2A3B-4A8E-8249-5E6F07892427}" destId="{49447D03-6835-4E28-8FE5-645B38703913}" srcOrd="1" destOrd="3" presId="urn:microsoft.com/office/officeart/2005/8/layout/hProcess4"/>
    <dgm:cxn modelId="{3DCFFAEB-C0AD-47A2-B6C0-8E41E669F0B6}" srcId="{96AEC16A-E07C-44C0-9ADD-1FE392735B65}" destId="{1162E944-4E82-49A5-AF7A-29D42ED8E320}" srcOrd="2" destOrd="0" parTransId="{E1B3B032-2DA2-455E-8D04-5984A541033C}" sibTransId="{4F3E8F12-226F-4469-9C66-52D06C3D73D5}"/>
    <dgm:cxn modelId="{D7C9E1D0-799A-45F9-AC51-070B492480FD}" type="presOf" srcId="{1162E944-4E82-49A5-AF7A-29D42ED8E320}" destId="{075AF627-5786-457C-9054-05C13A74B51D}" srcOrd="0" destOrd="0" presId="urn:microsoft.com/office/officeart/2005/8/layout/hProcess4"/>
    <dgm:cxn modelId="{CA5D66B9-64A5-41BC-A419-810DDE24BCA4}" type="presOf" srcId="{9FD0EEAE-6FAD-4F54-A538-5122D3B6EE91}" destId="{6D8C6D2B-A39D-467E-89A8-DBDE75DC6480}" srcOrd="0" destOrd="0" presId="urn:microsoft.com/office/officeart/2005/8/layout/hProcess4"/>
    <dgm:cxn modelId="{162D35EE-DC3D-41AC-B6CA-280FC21BC125}" srcId="{1162E944-4E82-49A5-AF7A-29D42ED8E320}" destId="{001B199A-945E-498B-A61C-C69542B17DF7}" srcOrd="1" destOrd="0" parTransId="{3B788CD7-5FCF-4CEA-9411-E9C2C3DD304A}" sibTransId="{F71E3A53-70D2-42CD-A120-D462555F3BB7}"/>
    <dgm:cxn modelId="{56E80820-2AA3-4ED0-A20C-6E65F05DD1F6}" type="presOf" srcId="{06E730D0-D734-48FF-8658-1ADB78D157A2}" destId="{49447D03-6835-4E28-8FE5-645B38703913}" srcOrd="1" destOrd="2" presId="urn:microsoft.com/office/officeart/2005/8/layout/hProcess4"/>
    <dgm:cxn modelId="{2FF6D073-C3DE-457F-A392-74B1D9166B88}" srcId="{DCCD65A8-D707-4117-BF1D-3F27C8959D1A}" destId="{E71E38AB-B7A3-4FD2-8E11-E794899903CC}" srcOrd="2" destOrd="0" parTransId="{767D1F60-7D4F-4956-BE25-0C285E33C61C}" sibTransId="{1CBC2CCE-91B1-4D4F-B54B-49B967B2A295}"/>
    <dgm:cxn modelId="{7A354532-417C-47AD-A899-7BDC54D2B455}" srcId="{A3B15AF6-E483-4B12-A55E-55968DD656AC}" destId="{252697F8-D7BD-483B-92C8-C022B0C11BFF}" srcOrd="0" destOrd="0" parTransId="{C1446C58-2B34-4689-9EC4-E505AADF8DB0}" sibTransId="{32C2A8A9-660F-47DB-A912-743059D02A7D}"/>
    <dgm:cxn modelId="{2BFE5EBB-F7FE-4DA5-BA09-9AEED6D76687}" type="presOf" srcId="{001B199A-945E-498B-A61C-C69542B17DF7}" destId="{49447D03-6835-4E28-8FE5-645B38703913}" srcOrd="1" destOrd="1" presId="urn:microsoft.com/office/officeart/2005/8/layout/hProcess4"/>
    <dgm:cxn modelId="{BD50B005-5FFF-4EF4-AC09-DEFA40C19DB0}" type="presOf" srcId="{A3B15AF6-E483-4B12-A55E-55968DD656AC}" destId="{AD7F77E4-C4CF-46D6-A6DD-CE44C0999DF1}" srcOrd="0" destOrd="0" presId="urn:microsoft.com/office/officeart/2005/8/layout/hProcess4"/>
    <dgm:cxn modelId="{0E13B21C-A260-4836-91F7-29EDB2BCC5DA}" type="presOf" srcId="{96AEC16A-E07C-44C0-9ADD-1FE392735B65}" destId="{E23DB611-6165-4531-8F31-B632136F0640}" srcOrd="0" destOrd="0" presId="urn:microsoft.com/office/officeart/2005/8/layout/hProcess4"/>
    <dgm:cxn modelId="{C1FB9D9A-DC4A-449D-A1F3-45617A8E98E8}" type="presOf" srcId="{D545203B-68DC-4D2F-9312-ED3A8444FAC4}" destId="{7FF8430D-5F63-4F2C-A294-3FCAD982E876}" srcOrd="1" destOrd="1" presId="urn:microsoft.com/office/officeart/2005/8/layout/hProcess4"/>
    <dgm:cxn modelId="{C07010E9-8CDB-4687-8398-9B860CD55C9E}" srcId="{1162E944-4E82-49A5-AF7A-29D42ED8E320}" destId="{D6861573-2A3B-4A8E-8249-5E6F07892427}" srcOrd="3" destOrd="0" parTransId="{F2A17167-BB61-4724-B6B5-C6EB5C374A01}" sibTransId="{F5CA9D50-2DD4-44E1-9A2E-2C06E3B57A3B}"/>
    <dgm:cxn modelId="{4B1522CA-0CFE-40B5-B10C-E3395E873A3D}" srcId="{A3B15AF6-E483-4B12-A55E-55968DD656AC}" destId="{D545203B-68DC-4D2F-9312-ED3A8444FAC4}" srcOrd="1" destOrd="0" parTransId="{300B62E8-9B3D-45C6-947E-6BEDA3BE28A1}" sibTransId="{A4C14593-68A0-40A6-AFB9-8A08EBC19EC1}"/>
    <dgm:cxn modelId="{B31B2804-84A8-43F7-B31D-A3B912395E9F}" type="presOf" srcId="{E71E38AB-B7A3-4FD2-8E11-E794899903CC}" destId="{CC68718B-76AD-4A92-9331-6F205C2DA87B}" srcOrd="1" destOrd="2" presId="urn:microsoft.com/office/officeart/2005/8/layout/hProcess4"/>
    <dgm:cxn modelId="{1D1BA65B-67F6-4499-8B5B-2D63E96DAE97}" type="presOf" srcId="{D545203B-68DC-4D2F-9312-ED3A8444FAC4}" destId="{3BABE444-4FD6-4867-9060-2C0C372C743B}" srcOrd="0" destOrd="1" presId="urn:microsoft.com/office/officeart/2005/8/layout/hProcess4"/>
    <dgm:cxn modelId="{BA9934C4-0429-4203-A4DD-17FA22AA487B}" type="presOf" srcId="{252697F8-D7BD-483B-92C8-C022B0C11BFF}" destId="{7FF8430D-5F63-4F2C-A294-3FCAD982E876}" srcOrd="1" destOrd="0" presId="urn:microsoft.com/office/officeart/2005/8/layout/hProcess4"/>
    <dgm:cxn modelId="{C96BDEF9-8B6E-454D-A67A-488AFE72FBF1}" srcId="{96AEC16A-E07C-44C0-9ADD-1FE392735B65}" destId="{A3B15AF6-E483-4B12-A55E-55968DD656AC}" srcOrd="1" destOrd="0" parTransId="{E35DB56F-47BA-4D32-BA65-1E6443066EC2}" sibTransId="{774E82A9-8764-43F4-8F15-C7A053F78DEB}"/>
    <dgm:cxn modelId="{A0A4B4DA-55DF-4054-AB8D-36F9E6C43B3D}" type="presOf" srcId="{17D21429-7B9D-47DB-B2F0-F78FB5C827CC}" destId="{CC68718B-76AD-4A92-9331-6F205C2DA87B}" srcOrd="1" destOrd="1" presId="urn:microsoft.com/office/officeart/2005/8/layout/hProcess4"/>
    <dgm:cxn modelId="{7E1B0E9F-BEBA-42E3-A152-10A84188DA97}" type="presOf" srcId="{9FD0EEAE-6FAD-4F54-A538-5122D3B6EE91}" destId="{CC68718B-76AD-4A92-9331-6F205C2DA87B}" srcOrd="1" destOrd="0" presId="urn:microsoft.com/office/officeart/2005/8/layout/hProcess4"/>
    <dgm:cxn modelId="{F0D34973-5816-4350-8EC8-F07DC1B920B7}" type="presOf" srcId="{D6861573-2A3B-4A8E-8249-5E6F07892427}" destId="{AC4E47F3-BBA2-4B70-95E9-03CB87191AE4}" srcOrd="0" destOrd="3" presId="urn:microsoft.com/office/officeart/2005/8/layout/hProcess4"/>
    <dgm:cxn modelId="{22BCE2E4-BCC7-48ED-A949-CFB6491A896C}" type="presOf" srcId="{06E730D0-D734-48FF-8658-1ADB78D157A2}" destId="{AC4E47F3-BBA2-4B70-95E9-03CB87191AE4}" srcOrd="0" destOrd="2" presId="urn:microsoft.com/office/officeart/2005/8/layout/hProcess4"/>
    <dgm:cxn modelId="{9C877B0E-5AC7-478C-B2B9-75C961F2184E}" type="presOf" srcId="{001B199A-945E-498B-A61C-C69542B17DF7}" destId="{AC4E47F3-BBA2-4B70-95E9-03CB87191AE4}" srcOrd="0" destOrd="1" presId="urn:microsoft.com/office/officeart/2005/8/layout/hProcess4"/>
    <dgm:cxn modelId="{5ABEB7F7-A736-4A1D-B2E9-4BE3BAA31A2E}" srcId="{1162E944-4E82-49A5-AF7A-29D42ED8E320}" destId="{06E730D0-D734-48FF-8658-1ADB78D157A2}" srcOrd="2" destOrd="0" parTransId="{17230581-04EE-4C08-99C1-C661C3B09905}" sibTransId="{54467639-A1C0-4553-96FA-5E2B37CC54CF}"/>
    <dgm:cxn modelId="{72148B7A-C121-44BC-BB3E-988A2E998DAF}" type="presOf" srcId="{5011A60E-4E77-4D9A-94B0-68CC10B3F3ED}" destId="{49447D03-6835-4E28-8FE5-645B38703913}" srcOrd="1" destOrd="4" presId="urn:microsoft.com/office/officeart/2005/8/layout/hProcess4"/>
    <dgm:cxn modelId="{6D491D56-A976-443C-8047-75CAD37089CA}" type="presOf" srcId="{E71E38AB-B7A3-4FD2-8E11-E794899903CC}" destId="{6D8C6D2B-A39D-467E-89A8-DBDE75DC6480}" srcOrd="0" destOrd="2" presId="urn:microsoft.com/office/officeart/2005/8/layout/hProcess4"/>
    <dgm:cxn modelId="{CAF249FB-0BD2-4732-A689-FF6CD79E8C8D}" type="presOf" srcId="{847CF052-CD2F-44B1-AE32-D75B0DF04C80}" destId="{5CAD9C7B-5D2E-4196-B448-2F3A208EA262}" srcOrd="0" destOrd="0" presId="urn:microsoft.com/office/officeart/2005/8/layout/hProcess4"/>
    <dgm:cxn modelId="{638F0F05-94A1-4A97-8189-92C03F350777}" type="presParOf" srcId="{E23DB611-6165-4531-8F31-B632136F0640}" destId="{8C3B1730-2883-41C4-ACCD-491298312C16}" srcOrd="0" destOrd="0" presId="urn:microsoft.com/office/officeart/2005/8/layout/hProcess4"/>
    <dgm:cxn modelId="{38E21CDB-B06A-4D42-9516-68F6EF31879B}" type="presParOf" srcId="{E23DB611-6165-4531-8F31-B632136F0640}" destId="{851E98DE-8920-4E52-8DD9-FBF141075237}" srcOrd="1" destOrd="0" presId="urn:microsoft.com/office/officeart/2005/8/layout/hProcess4"/>
    <dgm:cxn modelId="{27E2A659-6A07-43E6-B3E2-590C659C5238}" type="presParOf" srcId="{E23DB611-6165-4531-8F31-B632136F0640}" destId="{D4B349C2-F26A-4602-AD74-F63D83D1C3BD}" srcOrd="2" destOrd="0" presId="urn:microsoft.com/office/officeart/2005/8/layout/hProcess4"/>
    <dgm:cxn modelId="{909D7D05-E49B-461D-8E13-09440F1F9E43}" type="presParOf" srcId="{D4B349C2-F26A-4602-AD74-F63D83D1C3BD}" destId="{896D0156-915B-429F-A76E-2EF4568E54B4}" srcOrd="0" destOrd="0" presId="urn:microsoft.com/office/officeart/2005/8/layout/hProcess4"/>
    <dgm:cxn modelId="{700F2D4D-4256-4263-B679-011F589B8356}" type="presParOf" srcId="{896D0156-915B-429F-A76E-2EF4568E54B4}" destId="{2A1149C9-8584-419E-92BC-58687161BCC9}" srcOrd="0" destOrd="0" presId="urn:microsoft.com/office/officeart/2005/8/layout/hProcess4"/>
    <dgm:cxn modelId="{915FFE63-8B66-4D40-BBA1-63B37C8627BD}" type="presParOf" srcId="{896D0156-915B-429F-A76E-2EF4568E54B4}" destId="{6D8C6D2B-A39D-467E-89A8-DBDE75DC6480}" srcOrd="1" destOrd="0" presId="urn:microsoft.com/office/officeart/2005/8/layout/hProcess4"/>
    <dgm:cxn modelId="{F6EA3C5F-2621-4941-A84B-4C2E9E116B25}" type="presParOf" srcId="{896D0156-915B-429F-A76E-2EF4568E54B4}" destId="{CC68718B-76AD-4A92-9331-6F205C2DA87B}" srcOrd="2" destOrd="0" presId="urn:microsoft.com/office/officeart/2005/8/layout/hProcess4"/>
    <dgm:cxn modelId="{2F2AC381-3950-4251-8E52-BB9A4C55E432}" type="presParOf" srcId="{896D0156-915B-429F-A76E-2EF4568E54B4}" destId="{4651A4B8-6026-44ED-AAD4-B73638C11DFF}" srcOrd="3" destOrd="0" presId="urn:microsoft.com/office/officeart/2005/8/layout/hProcess4"/>
    <dgm:cxn modelId="{715467AD-D7B4-4FC6-9A55-98518DAB8B11}" type="presParOf" srcId="{896D0156-915B-429F-A76E-2EF4568E54B4}" destId="{B756A440-9C0A-4E0C-86B9-F9FAE0FFC81D}" srcOrd="4" destOrd="0" presId="urn:microsoft.com/office/officeart/2005/8/layout/hProcess4"/>
    <dgm:cxn modelId="{27FCD42C-AAF5-4B91-ACD7-143E3D74B99B}" type="presParOf" srcId="{D4B349C2-F26A-4602-AD74-F63D83D1C3BD}" destId="{5CAD9C7B-5D2E-4196-B448-2F3A208EA262}" srcOrd="1" destOrd="0" presId="urn:microsoft.com/office/officeart/2005/8/layout/hProcess4"/>
    <dgm:cxn modelId="{8F1B3270-42C2-43B8-BA5F-E03EE30DF5BA}" type="presParOf" srcId="{D4B349C2-F26A-4602-AD74-F63D83D1C3BD}" destId="{13E7A390-A15A-4D95-8421-8A20EC21924D}" srcOrd="2" destOrd="0" presId="urn:microsoft.com/office/officeart/2005/8/layout/hProcess4"/>
    <dgm:cxn modelId="{30859269-AA2A-49B1-BCB8-D74C50F6016A}" type="presParOf" srcId="{13E7A390-A15A-4D95-8421-8A20EC21924D}" destId="{D83F05F6-0D27-490B-98C8-37D72FA18DD1}" srcOrd="0" destOrd="0" presId="urn:microsoft.com/office/officeart/2005/8/layout/hProcess4"/>
    <dgm:cxn modelId="{40E3F0BA-22A0-4F04-AE4D-AC0F80C3DD13}" type="presParOf" srcId="{13E7A390-A15A-4D95-8421-8A20EC21924D}" destId="{3BABE444-4FD6-4867-9060-2C0C372C743B}" srcOrd="1" destOrd="0" presId="urn:microsoft.com/office/officeart/2005/8/layout/hProcess4"/>
    <dgm:cxn modelId="{F1DA4FB5-C1A9-49B3-B3B5-38D51D4F33EF}" type="presParOf" srcId="{13E7A390-A15A-4D95-8421-8A20EC21924D}" destId="{7FF8430D-5F63-4F2C-A294-3FCAD982E876}" srcOrd="2" destOrd="0" presId="urn:microsoft.com/office/officeart/2005/8/layout/hProcess4"/>
    <dgm:cxn modelId="{F192B3EE-BA9A-4753-914C-5CBC3EEDD485}" type="presParOf" srcId="{13E7A390-A15A-4D95-8421-8A20EC21924D}" destId="{AD7F77E4-C4CF-46D6-A6DD-CE44C0999DF1}" srcOrd="3" destOrd="0" presId="urn:microsoft.com/office/officeart/2005/8/layout/hProcess4"/>
    <dgm:cxn modelId="{5535632B-57F7-497C-A2EE-307499579F27}" type="presParOf" srcId="{13E7A390-A15A-4D95-8421-8A20EC21924D}" destId="{DB5FD7D7-89D9-4C37-BDE5-2D1E9DE4C7AE}" srcOrd="4" destOrd="0" presId="urn:microsoft.com/office/officeart/2005/8/layout/hProcess4"/>
    <dgm:cxn modelId="{2E561FEA-591A-44AD-BA72-793D0FB235F0}" type="presParOf" srcId="{D4B349C2-F26A-4602-AD74-F63D83D1C3BD}" destId="{6FC4183F-4472-4FDD-A693-FF7D2DC39B20}" srcOrd="3" destOrd="0" presId="urn:microsoft.com/office/officeart/2005/8/layout/hProcess4"/>
    <dgm:cxn modelId="{E466623E-6F1D-450B-BD73-54B69EAE42CE}" type="presParOf" srcId="{D4B349C2-F26A-4602-AD74-F63D83D1C3BD}" destId="{8BF0118A-2913-47B4-938B-32A6F00EF974}" srcOrd="4" destOrd="0" presId="urn:microsoft.com/office/officeart/2005/8/layout/hProcess4"/>
    <dgm:cxn modelId="{9C9EA361-4995-4ABB-9065-8CDD82A0120B}" type="presParOf" srcId="{8BF0118A-2913-47B4-938B-32A6F00EF974}" destId="{77DAA92C-74B1-483D-9F23-EF52EEF2BAFA}" srcOrd="0" destOrd="0" presId="urn:microsoft.com/office/officeart/2005/8/layout/hProcess4"/>
    <dgm:cxn modelId="{0977CBE6-75C8-43A4-8576-1C7C7FC55EF9}" type="presParOf" srcId="{8BF0118A-2913-47B4-938B-32A6F00EF974}" destId="{AC4E47F3-BBA2-4B70-95E9-03CB87191AE4}" srcOrd="1" destOrd="0" presId="urn:microsoft.com/office/officeart/2005/8/layout/hProcess4"/>
    <dgm:cxn modelId="{CA161808-4613-43CC-98E3-106EE8A06C35}" type="presParOf" srcId="{8BF0118A-2913-47B4-938B-32A6F00EF974}" destId="{49447D03-6835-4E28-8FE5-645B38703913}" srcOrd="2" destOrd="0" presId="urn:microsoft.com/office/officeart/2005/8/layout/hProcess4"/>
    <dgm:cxn modelId="{B4DDA3DB-4CC7-4B8C-8998-CDC9F9899EC0}" type="presParOf" srcId="{8BF0118A-2913-47B4-938B-32A6F00EF974}" destId="{075AF627-5786-457C-9054-05C13A74B51D}" srcOrd="3" destOrd="0" presId="urn:microsoft.com/office/officeart/2005/8/layout/hProcess4"/>
    <dgm:cxn modelId="{A21001A6-927D-47C0-A09F-ED342AB7BBD6}" type="presParOf" srcId="{8BF0118A-2913-47B4-938B-32A6F00EF974}" destId="{90D5DBB3-47CC-45CB-B663-8C16E66378A9}"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CD021E-6E8B-4994-831F-B7F2D6F77514}"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s-MX"/>
        </a:p>
      </dgm:t>
    </dgm:pt>
    <dgm:pt modelId="{9BB2FBD7-CBA1-4E80-B02E-15276721768A}">
      <dgm:prSet phldrT="[Texto]" custT="1"/>
      <dgm:spPr/>
      <dgm:t>
        <a:bodyPr/>
        <a:lstStyle/>
        <a:p>
          <a:r>
            <a:rPr lang="es-MX" sz="1200" dirty="0" smtClean="0"/>
            <a:t>Se identificaron las fuentes energía: Electricidad, gasolina,  diesel y gas LP</a:t>
          </a:r>
          <a:endParaRPr lang="es-MX" sz="1200" dirty="0"/>
        </a:p>
      </dgm:t>
    </dgm:pt>
    <dgm:pt modelId="{6B38835E-9A77-4DA3-A0C2-801FFD7F5097}" type="parTrans" cxnId="{3E108897-64C4-4F23-8F5A-B3C912FA43B1}">
      <dgm:prSet/>
      <dgm:spPr/>
      <dgm:t>
        <a:bodyPr/>
        <a:lstStyle/>
        <a:p>
          <a:endParaRPr lang="es-MX" sz="1200"/>
        </a:p>
      </dgm:t>
    </dgm:pt>
    <dgm:pt modelId="{6F7060BD-C353-4E7F-9B9B-513F064E66E5}" type="sibTrans" cxnId="{3E108897-64C4-4F23-8F5A-B3C912FA43B1}">
      <dgm:prSet/>
      <dgm:spPr/>
      <dgm:t>
        <a:bodyPr/>
        <a:lstStyle/>
        <a:p>
          <a:endParaRPr lang="es-MX" sz="1200"/>
        </a:p>
      </dgm:t>
    </dgm:pt>
    <dgm:pt modelId="{4CB328AC-1F32-4E09-9EB8-F69E3F0080E4}">
      <dgm:prSet phldrT="[Texto]" custT="1"/>
      <dgm:spPr/>
      <dgm:t>
        <a:bodyPr/>
        <a:lstStyle/>
        <a:p>
          <a:r>
            <a:rPr lang="es-MX" sz="1200" dirty="0" smtClean="0"/>
            <a:t>Se estimaron los consumos de energía: Graficas de consumos por edificio </a:t>
          </a:r>
          <a:endParaRPr lang="es-MX" sz="1200" dirty="0"/>
        </a:p>
      </dgm:t>
    </dgm:pt>
    <dgm:pt modelId="{45D3F61A-8587-4239-A01E-B993C6C912AD}" type="parTrans" cxnId="{277EA27E-971D-4F23-BD80-F1896CCCFB2B}">
      <dgm:prSet/>
      <dgm:spPr/>
      <dgm:t>
        <a:bodyPr/>
        <a:lstStyle/>
        <a:p>
          <a:endParaRPr lang="es-MX" sz="1200"/>
        </a:p>
      </dgm:t>
    </dgm:pt>
    <dgm:pt modelId="{EEEFF5FF-2A82-4BD7-AA36-A4BCE8156BB8}" type="sibTrans" cxnId="{277EA27E-971D-4F23-BD80-F1896CCCFB2B}">
      <dgm:prSet/>
      <dgm:spPr/>
      <dgm:t>
        <a:bodyPr/>
        <a:lstStyle/>
        <a:p>
          <a:endParaRPr lang="es-MX" sz="1200"/>
        </a:p>
      </dgm:t>
    </dgm:pt>
    <dgm:pt modelId="{D01585B7-2A93-43E6-A593-07D8148E15D6}">
      <dgm:prSet phldrT="[Texto]" custT="1"/>
      <dgm:spPr/>
      <dgm:t>
        <a:bodyPr/>
        <a:lstStyle/>
        <a:p>
          <a:r>
            <a:rPr lang="es-MX" sz="1200" dirty="0" smtClean="0"/>
            <a:t>Se realizo un inventario de todos os equipos que utilizan energía, por edificio y por área.</a:t>
          </a:r>
          <a:endParaRPr lang="es-MX" sz="1200" dirty="0"/>
        </a:p>
      </dgm:t>
    </dgm:pt>
    <dgm:pt modelId="{24DAAF31-EF17-4073-BF27-8B30995D234E}" type="parTrans" cxnId="{58E122E1-6390-4E49-9402-B6343E821AFD}">
      <dgm:prSet/>
      <dgm:spPr/>
      <dgm:t>
        <a:bodyPr/>
        <a:lstStyle/>
        <a:p>
          <a:endParaRPr lang="es-MX" sz="1200"/>
        </a:p>
      </dgm:t>
    </dgm:pt>
    <dgm:pt modelId="{F42C6544-EA55-4569-AAB0-16E7BD8C03F8}" type="sibTrans" cxnId="{58E122E1-6390-4E49-9402-B6343E821AFD}">
      <dgm:prSet/>
      <dgm:spPr/>
      <dgm:t>
        <a:bodyPr/>
        <a:lstStyle/>
        <a:p>
          <a:endParaRPr lang="es-MX" sz="1200"/>
        </a:p>
      </dgm:t>
    </dgm:pt>
    <dgm:pt modelId="{57E55BFD-6AD6-4BA3-B428-0894AAC8052F}">
      <dgm:prSet phldrT="[Texto]" custT="1"/>
      <dgm:spPr/>
      <dgm:t>
        <a:bodyPr/>
        <a:lstStyle/>
        <a:p>
          <a:r>
            <a:rPr lang="es-MX" sz="1200" dirty="0" smtClean="0"/>
            <a:t>Se realizaron los análisis de todos los datos energéticos y se determinaron los </a:t>
          </a:r>
          <a:r>
            <a:rPr lang="es-MX" sz="1200" dirty="0" err="1" smtClean="0"/>
            <a:t>USGn</a:t>
          </a:r>
          <a:r>
            <a:rPr lang="es-MX" sz="1200" dirty="0" smtClean="0"/>
            <a:t>:</a:t>
          </a:r>
        </a:p>
        <a:p>
          <a:r>
            <a:rPr lang="es-MX" sz="1200" dirty="0" smtClean="0"/>
            <a:t>Aires acondicionados, Iluminación</a:t>
          </a:r>
          <a:endParaRPr lang="es-MX" sz="1200" dirty="0"/>
        </a:p>
      </dgm:t>
    </dgm:pt>
    <dgm:pt modelId="{102C4175-B5C7-4A8B-B544-675BB2115806}" type="parTrans" cxnId="{49F0BE00-1B69-434B-BC43-06E61E62C00B}">
      <dgm:prSet/>
      <dgm:spPr/>
      <dgm:t>
        <a:bodyPr/>
        <a:lstStyle/>
        <a:p>
          <a:endParaRPr lang="es-MX" sz="1200"/>
        </a:p>
      </dgm:t>
    </dgm:pt>
    <dgm:pt modelId="{43A24A27-6F02-42E4-B4DD-28E17E8B482F}" type="sibTrans" cxnId="{49F0BE00-1B69-434B-BC43-06E61E62C00B}">
      <dgm:prSet/>
      <dgm:spPr/>
      <dgm:t>
        <a:bodyPr/>
        <a:lstStyle/>
        <a:p>
          <a:endParaRPr lang="es-MX" sz="1200"/>
        </a:p>
      </dgm:t>
    </dgm:pt>
    <dgm:pt modelId="{751F8E64-2192-4270-8326-3DD5A1C25305}">
      <dgm:prSet phldrT="[Texto]" custT="1"/>
      <dgm:spPr/>
      <dgm:t>
        <a:bodyPr/>
        <a:lstStyle/>
        <a:p>
          <a:r>
            <a:rPr lang="es-MX" sz="1200" dirty="0" smtClean="0"/>
            <a:t>Se identificaron todos los usuarios de energía por edificio:</a:t>
          </a:r>
        </a:p>
        <a:p>
          <a:r>
            <a:rPr lang="es-MX" sz="1200" dirty="0" smtClean="0"/>
            <a:t>HVAC, Transporte, equipos de computo, de iluminación, oficina, de laboratorio.</a:t>
          </a:r>
          <a:endParaRPr lang="es-MX" sz="1200" dirty="0"/>
        </a:p>
      </dgm:t>
    </dgm:pt>
    <dgm:pt modelId="{85C170E4-6EB4-4399-8B65-52E103D2E0B0}" type="parTrans" cxnId="{FFC5963B-A806-44C4-8986-78FCF5D466D3}">
      <dgm:prSet/>
      <dgm:spPr/>
      <dgm:t>
        <a:bodyPr/>
        <a:lstStyle/>
        <a:p>
          <a:endParaRPr lang="es-MX" sz="1200"/>
        </a:p>
      </dgm:t>
    </dgm:pt>
    <dgm:pt modelId="{A7A807BC-693F-4DD8-8204-13D7D8F7AA61}" type="sibTrans" cxnId="{FFC5963B-A806-44C4-8986-78FCF5D466D3}">
      <dgm:prSet/>
      <dgm:spPr/>
      <dgm:t>
        <a:bodyPr/>
        <a:lstStyle/>
        <a:p>
          <a:endParaRPr lang="es-MX" sz="1200"/>
        </a:p>
      </dgm:t>
    </dgm:pt>
    <dgm:pt modelId="{02C30ECE-6629-494E-84F6-CFE315A5E3D6}">
      <dgm:prSet phldrT="[Texto]" custT="1"/>
      <dgm:spPr/>
      <dgm:t>
        <a:bodyPr/>
        <a:lstStyle/>
        <a:p>
          <a:r>
            <a:rPr lang="es-MX" sz="1200" dirty="0" smtClean="0"/>
            <a:t>Se obtuvieron y definieron los elementos del </a:t>
          </a:r>
          <a:r>
            <a:rPr lang="es-MX" sz="1200" dirty="0" err="1" smtClean="0"/>
            <a:t>SGEn</a:t>
          </a:r>
          <a:endParaRPr lang="es-MX" sz="1200" dirty="0"/>
        </a:p>
      </dgm:t>
    </dgm:pt>
    <dgm:pt modelId="{0D6FB6EF-7F1A-43E8-9D29-55077711AD33}" type="parTrans" cxnId="{F070BD96-7C35-4AEE-8DCA-75A7834C8C7F}">
      <dgm:prSet/>
      <dgm:spPr/>
      <dgm:t>
        <a:bodyPr/>
        <a:lstStyle/>
        <a:p>
          <a:endParaRPr lang="es-MX" sz="1200"/>
        </a:p>
      </dgm:t>
    </dgm:pt>
    <dgm:pt modelId="{C513FDF0-AFCF-49FF-887D-EEC886405C6E}" type="sibTrans" cxnId="{F070BD96-7C35-4AEE-8DCA-75A7834C8C7F}">
      <dgm:prSet/>
      <dgm:spPr/>
      <dgm:t>
        <a:bodyPr/>
        <a:lstStyle/>
        <a:p>
          <a:endParaRPr lang="es-MX" sz="1200"/>
        </a:p>
      </dgm:t>
    </dgm:pt>
    <dgm:pt modelId="{A9A1465D-15C1-4C8C-BA81-465137F44091}" type="pres">
      <dgm:prSet presAssocID="{85CD021E-6E8B-4994-831F-B7F2D6F77514}" presName="Name0" presStyleCnt="0">
        <dgm:presLayoutVars>
          <dgm:dir/>
          <dgm:animLvl val="lvl"/>
          <dgm:resizeHandles val="exact"/>
        </dgm:presLayoutVars>
      </dgm:prSet>
      <dgm:spPr/>
      <dgm:t>
        <a:bodyPr/>
        <a:lstStyle/>
        <a:p>
          <a:endParaRPr lang="es-MX"/>
        </a:p>
      </dgm:t>
    </dgm:pt>
    <dgm:pt modelId="{CC1C8E81-869B-4F74-995E-2AC745716618}" type="pres">
      <dgm:prSet presAssocID="{02C30ECE-6629-494E-84F6-CFE315A5E3D6}" presName="boxAndChildren" presStyleCnt="0"/>
      <dgm:spPr/>
    </dgm:pt>
    <dgm:pt modelId="{5D4E4923-8AD1-4278-9C46-30724CF2EF53}" type="pres">
      <dgm:prSet presAssocID="{02C30ECE-6629-494E-84F6-CFE315A5E3D6}" presName="parentTextBox" presStyleLbl="node1" presStyleIdx="0" presStyleCnt="6"/>
      <dgm:spPr/>
      <dgm:t>
        <a:bodyPr/>
        <a:lstStyle/>
        <a:p>
          <a:endParaRPr lang="es-MX"/>
        </a:p>
      </dgm:t>
    </dgm:pt>
    <dgm:pt modelId="{A1602513-A071-49B4-8FC4-D2BF75BA85F7}" type="pres">
      <dgm:prSet presAssocID="{A7A807BC-693F-4DD8-8204-13D7D8F7AA61}" presName="sp" presStyleCnt="0"/>
      <dgm:spPr/>
    </dgm:pt>
    <dgm:pt modelId="{168D1A43-E80D-4B9D-A7D3-275DAB79E164}" type="pres">
      <dgm:prSet presAssocID="{751F8E64-2192-4270-8326-3DD5A1C25305}" presName="arrowAndChildren" presStyleCnt="0"/>
      <dgm:spPr/>
    </dgm:pt>
    <dgm:pt modelId="{3368ED97-6A66-4C29-804E-19DD9DD48145}" type="pres">
      <dgm:prSet presAssocID="{751F8E64-2192-4270-8326-3DD5A1C25305}" presName="parentTextArrow" presStyleLbl="node1" presStyleIdx="1" presStyleCnt="6"/>
      <dgm:spPr/>
      <dgm:t>
        <a:bodyPr/>
        <a:lstStyle/>
        <a:p>
          <a:endParaRPr lang="es-MX"/>
        </a:p>
      </dgm:t>
    </dgm:pt>
    <dgm:pt modelId="{38CBBA8A-A303-4A49-A888-28D89512226B}" type="pres">
      <dgm:prSet presAssocID="{43A24A27-6F02-42E4-B4DD-28E17E8B482F}" presName="sp" presStyleCnt="0"/>
      <dgm:spPr/>
    </dgm:pt>
    <dgm:pt modelId="{F57B8FD8-ADC5-4D89-8418-65F09B05DAC6}" type="pres">
      <dgm:prSet presAssocID="{57E55BFD-6AD6-4BA3-B428-0894AAC8052F}" presName="arrowAndChildren" presStyleCnt="0"/>
      <dgm:spPr/>
    </dgm:pt>
    <dgm:pt modelId="{68D6AA26-6E38-409F-9F48-F527CB7E20DD}" type="pres">
      <dgm:prSet presAssocID="{57E55BFD-6AD6-4BA3-B428-0894AAC8052F}" presName="parentTextArrow" presStyleLbl="node1" presStyleIdx="2" presStyleCnt="6"/>
      <dgm:spPr/>
      <dgm:t>
        <a:bodyPr/>
        <a:lstStyle/>
        <a:p>
          <a:endParaRPr lang="es-MX"/>
        </a:p>
      </dgm:t>
    </dgm:pt>
    <dgm:pt modelId="{18043FB5-9B15-455C-9124-EE3E66261401}" type="pres">
      <dgm:prSet presAssocID="{F42C6544-EA55-4569-AAB0-16E7BD8C03F8}" presName="sp" presStyleCnt="0"/>
      <dgm:spPr/>
    </dgm:pt>
    <dgm:pt modelId="{F6A03A8F-0391-422F-922E-7D0C7E8210BF}" type="pres">
      <dgm:prSet presAssocID="{D01585B7-2A93-43E6-A593-07D8148E15D6}" presName="arrowAndChildren" presStyleCnt="0"/>
      <dgm:spPr/>
    </dgm:pt>
    <dgm:pt modelId="{265A7C29-B729-43B0-B3F0-2B487D25ECDE}" type="pres">
      <dgm:prSet presAssocID="{D01585B7-2A93-43E6-A593-07D8148E15D6}" presName="parentTextArrow" presStyleLbl="node1" presStyleIdx="3" presStyleCnt="6"/>
      <dgm:spPr/>
      <dgm:t>
        <a:bodyPr/>
        <a:lstStyle/>
        <a:p>
          <a:endParaRPr lang="es-MX"/>
        </a:p>
      </dgm:t>
    </dgm:pt>
    <dgm:pt modelId="{EC94E946-B294-482B-A1AC-E05E3D71C338}" type="pres">
      <dgm:prSet presAssocID="{EEEFF5FF-2A82-4BD7-AA36-A4BCE8156BB8}" presName="sp" presStyleCnt="0"/>
      <dgm:spPr/>
    </dgm:pt>
    <dgm:pt modelId="{6C8038B9-044B-4FFF-A996-DB82A69FD670}" type="pres">
      <dgm:prSet presAssocID="{4CB328AC-1F32-4E09-9EB8-F69E3F0080E4}" presName="arrowAndChildren" presStyleCnt="0"/>
      <dgm:spPr/>
    </dgm:pt>
    <dgm:pt modelId="{4A15D738-6892-49B5-B531-6066708AF1AF}" type="pres">
      <dgm:prSet presAssocID="{4CB328AC-1F32-4E09-9EB8-F69E3F0080E4}" presName="parentTextArrow" presStyleLbl="node1" presStyleIdx="4" presStyleCnt="6"/>
      <dgm:spPr/>
      <dgm:t>
        <a:bodyPr/>
        <a:lstStyle/>
        <a:p>
          <a:endParaRPr lang="es-MX"/>
        </a:p>
      </dgm:t>
    </dgm:pt>
    <dgm:pt modelId="{44A5C387-377F-4BD2-9D2F-1FC74908F812}" type="pres">
      <dgm:prSet presAssocID="{6F7060BD-C353-4E7F-9B9B-513F064E66E5}" presName="sp" presStyleCnt="0"/>
      <dgm:spPr/>
    </dgm:pt>
    <dgm:pt modelId="{54FC20F1-3A06-4478-9E1A-F118E486F3A4}" type="pres">
      <dgm:prSet presAssocID="{9BB2FBD7-CBA1-4E80-B02E-15276721768A}" presName="arrowAndChildren" presStyleCnt="0"/>
      <dgm:spPr/>
    </dgm:pt>
    <dgm:pt modelId="{B973F430-05F0-49C7-8C38-FF1B44BDC69A}" type="pres">
      <dgm:prSet presAssocID="{9BB2FBD7-CBA1-4E80-B02E-15276721768A}" presName="parentTextArrow" presStyleLbl="node1" presStyleIdx="5" presStyleCnt="6"/>
      <dgm:spPr/>
      <dgm:t>
        <a:bodyPr/>
        <a:lstStyle/>
        <a:p>
          <a:endParaRPr lang="es-MX"/>
        </a:p>
      </dgm:t>
    </dgm:pt>
  </dgm:ptLst>
  <dgm:cxnLst>
    <dgm:cxn modelId="{3E108897-64C4-4F23-8F5A-B3C912FA43B1}" srcId="{85CD021E-6E8B-4994-831F-B7F2D6F77514}" destId="{9BB2FBD7-CBA1-4E80-B02E-15276721768A}" srcOrd="0" destOrd="0" parTransId="{6B38835E-9A77-4DA3-A0C2-801FFD7F5097}" sibTransId="{6F7060BD-C353-4E7F-9B9B-513F064E66E5}"/>
    <dgm:cxn modelId="{824DA34D-9CB2-49B5-9C37-51942BBFAE8C}" type="presOf" srcId="{751F8E64-2192-4270-8326-3DD5A1C25305}" destId="{3368ED97-6A66-4C29-804E-19DD9DD48145}" srcOrd="0" destOrd="0" presId="urn:microsoft.com/office/officeart/2005/8/layout/process4"/>
    <dgm:cxn modelId="{58E122E1-6390-4E49-9402-B6343E821AFD}" srcId="{85CD021E-6E8B-4994-831F-B7F2D6F77514}" destId="{D01585B7-2A93-43E6-A593-07D8148E15D6}" srcOrd="2" destOrd="0" parTransId="{24DAAF31-EF17-4073-BF27-8B30995D234E}" sibTransId="{F42C6544-EA55-4569-AAB0-16E7BD8C03F8}"/>
    <dgm:cxn modelId="{FFC5963B-A806-44C4-8986-78FCF5D466D3}" srcId="{85CD021E-6E8B-4994-831F-B7F2D6F77514}" destId="{751F8E64-2192-4270-8326-3DD5A1C25305}" srcOrd="4" destOrd="0" parTransId="{85C170E4-6EB4-4399-8B65-52E103D2E0B0}" sibTransId="{A7A807BC-693F-4DD8-8204-13D7D8F7AA61}"/>
    <dgm:cxn modelId="{66053AED-BD1B-4FC9-978A-C02689B19395}" type="presOf" srcId="{57E55BFD-6AD6-4BA3-B428-0894AAC8052F}" destId="{68D6AA26-6E38-409F-9F48-F527CB7E20DD}" srcOrd="0" destOrd="0" presId="urn:microsoft.com/office/officeart/2005/8/layout/process4"/>
    <dgm:cxn modelId="{CFB73BC7-6BFA-4BCE-8641-F20CC44E694F}" type="presOf" srcId="{9BB2FBD7-CBA1-4E80-B02E-15276721768A}" destId="{B973F430-05F0-49C7-8C38-FF1B44BDC69A}" srcOrd="0" destOrd="0" presId="urn:microsoft.com/office/officeart/2005/8/layout/process4"/>
    <dgm:cxn modelId="{F070BD96-7C35-4AEE-8DCA-75A7834C8C7F}" srcId="{85CD021E-6E8B-4994-831F-B7F2D6F77514}" destId="{02C30ECE-6629-494E-84F6-CFE315A5E3D6}" srcOrd="5" destOrd="0" parTransId="{0D6FB6EF-7F1A-43E8-9D29-55077711AD33}" sibTransId="{C513FDF0-AFCF-49FF-887D-EEC886405C6E}"/>
    <dgm:cxn modelId="{8CD3E59C-2970-43BF-9D5E-869F04CCCCF8}" type="presOf" srcId="{4CB328AC-1F32-4E09-9EB8-F69E3F0080E4}" destId="{4A15D738-6892-49B5-B531-6066708AF1AF}" srcOrd="0" destOrd="0" presId="urn:microsoft.com/office/officeart/2005/8/layout/process4"/>
    <dgm:cxn modelId="{D838C379-092E-4622-98B7-BAF7F5393643}" type="presOf" srcId="{D01585B7-2A93-43E6-A593-07D8148E15D6}" destId="{265A7C29-B729-43B0-B3F0-2B487D25ECDE}" srcOrd="0" destOrd="0" presId="urn:microsoft.com/office/officeart/2005/8/layout/process4"/>
    <dgm:cxn modelId="{277EA27E-971D-4F23-BD80-F1896CCCFB2B}" srcId="{85CD021E-6E8B-4994-831F-B7F2D6F77514}" destId="{4CB328AC-1F32-4E09-9EB8-F69E3F0080E4}" srcOrd="1" destOrd="0" parTransId="{45D3F61A-8587-4239-A01E-B993C6C912AD}" sibTransId="{EEEFF5FF-2A82-4BD7-AA36-A4BCE8156BB8}"/>
    <dgm:cxn modelId="{11025D33-8309-42C3-B33F-008D96F6C106}" type="presOf" srcId="{85CD021E-6E8B-4994-831F-B7F2D6F77514}" destId="{A9A1465D-15C1-4C8C-BA81-465137F44091}" srcOrd="0" destOrd="0" presId="urn:microsoft.com/office/officeart/2005/8/layout/process4"/>
    <dgm:cxn modelId="{49F0BE00-1B69-434B-BC43-06E61E62C00B}" srcId="{85CD021E-6E8B-4994-831F-B7F2D6F77514}" destId="{57E55BFD-6AD6-4BA3-B428-0894AAC8052F}" srcOrd="3" destOrd="0" parTransId="{102C4175-B5C7-4A8B-B544-675BB2115806}" sibTransId="{43A24A27-6F02-42E4-B4DD-28E17E8B482F}"/>
    <dgm:cxn modelId="{22FE0904-47CD-4C4B-B777-55B3457B2DA8}" type="presOf" srcId="{02C30ECE-6629-494E-84F6-CFE315A5E3D6}" destId="{5D4E4923-8AD1-4278-9C46-30724CF2EF53}" srcOrd="0" destOrd="0" presId="urn:microsoft.com/office/officeart/2005/8/layout/process4"/>
    <dgm:cxn modelId="{805E3073-1071-43B0-9C08-99BEED63E2D4}" type="presParOf" srcId="{A9A1465D-15C1-4C8C-BA81-465137F44091}" destId="{CC1C8E81-869B-4F74-995E-2AC745716618}" srcOrd="0" destOrd="0" presId="urn:microsoft.com/office/officeart/2005/8/layout/process4"/>
    <dgm:cxn modelId="{B0BFABA2-058F-45F6-B5E2-9989771E2F36}" type="presParOf" srcId="{CC1C8E81-869B-4F74-995E-2AC745716618}" destId="{5D4E4923-8AD1-4278-9C46-30724CF2EF53}" srcOrd="0" destOrd="0" presId="urn:microsoft.com/office/officeart/2005/8/layout/process4"/>
    <dgm:cxn modelId="{F57ACECD-C015-4534-9AF4-829CC62A45B4}" type="presParOf" srcId="{A9A1465D-15C1-4C8C-BA81-465137F44091}" destId="{A1602513-A071-49B4-8FC4-D2BF75BA85F7}" srcOrd="1" destOrd="0" presId="urn:microsoft.com/office/officeart/2005/8/layout/process4"/>
    <dgm:cxn modelId="{08A373CD-EDC5-4B4B-9883-21404C5CE9BE}" type="presParOf" srcId="{A9A1465D-15C1-4C8C-BA81-465137F44091}" destId="{168D1A43-E80D-4B9D-A7D3-275DAB79E164}" srcOrd="2" destOrd="0" presId="urn:microsoft.com/office/officeart/2005/8/layout/process4"/>
    <dgm:cxn modelId="{6E367902-7202-49ED-B686-DC9827E3BB0E}" type="presParOf" srcId="{168D1A43-E80D-4B9D-A7D3-275DAB79E164}" destId="{3368ED97-6A66-4C29-804E-19DD9DD48145}" srcOrd="0" destOrd="0" presId="urn:microsoft.com/office/officeart/2005/8/layout/process4"/>
    <dgm:cxn modelId="{846B528E-C84B-40A4-89B1-71A309D8B78E}" type="presParOf" srcId="{A9A1465D-15C1-4C8C-BA81-465137F44091}" destId="{38CBBA8A-A303-4A49-A888-28D89512226B}" srcOrd="3" destOrd="0" presId="urn:microsoft.com/office/officeart/2005/8/layout/process4"/>
    <dgm:cxn modelId="{9BF23CAE-6950-4469-AC9E-CC8E2EE8AC2A}" type="presParOf" srcId="{A9A1465D-15C1-4C8C-BA81-465137F44091}" destId="{F57B8FD8-ADC5-4D89-8418-65F09B05DAC6}" srcOrd="4" destOrd="0" presId="urn:microsoft.com/office/officeart/2005/8/layout/process4"/>
    <dgm:cxn modelId="{8FD5B5D8-E667-4B74-B9B2-440D72F72F1D}" type="presParOf" srcId="{F57B8FD8-ADC5-4D89-8418-65F09B05DAC6}" destId="{68D6AA26-6E38-409F-9F48-F527CB7E20DD}" srcOrd="0" destOrd="0" presId="urn:microsoft.com/office/officeart/2005/8/layout/process4"/>
    <dgm:cxn modelId="{096C1CDC-B8F7-416D-87BB-54FF10017AC6}" type="presParOf" srcId="{A9A1465D-15C1-4C8C-BA81-465137F44091}" destId="{18043FB5-9B15-455C-9124-EE3E66261401}" srcOrd="5" destOrd="0" presId="urn:microsoft.com/office/officeart/2005/8/layout/process4"/>
    <dgm:cxn modelId="{6B3BFC91-A30E-4D95-9E18-C418650C3010}" type="presParOf" srcId="{A9A1465D-15C1-4C8C-BA81-465137F44091}" destId="{F6A03A8F-0391-422F-922E-7D0C7E8210BF}" srcOrd="6" destOrd="0" presId="urn:microsoft.com/office/officeart/2005/8/layout/process4"/>
    <dgm:cxn modelId="{C7B5B3BA-FEC6-4355-B3FA-D52B3AB554FF}" type="presParOf" srcId="{F6A03A8F-0391-422F-922E-7D0C7E8210BF}" destId="{265A7C29-B729-43B0-B3F0-2B487D25ECDE}" srcOrd="0" destOrd="0" presId="urn:microsoft.com/office/officeart/2005/8/layout/process4"/>
    <dgm:cxn modelId="{624440B8-B087-4309-BE8D-C55E0AD95038}" type="presParOf" srcId="{A9A1465D-15C1-4C8C-BA81-465137F44091}" destId="{EC94E946-B294-482B-A1AC-E05E3D71C338}" srcOrd="7" destOrd="0" presId="urn:microsoft.com/office/officeart/2005/8/layout/process4"/>
    <dgm:cxn modelId="{26F3D6D9-0CC8-4266-8572-ADD21455F26B}" type="presParOf" srcId="{A9A1465D-15C1-4C8C-BA81-465137F44091}" destId="{6C8038B9-044B-4FFF-A996-DB82A69FD670}" srcOrd="8" destOrd="0" presId="urn:microsoft.com/office/officeart/2005/8/layout/process4"/>
    <dgm:cxn modelId="{055DA4B7-7FF5-4137-AC04-51F8D8A56A60}" type="presParOf" srcId="{6C8038B9-044B-4FFF-A996-DB82A69FD670}" destId="{4A15D738-6892-49B5-B531-6066708AF1AF}" srcOrd="0" destOrd="0" presId="urn:microsoft.com/office/officeart/2005/8/layout/process4"/>
    <dgm:cxn modelId="{6BDE7AFC-0A0F-48DC-871E-AE3AB7DFB6DE}" type="presParOf" srcId="{A9A1465D-15C1-4C8C-BA81-465137F44091}" destId="{44A5C387-377F-4BD2-9D2F-1FC74908F812}" srcOrd="9" destOrd="0" presId="urn:microsoft.com/office/officeart/2005/8/layout/process4"/>
    <dgm:cxn modelId="{A3B48233-75BF-4DB5-8BD5-8A1479B9A01B}" type="presParOf" srcId="{A9A1465D-15C1-4C8C-BA81-465137F44091}" destId="{54FC20F1-3A06-4478-9E1A-F118E486F3A4}" srcOrd="10" destOrd="0" presId="urn:microsoft.com/office/officeart/2005/8/layout/process4"/>
    <dgm:cxn modelId="{720CB5BC-D9C1-464E-9423-E6A94B4FEC1C}" type="presParOf" srcId="{54FC20F1-3A06-4478-9E1A-F118E486F3A4}" destId="{B973F430-05F0-49C7-8C38-FF1B44BDC69A}"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6D2B-A39D-467E-89A8-DBDE75DC6480}">
      <dsp:nvSpPr>
        <dsp:cNvPr id="0" name=""/>
        <dsp:cNvSpPr/>
      </dsp:nvSpPr>
      <dsp:spPr>
        <a:xfrm>
          <a:off x="3056" y="1187378"/>
          <a:ext cx="2203568" cy="1817483"/>
        </a:xfrm>
        <a:prstGeom prst="roundRect">
          <a:avLst>
            <a:gd name="adj" fmla="val 10000"/>
          </a:avLst>
        </a:prstGeom>
        <a:solidFill>
          <a:schemeClr val="dk1">
            <a:tint val="45000"/>
          </a:schemeClr>
        </a:solidFill>
        <a:ln w="9525" cap="flat" cmpd="sng" algn="ctr">
          <a:solidFill>
            <a:schemeClr val="dk1"/>
          </a:solidFill>
          <a:prstDash val="solid"/>
        </a:ln>
        <a:effectLst>
          <a:outerShdw blurRad="50800" dist="254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s-MX" sz="1100" kern="1200" dirty="0" smtClean="0"/>
            <a:t>FUENTES DE ENERGIA (ELECTRICA,COMBUSTIBLE, VAPOR, ETC)</a:t>
          </a:r>
          <a:endParaRPr lang="es-MX" sz="1100" kern="1200" dirty="0"/>
        </a:p>
        <a:p>
          <a:pPr marL="57150" lvl="1" indent="-57150" algn="l" defTabSz="488950">
            <a:lnSpc>
              <a:spcPct val="90000"/>
            </a:lnSpc>
            <a:spcBef>
              <a:spcPct val="0"/>
            </a:spcBef>
            <a:spcAft>
              <a:spcPct val="15000"/>
            </a:spcAft>
            <a:buChar char="••"/>
          </a:pPr>
          <a:r>
            <a:rPr lang="es-MX" sz="1100" kern="1200" dirty="0" smtClean="0"/>
            <a:t>USOS DE ENERGIA (ILUMINICIÓN, TRANSPORTE, VENTILACIÓN, ETC)</a:t>
          </a:r>
          <a:endParaRPr lang="es-MX" sz="1100" kern="1200" dirty="0"/>
        </a:p>
        <a:p>
          <a:pPr marL="57150" lvl="1" indent="-57150" algn="l" defTabSz="488950">
            <a:lnSpc>
              <a:spcPct val="90000"/>
            </a:lnSpc>
            <a:spcBef>
              <a:spcPct val="0"/>
            </a:spcBef>
            <a:spcAft>
              <a:spcPct val="15000"/>
            </a:spcAft>
            <a:buChar char="••"/>
          </a:pPr>
          <a:r>
            <a:rPr lang="es-MX" sz="1100" kern="1200" dirty="0" smtClean="0"/>
            <a:t>CONSUMOS DE ENERGIA (GASTO TOTAL DE ENERGIA)</a:t>
          </a:r>
          <a:endParaRPr lang="es-MX" sz="1100" kern="1200" dirty="0"/>
        </a:p>
      </dsp:txBody>
      <dsp:txXfrm>
        <a:off x="44881" y="1229203"/>
        <a:ext cx="2119918" cy="1344372"/>
      </dsp:txXfrm>
    </dsp:sp>
    <dsp:sp modelId="{5CAD9C7B-5D2E-4196-B448-2F3A208EA262}">
      <dsp:nvSpPr>
        <dsp:cNvPr id="0" name=""/>
        <dsp:cNvSpPr/>
      </dsp:nvSpPr>
      <dsp:spPr>
        <a:xfrm>
          <a:off x="1243898" y="1629205"/>
          <a:ext cx="2416891" cy="2416891"/>
        </a:xfrm>
        <a:prstGeom prst="leftCircularArrow">
          <a:avLst>
            <a:gd name="adj1" fmla="val 3100"/>
            <a:gd name="adj2" fmla="val 381004"/>
            <a:gd name="adj3" fmla="val 2156515"/>
            <a:gd name="adj4" fmla="val 9024489"/>
            <a:gd name="adj5" fmla="val 36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51A4B8-6026-44ED-AAD4-B73638C11DFF}">
      <dsp:nvSpPr>
        <dsp:cNvPr id="0" name=""/>
        <dsp:cNvSpPr/>
      </dsp:nvSpPr>
      <dsp:spPr>
        <a:xfrm>
          <a:off x="492738" y="2615400"/>
          <a:ext cx="1958727" cy="778921"/>
        </a:xfrm>
        <a:prstGeom prst="roundRect">
          <a:avLst>
            <a:gd name="adj" fmla="val 10000"/>
          </a:avLst>
        </a:prstGeom>
        <a:solidFill>
          <a:srgbClr val="79BF79"/>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MX" sz="2200" kern="1200" dirty="0" smtClean="0"/>
            <a:t>ENTRADAS</a:t>
          </a:r>
          <a:endParaRPr lang="es-MX" sz="2200" kern="1200" dirty="0"/>
        </a:p>
      </dsp:txBody>
      <dsp:txXfrm>
        <a:off x="515552" y="2638214"/>
        <a:ext cx="1913099" cy="733293"/>
      </dsp:txXfrm>
    </dsp:sp>
    <dsp:sp modelId="{3BABE444-4FD6-4867-9060-2C0C372C743B}">
      <dsp:nvSpPr>
        <dsp:cNvPr id="0" name=""/>
        <dsp:cNvSpPr/>
      </dsp:nvSpPr>
      <dsp:spPr>
        <a:xfrm>
          <a:off x="2808243" y="1187378"/>
          <a:ext cx="2203568" cy="1817483"/>
        </a:xfrm>
        <a:prstGeom prst="roundRect">
          <a:avLst>
            <a:gd name="adj" fmla="val 10000"/>
          </a:avLst>
        </a:prstGeom>
        <a:solidFill>
          <a:schemeClr val="dk1">
            <a:tint val="45000"/>
          </a:schemeClr>
        </a:solidFill>
        <a:ln w="9525" cap="flat" cmpd="sng" algn="ctr">
          <a:solidFill>
            <a:schemeClr val="dk1"/>
          </a:solidFill>
          <a:prstDash val="solid"/>
        </a:ln>
        <a:effectLst>
          <a:outerShdw blurRad="50800" dist="254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s-MX" sz="1100" kern="1200" dirty="0" smtClean="0"/>
            <a:t>ANALISIS DE DATOS ENERGETICOS</a:t>
          </a:r>
          <a:endParaRPr lang="es-MX" sz="1100" kern="1200" dirty="0"/>
        </a:p>
        <a:p>
          <a:pPr marL="57150" lvl="1" indent="-57150" algn="l" defTabSz="488950">
            <a:lnSpc>
              <a:spcPct val="90000"/>
            </a:lnSpc>
            <a:spcBef>
              <a:spcPct val="0"/>
            </a:spcBef>
            <a:spcAft>
              <a:spcPct val="15000"/>
            </a:spcAft>
            <a:buChar char="••"/>
          </a:pPr>
          <a:r>
            <a:rPr lang="es-MX" sz="1100" kern="1200" dirty="0" smtClean="0"/>
            <a:t>IDENTIFICACIÓN DE USOS SIGNIFICATIVOS</a:t>
          </a:r>
          <a:endParaRPr lang="es-MX" sz="1100" kern="1200" dirty="0"/>
        </a:p>
      </dsp:txBody>
      <dsp:txXfrm>
        <a:off x="2850068" y="1618664"/>
        <a:ext cx="2119918" cy="1344372"/>
      </dsp:txXfrm>
    </dsp:sp>
    <dsp:sp modelId="{6FC4183F-4472-4FDD-A693-FF7D2DC39B20}">
      <dsp:nvSpPr>
        <dsp:cNvPr id="0" name=""/>
        <dsp:cNvSpPr/>
      </dsp:nvSpPr>
      <dsp:spPr>
        <a:xfrm>
          <a:off x="4030722" y="74880"/>
          <a:ext cx="2698459" cy="2698459"/>
        </a:xfrm>
        <a:prstGeom prst="circularArrow">
          <a:avLst>
            <a:gd name="adj1" fmla="val 2777"/>
            <a:gd name="adj2" fmla="val 338668"/>
            <a:gd name="adj3" fmla="val 19485822"/>
            <a:gd name="adj4" fmla="val 12575511"/>
            <a:gd name="adj5" fmla="val 32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7F77E4-C4CF-46D6-A6DD-CE44C0999DF1}">
      <dsp:nvSpPr>
        <dsp:cNvPr id="0" name=""/>
        <dsp:cNvSpPr/>
      </dsp:nvSpPr>
      <dsp:spPr>
        <a:xfrm>
          <a:off x="3297925" y="797917"/>
          <a:ext cx="1958727" cy="778921"/>
        </a:xfrm>
        <a:prstGeom prst="roundRect">
          <a:avLst>
            <a:gd name="adj" fmla="val 10000"/>
          </a:avLst>
        </a:prstGeom>
        <a:solidFill>
          <a:srgbClr val="79BF79"/>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MX" sz="2200" kern="1200" dirty="0" smtClean="0"/>
            <a:t>REVISIÓN ENERGÉTICA</a:t>
          </a:r>
          <a:endParaRPr lang="es-MX" sz="2200" kern="1200" dirty="0"/>
        </a:p>
      </dsp:txBody>
      <dsp:txXfrm>
        <a:off x="3320739" y="820731"/>
        <a:ext cx="1913099" cy="733293"/>
      </dsp:txXfrm>
    </dsp:sp>
    <dsp:sp modelId="{AC4E47F3-BBA2-4B70-95E9-03CB87191AE4}">
      <dsp:nvSpPr>
        <dsp:cNvPr id="0" name=""/>
        <dsp:cNvSpPr/>
      </dsp:nvSpPr>
      <dsp:spPr>
        <a:xfrm>
          <a:off x="5613430" y="1187378"/>
          <a:ext cx="2203568" cy="1817483"/>
        </a:xfrm>
        <a:prstGeom prst="roundRect">
          <a:avLst>
            <a:gd name="adj" fmla="val 10000"/>
          </a:avLst>
        </a:prstGeom>
        <a:solidFill>
          <a:schemeClr val="dk1">
            <a:tint val="45000"/>
          </a:schemeClr>
        </a:solidFill>
        <a:ln w="9525" cap="flat" cmpd="sng" algn="ctr">
          <a:solidFill>
            <a:schemeClr val="dk1"/>
          </a:solidFill>
          <a:prstDash val="solid"/>
        </a:ln>
        <a:effectLst>
          <a:outerShdw blurRad="50800" dist="254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s-MX" sz="1100" kern="1200" dirty="0" smtClean="0"/>
            <a:t>LINEA DE BASE ENERGERTICA</a:t>
          </a:r>
          <a:endParaRPr lang="es-MX" sz="1100" kern="1200" dirty="0"/>
        </a:p>
        <a:p>
          <a:pPr marL="57150" lvl="1" indent="-57150" algn="l" defTabSz="488950">
            <a:lnSpc>
              <a:spcPct val="90000"/>
            </a:lnSpc>
            <a:spcBef>
              <a:spcPct val="0"/>
            </a:spcBef>
            <a:spcAft>
              <a:spcPct val="15000"/>
            </a:spcAft>
            <a:buChar char="••"/>
          </a:pPr>
          <a:r>
            <a:rPr lang="es-MX" sz="1100" kern="1200" dirty="0" smtClean="0"/>
            <a:t>INDICADORES DE DESEMPEÑO ENERGETICO</a:t>
          </a:r>
          <a:endParaRPr lang="es-MX" sz="1100" kern="1200" dirty="0"/>
        </a:p>
        <a:p>
          <a:pPr marL="57150" lvl="1" indent="-57150" algn="l" defTabSz="488950">
            <a:lnSpc>
              <a:spcPct val="90000"/>
            </a:lnSpc>
            <a:spcBef>
              <a:spcPct val="0"/>
            </a:spcBef>
            <a:spcAft>
              <a:spcPct val="15000"/>
            </a:spcAft>
            <a:buChar char="••"/>
          </a:pPr>
          <a:r>
            <a:rPr lang="es-MX" sz="1100" kern="1200" dirty="0" smtClean="0"/>
            <a:t>OBJETIVOS</a:t>
          </a:r>
          <a:endParaRPr lang="es-MX" sz="1100" kern="1200" dirty="0"/>
        </a:p>
        <a:p>
          <a:pPr marL="57150" lvl="1" indent="-57150" algn="l" defTabSz="488950">
            <a:lnSpc>
              <a:spcPct val="90000"/>
            </a:lnSpc>
            <a:spcBef>
              <a:spcPct val="0"/>
            </a:spcBef>
            <a:spcAft>
              <a:spcPct val="15000"/>
            </a:spcAft>
            <a:buChar char="••"/>
          </a:pPr>
          <a:r>
            <a:rPr lang="es-MX" sz="1100" kern="1200" dirty="0" smtClean="0"/>
            <a:t>METAS</a:t>
          </a:r>
          <a:endParaRPr lang="es-MX" sz="1100" kern="1200" dirty="0"/>
        </a:p>
        <a:p>
          <a:pPr marL="57150" lvl="1" indent="-57150" algn="l" defTabSz="488950">
            <a:lnSpc>
              <a:spcPct val="90000"/>
            </a:lnSpc>
            <a:spcBef>
              <a:spcPct val="0"/>
            </a:spcBef>
            <a:spcAft>
              <a:spcPct val="15000"/>
            </a:spcAft>
            <a:buChar char="••"/>
          </a:pPr>
          <a:r>
            <a:rPr lang="es-MX" sz="1100" kern="1200" dirty="0" smtClean="0"/>
            <a:t>PLANES DE ACCIÓN</a:t>
          </a:r>
          <a:endParaRPr lang="es-MX" sz="1100" kern="1200" dirty="0"/>
        </a:p>
      </dsp:txBody>
      <dsp:txXfrm>
        <a:off x="5655255" y="1229203"/>
        <a:ext cx="2119918" cy="1344372"/>
      </dsp:txXfrm>
    </dsp:sp>
    <dsp:sp modelId="{075AF627-5786-457C-9054-05C13A74B51D}">
      <dsp:nvSpPr>
        <dsp:cNvPr id="0" name=""/>
        <dsp:cNvSpPr/>
      </dsp:nvSpPr>
      <dsp:spPr>
        <a:xfrm>
          <a:off x="6103112" y="2615400"/>
          <a:ext cx="1958727" cy="778921"/>
        </a:xfrm>
        <a:prstGeom prst="roundRect">
          <a:avLst>
            <a:gd name="adj" fmla="val 10000"/>
          </a:avLst>
        </a:prstGeom>
        <a:solidFill>
          <a:srgbClr val="79BF79"/>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MX" sz="2200" kern="1200" dirty="0" smtClean="0"/>
            <a:t>SALIDAS</a:t>
          </a:r>
          <a:endParaRPr lang="es-MX" sz="2200" kern="1200" dirty="0"/>
        </a:p>
      </dsp:txBody>
      <dsp:txXfrm>
        <a:off x="6125926" y="2638214"/>
        <a:ext cx="1913099" cy="733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E4923-8AD1-4278-9C46-30724CF2EF53}">
      <dsp:nvSpPr>
        <dsp:cNvPr id="0" name=""/>
        <dsp:cNvSpPr/>
      </dsp:nvSpPr>
      <dsp:spPr>
        <a:xfrm>
          <a:off x="0" y="4008273"/>
          <a:ext cx="7915670" cy="526083"/>
        </a:xfrm>
        <a:prstGeom prst="rect">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MX" sz="1200" kern="1200" dirty="0" smtClean="0"/>
            <a:t>Se obtuvieron y definieron los elementos del </a:t>
          </a:r>
          <a:r>
            <a:rPr lang="es-MX" sz="1200" kern="1200" dirty="0" err="1" smtClean="0"/>
            <a:t>SGEn</a:t>
          </a:r>
          <a:endParaRPr lang="es-MX" sz="1200" kern="1200" dirty="0"/>
        </a:p>
      </dsp:txBody>
      <dsp:txXfrm>
        <a:off x="0" y="4008273"/>
        <a:ext cx="7915670" cy="526083"/>
      </dsp:txXfrm>
    </dsp:sp>
    <dsp:sp modelId="{3368ED97-6A66-4C29-804E-19DD9DD48145}">
      <dsp:nvSpPr>
        <dsp:cNvPr id="0" name=""/>
        <dsp:cNvSpPr/>
      </dsp:nvSpPr>
      <dsp:spPr>
        <a:xfrm rot="10800000">
          <a:off x="0" y="3207047"/>
          <a:ext cx="7915670" cy="809116"/>
        </a:xfrm>
        <a:prstGeom prst="upArrowCallout">
          <a:avLst/>
        </a:prstGeom>
        <a:solidFill>
          <a:schemeClr val="accent5">
            <a:hueOff val="-1004113"/>
            <a:satOff val="8219"/>
            <a:lumOff val="-133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MX" sz="1200" kern="1200" dirty="0" smtClean="0"/>
            <a:t>Se identificaron todos los usuarios de energía por edificio:</a:t>
          </a:r>
        </a:p>
        <a:p>
          <a:pPr lvl="0" algn="ctr" defTabSz="533400">
            <a:lnSpc>
              <a:spcPct val="90000"/>
            </a:lnSpc>
            <a:spcBef>
              <a:spcPct val="0"/>
            </a:spcBef>
            <a:spcAft>
              <a:spcPct val="35000"/>
            </a:spcAft>
          </a:pPr>
          <a:r>
            <a:rPr lang="es-MX" sz="1200" kern="1200" dirty="0" smtClean="0"/>
            <a:t>HVAC, Transporte, equipos de computo, de iluminación, oficina, de laboratorio.</a:t>
          </a:r>
          <a:endParaRPr lang="es-MX" sz="1200" kern="1200" dirty="0"/>
        </a:p>
      </dsp:txBody>
      <dsp:txXfrm rot="10800000">
        <a:off x="0" y="3207047"/>
        <a:ext cx="7915670" cy="525739"/>
      </dsp:txXfrm>
    </dsp:sp>
    <dsp:sp modelId="{68D6AA26-6E38-409F-9F48-F527CB7E20DD}">
      <dsp:nvSpPr>
        <dsp:cNvPr id="0" name=""/>
        <dsp:cNvSpPr/>
      </dsp:nvSpPr>
      <dsp:spPr>
        <a:xfrm rot="10800000">
          <a:off x="0" y="2405822"/>
          <a:ext cx="7915670" cy="809116"/>
        </a:xfrm>
        <a:prstGeom prst="upArrowCallout">
          <a:avLst/>
        </a:prstGeom>
        <a:solidFill>
          <a:schemeClr val="accent5">
            <a:hueOff val="-2008226"/>
            <a:satOff val="16437"/>
            <a:lumOff val="-26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MX" sz="1200" kern="1200" dirty="0" smtClean="0"/>
            <a:t>Se realizaron los análisis de todos los datos energéticos y se determinaron los </a:t>
          </a:r>
          <a:r>
            <a:rPr lang="es-MX" sz="1200" kern="1200" dirty="0" err="1" smtClean="0"/>
            <a:t>USGn</a:t>
          </a:r>
          <a:r>
            <a:rPr lang="es-MX" sz="1200" kern="1200" dirty="0" smtClean="0"/>
            <a:t>:</a:t>
          </a:r>
        </a:p>
        <a:p>
          <a:pPr lvl="0" algn="ctr" defTabSz="533400">
            <a:lnSpc>
              <a:spcPct val="90000"/>
            </a:lnSpc>
            <a:spcBef>
              <a:spcPct val="0"/>
            </a:spcBef>
            <a:spcAft>
              <a:spcPct val="35000"/>
            </a:spcAft>
          </a:pPr>
          <a:r>
            <a:rPr lang="es-MX" sz="1200" kern="1200" dirty="0" smtClean="0"/>
            <a:t>Aires acondicionados, Iluminación</a:t>
          </a:r>
          <a:endParaRPr lang="es-MX" sz="1200" kern="1200" dirty="0"/>
        </a:p>
      </dsp:txBody>
      <dsp:txXfrm rot="10800000">
        <a:off x="0" y="2405822"/>
        <a:ext cx="7915670" cy="525739"/>
      </dsp:txXfrm>
    </dsp:sp>
    <dsp:sp modelId="{265A7C29-B729-43B0-B3F0-2B487D25ECDE}">
      <dsp:nvSpPr>
        <dsp:cNvPr id="0" name=""/>
        <dsp:cNvSpPr/>
      </dsp:nvSpPr>
      <dsp:spPr>
        <a:xfrm rot="10800000">
          <a:off x="0" y="1604596"/>
          <a:ext cx="7915670" cy="809116"/>
        </a:xfrm>
        <a:prstGeom prst="upArrowCallout">
          <a:avLst/>
        </a:prstGeom>
        <a:solidFill>
          <a:schemeClr val="accent5">
            <a:hueOff val="-3012340"/>
            <a:satOff val="24656"/>
            <a:lumOff val="-400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MX" sz="1200" kern="1200" dirty="0" smtClean="0"/>
            <a:t>Se realizo un inventario de todos os equipos que utilizan energía, por edificio y por área.</a:t>
          </a:r>
          <a:endParaRPr lang="es-MX" sz="1200" kern="1200" dirty="0"/>
        </a:p>
      </dsp:txBody>
      <dsp:txXfrm rot="10800000">
        <a:off x="0" y="1604596"/>
        <a:ext cx="7915670" cy="525739"/>
      </dsp:txXfrm>
    </dsp:sp>
    <dsp:sp modelId="{4A15D738-6892-49B5-B531-6066708AF1AF}">
      <dsp:nvSpPr>
        <dsp:cNvPr id="0" name=""/>
        <dsp:cNvSpPr/>
      </dsp:nvSpPr>
      <dsp:spPr>
        <a:xfrm rot="10800000">
          <a:off x="0" y="803371"/>
          <a:ext cx="7915670" cy="809116"/>
        </a:xfrm>
        <a:prstGeom prst="upArrowCallout">
          <a:avLst/>
        </a:prstGeom>
        <a:solidFill>
          <a:schemeClr val="accent5">
            <a:hueOff val="-4016453"/>
            <a:satOff val="32874"/>
            <a:lumOff val="-533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MX" sz="1200" kern="1200" dirty="0" smtClean="0"/>
            <a:t>Se estimaron los consumos de energía: Graficas de consumos por edificio </a:t>
          </a:r>
          <a:endParaRPr lang="es-MX" sz="1200" kern="1200" dirty="0"/>
        </a:p>
      </dsp:txBody>
      <dsp:txXfrm rot="10800000">
        <a:off x="0" y="803371"/>
        <a:ext cx="7915670" cy="525739"/>
      </dsp:txXfrm>
    </dsp:sp>
    <dsp:sp modelId="{B973F430-05F0-49C7-8C38-FF1B44BDC69A}">
      <dsp:nvSpPr>
        <dsp:cNvPr id="0" name=""/>
        <dsp:cNvSpPr/>
      </dsp:nvSpPr>
      <dsp:spPr>
        <a:xfrm rot="10800000">
          <a:off x="0" y="2145"/>
          <a:ext cx="7915670" cy="809116"/>
        </a:xfrm>
        <a:prstGeom prst="upArrowCallout">
          <a:avLst/>
        </a:prstGeom>
        <a:solidFill>
          <a:schemeClr val="accent5">
            <a:hueOff val="-5020566"/>
            <a:satOff val="41093"/>
            <a:lumOff val="-66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MX" sz="1200" kern="1200" dirty="0" smtClean="0"/>
            <a:t>Se identificaron las fuentes energía: Electricidad, gasolina,  diesel y gas LP</a:t>
          </a:r>
          <a:endParaRPr lang="es-MX" sz="1200" kern="1200" dirty="0"/>
        </a:p>
      </dsp:txBody>
      <dsp:txXfrm rot="10800000">
        <a:off x="0" y="2145"/>
        <a:ext cx="7915670" cy="52573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17" name="16 Marcador de pie de página"/>
          <p:cNvSpPr>
            <a:spLocks noGrp="1"/>
          </p:cNvSpPr>
          <p:nvPr>
            <p:ph type="ftr" sz="quarter" idx="11"/>
          </p:nvPr>
        </p:nvSpPr>
        <p:spPr/>
        <p:txBody>
          <a:bodyPr/>
          <a:lstStyle/>
          <a:p>
            <a:endParaRPr lang="es-MX"/>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86045A-A17B-4FF6-BDC1-D77406319C24}" type="slidenum">
              <a:rPr lang="es-MX" smtClean="0"/>
              <a:t>‹Nº›</a:t>
            </a:fld>
            <a:endParaRPr lang="es-MX"/>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6045A-A17B-4FF6-BDC1-D77406319C24}"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8986045A-A17B-4FF6-BDC1-D77406319C24}" type="slidenum">
              <a:rPr lang="es-MX" smtClean="0"/>
              <a:t>‹Nº›</a:t>
            </a:fld>
            <a:endParaRPr lang="es-MX"/>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4361688" y="1026372"/>
            <a:ext cx="457200" cy="441325"/>
          </a:xfrm>
        </p:spPr>
        <p:txBody>
          <a:bodyPr/>
          <a:lstStyle/>
          <a:p>
            <a:fld id="{8986045A-A17B-4FF6-BDC1-D77406319C24}" type="slidenum">
              <a:rPr lang="es-MX" smtClean="0"/>
              <a:t>‹Nº›</a:t>
            </a:fld>
            <a:endParaRPr lang="es-MX"/>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MX"/>
          </a:p>
        </p:txBody>
      </p:sp>
      <p:sp>
        <p:nvSpPr>
          <p:cNvPr id="4" name="3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86045A-A17B-4FF6-BDC1-D77406319C24}" type="slidenum">
              <a:rPr lang="es-MX" smtClean="0"/>
              <a:t>‹Nº›</a:t>
            </a:fld>
            <a:endParaRPr lang="es-MX"/>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BEFCCE0D-AF8A-4BE4-819D-2D4F9F9E09C7}" type="datetimeFigureOut">
              <a:rPr lang="es-MX" smtClean="0"/>
              <a:t>25/11/2019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986045A-A17B-4FF6-BDC1-D77406319C24}" type="slidenum">
              <a:rPr lang="es-MX" smtClean="0"/>
              <a:t>‹Nº›</a:t>
            </a:fld>
            <a:endParaRPr lang="es-MX"/>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8" name="7 Marcador de pie de página"/>
          <p:cNvSpPr>
            <a:spLocks noGrp="1"/>
          </p:cNvSpPr>
          <p:nvPr>
            <p:ph type="ftr" sz="quarter" idx="11"/>
          </p:nvPr>
        </p:nvSpPr>
        <p:spPr>
          <a:xfrm>
            <a:off x="304800" y="6409944"/>
            <a:ext cx="3581400" cy="365760"/>
          </a:xfrm>
        </p:spPr>
        <p:txBody>
          <a:bodyPr/>
          <a:lstStyle/>
          <a:p>
            <a:endParaRPr lang="es-MX"/>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8986045A-A17B-4FF6-BDC1-D77406319C24}" type="slidenum">
              <a:rPr lang="es-MX" smtClean="0"/>
              <a:t>‹Nº›</a:t>
            </a:fld>
            <a:endParaRPr lang="es-MX"/>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a:xfrm>
            <a:off x="4343400" y="1036020"/>
            <a:ext cx="457200" cy="441325"/>
          </a:xfrm>
        </p:spPr>
        <p:txBody>
          <a:bodyPr/>
          <a:lstStyle/>
          <a:p>
            <a:fld id="{8986045A-A17B-4FF6-BDC1-D77406319C24}"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8986045A-A17B-4FF6-BDC1-D77406319C2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86045A-A17B-4FF6-BDC1-D77406319C24}" type="slidenum">
              <a:rPr lang="es-MX" smtClean="0"/>
              <a:t>‹Nº›</a:t>
            </a:fld>
            <a:endParaRPr lang="es-MX"/>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BEFCCE0D-AF8A-4BE4-819D-2D4F9F9E09C7}" type="datetimeFigureOut">
              <a:rPr lang="es-MX" smtClean="0"/>
              <a:t>25/11/2019</a:t>
            </a:fld>
            <a:endParaRPr lang="es-MX"/>
          </a:p>
        </p:txBody>
      </p:sp>
      <p:sp>
        <p:nvSpPr>
          <p:cNvPr id="6" name="5 Marcador de pie de página"/>
          <p:cNvSpPr>
            <a:spLocks noGrp="1"/>
          </p:cNvSpPr>
          <p:nvPr>
            <p:ph type="ftr" sz="quarter" idx="11"/>
          </p:nvPr>
        </p:nvSpPr>
        <p:spPr>
          <a:xfrm>
            <a:off x="301752" y="6410848"/>
            <a:ext cx="3383280" cy="365760"/>
          </a:xfrm>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8986045A-A17B-4FF6-BDC1-D77406319C24}" type="slidenum">
              <a:rPr lang="es-MX" smtClean="0"/>
              <a:t>‹Nº›</a:t>
            </a:fld>
            <a:endParaRPr lang="es-MX"/>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BEFCCE0D-AF8A-4BE4-819D-2D4F9F9E09C7}" type="datetimeFigureOut">
              <a:rPr lang="es-MX" smtClean="0"/>
              <a:t>25/11/2019</a:t>
            </a:fld>
            <a:endParaRPr lang="es-MX"/>
          </a:p>
        </p:txBody>
      </p:sp>
      <p:sp>
        <p:nvSpPr>
          <p:cNvPr id="6" name="5 Marcador de pie de página"/>
          <p:cNvSpPr>
            <a:spLocks noGrp="1"/>
          </p:cNvSpPr>
          <p:nvPr>
            <p:ph type="ftr" sz="quarter" idx="11"/>
          </p:nvPr>
        </p:nvSpPr>
        <p:spPr>
          <a:xfrm>
            <a:off x="301752" y="6410848"/>
            <a:ext cx="3584448" cy="365760"/>
          </a:xfrm>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EFCCE0D-AF8A-4BE4-819D-2D4F9F9E09C7}" type="datetimeFigureOut">
              <a:rPr lang="es-MX" smtClean="0"/>
              <a:t>25/11/2019</a:t>
            </a:fld>
            <a:endParaRPr lang="es-MX"/>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MX"/>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86045A-A17B-4FF6-BDC1-D77406319C24}" type="slidenum">
              <a:rPr lang="es-MX" smtClean="0"/>
              <a:t>‹Nº›</a:t>
            </a:fld>
            <a:endParaRPr lang="es-MX"/>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0.png"/><Relationship Id="rId7" Type="http://schemas.openxmlformats.org/officeDocument/2006/relationships/diagramColors" Target="../diagrams/colors2.xml"/><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1.xml"/><Relationship Id="rId7" Type="http://schemas.openxmlformats.org/officeDocument/2006/relationships/image" Target="../media/image14.em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67544" y="2492896"/>
            <a:ext cx="8062912" cy="4062313"/>
          </a:xfrm>
        </p:spPr>
        <p:txBody>
          <a:bodyPr>
            <a:normAutofit fontScale="90000"/>
          </a:bodyPr>
          <a:lstStyle/>
          <a:p>
            <a:pPr marL="0" indent="0" algn="ctr"/>
            <a:r>
              <a:rPr lang="es-MX" b="1" dirty="0" smtClean="0">
                <a:latin typeface="Arial Rounded MT Bold" panose="020F0704030504030204" pitchFamily="34" charset="0"/>
              </a:rPr>
              <a:t/>
            </a:r>
            <a:br>
              <a:rPr lang="es-MX" b="1" dirty="0" smtClean="0">
                <a:latin typeface="Arial Rounded MT Bold" panose="020F0704030504030204" pitchFamily="34" charset="0"/>
              </a:rPr>
            </a:br>
            <a:r>
              <a:rPr lang="es-MX" b="1" dirty="0">
                <a:latin typeface="Arial Rounded MT Bold" panose="020F0704030504030204" pitchFamily="34" charset="0"/>
              </a:rPr>
              <a:t/>
            </a:r>
            <a:br>
              <a:rPr lang="es-MX" b="1" dirty="0">
                <a:latin typeface="Arial Rounded MT Bold" panose="020F0704030504030204" pitchFamily="34" charset="0"/>
              </a:rPr>
            </a:br>
            <a:r>
              <a:rPr lang="es-MX" b="1" dirty="0" smtClean="0">
                <a:latin typeface="Arial Rounded MT Bold" panose="020F0704030504030204" pitchFamily="34" charset="0"/>
              </a:rPr>
              <a:t>PLANIFICACIÓN PARA LA IMPLEMENTACIÓN DE UN SISTEMA DE GESTIÓN DE LA ENERGÍA</a:t>
            </a:r>
            <a:br>
              <a:rPr lang="es-MX" b="1" dirty="0" smtClean="0">
                <a:latin typeface="Arial Rounded MT Bold" panose="020F0704030504030204" pitchFamily="34" charset="0"/>
              </a:rPr>
            </a:br>
            <a:r>
              <a:rPr lang="es-MX" b="1" dirty="0" smtClean="0">
                <a:latin typeface="Arial Rounded MT Bold" panose="020F0704030504030204" pitchFamily="34" charset="0"/>
              </a:rPr>
              <a:t>ISO-50001:2018</a:t>
            </a:r>
            <a:r>
              <a:rPr lang="es-MX" dirty="0" smtClean="0">
                <a:latin typeface="Arial Rounded MT Bold" panose="020F0704030504030204" pitchFamily="34" charset="0"/>
              </a:rPr>
              <a:t/>
            </a:r>
            <a:br>
              <a:rPr lang="es-MX" dirty="0" smtClean="0">
                <a:latin typeface="Arial Rounded MT Bold" panose="020F0704030504030204" pitchFamily="34" charset="0"/>
              </a:rPr>
            </a:br>
            <a:endParaRPr lang="es-MX" dirty="0"/>
          </a:p>
        </p:txBody>
      </p:sp>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362228"/>
            <a:ext cx="2699792" cy="1634639"/>
          </a:xfrm>
          <a:prstGeom prst="rect">
            <a:avLst/>
          </a:prstGeom>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92696"/>
            <a:ext cx="2880320" cy="1323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1920" y="362228"/>
            <a:ext cx="1368152" cy="2124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756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62955" y="404664"/>
            <a:ext cx="6192687" cy="954107"/>
          </a:xfrm>
          <a:prstGeom prst="rect">
            <a:avLst/>
          </a:prstGeom>
        </p:spPr>
        <p:txBody>
          <a:bodyPr wrap="square">
            <a:spAutoFit/>
          </a:bodyPr>
          <a:lstStyle/>
          <a:p>
            <a:pPr algn="ctr"/>
            <a:r>
              <a:rPr lang="es-MX" sz="2800" dirty="0" smtClean="0">
                <a:ln w="6350">
                  <a:solidFill>
                    <a:schemeClr val="tx1"/>
                  </a:solidFill>
                </a:ln>
                <a:effectLst>
                  <a:outerShdw blurRad="26000" dist="26000" dir="14500000" algn="tl" rotWithShape="0">
                    <a:srgbClr val="000000">
                      <a:alpha val="40000"/>
                    </a:srgbClr>
                  </a:outerShdw>
                </a:effectLst>
                <a:latin typeface="+mj-lt"/>
                <a:ea typeface="+mj-ea"/>
                <a:cs typeface="+mj-cs"/>
              </a:rPr>
              <a:t>DIAGRAMA DE FLUJO DE REVISIÓN ENERGÉTICA</a:t>
            </a:r>
            <a:endParaRPr lang="es-MX" sz="2800" dirty="0">
              <a:ln w="6350">
                <a:solidFill>
                  <a:schemeClr val="tx1"/>
                </a:solidFill>
              </a:ln>
              <a:effectLst>
                <a:outerShdw blurRad="26000" dist="26000" dir="14500000" algn="tl" rotWithShape="0">
                  <a:srgbClr val="000000">
                    <a:alpha val="40000"/>
                  </a:srgbClr>
                </a:outerShdw>
              </a:effectLst>
              <a:latin typeface="+mj-lt"/>
              <a:ea typeface="+mj-ea"/>
              <a:cs typeface="+mj-cs"/>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1 Diagrama"/>
          <p:cNvGraphicFramePr/>
          <p:nvPr>
            <p:extLst>
              <p:ext uri="{D42A27DB-BD31-4B8C-83A1-F6EECF244321}">
                <p14:modId xmlns:p14="http://schemas.microsoft.com/office/powerpoint/2010/main" val="1022069235"/>
              </p:ext>
            </p:extLst>
          </p:nvPr>
        </p:nvGraphicFramePr>
        <p:xfrm>
          <a:off x="904802" y="1700808"/>
          <a:ext cx="7915670" cy="45365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4903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83768" y="749128"/>
            <a:ext cx="4368504" cy="523220"/>
          </a:xfrm>
          <a:prstGeom prst="rect">
            <a:avLst/>
          </a:prstGeom>
        </p:spPr>
        <p:txBody>
          <a:bodyPr wrap="none">
            <a:spAutoFit/>
          </a:bodyPr>
          <a:lstStyle/>
          <a:p>
            <a:r>
              <a:rPr lang="es-MX" sz="2800" dirty="0">
                <a:latin typeface="Baskerville Old Face" panose="02020602080505020303" pitchFamily="18" charset="0"/>
              </a:rPr>
              <a:t>Objetivos y metas </a:t>
            </a:r>
            <a:r>
              <a:rPr lang="es-MX" sz="2800" dirty="0" smtClean="0">
                <a:latin typeface="Baskerville Old Face" panose="02020602080505020303" pitchFamily="18" charset="0"/>
              </a:rPr>
              <a:t>energéticos</a:t>
            </a:r>
            <a:endParaRPr lang="es-MX" sz="2800"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7 Tabla"/>
          <p:cNvGraphicFramePr>
            <a:graphicFrameLocks noGrp="1"/>
          </p:cNvGraphicFramePr>
          <p:nvPr>
            <p:extLst>
              <p:ext uri="{D42A27DB-BD31-4B8C-83A1-F6EECF244321}">
                <p14:modId xmlns:p14="http://schemas.microsoft.com/office/powerpoint/2010/main" val="841097792"/>
              </p:ext>
            </p:extLst>
          </p:nvPr>
        </p:nvGraphicFramePr>
        <p:xfrm>
          <a:off x="323528" y="1628800"/>
          <a:ext cx="8534401" cy="2316005"/>
        </p:xfrm>
        <a:graphic>
          <a:graphicData uri="http://schemas.openxmlformats.org/drawingml/2006/table">
            <a:tbl>
              <a:tblPr>
                <a:tableStyleId>{ED083AE6-46FA-4A59-8FB0-9F97EB10719F}</a:tableStyleId>
              </a:tblPr>
              <a:tblGrid>
                <a:gridCol w="175219">
                  <a:extLst>
                    <a:ext uri="{9D8B030D-6E8A-4147-A177-3AD203B41FA5}">
                      <a16:colId xmlns:a16="http://schemas.microsoft.com/office/drawing/2014/main" val="20000"/>
                    </a:ext>
                  </a:extLst>
                </a:gridCol>
                <a:gridCol w="1162817">
                  <a:extLst>
                    <a:ext uri="{9D8B030D-6E8A-4147-A177-3AD203B41FA5}">
                      <a16:colId xmlns:a16="http://schemas.microsoft.com/office/drawing/2014/main" val="20001"/>
                    </a:ext>
                  </a:extLst>
                </a:gridCol>
                <a:gridCol w="1226532">
                  <a:extLst>
                    <a:ext uri="{9D8B030D-6E8A-4147-A177-3AD203B41FA5}">
                      <a16:colId xmlns:a16="http://schemas.microsoft.com/office/drawing/2014/main" val="20002"/>
                    </a:ext>
                  </a:extLst>
                </a:gridCol>
                <a:gridCol w="1741570">
                  <a:extLst>
                    <a:ext uri="{9D8B030D-6E8A-4147-A177-3AD203B41FA5}">
                      <a16:colId xmlns:a16="http://schemas.microsoft.com/office/drawing/2014/main" val="20003"/>
                    </a:ext>
                  </a:extLst>
                </a:gridCol>
                <a:gridCol w="1741570">
                  <a:extLst>
                    <a:ext uri="{9D8B030D-6E8A-4147-A177-3AD203B41FA5}">
                      <a16:colId xmlns:a16="http://schemas.microsoft.com/office/drawing/2014/main" val="20004"/>
                    </a:ext>
                  </a:extLst>
                </a:gridCol>
                <a:gridCol w="1047774">
                  <a:extLst>
                    <a:ext uri="{9D8B030D-6E8A-4147-A177-3AD203B41FA5}">
                      <a16:colId xmlns:a16="http://schemas.microsoft.com/office/drawing/2014/main" val="20005"/>
                    </a:ext>
                  </a:extLst>
                </a:gridCol>
                <a:gridCol w="1438919">
                  <a:extLst>
                    <a:ext uri="{9D8B030D-6E8A-4147-A177-3AD203B41FA5}">
                      <a16:colId xmlns:a16="http://schemas.microsoft.com/office/drawing/2014/main" val="20006"/>
                    </a:ext>
                  </a:extLst>
                </a:gridCol>
              </a:tblGrid>
              <a:tr h="333334">
                <a:tc gridSpan="7">
                  <a:txBody>
                    <a:bodyPr/>
                    <a:lstStyle/>
                    <a:p>
                      <a:pPr algn="ctr" fontAlgn="ctr"/>
                      <a:r>
                        <a:rPr lang="es-MX" sz="900" u="none" strike="noStrike" dirty="0">
                          <a:effectLst/>
                        </a:rPr>
                        <a:t>2018</a:t>
                      </a:r>
                      <a:endParaRPr lang="es-MX" sz="900" b="1" i="0" u="none" strike="noStrike" dirty="0">
                        <a:solidFill>
                          <a:srgbClr val="FFFFFF"/>
                        </a:solidFill>
                        <a:effectLst/>
                        <a:latin typeface="Arial"/>
                      </a:endParaRPr>
                    </a:p>
                  </a:txBody>
                  <a:tcPr marL="5312" marR="5312" marT="5312"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325728">
                <a:tc>
                  <a:txBody>
                    <a:bodyPr/>
                    <a:lstStyle/>
                    <a:p>
                      <a:pPr algn="ctr" fontAlgn="ctr"/>
                      <a:r>
                        <a:rPr lang="es-MX" sz="800" u="none" strike="noStrike" dirty="0">
                          <a:effectLst/>
                        </a:rPr>
                        <a:t>#</a:t>
                      </a:r>
                      <a:endParaRPr lang="es-MX" sz="800" b="1" i="0" u="none" strike="noStrike" dirty="0">
                        <a:solidFill>
                          <a:srgbClr val="FFFFFF"/>
                        </a:solidFill>
                        <a:effectLst/>
                        <a:latin typeface="Arial"/>
                      </a:endParaRPr>
                    </a:p>
                  </a:txBody>
                  <a:tcPr marL="5312" marR="5312" marT="5312" marB="0" anchor="ctr">
                    <a:solidFill>
                      <a:schemeClr val="bg2">
                        <a:lumMod val="90000"/>
                      </a:schemeClr>
                    </a:solidFill>
                  </a:tcPr>
                </a:tc>
                <a:tc>
                  <a:txBody>
                    <a:bodyPr/>
                    <a:lstStyle/>
                    <a:p>
                      <a:pPr algn="ctr" fontAlgn="ctr"/>
                      <a:r>
                        <a:rPr lang="es-MX" sz="800" u="none" strike="noStrike" dirty="0">
                          <a:effectLst/>
                        </a:rPr>
                        <a:t>FUENTE DE ENERGÍA  </a:t>
                      </a:r>
                      <a:r>
                        <a:rPr lang="es-MX" sz="800" u="none" strike="noStrike" dirty="0" smtClean="0">
                          <a:effectLst/>
                        </a:rPr>
                        <a:t>                                            </a:t>
                      </a:r>
                      <a:endParaRPr lang="es-MX" sz="800" b="1" i="0" u="none" strike="noStrike" dirty="0">
                        <a:solidFill>
                          <a:srgbClr val="FFFFFF"/>
                        </a:solidFill>
                        <a:effectLst/>
                        <a:latin typeface="Arial"/>
                      </a:endParaRPr>
                    </a:p>
                  </a:txBody>
                  <a:tcPr marL="5312" marR="5312" marT="5312" marB="0" anchor="ctr">
                    <a:solidFill>
                      <a:schemeClr val="bg2">
                        <a:lumMod val="90000"/>
                      </a:schemeClr>
                    </a:solidFill>
                  </a:tcPr>
                </a:tc>
                <a:tc>
                  <a:txBody>
                    <a:bodyPr/>
                    <a:lstStyle/>
                    <a:p>
                      <a:pPr algn="ctr" fontAlgn="ctr"/>
                      <a:r>
                        <a:rPr lang="es-MX" sz="800" u="none" strike="noStrike" dirty="0">
                          <a:effectLst/>
                        </a:rPr>
                        <a:t>TIPO DE </a:t>
                      </a:r>
                      <a:r>
                        <a:rPr lang="es-MX" sz="800" u="none" strike="noStrike" dirty="0" smtClean="0">
                          <a:effectLst/>
                        </a:rPr>
                        <a:t>ENERGÍA                                                                 </a:t>
                      </a:r>
                      <a:endParaRPr lang="es-MX" sz="800" b="1" i="0" u="none" strike="noStrike" dirty="0">
                        <a:solidFill>
                          <a:srgbClr val="FFFFFF"/>
                        </a:solidFill>
                        <a:effectLst/>
                        <a:latin typeface="Arial"/>
                      </a:endParaRPr>
                    </a:p>
                  </a:txBody>
                  <a:tcPr marL="5312" marR="5312" marT="5312" marB="0" anchor="ctr">
                    <a:solidFill>
                      <a:schemeClr val="bg2">
                        <a:lumMod val="90000"/>
                      </a:schemeClr>
                    </a:solidFill>
                  </a:tcPr>
                </a:tc>
                <a:tc>
                  <a:txBody>
                    <a:bodyPr/>
                    <a:lstStyle/>
                    <a:p>
                      <a:pPr algn="ctr" fontAlgn="ctr"/>
                      <a:r>
                        <a:rPr lang="es-MX" sz="800" u="none" strike="noStrike" dirty="0">
                          <a:effectLst/>
                        </a:rPr>
                        <a:t>USO DE LA </a:t>
                      </a:r>
                      <a:r>
                        <a:rPr lang="es-MX" sz="800" u="none" strike="noStrike" dirty="0" smtClean="0">
                          <a:effectLst/>
                        </a:rPr>
                        <a:t>ENERGÍA                                                                                                                                </a:t>
                      </a:r>
                      <a:endParaRPr lang="es-MX" sz="800" b="1" i="0" u="none" strike="noStrike" dirty="0">
                        <a:solidFill>
                          <a:srgbClr val="FFFFFF"/>
                        </a:solidFill>
                        <a:effectLst/>
                        <a:latin typeface="Arial"/>
                      </a:endParaRPr>
                    </a:p>
                  </a:txBody>
                  <a:tcPr marL="5312" marR="5312" marT="5312" marB="0" anchor="ctr">
                    <a:solidFill>
                      <a:schemeClr val="bg2">
                        <a:lumMod val="90000"/>
                      </a:schemeClr>
                    </a:solidFill>
                  </a:tcPr>
                </a:tc>
                <a:tc>
                  <a:txBody>
                    <a:bodyPr/>
                    <a:lstStyle/>
                    <a:p>
                      <a:pPr algn="ctr" fontAlgn="ctr"/>
                      <a:r>
                        <a:rPr lang="pt-BR" sz="800" u="none" strike="noStrike" dirty="0">
                          <a:effectLst/>
                        </a:rPr>
                        <a:t>CONSUMO kW/h o </a:t>
                      </a:r>
                      <a:r>
                        <a:rPr lang="pt-BR" sz="800" u="none" strike="noStrike" dirty="0" smtClean="0">
                          <a:effectLst/>
                        </a:rPr>
                        <a:t>l</a:t>
                      </a:r>
                      <a:endParaRPr lang="pt-BR" sz="800" b="1" i="0" u="none" strike="noStrike" dirty="0">
                        <a:solidFill>
                          <a:srgbClr val="FFFFFF"/>
                        </a:solidFill>
                        <a:effectLst/>
                        <a:latin typeface="Arial"/>
                      </a:endParaRPr>
                    </a:p>
                  </a:txBody>
                  <a:tcPr marL="5312" marR="5312" marT="5312" marB="0" anchor="ctr">
                    <a:solidFill>
                      <a:schemeClr val="bg2">
                        <a:lumMod val="90000"/>
                      </a:schemeClr>
                    </a:solidFill>
                  </a:tcPr>
                </a:tc>
                <a:tc>
                  <a:txBody>
                    <a:bodyPr/>
                    <a:lstStyle/>
                    <a:p>
                      <a:pPr algn="ctr" fontAlgn="ctr"/>
                      <a:r>
                        <a:rPr lang="es-MX" sz="800" u="none" strike="noStrike" dirty="0">
                          <a:effectLst/>
                        </a:rPr>
                        <a:t>MJ </a:t>
                      </a:r>
                      <a:endParaRPr lang="es-MX" sz="800" b="1" i="0" u="none" strike="noStrike" dirty="0">
                        <a:solidFill>
                          <a:srgbClr val="FFFFFF"/>
                        </a:solidFill>
                        <a:effectLst/>
                        <a:latin typeface="Arial"/>
                      </a:endParaRPr>
                    </a:p>
                  </a:txBody>
                  <a:tcPr marL="5312" marR="5312" marT="5312" marB="0" anchor="ctr">
                    <a:solidFill>
                      <a:schemeClr val="bg2">
                        <a:lumMod val="90000"/>
                      </a:schemeClr>
                    </a:solidFill>
                  </a:tcPr>
                </a:tc>
                <a:tc>
                  <a:txBody>
                    <a:bodyPr/>
                    <a:lstStyle/>
                    <a:p>
                      <a:pPr algn="ctr" fontAlgn="ctr"/>
                      <a:r>
                        <a:rPr lang="es-MX" sz="800" u="none" strike="noStrike" dirty="0">
                          <a:effectLst/>
                        </a:rPr>
                        <a:t>PORCENTAJE (%)</a:t>
                      </a:r>
                      <a:endParaRPr lang="es-MX" sz="800" b="1" i="0" u="none" strike="noStrike" dirty="0">
                        <a:solidFill>
                          <a:srgbClr val="FFFFFF"/>
                        </a:solidFill>
                        <a:effectLst/>
                        <a:latin typeface="Arial"/>
                      </a:endParaRPr>
                    </a:p>
                  </a:txBody>
                  <a:tcPr marL="5312" marR="5312" marT="5312" marB="0" anchor="ctr">
                    <a:solidFill>
                      <a:schemeClr val="bg2">
                        <a:lumMod val="90000"/>
                      </a:schemeClr>
                    </a:solidFill>
                  </a:tcPr>
                </a:tc>
                <a:extLst>
                  <a:ext uri="{0D108BD9-81ED-4DB2-BD59-A6C34878D82A}">
                    <a16:rowId xmlns:a16="http://schemas.microsoft.com/office/drawing/2014/main" val="10001"/>
                  </a:ext>
                </a:extLst>
              </a:tr>
              <a:tr h="236111">
                <a:tc>
                  <a:txBody>
                    <a:bodyPr/>
                    <a:lstStyle/>
                    <a:p>
                      <a:pPr algn="ctr" fontAlgn="ctr"/>
                      <a:r>
                        <a:rPr lang="es-MX" sz="700" u="none" strike="noStrike">
                          <a:effectLst/>
                        </a:rPr>
                        <a:t>1</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a:effectLst/>
                        </a:rPr>
                        <a:t>ELÉCTRICA</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ELECTRICIDAD</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AIRE ACONDICIONADO</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472743.6</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smtClean="0">
                          <a:effectLst/>
                        </a:rPr>
                        <a:t>1´701,876.96</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1000" u="none" strike="noStrike">
                          <a:effectLst/>
                        </a:rPr>
                        <a:t>38%</a:t>
                      </a:r>
                      <a:endParaRPr lang="es-MX" sz="1000" b="1" i="0" u="none" strike="noStrike">
                        <a:solidFill>
                          <a:srgbClr val="000000"/>
                        </a:solidFill>
                        <a:effectLst/>
                        <a:latin typeface="Arial"/>
                      </a:endParaRPr>
                    </a:p>
                  </a:txBody>
                  <a:tcPr marL="5312" marR="5312" marT="5312" marB="0" anchor="ctr"/>
                </a:tc>
                <a:extLst>
                  <a:ext uri="{0D108BD9-81ED-4DB2-BD59-A6C34878D82A}">
                    <a16:rowId xmlns:a16="http://schemas.microsoft.com/office/drawing/2014/main" val="10002"/>
                  </a:ext>
                </a:extLst>
              </a:tr>
              <a:tr h="236111">
                <a:tc>
                  <a:txBody>
                    <a:bodyPr/>
                    <a:lstStyle/>
                    <a:p>
                      <a:pPr algn="ctr" fontAlgn="ctr"/>
                      <a:r>
                        <a:rPr lang="es-MX" sz="700" u="none" strike="noStrike">
                          <a:effectLst/>
                        </a:rPr>
                        <a:t>2</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a:effectLst/>
                        </a:rPr>
                        <a:t>ELÉCTRICA</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a:effectLst/>
                        </a:rPr>
                        <a:t>ELECTRICIDAD</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a:effectLst/>
                        </a:rPr>
                        <a:t>ILUMINACIÓN</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63032.48</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smtClean="0">
                          <a:effectLst/>
                        </a:rPr>
                        <a:t>226,916.928</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1000" u="none" strike="noStrike" dirty="0">
                          <a:effectLst/>
                        </a:rPr>
                        <a:t>5%</a:t>
                      </a:r>
                      <a:endParaRPr lang="es-MX" sz="1000" b="1" i="0" u="none" strike="noStrike" dirty="0">
                        <a:solidFill>
                          <a:srgbClr val="000000"/>
                        </a:solidFill>
                        <a:effectLst/>
                        <a:latin typeface="Arial"/>
                      </a:endParaRPr>
                    </a:p>
                  </a:txBody>
                  <a:tcPr marL="5312" marR="5312" marT="5312" marB="0" anchor="ctr"/>
                </a:tc>
                <a:extLst>
                  <a:ext uri="{0D108BD9-81ED-4DB2-BD59-A6C34878D82A}">
                    <a16:rowId xmlns:a16="http://schemas.microsoft.com/office/drawing/2014/main" val="10003"/>
                  </a:ext>
                </a:extLst>
              </a:tr>
              <a:tr h="236111">
                <a:tc>
                  <a:txBody>
                    <a:bodyPr/>
                    <a:lstStyle/>
                    <a:p>
                      <a:pPr algn="ctr" fontAlgn="ctr"/>
                      <a:r>
                        <a:rPr lang="es-MX" sz="700" u="none" strike="noStrike">
                          <a:effectLst/>
                        </a:rPr>
                        <a:t>3</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a:effectLst/>
                        </a:rPr>
                        <a:t>ELÉCTRICA</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a:effectLst/>
                        </a:rPr>
                        <a:t>ELECTRICIDAD</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a:effectLst/>
                        </a:rPr>
                        <a:t>EQUIPO VARIOS </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252129.92</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smtClean="0">
                          <a:effectLst/>
                        </a:rPr>
                        <a:t>907,667.712</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1000" u="none" strike="noStrike" dirty="0">
                          <a:effectLst/>
                        </a:rPr>
                        <a:t>20%</a:t>
                      </a:r>
                      <a:endParaRPr lang="es-MX" sz="1000" b="1" i="0" u="none" strike="noStrike" dirty="0">
                        <a:solidFill>
                          <a:srgbClr val="000000"/>
                        </a:solidFill>
                        <a:effectLst/>
                        <a:latin typeface="Arial"/>
                      </a:endParaRPr>
                    </a:p>
                  </a:txBody>
                  <a:tcPr marL="5312" marR="5312" marT="5312" marB="0" anchor="ctr"/>
                </a:tc>
                <a:extLst>
                  <a:ext uri="{0D108BD9-81ED-4DB2-BD59-A6C34878D82A}">
                    <a16:rowId xmlns:a16="http://schemas.microsoft.com/office/drawing/2014/main" val="10004"/>
                  </a:ext>
                </a:extLst>
              </a:tr>
              <a:tr h="236111">
                <a:tc>
                  <a:txBody>
                    <a:bodyPr/>
                    <a:lstStyle/>
                    <a:p>
                      <a:pPr algn="ctr" fontAlgn="ctr"/>
                      <a:r>
                        <a:rPr lang="es-MX" sz="700" u="none" strike="noStrike">
                          <a:effectLst/>
                        </a:rPr>
                        <a:t>4</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a:effectLst/>
                        </a:rPr>
                        <a:t>TÉRMICA</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GASOLINA</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dirty="0">
                          <a:effectLst/>
                        </a:rPr>
                        <a:t>AUTOMÓVILES</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700" u="none" strike="noStrike">
                          <a:effectLst/>
                        </a:rPr>
                        <a:t>447107.49</a:t>
                      </a:r>
                      <a:endParaRPr lang="es-MX" sz="700" b="1" i="0" u="none" strike="noStrike">
                        <a:solidFill>
                          <a:srgbClr val="000000"/>
                        </a:solidFill>
                        <a:effectLst/>
                        <a:latin typeface="Arial"/>
                      </a:endParaRPr>
                    </a:p>
                  </a:txBody>
                  <a:tcPr marL="5312" marR="5312" marT="5312" marB="0" anchor="ctr"/>
                </a:tc>
                <a:tc>
                  <a:txBody>
                    <a:bodyPr/>
                    <a:lstStyle/>
                    <a:p>
                      <a:pPr algn="ctr" fontAlgn="ctr"/>
                      <a:r>
                        <a:rPr lang="es-MX" sz="700" u="none" strike="noStrike" dirty="0" smtClean="0">
                          <a:effectLst/>
                        </a:rPr>
                        <a:t>1´609,586.964</a:t>
                      </a:r>
                      <a:endParaRPr lang="es-MX" sz="700" b="1" i="0" u="none" strike="noStrike" dirty="0">
                        <a:solidFill>
                          <a:srgbClr val="000000"/>
                        </a:solidFill>
                        <a:effectLst/>
                        <a:latin typeface="Arial"/>
                      </a:endParaRPr>
                    </a:p>
                  </a:txBody>
                  <a:tcPr marL="5312" marR="5312" marT="5312" marB="0" anchor="ctr"/>
                </a:tc>
                <a:tc>
                  <a:txBody>
                    <a:bodyPr/>
                    <a:lstStyle/>
                    <a:p>
                      <a:pPr algn="ctr" fontAlgn="ctr"/>
                      <a:r>
                        <a:rPr lang="es-MX" sz="1000" u="none" strike="noStrike" dirty="0">
                          <a:effectLst/>
                        </a:rPr>
                        <a:t>36%</a:t>
                      </a:r>
                      <a:endParaRPr lang="es-MX" sz="1000" b="1" i="0" u="none" strike="noStrike" dirty="0">
                        <a:solidFill>
                          <a:srgbClr val="000000"/>
                        </a:solidFill>
                        <a:effectLst/>
                        <a:latin typeface="Arial"/>
                      </a:endParaRPr>
                    </a:p>
                  </a:txBody>
                  <a:tcPr marL="5312" marR="5312" marT="5312" marB="0" anchor="ctr"/>
                </a:tc>
                <a:extLst>
                  <a:ext uri="{0D108BD9-81ED-4DB2-BD59-A6C34878D82A}">
                    <a16:rowId xmlns:a16="http://schemas.microsoft.com/office/drawing/2014/main" val="10005"/>
                  </a:ext>
                </a:extLst>
              </a:tr>
              <a:tr h="234722">
                <a:tc>
                  <a:txBody>
                    <a:bodyPr/>
                    <a:lstStyle/>
                    <a:p>
                      <a:pPr algn="ctr" fontAlgn="ctr"/>
                      <a:endParaRPr lang="es-MX" sz="700" b="1" i="0" u="none" strike="noStrike" dirty="0">
                        <a:solidFill>
                          <a:srgbClr val="000000"/>
                        </a:solidFill>
                        <a:effectLst/>
                        <a:latin typeface="Arial"/>
                      </a:endParaRPr>
                    </a:p>
                  </a:txBody>
                  <a:tcPr marL="5312" marR="5312" marT="5312" marB="0" anchor="ctr"/>
                </a:tc>
                <a:tc>
                  <a:txBody>
                    <a:bodyPr/>
                    <a:lstStyle/>
                    <a:p>
                      <a:pPr algn="ctr" fontAlgn="ctr"/>
                      <a:endParaRPr lang="es-MX" sz="700" b="1" i="0" u="none" strike="noStrike" dirty="0">
                        <a:solidFill>
                          <a:srgbClr val="000000"/>
                        </a:solidFill>
                        <a:effectLst/>
                        <a:latin typeface="Arial"/>
                      </a:endParaRPr>
                    </a:p>
                  </a:txBody>
                  <a:tcPr marL="5312" marR="5312" marT="5312" marB="0" anchor="ctr"/>
                </a:tc>
                <a:tc>
                  <a:txBody>
                    <a:bodyPr/>
                    <a:lstStyle/>
                    <a:p>
                      <a:pPr algn="ctr" fontAlgn="ctr"/>
                      <a:endParaRPr lang="es-MX" sz="700" b="1" i="0" u="none" strike="noStrike" dirty="0">
                        <a:solidFill>
                          <a:srgbClr val="000000"/>
                        </a:solidFill>
                        <a:effectLst/>
                        <a:latin typeface="Arial"/>
                      </a:endParaRPr>
                    </a:p>
                  </a:txBody>
                  <a:tcPr marL="5312" marR="5312" marT="5312" marB="0" anchor="ctr"/>
                </a:tc>
                <a:tc>
                  <a:txBody>
                    <a:bodyPr/>
                    <a:lstStyle/>
                    <a:p>
                      <a:pPr algn="l" fontAlgn="b"/>
                      <a:endParaRPr lang="es-MX" sz="600" b="0" i="0" u="none" strike="noStrike">
                        <a:solidFill>
                          <a:srgbClr val="000000"/>
                        </a:solidFill>
                        <a:effectLst/>
                        <a:latin typeface="Calibri"/>
                      </a:endParaRPr>
                    </a:p>
                  </a:txBody>
                  <a:tcPr marL="5312" marR="5312" marT="5312" marB="0" anchor="b"/>
                </a:tc>
                <a:tc>
                  <a:txBody>
                    <a:bodyPr/>
                    <a:lstStyle/>
                    <a:p>
                      <a:pPr algn="ctr" fontAlgn="b"/>
                      <a:r>
                        <a:rPr lang="es-MX" sz="700" u="none" strike="noStrike" dirty="0">
                          <a:effectLst/>
                        </a:rPr>
                        <a:t>Total global</a:t>
                      </a:r>
                      <a:endParaRPr lang="es-MX" sz="700" b="1" i="0" u="none" strike="noStrike" dirty="0">
                        <a:solidFill>
                          <a:srgbClr val="000000"/>
                        </a:solidFill>
                        <a:effectLst/>
                        <a:latin typeface="Arial"/>
                      </a:endParaRPr>
                    </a:p>
                  </a:txBody>
                  <a:tcPr marL="5312" marR="5312" marT="5312" marB="0" anchor="b">
                    <a:solidFill>
                      <a:schemeClr val="bg1">
                        <a:lumMod val="65000"/>
                      </a:schemeClr>
                    </a:solidFill>
                  </a:tcPr>
                </a:tc>
                <a:tc>
                  <a:txBody>
                    <a:bodyPr/>
                    <a:lstStyle/>
                    <a:p>
                      <a:pPr algn="ctr" fontAlgn="b"/>
                      <a:r>
                        <a:rPr lang="es-MX" sz="700" u="none" strike="noStrike" dirty="0" smtClean="0">
                          <a:effectLst/>
                        </a:rPr>
                        <a:t>4´446,048.564</a:t>
                      </a:r>
                      <a:endParaRPr lang="es-MX" sz="700" b="1" i="0" u="none" strike="noStrike" dirty="0">
                        <a:solidFill>
                          <a:srgbClr val="000000"/>
                        </a:solidFill>
                        <a:effectLst/>
                        <a:latin typeface="Calibri"/>
                      </a:endParaRPr>
                    </a:p>
                  </a:txBody>
                  <a:tcPr marL="5312" marR="5312" marT="5312" marB="0" anchor="b">
                    <a:solidFill>
                      <a:schemeClr val="bg1">
                        <a:lumMod val="65000"/>
                      </a:schemeClr>
                    </a:solidFill>
                  </a:tcPr>
                </a:tc>
                <a:tc>
                  <a:txBody>
                    <a:bodyPr/>
                    <a:lstStyle/>
                    <a:p>
                      <a:pPr algn="ctr" fontAlgn="b"/>
                      <a:r>
                        <a:rPr lang="es-MX" sz="1000" u="none" strike="noStrike" dirty="0">
                          <a:effectLst/>
                        </a:rPr>
                        <a:t>100%</a:t>
                      </a:r>
                      <a:endParaRPr lang="es-MX" sz="1000" b="1" i="0" u="none" strike="noStrike" dirty="0">
                        <a:solidFill>
                          <a:srgbClr val="000000"/>
                        </a:solidFill>
                        <a:effectLst/>
                        <a:latin typeface="Calibri"/>
                      </a:endParaRPr>
                    </a:p>
                  </a:txBody>
                  <a:tcPr marL="5312" marR="5312" marT="5312" marB="0" anchor="b">
                    <a:solidFill>
                      <a:schemeClr val="bg1">
                        <a:lumMod val="65000"/>
                      </a:schemeClr>
                    </a:solidFill>
                  </a:tcPr>
                </a:tc>
                <a:extLst>
                  <a:ext uri="{0D108BD9-81ED-4DB2-BD59-A6C34878D82A}">
                    <a16:rowId xmlns:a16="http://schemas.microsoft.com/office/drawing/2014/main" val="10006"/>
                  </a:ext>
                </a:extLst>
              </a:tr>
              <a:tr h="234722">
                <a:tc>
                  <a:txBody>
                    <a:bodyPr/>
                    <a:lstStyle/>
                    <a:p>
                      <a:pPr algn="ctr" fontAlgn="ctr"/>
                      <a:endParaRPr lang="es-MX" sz="700" b="1" i="0" u="none" strike="noStrike">
                        <a:solidFill>
                          <a:srgbClr val="000000"/>
                        </a:solidFill>
                        <a:effectLst/>
                        <a:latin typeface="Arial"/>
                      </a:endParaRPr>
                    </a:p>
                  </a:txBody>
                  <a:tcPr marL="5312" marR="5312" marT="5312" marB="0" anchor="ctr"/>
                </a:tc>
                <a:tc>
                  <a:txBody>
                    <a:bodyPr/>
                    <a:lstStyle/>
                    <a:p>
                      <a:pPr algn="ctr" fontAlgn="ctr"/>
                      <a:endParaRPr lang="es-MX" sz="700" b="1" i="0" u="none" strike="noStrike" dirty="0">
                        <a:solidFill>
                          <a:srgbClr val="000000"/>
                        </a:solidFill>
                        <a:effectLst/>
                        <a:latin typeface="Arial"/>
                      </a:endParaRPr>
                    </a:p>
                  </a:txBody>
                  <a:tcPr marL="5312" marR="5312" marT="5312" marB="0" anchor="ctr"/>
                </a:tc>
                <a:tc>
                  <a:txBody>
                    <a:bodyPr/>
                    <a:lstStyle/>
                    <a:p>
                      <a:pPr algn="ctr" fontAlgn="ctr"/>
                      <a:endParaRPr lang="es-MX" sz="700" b="1" i="0" u="none" strike="noStrike">
                        <a:solidFill>
                          <a:srgbClr val="000000"/>
                        </a:solidFill>
                        <a:effectLst/>
                        <a:latin typeface="Arial"/>
                      </a:endParaRPr>
                    </a:p>
                  </a:txBody>
                  <a:tcPr marL="5312" marR="5312" marT="5312" marB="0" anchor="ctr"/>
                </a:tc>
                <a:tc>
                  <a:txBody>
                    <a:bodyPr/>
                    <a:lstStyle/>
                    <a:p>
                      <a:pPr algn="l" fontAlgn="b"/>
                      <a:endParaRPr lang="es-MX" sz="600" b="0" i="0" u="none" strike="noStrike">
                        <a:solidFill>
                          <a:srgbClr val="000000"/>
                        </a:solidFill>
                        <a:effectLst/>
                        <a:latin typeface="Calibri"/>
                      </a:endParaRPr>
                    </a:p>
                  </a:txBody>
                  <a:tcPr marL="5312" marR="5312" marT="5312" marB="0" anchor="b"/>
                </a:tc>
                <a:tc>
                  <a:txBody>
                    <a:bodyPr/>
                    <a:lstStyle/>
                    <a:p>
                      <a:pPr algn="ctr" fontAlgn="b"/>
                      <a:r>
                        <a:rPr lang="es-MX" sz="700" u="none" strike="noStrike" dirty="0">
                          <a:effectLst/>
                        </a:rPr>
                        <a:t>Total eléctrica</a:t>
                      </a:r>
                      <a:endParaRPr lang="es-MX" sz="700" b="1" i="0" u="none" strike="noStrike" dirty="0">
                        <a:solidFill>
                          <a:srgbClr val="000000"/>
                        </a:solidFill>
                        <a:effectLst/>
                        <a:latin typeface="Arial"/>
                      </a:endParaRPr>
                    </a:p>
                  </a:txBody>
                  <a:tcPr marL="5312" marR="5312" marT="5312" marB="0" anchor="b">
                    <a:solidFill>
                      <a:schemeClr val="bg1">
                        <a:lumMod val="85000"/>
                      </a:schemeClr>
                    </a:solidFill>
                  </a:tcPr>
                </a:tc>
                <a:tc>
                  <a:txBody>
                    <a:bodyPr/>
                    <a:lstStyle/>
                    <a:p>
                      <a:pPr algn="ctr" fontAlgn="b"/>
                      <a:r>
                        <a:rPr lang="es-MX" sz="900" u="none" strike="noStrike" dirty="0" smtClean="0">
                          <a:effectLst/>
                        </a:rPr>
                        <a:t>2´836,461.6</a:t>
                      </a:r>
                      <a:endParaRPr lang="es-MX" sz="900" b="1" i="0" u="none" strike="noStrike" dirty="0">
                        <a:solidFill>
                          <a:srgbClr val="000000"/>
                        </a:solidFill>
                        <a:effectLst/>
                        <a:latin typeface="Calibri"/>
                      </a:endParaRPr>
                    </a:p>
                  </a:txBody>
                  <a:tcPr marL="5312" marR="5312" marT="5312" marB="0" anchor="b">
                    <a:solidFill>
                      <a:schemeClr val="bg1">
                        <a:lumMod val="85000"/>
                      </a:schemeClr>
                    </a:solidFill>
                  </a:tcPr>
                </a:tc>
                <a:tc>
                  <a:txBody>
                    <a:bodyPr/>
                    <a:lstStyle/>
                    <a:p>
                      <a:pPr algn="ctr" fontAlgn="ctr"/>
                      <a:r>
                        <a:rPr lang="es-MX" sz="1000" u="none" strike="noStrike" dirty="0">
                          <a:effectLst/>
                        </a:rPr>
                        <a:t>64%</a:t>
                      </a:r>
                      <a:endParaRPr lang="es-MX" sz="1000" b="1" i="0" u="none" strike="noStrike" dirty="0">
                        <a:solidFill>
                          <a:srgbClr val="000000"/>
                        </a:solidFill>
                        <a:effectLst/>
                        <a:latin typeface="Arial"/>
                      </a:endParaRPr>
                    </a:p>
                  </a:txBody>
                  <a:tcPr marL="5312" marR="5312" marT="5312" marB="0" anchor="ctr">
                    <a:solidFill>
                      <a:schemeClr val="bg1">
                        <a:lumMod val="85000"/>
                      </a:schemeClr>
                    </a:solidFill>
                  </a:tcPr>
                </a:tc>
                <a:extLst>
                  <a:ext uri="{0D108BD9-81ED-4DB2-BD59-A6C34878D82A}">
                    <a16:rowId xmlns:a16="http://schemas.microsoft.com/office/drawing/2014/main" val="10007"/>
                  </a:ext>
                </a:extLst>
              </a:tr>
              <a:tr h="243055">
                <a:tc>
                  <a:txBody>
                    <a:bodyPr/>
                    <a:lstStyle/>
                    <a:p>
                      <a:pPr algn="l" fontAlgn="b"/>
                      <a:endParaRPr lang="es-MX" sz="600" b="0" i="0" u="none" strike="noStrike">
                        <a:solidFill>
                          <a:srgbClr val="000000"/>
                        </a:solidFill>
                        <a:effectLst/>
                        <a:latin typeface="Calibri"/>
                      </a:endParaRPr>
                    </a:p>
                  </a:txBody>
                  <a:tcPr marL="5312" marR="5312" marT="5312" marB="0" anchor="b"/>
                </a:tc>
                <a:tc>
                  <a:txBody>
                    <a:bodyPr/>
                    <a:lstStyle/>
                    <a:p>
                      <a:pPr algn="l" fontAlgn="b"/>
                      <a:endParaRPr lang="es-MX" sz="600" b="0" i="0" u="none" strike="noStrike">
                        <a:solidFill>
                          <a:srgbClr val="000000"/>
                        </a:solidFill>
                        <a:effectLst/>
                        <a:latin typeface="Calibri"/>
                      </a:endParaRPr>
                    </a:p>
                  </a:txBody>
                  <a:tcPr marL="5312" marR="5312" marT="5312" marB="0" anchor="b"/>
                </a:tc>
                <a:tc>
                  <a:txBody>
                    <a:bodyPr/>
                    <a:lstStyle/>
                    <a:p>
                      <a:pPr algn="l" fontAlgn="b"/>
                      <a:endParaRPr lang="es-MX" sz="600" b="0" i="0" u="none" strike="noStrike" dirty="0">
                        <a:solidFill>
                          <a:srgbClr val="000000"/>
                        </a:solidFill>
                        <a:effectLst/>
                        <a:latin typeface="Calibri"/>
                      </a:endParaRPr>
                    </a:p>
                  </a:txBody>
                  <a:tcPr marL="5312" marR="5312" marT="5312" marB="0" anchor="b"/>
                </a:tc>
                <a:tc>
                  <a:txBody>
                    <a:bodyPr/>
                    <a:lstStyle/>
                    <a:p>
                      <a:pPr algn="l" fontAlgn="b"/>
                      <a:endParaRPr lang="es-MX" sz="600" b="0" i="0" u="none" strike="noStrike" dirty="0">
                        <a:solidFill>
                          <a:srgbClr val="000000"/>
                        </a:solidFill>
                        <a:effectLst/>
                        <a:latin typeface="Calibri"/>
                      </a:endParaRPr>
                    </a:p>
                  </a:txBody>
                  <a:tcPr marL="5312" marR="5312" marT="5312" marB="0" anchor="b"/>
                </a:tc>
                <a:tc>
                  <a:txBody>
                    <a:bodyPr/>
                    <a:lstStyle/>
                    <a:p>
                      <a:pPr algn="ctr" fontAlgn="b"/>
                      <a:r>
                        <a:rPr lang="es-MX" sz="700" u="none" strike="noStrike" dirty="0">
                          <a:effectLst/>
                        </a:rPr>
                        <a:t>Total Combustibles</a:t>
                      </a:r>
                      <a:endParaRPr lang="es-MX" sz="700" b="1" i="0" u="none" strike="noStrike" dirty="0">
                        <a:solidFill>
                          <a:srgbClr val="000000"/>
                        </a:solidFill>
                        <a:effectLst/>
                        <a:latin typeface="Arial"/>
                      </a:endParaRPr>
                    </a:p>
                  </a:txBody>
                  <a:tcPr marL="5312" marR="5312" marT="5312" marB="0" anchor="b">
                    <a:solidFill>
                      <a:schemeClr val="bg1">
                        <a:lumMod val="85000"/>
                      </a:schemeClr>
                    </a:solidFill>
                  </a:tcPr>
                </a:tc>
                <a:tc>
                  <a:txBody>
                    <a:bodyPr/>
                    <a:lstStyle/>
                    <a:p>
                      <a:pPr algn="ctr" fontAlgn="b"/>
                      <a:r>
                        <a:rPr lang="es-MX" sz="900" u="none" strike="noStrike" dirty="0" smtClean="0">
                          <a:effectLst/>
                        </a:rPr>
                        <a:t>1´609,587</a:t>
                      </a:r>
                      <a:endParaRPr lang="es-MX" sz="900" b="1" i="0" u="none" strike="noStrike" dirty="0">
                        <a:solidFill>
                          <a:srgbClr val="000000"/>
                        </a:solidFill>
                        <a:effectLst/>
                        <a:latin typeface="Calibri"/>
                      </a:endParaRPr>
                    </a:p>
                  </a:txBody>
                  <a:tcPr marL="5312" marR="5312" marT="5312" marB="0" anchor="b">
                    <a:solidFill>
                      <a:schemeClr val="bg1">
                        <a:lumMod val="85000"/>
                      </a:schemeClr>
                    </a:solidFill>
                  </a:tcPr>
                </a:tc>
                <a:tc>
                  <a:txBody>
                    <a:bodyPr/>
                    <a:lstStyle/>
                    <a:p>
                      <a:pPr algn="ctr" fontAlgn="ctr"/>
                      <a:r>
                        <a:rPr lang="es-MX" sz="1000" u="none" strike="noStrike" dirty="0">
                          <a:effectLst/>
                        </a:rPr>
                        <a:t>36%</a:t>
                      </a:r>
                      <a:endParaRPr lang="es-MX" sz="1000" b="1" i="0" u="none" strike="noStrike" dirty="0">
                        <a:solidFill>
                          <a:srgbClr val="000000"/>
                        </a:solidFill>
                        <a:effectLst/>
                        <a:latin typeface="Arial"/>
                      </a:endParaRPr>
                    </a:p>
                  </a:txBody>
                  <a:tcPr marL="5312" marR="5312" marT="5312" marB="0" anchor="ctr">
                    <a:solidFill>
                      <a:schemeClr val="bg1">
                        <a:lumMod val="8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76237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476672"/>
            <a:ext cx="2874505" cy="369332"/>
          </a:xfrm>
          <a:prstGeom prst="rect">
            <a:avLst/>
          </a:prstGeom>
        </p:spPr>
        <p:txBody>
          <a:bodyPr wrap="none">
            <a:spAutoFit/>
          </a:bodyPr>
          <a:lstStyle/>
          <a:p>
            <a:r>
              <a:rPr lang="es-MX" dirty="0">
                <a:latin typeface="Baskerville Old Face" panose="02020602080505020303" pitchFamily="18" charset="0"/>
              </a:rPr>
              <a:t>Objetivos y metas </a:t>
            </a:r>
            <a:r>
              <a:rPr lang="es-MX" dirty="0" smtClean="0">
                <a:latin typeface="Baskerville Old Face" panose="02020602080505020303" pitchFamily="18" charset="0"/>
              </a:rPr>
              <a:t>energéticos</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6 Gráfico">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3783959493"/>
              </p:ext>
            </p:extLst>
          </p:nvPr>
        </p:nvGraphicFramePr>
        <p:xfrm>
          <a:off x="1159563" y="1412776"/>
          <a:ext cx="6536034" cy="40530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82396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476672"/>
            <a:ext cx="2874505" cy="369332"/>
          </a:xfrm>
          <a:prstGeom prst="rect">
            <a:avLst/>
          </a:prstGeom>
        </p:spPr>
        <p:txBody>
          <a:bodyPr wrap="none">
            <a:spAutoFit/>
          </a:bodyPr>
          <a:lstStyle/>
          <a:p>
            <a:r>
              <a:rPr lang="es-MX" dirty="0">
                <a:latin typeface="Baskerville Old Face" panose="02020602080505020303" pitchFamily="18" charset="0"/>
              </a:rPr>
              <a:t>Objetivos y metas </a:t>
            </a:r>
            <a:r>
              <a:rPr lang="es-MX" dirty="0" smtClean="0">
                <a:latin typeface="Baskerville Old Face" panose="02020602080505020303" pitchFamily="18" charset="0"/>
              </a:rPr>
              <a:t>energéticos</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5 Gráfico">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900116009"/>
              </p:ext>
            </p:extLst>
          </p:nvPr>
        </p:nvGraphicFramePr>
        <p:xfrm>
          <a:off x="1259632" y="1340768"/>
          <a:ext cx="6696744" cy="48434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34048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83768" y="749128"/>
            <a:ext cx="4368504" cy="523220"/>
          </a:xfrm>
          <a:prstGeom prst="rect">
            <a:avLst/>
          </a:prstGeom>
        </p:spPr>
        <p:txBody>
          <a:bodyPr wrap="none">
            <a:spAutoFit/>
          </a:bodyPr>
          <a:lstStyle/>
          <a:p>
            <a:r>
              <a:rPr lang="es-MX" sz="2800" dirty="0">
                <a:latin typeface="Baskerville Old Face" panose="02020602080505020303" pitchFamily="18" charset="0"/>
              </a:rPr>
              <a:t>Objetivos y metas </a:t>
            </a:r>
            <a:r>
              <a:rPr lang="es-MX" sz="2800" dirty="0" smtClean="0">
                <a:latin typeface="Baskerville Old Face" panose="02020602080505020303" pitchFamily="18" charset="0"/>
              </a:rPr>
              <a:t>energéticos</a:t>
            </a:r>
            <a:endParaRPr lang="es-MX" sz="2800"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1 Gráfico"/>
          <p:cNvGraphicFramePr>
            <a:graphicFrameLocks/>
          </p:cNvGraphicFramePr>
          <p:nvPr>
            <p:extLst>
              <p:ext uri="{D42A27DB-BD31-4B8C-83A1-F6EECF244321}">
                <p14:modId xmlns:p14="http://schemas.microsoft.com/office/powerpoint/2010/main" val="3593399583"/>
              </p:ext>
            </p:extLst>
          </p:nvPr>
        </p:nvGraphicFramePr>
        <p:xfrm>
          <a:off x="683568" y="1772816"/>
          <a:ext cx="7228416"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64936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99792" y="661338"/>
            <a:ext cx="3826689" cy="369332"/>
          </a:xfrm>
          <a:prstGeom prst="rect">
            <a:avLst/>
          </a:prstGeom>
        </p:spPr>
        <p:txBody>
          <a:bodyPr wrap="none">
            <a:spAutoFit/>
          </a:bodyPr>
          <a:lstStyle/>
          <a:p>
            <a:r>
              <a:rPr lang="es-MX" dirty="0">
                <a:latin typeface="Baskerville Old Face" panose="02020602080505020303" pitchFamily="18" charset="0"/>
              </a:rPr>
              <a:t>Objetivos y metas </a:t>
            </a:r>
            <a:r>
              <a:rPr lang="es-MX" dirty="0" smtClean="0">
                <a:latin typeface="Baskerville Old Face" panose="02020602080505020303" pitchFamily="18" charset="0"/>
              </a:rPr>
              <a:t>energéticos del </a:t>
            </a:r>
            <a:r>
              <a:rPr lang="es-MX" dirty="0" err="1" smtClean="0">
                <a:latin typeface="Baskerville Old Face" panose="02020602080505020303" pitchFamily="18" charset="0"/>
              </a:rPr>
              <a:t>SGEn</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251520" y="1628800"/>
            <a:ext cx="8424936" cy="3916457"/>
          </a:xfrm>
          <a:prstGeom prst="rect">
            <a:avLst/>
          </a:prstGeom>
        </p:spPr>
        <p:txBody>
          <a:bodyPr wrap="square">
            <a:spAutoFit/>
          </a:bodyPr>
          <a:lstStyle/>
          <a:p>
            <a:pPr algn="just">
              <a:spcBef>
                <a:spcPts val="900"/>
              </a:spcBef>
              <a:spcAft>
                <a:spcPts val="600"/>
              </a:spcAft>
            </a:pPr>
            <a:r>
              <a:rPr lang="es-MX" b="1" dirty="0">
                <a:latin typeface="Calibri" panose="020F0502020204030204" pitchFamily="34" charset="0"/>
                <a:ea typeface="Times New Roman" panose="02020603050405020304" pitchFamily="18" charset="0"/>
                <a:cs typeface="Calibri" panose="020F0502020204030204" pitchFamily="34" charset="0"/>
              </a:rPr>
              <a:t>OBJETIVO GENERAL</a:t>
            </a:r>
            <a:r>
              <a:rPr lang="es-MX" dirty="0">
                <a:latin typeface="Calibri" panose="020F0502020204030204" pitchFamily="34" charset="0"/>
                <a:ea typeface="Times New Roman" panose="02020603050405020304" pitchFamily="18" charset="0"/>
                <a:cs typeface="Calibri" panose="020F0502020204030204" pitchFamily="34" charset="0"/>
              </a:rPr>
              <a:t>:</a:t>
            </a:r>
          </a:p>
          <a:p>
            <a:pPr algn="just">
              <a:spcBef>
                <a:spcPts val="900"/>
              </a:spcBef>
              <a:spcAft>
                <a:spcPts val="600"/>
              </a:spcAft>
            </a:pPr>
            <a:r>
              <a:rPr lang="es-MX" dirty="0">
                <a:latin typeface="Calibri" panose="020F0502020204030204" pitchFamily="34" charset="0"/>
                <a:ea typeface="Times New Roman" panose="02020603050405020304" pitchFamily="18" charset="0"/>
                <a:cs typeface="Calibri" panose="020F0502020204030204" pitchFamily="34" charset="0"/>
              </a:rPr>
              <a:t>Reducir el consumo de </a:t>
            </a:r>
            <a:r>
              <a:rPr lang="es-MX" i="1" dirty="0">
                <a:latin typeface="Calibri" panose="020F0502020204030204" pitchFamily="34" charset="0"/>
                <a:ea typeface="Times New Roman" panose="02020603050405020304" pitchFamily="18" charset="0"/>
                <a:cs typeface="Calibri" panose="020F0502020204030204" pitchFamily="34" charset="0"/>
              </a:rPr>
              <a:t>Electricidad</a:t>
            </a:r>
            <a:r>
              <a:rPr lang="es-MX" dirty="0">
                <a:latin typeface="Calibri" panose="020F0502020204030204" pitchFamily="34" charset="0"/>
                <a:ea typeface="Times New Roman" panose="02020603050405020304" pitchFamily="18" charset="0"/>
                <a:cs typeface="Calibri" panose="020F0502020204030204" pitchFamily="34" charset="0"/>
              </a:rPr>
              <a:t> </a:t>
            </a:r>
            <a:r>
              <a:rPr lang="es-MX" dirty="0" smtClean="0">
                <a:latin typeface="Calibri" panose="020F0502020204030204" pitchFamily="34" charset="0"/>
                <a:ea typeface="Times New Roman" panose="02020603050405020304" pitchFamily="18" charset="0"/>
                <a:cs typeface="Calibri" panose="020F0502020204030204" pitchFamily="34" charset="0"/>
              </a:rPr>
              <a:t>en el Instituto </a:t>
            </a:r>
            <a:r>
              <a:rPr lang="es-MX" dirty="0" smtClean="0">
                <a:latin typeface="Calibri" panose="020F0502020204030204" pitchFamily="34" charset="0"/>
                <a:ea typeface="Times New Roman" panose="02020603050405020304" pitchFamily="18" charset="0"/>
                <a:cs typeface="Calibri" panose="020F0502020204030204" pitchFamily="34" charset="0"/>
              </a:rPr>
              <a:t>Tecnológico Superior de </a:t>
            </a:r>
            <a:r>
              <a:rPr lang="es-MX" dirty="0" err="1" smtClean="0">
                <a:latin typeface="Calibri" panose="020F0502020204030204" pitchFamily="34" charset="0"/>
                <a:ea typeface="Times New Roman" panose="02020603050405020304" pitchFamily="18" charset="0"/>
                <a:cs typeface="Calibri" panose="020F0502020204030204" pitchFamily="34" charset="0"/>
              </a:rPr>
              <a:t>Calkiní</a:t>
            </a:r>
            <a:r>
              <a:rPr lang="es-MX" dirty="0" smtClean="0">
                <a:latin typeface="Calibri" panose="020F0502020204030204" pitchFamily="34" charset="0"/>
                <a:ea typeface="Times New Roman" panose="02020603050405020304" pitchFamily="18" charset="0"/>
                <a:cs typeface="Calibri" panose="020F0502020204030204" pitchFamily="34" charset="0"/>
              </a:rPr>
              <a:t> en </a:t>
            </a:r>
            <a:r>
              <a:rPr lang="es-MX" dirty="0" smtClean="0">
                <a:latin typeface="Calibri" panose="020F0502020204030204" pitchFamily="34" charset="0"/>
                <a:ea typeface="Times New Roman" panose="02020603050405020304" pitchFamily="18" charset="0"/>
                <a:cs typeface="Calibri" panose="020F0502020204030204" pitchFamily="34" charset="0"/>
              </a:rPr>
              <a:t>el Estado de Campeche </a:t>
            </a:r>
            <a:r>
              <a:rPr lang="es-MX" dirty="0">
                <a:latin typeface="Calibri" panose="020F0502020204030204" pitchFamily="34" charset="0"/>
                <a:ea typeface="Times New Roman" panose="02020603050405020304" pitchFamily="18" charset="0"/>
                <a:cs typeface="Calibri" panose="020F0502020204030204" pitchFamily="34" charset="0"/>
              </a:rPr>
              <a:t>y fomentar la sensibilización del personal en temas de eficiencia energética, y por consecuencia, en el cuidado del medio ambiente.</a:t>
            </a:r>
            <a:endParaRPr lang="en-US" dirty="0">
              <a:latin typeface="Calibri" panose="020F0502020204030204" pitchFamily="34" charset="0"/>
              <a:ea typeface="Times New Roman" panose="02020603050405020304" pitchFamily="18" charset="0"/>
              <a:cs typeface="Calibri" panose="020F0502020204030204" pitchFamily="34" charset="0"/>
            </a:endParaRPr>
          </a:p>
          <a:p>
            <a:pPr algn="just">
              <a:spcBef>
                <a:spcPts val="900"/>
              </a:spcBef>
            </a:pPr>
            <a:r>
              <a:rPr lang="es-MX" b="1" dirty="0">
                <a:latin typeface="Calibri" panose="020F0502020204030204" pitchFamily="34" charset="0"/>
                <a:ea typeface="Times New Roman" panose="02020603050405020304" pitchFamily="18" charset="0"/>
                <a:cs typeface="Calibri" panose="020F0502020204030204" pitchFamily="34" charset="0"/>
              </a:rPr>
              <a:t>META GENERAL</a:t>
            </a:r>
            <a:r>
              <a:rPr lang="es-MX" dirty="0">
                <a:latin typeface="Calibri" panose="020F0502020204030204" pitchFamily="34" charset="0"/>
                <a:ea typeface="Times New Roman" panose="02020603050405020304" pitchFamily="18" charset="0"/>
                <a:cs typeface="Calibri" panose="020F0502020204030204" pitchFamily="34" charset="0"/>
              </a:rPr>
              <a:t>:</a:t>
            </a:r>
          </a:p>
          <a:p>
            <a:pPr algn="just">
              <a:spcBef>
                <a:spcPts val="900"/>
              </a:spcBef>
            </a:pPr>
            <a:r>
              <a:rPr lang="es-MX" dirty="0">
                <a:latin typeface="Calibri" panose="020F0502020204030204" pitchFamily="34" charset="0"/>
                <a:ea typeface="Times New Roman" panose="02020603050405020304" pitchFamily="18" charset="0"/>
                <a:cs typeface="Calibri" panose="020F0502020204030204" pitchFamily="34" charset="0"/>
              </a:rPr>
              <a:t>Alcanzar al final del primer año de la implementación del </a:t>
            </a:r>
            <a:r>
              <a:rPr lang="es-MX" dirty="0" err="1">
                <a:latin typeface="Calibri" panose="020F0502020204030204" pitchFamily="34" charset="0"/>
                <a:ea typeface="Times New Roman" panose="02020603050405020304" pitchFamily="18" charset="0"/>
                <a:cs typeface="Calibri" panose="020F0502020204030204" pitchFamily="34" charset="0"/>
              </a:rPr>
              <a:t>SGEn</a:t>
            </a:r>
            <a:r>
              <a:rPr lang="es-MX" dirty="0">
                <a:latin typeface="Calibri" panose="020F0502020204030204" pitchFamily="34" charset="0"/>
                <a:ea typeface="Times New Roman" panose="02020603050405020304" pitchFamily="18" charset="0"/>
                <a:cs typeface="Calibri" panose="020F0502020204030204" pitchFamily="34" charset="0"/>
              </a:rPr>
              <a:t> una </a:t>
            </a:r>
            <a:r>
              <a:rPr lang="es-MX" b="1" dirty="0">
                <a:latin typeface="Calibri" panose="020F0502020204030204" pitchFamily="34" charset="0"/>
                <a:ea typeface="Times New Roman" panose="02020603050405020304" pitchFamily="18" charset="0"/>
                <a:cs typeface="Calibri" panose="020F0502020204030204" pitchFamily="34" charset="0"/>
              </a:rPr>
              <a:t>reducción de al menos el </a:t>
            </a:r>
            <a:r>
              <a:rPr lang="es-MX" b="1" dirty="0" smtClean="0">
                <a:latin typeface="Calibri" panose="020F0502020204030204" pitchFamily="34" charset="0"/>
                <a:ea typeface="Times New Roman" panose="02020603050405020304" pitchFamily="18" charset="0"/>
                <a:cs typeface="Calibri" panose="020F0502020204030204" pitchFamily="34" charset="0"/>
              </a:rPr>
              <a:t>3%</a:t>
            </a:r>
            <a:r>
              <a:rPr lang="es-MX" dirty="0" smtClean="0">
                <a:latin typeface="Calibri" panose="020F0502020204030204" pitchFamily="34" charset="0"/>
                <a:ea typeface="Times New Roman" panose="02020603050405020304" pitchFamily="18" charset="0"/>
                <a:cs typeface="Calibri" panose="020F0502020204030204" pitchFamily="34" charset="0"/>
              </a:rPr>
              <a:t> en consumo y </a:t>
            </a:r>
            <a:r>
              <a:rPr lang="es-MX" b="1" dirty="0" smtClean="0">
                <a:latin typeface="Calibri" panose="020F0502020204030204" pitchFamily="34" charset="0"/>
                <a:ea typeface="Times New Roman" panose="02020603050405020304" pitchFamily="18" charset="0"/>
                <a:cs typeface="Calibri" panose="020F0502020204030204" pitchFamily="34" charset="0"/>
              </a:rPr>
              <a:t>2%</a:t>
            </a:r>
            <a:r>
              <a:rPr lang="es-MX" dirty="0" smtClean="0">
                <a:latin typeface="Calibri" panose="020F0502020204030204" pitchFamily="34" charset="0"/>
                <a:ea typeface="Times New Roman" panose="02020603050405020304" pitchFamily="18" charset="0"/>
                <a:cs typeface="Calibri" panose="020F0502020204030204" pitchFamily="34" charset="0"/>
              </a:rPr>
              <a:t> </a:t>
            </a:r>
            <a:r>
              <a:rPr lang="es-MX" dirty="0">
                <a:latin typeface="Calibri" panose="020F0502020204030204" pitchFamily="34" charset="0"/>
                <a:ea typeface="Times New Roman" panose="02020603050405020304" pitchFamily="18" charset="0"/>
                <a:cs typeface="Calibri" panose="020F0502020204030204" pitchFamily="34" charset="0"/>
              </a:rPr>
              <a:t>en el costo de </a:t>
            </a:r>
            <a:r>
              <a:rPr lang="es-MX" dirty="0" smtClean="0">
                <a:latin typeface="Calibri" panose="020F0502020204030204" pitchFamily="34" charset="0"/>
                <a:ea typeface="Times New Roman" panose="02020603050405020304" pitchFamily="18" charset="0"/>
                <a:cs typeface="Calibri" panose="020F0502020204030204" pitchFamily="34" charset="0"/>
              </a:rPr>
              <a:t>Electricidad. </a:t>
            </a:r>
            <a:r>
              <a:rPr lang="es-MX" dirty="0">
                <a:latin typeface="Calibri" panose="020F0502020204030204" pitchFamily="34" charset="0"/>
                <a:ea typeface="Times New Roman" panose="02020603050405020304" pitchFamily="18" charset="0"/>
                <a:cs typeface="Calibri" panose="020F0502020204030204" pitchFamily="34" charset="0"/>
              </a:rPr>
              <a:t>Por otro lado lograr en ese mismo período, a través de cursos, boletines, carteles, etc., la sensibilización y conocimiento de los beneficios de haber tomado la iniciativa de implementar este sistema de gestión del personal administrativo, docente y del alumnado en general, para ello, nos proponemos como meta que </a:t>
            </a:r>
            <a:r>
              <a:rPr lang="es-MX" b="1" dirty="0">
                <a:latin typeface="Calibri" panose="020F0502020204030204" pitchFamily="34" charset="0"/>
                <a:ea typeface="Times New Roman" panose="02020603050405020304" pitchFamily="18" charset="0"/>
                <a:cs typeface="Calibri" panose="020F0502020204030204" pitchFamily="34" charset="0"/>
              </a:rPr>
              <a:t>al menos el 50%</a:t>
            </a:r>
            <a:r>
              <a:rPr lang="es-MX" dirty="0">
                <a:latin typeface="Calibri" panose="020F0502020204030204" pitchFamily="34" charset="0"/>
                <a:ea typeface="Times New Roman" panose="02020603050405020304" pitchFamily="18" charset="0"/>
                <a:cs typeface="Calibri" panose="020F0502020204030204" pitchFamily="34" charset="0"/>
              </a:rPr>
              <a:t> del personal mencionado y del alumnado participen en alguna de estas actividades.</a:t>
            </a:r>
            <a:endParaRPr lang="es-MX" dirty="0"/>
          </a:p>
        </p:txBody>
      </p:sp>
    </p:spTree>
    <p:extLst>
      <p:ext uri="{BB962C8B-B14F-4D97-AF65-F5344CB8AC3E}">
        <p14:creationId xmlns:p14="http://schemas.microsoft.com/office/powerpoint/2010/main" val="2609484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918374"/>
            <a:ext cx="3866764" cy="369332"/>
          </a:xfrm>
          <a:prstGeom prst="rect">
            <a:avLst/>
          </a:prstGeom>
        </p:spPr>
        <p:txBody>
          <a:bodyPr wrap="none">
            <a:spAutoFit/>
          </a:bodyPr>
          <a:lstStyle/>
          <a:p>
            <a:r>
              <a:rPr lang="es-MX" dirty="0">
                <a:latin typeface="Baskerville Old Face" panose="02020602080505020303" pitchFamily="18" charset="0"/>
              </a:rPr>
              <a:t>Objetivos y metas </a:t>
            </a:r>
            <a:r>
              <a:rPr lang="es-MX" dirty="0" smtClean="0">
                <a:latin typeface="Baskerville Old Face" panose="02020602080505020303" pitchFamily="18" charset="0"/>
              </a:rPr>
              <a:t>energéticos por </a:t>
            </a:r>
            <a:r>
              <a:rPr lang="es-MX" dirty="0" err="1" smtClean="0">
                <a:latin typeface="Baskerville Old Face" panose="02020602080505020303" pitchFamily="18" charset="0"/>
              </a:rPr>
              <a:t>USEn</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4 Tabla"/>
          <p:cNvGraphicFramePr>
            <a:graphicFrameLocks noGrp="1"/>
          </p:cNvGraphicFramePr>
          <p:nvPr>
            <p:extLst>
              <p:ext uri="{D42A27DB-BD31-4B8C-83A1-F6EECF244321}">
                <p14:modId xmlns:p14="http://schemas.microsoft.com/office/powerpoint/2010/main" val="3652110935"/>
              </p:ext>
            </p:extLst>
          </p:nvPr>
        </p:nvGraphicFramePr>
        <p:xfrm>
          <a:off x="411018" y="1916832"/>
          <a:ext cx="8534399" cy="2618331"/>
        </p:xfrm>
        <a:graphic>
          <a:graphicData uri="http://schemas.openxmlformats.org/drawingml/2006/table">
            <a:tbl>
              <a:tblPr>
                <a:tableStyleId>{8EC20E35-A176-4012-BC5E-935CFFF8708E}</a:tableStyleId>
              </a:tblPr>
              <a:tblGrid>
                <a:gridCol w="1580511">
                  <a:extLst>
                    <a:ext uri="{9D8B030D-6E8A-4147-A177-3AD203B41FA5}">
                      <a16:colId xmlns:a16="http://schemas.microsoft.com/office/drawing/2014/main" val="20000"/>
                    </a:ext>
                  </a:extLst>
                </a:gridCol>
                <a:gridCol w="1450160">
                  <a:extLst>
                    <a:ext uri="{9D8B030D-6E8A-4147-A177-3AD203B41FA5}">
                      <a16:colId xmlns:a16="http://schemas.microsoft.com/office/drawing/2014/main" val="20001"/>
                    </a:ext>
                  </a:extLst>
                </a:gridCol>
                <a:gridCol w="1296273">
                  <a:extLst>
                    <a:ext uri="{9D8B030D-6E8A-4147-A177-3AD203B41FA5}">
                      <a16:colId xmlns:a16="http://schemas.microsoft.com/office/drawing/2014/main" val="20002"/>
                    </a:ext>
                  </a:extLst>
                </a:gridCol>
                <a:gridCol w="1296273">
                  <a:extLst>
                    <a:ext uri="{9D8B030D-6E8A-4147-A177-3AD203B41FA5}">
                      <a16:colId xmlns:a16="http://schemas.microsoft.com/office/drawing/2014/main" val="20003"/>
                    </a:ext>
                  </a:extLst>
                </a:gridCol>
                <a:gridCol w="1614909">
                  <a:extLst>
                    <a:ext uri="{9D8B030D-6E8A-4147-A177-3AD203B41FA5}">
                      <a16:colId xmlns:a16="http://schemas.microsoft.com/office/drawing/2014/main" val="20004"/>
                    </a:ext>
                  </a:extLst>
                </a:gridCol>
                <a:gridCol w="1296273">
                  <a:extLst>
                    <a:ext uri="{9D8B030D-6E8A-4147-A177-3AD203B41FA5}">
                      <a16:colId xmlns:a16="http://schemas.microsoft.com/office/drawing/2014/main" val="20005"/>
                    </a:ext>
                  </a:extLst>
                </a:gridCol>
              </a:tblGrid>
              <a:tr h="248860">
                <a:tc>
                  <a:txBody>
                    <a:bodyPr/>
                    <a:lstStyle/>
                    <a:p>
                      <a:pPr algn="ctr" fontAlgn="ctr"/>
                      <a:r>
                        <a:rPr lang="es-MX" sz="800" u="none" strike="noStrike" dirty="0">
                          <a:effectLst/>
                        </a:rPr>
                        <a:t>USO SIGNIFICATIVO DE LA ENERGÍA </a:t>
                      </a:r>
                      <a:endParaRPr lang="es-MX" sz="800" b="1" i="0" u="none" strike="noStrike" dirty="0">
                        <a:solidFill>
                          <a:srgbClr val="FFFFFF"/>
                        </a:solidFill>
                        <a:effectLst/>
                        <a:latin typeface="Arial"/>
                      </a:endParaRPr>
                    </a:p>
                  </a:txBody>
                  <a:tcPr marL="5434" marR="5434" marT="5434" marB="0" anchor="ctr"/>
                </a:tc>
                <a:tc>
                  <a:txBody>
                    <a:bodyPr/>
                    <a:lstStyle/>
                    <a:p>
                      <a:pPr algn="ctr" fontAlgn="ctr"/>
                      <a:r>
                        <a:rPr lang="es-MX" sz="800" u="none" strike="noStrike" dirty="0">
                          <a:effectLst/>
                        </a:rPr>
                        <a:t>OBJETIVO ENERGÉTICO </a:t>
                      </a:r>
                      <a:endParaRPr lang="es-MX" sz="800" b="1" i="0" u="none" strike="noStrike" dirty="0">
                        <a:solidFill>
                          <a:srgbClr val="FFFFFF"/>
                        </a:solidFill>
                        <a:effectLst/>
                        <a:latin typeface="Arial"/>
                      </a:endParaRPr>
                    </a:p>
                  </a:txBody>
                  <a:tcPr marL="5434" marR="5434" marT="5434" marB="0" anchor="ctr"/>
                </a:tc>
                <a:tc>
                  <a:txBody>
                    <a:bodyPr/>
                    <a:lstStyle/>
                    <a:p>
                      <a:pPr algn="ctr" fontAlgn="ctr"/>
                      <a:r>
                        <a:rPr lang="es-MX" sz="800" u="none" strike="noStrike" dirty="0">
                          <a:effectLst/>
                        </a:rPr>
                        <a:t>META ENERGÉTICA </a:t>
                      </a:r>
                      <a:endParaRPr lang="es-MX" sz="800" b="1" i="0" u="none" strike="noStrike" dirty="0">
                        <a:solidFill>
                          <a:srgbClr val="FFFFFF"/>
                        </a:solidFill>
                        <a:effectLst/>
                        <a:latin typeface="Arial"/>
                      </a:endParaRPr>
                    </a:p>
                  </a:txBody>
                  <a:tcPr marL="5434" marR="5434" marT="5434" marB="0" anchor="ctr"/>
                </a:tc>
                <a:tc>
                  <a:txBody>
                    <a:bodyPr/>
                    <a:lstStyle/>
                    <a:p>
                      <a:pPr algn="ctr" fontAlgn="ctr"/>
                      <a:r>
                        <a:rPr lang="es-MX" sz="800" u="none" strike="noStrike" dirty="0">
                          <a:effectLst/>
                        </a:rPr>
                        <a:t>INDICADOR </a:t>
                      </a:r>
                      <a:endParaRPr lang="es-MX" sz="800" b="1" i="0" u="none" strike="noStrike" dirty="0">
                        <a:solidFill>
                          <a:srgbClr val="FFFFFF"/>
                        </a:solidFill>
                        <a:effectLst/>
                        <a:latin typeface="Arial"/>
                      </a:endParaRPr>
                    </a:p>
                  </a:txBody>
                  <a:tcPr marL="5434" marR="5434" marT="5434" marB="0" anchor="ctr"/>
                </a:tc>
                <a:tc>
                  <a:txBody>
                    <a:bodyPr/>
                    <a:lstStyle/>
                    <a:p>
                      <a:pPr algn="ctr" fontAlgn="ctr"/>
                      <a:r>
                        <a:rPr lang="es-MX" sz="800" u="none" strike="noStrike" dirty="0">
                          <a:effectLst/>
                        </a:rPr>
                        <a:t>OPORTUNIDAD DE MEJORA </a:t>
                      </a:r>
                      <a:endParaRPr lang="es-MX" sz="800" b="1" i="0" u="none" strike="noStrike" dirty="0">
                        <a:solidFill>
                          <a:srgbClr val="FFFFFF"/>
                        </a:solidFill>
                        <a:effectLst/>
                        <a:latin typeface="Arial"/>
                      </a:endParaRPr>
                    </a:p>
                  </a:txBody>
                  <a:tcPr marL="5434" marR="5434" marT="5434" marB="0" anchor="ctr"/>
                </a:tc>
                <a:tc>
                  <a:txBody>
                    <a:bodyPr/>
                    <a:lstStyle/>
                    <a:p>
                      <a:pPr algn="ctr" fontAlgn="ctr"/>
                      <a:r>
                        <a:rPr lang="es-MX" sz="800" u="none" strike="noStrike" dirty="0">
                          <a:effectLst/>
                        </a:rPr>
                        <a:t>PLAZO </a:t>
                      </a:r>
                      <a:endParaRPr lang="es-MX" sz="800" b="1" i="0" u="none" strike="noStrike" dirty="0">
                        <a:solidFill>
                          <a:srgbClr val="FFFFFF"/>
                        </a:solidFill>
                        <a:effectLst/>
                        <a:latin typeface="Arial"/>
                      </a:endParaRPr>
                    </a:p>
                  </a:txBody>
                  <a:tcPr marL="5434" marR="5434" marT="5434" marB="0" anchor="ctr"/>
                </a:tc>
                <a:extLst>
                  <a:ext uri="{0D108BD9-81ED-4DB2-BD59-A6C34878D82A}">
                    <a16:rowId xmlns:a16="http://schemas.microsoft.com/office/drawing/2014/main" val="10000"/>
                  </a:ext>
                </a:extLst>
              </a:tr>
              <a:tr h="728105">
                <a:tc>
                  <a:txBody>
                    <a:bodyPr/>
                    <a:lstStyle/>
                    <a:p>
                      <a:pPr algn="ctr" fontAlgn="ctr"/>
                      <a:r>
                        <a:rPr lang="es-MX" sz="700" u="none" strike="noStrike">
                          <a:effectLst/>
                        </a:rPr>
                        <a:t>AIRE ACONDICIONADO</a:t>
                      </a:r>
                      <a:endParaRPr lang="es-MX" sz="700" b="1" i="0" u="none" strike="noStrike">
                        <a:solidFill>
                          <a:srgbClr val="000000"/>
                        </a:solidFill>
                        <a:effectLst/>
                        <a:latin typeface="Calibri"/>
                      </a:endParaRPr>
                    </a:p>
                  </a:txBody>
                  <a:tcPr marL="5434" marR="5434" marT="5434" marB="0" anchor="ctr"/>
                </a:tc>
                <a:tc>
                  <a:txBody>
                    <a:bodyPr/>
                    <a:lstStyle/>
                    <a:p>
                      <a:pPr algn="l" fontAlgn="ctr"/>
                      <a:r>
                        <a:rPr lang="es-MX" sz="600" u="none" strike="noStrike" dirty="0">
                          <a:effectLst/>
                        </a:rPr>
                        <a:t>Reducir el consumo de Energía  </a:t>
                      </a:r>
                      <a:r>
                        <a:rPr lang="es-MX" sz="600" u="none" strike="noStrike" dirty="0" err="1">
                          <a:effectLst/>
                        </a:rPr>
                        <a:t>Electrica</a:t>
                      </a:r>
                      <a:r>
                        <a:rPr lang="es-MX" sz="600" u="none" strike="noStrike" dirty="0">
                          <a:effectLst/>
                        </a:rPr>
                        <a:t> por el uso de los aires acondicionados en los edificios del ITESCAM</a:t>
                      </a:r>
                      <a:br>
                        <a:rPr lang="es-MX" sz="600" u="none" strike="noStrike" dirty="0">
                          <a:effectLst/>
                        </a:rPr>
                      </a:br>
                      <a:endParaRPr lang="es-MX" sz="600" b="0" i="0" u="none" strike="noStrike" dirty="0">
                        <a:solidFill>
                          <a:srgbClr val="000000"/>
                        </a:solidFill>
                        <a:effectLst/>
                        <a:latin typeface="Calibri"/>
                      </a:endParaRPr>
                    </a:p>
                  </a:txBody>
                  <a:tcPr marL="5434" marR="5434" marT="5434" marB="0" anchor="ctr"/>
                </a:tc>
                <a:tc>
                  <a:txBody>
                    <a:bodyPr/>
                    <a:lstStyle/>
                    <a:p>
                      <a:pPr algn="l" fontAlgn="ctr"/>
                      <a:r>
                        <a:rPr lang="es-MX" sz="600" u="none" strike="noStrike">
                          <a:effectLst/>
                        </a:rPr>
                        <a:t>Lograr al menos una reducción del 3% en el primer año de aplicación del Sistema de Gestion de Energia en las instalaciones del ITESCAM</a:t>
                      </a:r>
                      <a:br>
                        <a:rPr lang="es-MX" sz="600" u="none" strike="noStrike">
                          <a:effectLst/>
                        </a:rPr>
                      </a:br>
                      <a:endParaRPr lang="es-MX" sz="600" b="0" i="0" u="none" strike="noStrike">
                        <a:solidFill>
                          <a:srgbClr val="000000"/>
                        </a:solidFill>
                        <a:effectLst/>
                        <a:latin typeface="Calibri"/>
                      </a:endParaRPr>
                    </a:p>
                  </a:txBody>
                  <a:tcPr marL="5434" marR="5434" marT="5434" marB="0" anchor="ctr"/>
                </a:tc>
                <a:tc>
                  <a:txBody>
                    <a:bodyPr/>
                    <a:lstStyle/>
                    <a:p>
                      <a:pPr algn="ctr" fontAlgn="ctr"/>
                      <a:r>
                        <a:rPr lang="es-MX" sz="600" u="none" strike="noStrike">
                          <a:effectLst/>
                        </a:rPr>
                        <a:t>KWH/DIAS HABILES</a:t>
                      </a:r>
                      <a:endParaRPr lang="es-MX" sz="600" b="0" i="0" u="none" strike="noStrike">
                        <a:solidFill>
                          <a:srgbClr val="000000"/>
                        </a:solidFill>
                        <a:effectLst/>
                        <a:latin typeface="Calibri"/>
                      </a:endParaRPr>
                    </a:p>
                  </a:txBody>
                  <a:tcPr marL="5434" marR="5434" marT="5434" marB="0" anchor="ctr"/>
                </a:tc>
                <a:tc>
                  <a:txBody>
                    <a:bodyPr/>
                    <a:lstStyle/>
                    <a:p>
                      <a:pPr algn="l" fontAlgn="ctr"/>
                      <a:r>
                        <a:rPr lang="es-MX" sz="600" u="none" strike="noStrike">
                          <a:effectLst/>
                        </a:rPr>
                        <a:t>Programar a temperatura confort el aire acondicionado de unidades de paquete de edificio A, B, D y Centro de Información, establecer programa de encendido y apagado de aires acondicionados de 9am a 7pm. </a:t>
                      </a:r>
                      <a:endParaRPr lang="es-MX" sz="600" b="0" i="0" u="none" strike="noStrike">
                        <a:solidFill>
                          <a:srgbClr val="000000"/>
                        </a:solidFill>
                        <a:effectLst/>
                        <a:latin typeface="Calibri"/>
                      </a:endParaRPr>
                    </a:p>
                  </a:txBody>
                  <a:tcPr marL="5434" marR="5434" marT="5434" marB="0" anchor="ctr"/>
                </a:tc>
                <a:tc>
                  <a:txBody>
                    <a:bodyPr/>
                    <a:lstStyle/>
                    <a:p>
                      <a:pPr algn="ctr" fontAlgn="ctr"/>
                      <a:r>
                        <a:rPr lang="es-MX" sz="600" u="none" strike="noStrike">
                          <a:effectLst/>
                        </a:rPr>
                        <a:t>1 AÑO</a:t>
                      </a:r>
                      <a:endParaRPr lang="es-MX" sz="600" b="0" i="0" u="none" strike="noStrike">
                        <a:solidFill>
                          <a:srgbClr val="000000"/>
                        </a:solidFill>
                        <a:effectLst/>
                        <a:latin typeface="Calibri"/>
                      </a:endParaRPr>
                    </a:p>
                  </a:txBody>
                  <a:tcPr marL="5434" marR="5434" marT="5434" marB="0" anchor="ctr"/>
                </a:tc>
                <a:extLst>
                  <a:ext uri="{0D108BD9-81ED-4DB2-BD59-A6C34878D82A}">
                    <a16:rowId xmlns:a16="http://schemas.microsoft.com/office/drawing/2014/main" val="10001"/>
                  </a:ext>
                </a:extLst>
              </a:tr>
              <a:tr h="782441">
                <a:tc>
                  <a:txBody>
                    <a:bodyPr/>
                    <a:lstStyle/>
                    <a:p>
                      <a:pPr algn="ctr" fontAlgn="ctr"/>
                      <a:r>
                        <a:rPr lang="es-MX" sz="700" u="none" strike="noStrike" dirty="0">
                          <a:effectLst/>
                        </a:rPr>
                        <a:t>ILUMINACION EXTERIOR PASILLOS, ANDADORES Y AZOTEAS DE  EDIFICIOS ITESCAM</a:t>
                      </a:r>
                      <a:endParaRPr lang="es-MX" sz="700" b="1" i="0" u="none" strike="noStrike" dirty="0">
                        <a:solidFill>
                          <a:srgbClr val="000000"/>
                        </a:solidFill>
                        <a:effectLst/>
                        <a:latin typeface="Calibri"/>
                      </a:endParaRPr>
                    </a:p>
                  </a:txBody>
                  <a:tcPr marL="5434" marR="5434" marT="5434" marB="0" anchor="ctr"/>
                </a:tc>
                <a:tc>
                  <a:txBody>
                    <a:bodyPr/>
                    <a:lstStyle/>
                    <a:p>
                      <a:pPr algn="l" fontAlgn="ctr"/>
                      <a:r>
                        <a:rPr lang="es-MX" sz="600" u="none" strike="noStrike">
                          <a:effectLst/>
                        </a:rPr>
                        <a:t>Reducir el consumo de Energía  Eléctrica por el uso de luminária Exterior de pasillos y andadores del ITESCAM. </a:t>
                      </a:r>
                      <a:endParaRPr lang="es-MX" sz="600" b="0" i="0" u="none" strike="noStrike">
                        <a:solidFill>
                          <a:srgbClr val="000000"/>
                        </a:solidFill>
                        <a:effectLst/>
                        <a:latin typeface="Calibri"/>
                      </a:endParaRPr>
                    </a:p>
                  </a:txBody>
                  <a:tcPr marL="5434" marR="5434" marT="5434" marB="0" anchor="ctr"/>
                </a:tc>
                <a:tc>
                  <a:txBody>
                    <a:bodyPr/>
                    <a:lstStyle/>
                    <a:p>
                      <a:pPr algn="l" fontAlgn="ctr"/>
                      <a:r>
                        <a:rPr lang="es-MX" sz="600" u="none" strike="noStrike">
                          <a:effectLst/>
                        </a:rPr>
                        <a:t>Lograr al menos una reducción del 50% en consumo de energia electrica por el uso de luminaria exterior</a:t>
                      </a:r>
                      <a:endParaRPr lang="es-MX" sz="600" b="0" i="0" u="none" strike="noStrike">
                        <a:solidFill>
                          <a:srgbClr val="000000"/>
                        </a:solidFill>
                        <a:effectLst/>
                        <a:latin typeface="Calibri"/>
                      </a:endParaRPr>
                    </a:p>
                  </a:txBody>
                  <a:tcPr marL="5434" marR="5434" marT="5434" marB="0" anchor="ctr"/>
                </a:tc>
                <a:tc>
                  <a:txBody>
                    <a:bodyPr/>
                    <a:lstStyle/>
                    <a:p>
                      <a:pPr algn="ctr" fontAlgn="ctr"/>
                      <a:r>
                        <a:rPr lang="es-MX" sz="600" u="none" strike="noStrike" dirty="0">
                          <a:effectLst/>
                        </a:rPr>
                        <a:t>KWH/m2 </a:t>
                      </a:r>
                      <a:endParaRPr lang="es-MX" sz="600" b="0" i="0" u="none" strike="noStrike" dirty="0">
                        <a:solidFill>
                          <a:srgbClr val="000000"/>
                        </a:solidFill>
                        <a:effectLst/>
                        <a:latin typeface="Calibri"/>
                      </a:endParaRPr>
                    </a:p>
                  </a:txBody>
                  <a:tcPr marL="5434" marR="5434" marT="5434" marB="0" anchor="ctr"/>
                </a:tc>
                <a:tc>
                  <a:txBody>
                    <a:bodyPr/>
                    <a:lstStyle/>
                    <a:p>
                      <a:pPr algn="l" fontAlgn="ctr"/>
                      <a:r>
                        <a:rPr lang="es-MX" sz="600" u="none" strike="noStrike">
                          <a:effectLst/>
                        </a:rPr>
                        <a:t>Cambio de luminaria exterior actual de postes (400w) por luminaria LED de 80w, Cambio de reflectores actual (1000w) de azoteas en edificios por por reflectores de 150w y 200w </a:t>
                      </a:r>
                      <a:endParaRPr lang="es-MX" sz="600" b="0" i="0" u="none" strike="noStrike">
                        <a:solidFill>
                          <a:srgbClr val="000000"/>
                        </a:solidFill>
                        <a:effectLst/>
                        <a:latin typeface="Calibri"/>
                      </a:endParaRPr>
                    </a:p>
                  </a:txBody>
                  <a:tcPr marL="5434" marR="5434" marT="5434" marB="0" anchor="ctr"/>
                </a:tc>
                <a:tc>
                  <a:txBody>
                    <a:bodyPr/>
                    <a:lstStyle/>
                    <a:p>
                      <a:pPr algn="ctr" fontAlgn="ctr"/>
                      <a:r>
                        <a:rPr lang="es-MX" sz="600" u="none" strike="noStrike">
                          <a:effectLst/>
                        </a:rPr>
                        <a:t>6 MESES</a:t>
                      </a:r>
                      <a:endParaRPr lang="es-MX" sz="600" b="0" i="0" u="none" strike="noStrike">
                        <a:solidFill>
                          <a:srgbClr val="000000"/>
                        </a:solidFill>
                        <a:effectLst/>
                        <a:latin typeface="Calibri"/>
                      </a:endParaRPr>
                    </a:p>
                  </a:txBody>
                  <a:tcPr marL="5434" marR="5434" marT="5434" marB="0" anchor="ctr"/>
                </a:tc>
                <a:extLst>
                  <a:ext uri="{0D108BD9-81ED-4DB2-BD59-A6C34878D82A}">
                    <a16:rowId xmlns:a16="http://schemas.microsoft.com/office/drawing/2014/main" val="10002"/>
                  </a:ext>
                </a:extLst>
              </a:tr>
              <a:tr h="858511">
                <a:tc>
                  <a:txBody>
                    <a:bodyPr/>
                    <a:lstStyle/>
                    <a:p>
                      <a:pPr algn="ctr" fontAlgn="ctr"/>
                      <a:r>
                        <a:rPr lang="pt-BR" sz="700" u="none" strike="noStrike">
                          <a:effectLst/>
                        </a:rPr>
                        <a:t>ILUMINACION INTERIOR DE  EDIFICIOS ITESCAM</a:t>
                      </a:r>
                      <a:endParaRPr lang="pt-BR" sz="700" b="1" i="0" u="none" strike="noStrike">
                        <a:solidFill>
                          <a:srgbClr val="000000"/>
                        </a:solidFill>
                        <a:effectLst/>
                        <a:latin typeface="Calibri"/>
                      </a:endParaRPr>
                    </a:p>
                  </a:txBody>
                  <a:tcPr marL="5434" marR="5434" marT="5434" marB="0" anchor="ctr"/>
                </a:tc>
                <a:tc>
                  <a:txBody>
                    <a:bodyPr/>
                    <a:lstStyle/>
                    <a:p>
                      <a:pPr algn="l" fontAlgn="ctr"/>
                      <a:r>
                        <a:rPr lang="es-MX" sz="600" u="none" strike="noStrike">
                          <a:effectLst/>
                        </a:rPr>
                        <a:t>Reducir el consumo de Energía  Eléctrica por el uso de luminária Interior en edificios del ITESCAM,   </a:t>
                      </a:r>
                      <a:endParaRPr lang="es-MX" sz="600" b="0" i="0" u="none" strike="noStrike">
                        <a:solidFill>
                          <a:srgbClr val="000000"/>
                        </a:solidFill>
                        <a:effectLst/>
                        <a:latin typeface="Calibri"/>
                      </a:endParaRPr>
                    </a:p>
                  </a:txBody>
                  <a:tcPr marL="5434" marR="5434" marT="5434" marB="0" anchor="ctr"/>
                </a:tc>
                <a:tc>
                  <a:txBody>
                    <a:bodyPr/>
                    <a:lstStyle/>
                    <a:p>
                      <a:pPr algn="l" fontAlgn="ctr"/>
                      <a:r>
                        <a:rPr lang="es-MX" sz="600" u="none" strike="noStrike">
                          <a:effectLst/>
                        </a:rPr>
                        <a:t>Lograr al menos una reducción del 30% en consumo energia eléctrica por el uso de luminaria interior de edificios ITESCAM </a:t>
                      </a:r>
                      <a:endParaRPr lang="es-MX" sz="600" b="0" i="0" u="none" strike="noStrike">
                        <a:solidFill>
                          <a:srgbClr val="000000"/>
                        </a:solidFill>
                        <a:effectLst/>
                        <a:latin typeface="Calibri"/>
                      </a:endParaRPr>
                    </a:p>
                  </a:txBody>
                  <a:tcPr marL="5434" marR="5434" marT="5434" marB="0" anchor="ctr"/>
                </a:tc>
                <a:tc>
                  <a:txBody>
                    <a:bodyPr/>
                    <a:lstStyle/>
                    <a:p>
                      <a:pPr algn="ctr" fontAlgn="ctr"/>
                      <a:r>
                        <a:rPr lang="es-MX" sz="600" u="none" strike="noStrike">
                          <a:effectLst/>
                        </a:rPr>
                        <a:t>KWH/m2 </a:t>
                      </a:r>
                      <a:endParaRPr lang="es-MX" sz="600" b="0" i="0" u="none" strike="noStrike">
                        <a:solidFill>
                          <a:srgbClr val="000000"/>
                        </a:solidFill>
                        <a:effectLst/>
                        <a:latin typeface="Calibri"/>
                      </a:endParaRPr>
                    </a:p>
                  </a:txBody>
                  <a:tcPr marL="5434" marR="5434" marT="5434" marB="0" anchor="ctr"/>
                </a:tc>
                <a:tc>
                  <a:txBody>
                    <a:bodyPr/>
                    <a:lstStyle/>
                    <a:p>
                      <a:pPr algn="l" fontAlgn="ctr"/>
                      <a:r>
                        <a:rPr lang="es-MX" sz="600" u="none" strike="noStrike">
                          <a:effectLst/>
                        </a:rPr>
                        <a:t>1.- Aprovechamiento de luz natural 2.- Cambio de luminaria actual (barra de 60w) a luminaria LED de 28w en instalaciones del ITESCAM. 3.-  Seccionar control de circuito eléctricos para el encendido de lamparas en espacios detectados.</a:t>
                      </a:r>
                      <a:endParaRPr lang="es-MX" sz="600" b="0" i="0" u="none" strike="noStrike">
                        <a:solidFill>
                          <a:srgbClr val="000000"/>
                        </a:solidFill>
                        <a:effectLst/>
                        <a:latin typeface="Calibri"/>
                      </a:endParaRPr>
                    </a:p>
                  </a:txBody>
                  <a:tcPr marL="5434" marR="5434" marT="5434" marB="0" anchor="ctr"/>
                </a:tc>
                <a:tc>
                  <a:txBody>
                    <a:bodyPr/>
                    <a:lstStyle/>
                    <a:p>
                      <a:pPr algn="ctr" fontAlgn="ctr"/>
                      <a:r>
                        <a:rPr lang="es-MX" sz="600" u="none" strike="noStrike" dirty="0">
                          <a:effectLst/>
                        </a:rPr>
                        <a:t>1 AÑO</a:t>
                      </a:r>
                      <a:endParaRPr lang="es-MX" sz="600" b="0" i="0" u="none" strike="noStrike" dirty="0">
                        <a:solidFill>
                          <a:srgbClr val="000000"/>
                        </a:solidFill>
                        <a:effectLst/>
                        <a:latin typeface="Calibri"/>
                      </a:endParaRPr>
                    </a:p>
                  </a:txBody>
                  <a:tcPr marL="5434" marR="5434" marT="5434"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9472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918374"/>
            <a:ext cx="2861681" cy="369332"/>
          </a:xfrm>
          <a:prstGeom prst="rect">
            <a:avLst/>
          </a:prstGeom>
        </p:spPr>
        <p:txBody>
          <a:bodyPr wrap="none">
            <a:spAutoFit/>
          </a:bodyPr>
          <a:lstStyle/>
          <a:p>
            <a:r>
              <a:rPr lang="es-MX" dirty="0" smtClean="0">
                <a:latin typeface="Baskerville Old Face" panose="02020602080505020303" pitchFamily="18" charset="0"/>
              </a:rPr>
              <a:t>     Plan de Acción por </a:t>
            </a:r>
            <a:r>
              <a:rPr lang="es-MX" dirty="0" err="1" smtClean="0">
                <a:latin typeface="Baskerville Old Face" panose="02020602080505020303" pitchFamily="18" charset="0"/>
              </a:rPr>
              <a:t>USEn</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5 Tabla"/>
          <p:cNvGraphicFramePr>
            <a:graphicFrameLocks noGrp="1"/>
          </p:cNvGraphicFramePr>
          <p:nvPr>
            <p:extLst>
              <p:ext uri="{D42A27DB-BD31-4B8C-83A1-F6EECF244321}">
                <p14:modId xmlns:p14="http://schemas.microsoft.com/office/powerpoint/2010/main" val="623003477"/>
              </p:ext>
            </p:extLst>
          </p:nvPr>
        </p:nvGraphicFramePr>
        <p:xfrm>
          <a:off x="323528" y="1484784"/>
          <a:ext cx="8534400" cy="4363537"/>
        </p:xfrm>
        <a:graphic>
          <a:graphicData uri="http://schemas.openxmlformats.org/drawingml/2006/table">
            <a:tbl>
              <a:tblPr>
                <a:tableStyleId>{C4B1156A-380E-4F78-BDF5-A606A8083BF9}</a:tableStyleId>
              </a:tblPr>
              <a:tblGrid>
                <a:gridCol w="1942190">
                  <a:extLst>
                    <a:ext uri="{9D8B030D-6E8A-4147-A177-3AD203B41FA5}">
                      <a16:colId xmlns:a16="http://schemas.microsoft.com/office/drawing/2014/main" val="20000"/>
                    </a:ext>
                  </a:extLst>
                </a:gridCol>
                <a:gridCol w="1974707">
                  <a:extLst>
                    <a:ext uri="{9D8B030D-6E8A-4147-A177-3AD203B41FA5}">
                      <a16:colId xmlns:a16="http://schemas.microsoft.com/office/drawing/2014/main" val="20001"/>
                    </a:ext>
                  </a:extLst>
                </a:gridCol>
                <a:gridCol w="2749218">
                  <a:extLst>
                    <a:ext uri="{9D8B030D-6E8A-4147-A177-3AD203B41FA5}">
                      <a16:colId xmlns:a16="http://schemas.microsoft.com/office/drawing/2014/main" val="20002"/>
                    </a:ext>
                  </a:extLst>
                </a:gridCol>
                <a:gridCol w="1868285">
                  <a:extLst>
                    <a:ext uri="{9D8B030D-6E8A-4147-A177-3AD203B41FA5}">
                      <a16:colId xmlns:a16="http://schemas.microsoft.com/office/drawing/2014/main" val="20003"/>
                    </a:ext>
                  </a:extLst>
                </a:gridCol>
              </a:tblGrid>
              <a:tr h="186173">
                <a:tc gridSpan="4">
                  <a:txBody>
                    <a:bodyPr/>
                    <a:lstStyle/>
                    <a:p>
                      <a:pPr algn="ctr" fontAlgn="ctr"/>
                      <a:r>
                        <a:rPr lang="es-MX" sz="1100" u="none" strike="noStrike" dirty="0">
                          <a:effectLst/>
                        </a:rPr>
                        <a:t>Plan de Acción 1</a:t>
                      </a:r>
                      <a:endParaRPr lang="es-MX" sz="1100" b="1" i="0" u="none" strike="noStrike" dirty="0">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540788">
                <a:tc gridSpan="3">
                  <a:txBody>
                    <a:bodyPr/>
                    <a:lstStyle/>
                    <a:p>
                      <a:pPr algn="l" fontAlgn="ctr"/>
                      <a:r>
                        <a:rPr lang="es-MX" sz="1000" u="none" strike="noStrike" dirty="0">
                          <a:effectLst/>
                        </a:rPr>
                        <a:t>Objetivo: Reducir el consumo de Energía  </a:t>
                      </a:r>
                      <a:r>
                        <a:rPr lang="es-MX" sz="1000" u="none" strike="noStrike" dirty="0" smtClean="0">
                          <a:effectLst/>
                        </a:rPr>
                        <a:t>Eléctrica  por </a:t>
                      </a:r>
                      <a:r>
                        <a:rPr lang="es-MX" sz="1000" u="none" strike="noStrike" dirty="0">
                          <a:effectLst/>
                        </a:rPr>
                        <a:t>el uso de los aires acondicionados en los edificios del ITESCAM</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04- Noviembre 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1"/>
                  </a:ext>
                </a:extLst>
              </a:tr>
              <a:tr h="398942">
                <a:tc gridSpan="3">
                  <a:txBody>
                    <a:bodyPr/>
                    <a:lstStyle/>
                    <a:p>
                      <a:pPr algn="l" fontAlgn="ctr"/>
                      <a:r>
                        <a:rPr lang="es-MX" sz="1000" u="none" strike="noStrike" dirty="0">
                          <a:effectLst/>
                        </a:rPr>
                        <a:t>Meta: Lograr al menos una reducción del 3% en uso de energía </a:t>
                      </a:r>
                      <a:r>
                        <a:rPr lang="es-MX" sz="1000" u="none" strike="noStrike" dirty="0" smtClean="0">
                          <a:effectLst/>
                        </a:rPr>
                        <a:t>eléctrica </a:t>
                      </a:r>
                      <a:r>
                        <a:rPr lang="es-MX" sz="1000" u="none" strike="noStrike" dirty="0">
                          <a:effectLst/>
                        </a:rPr>
                        <a:t>por aires acondicionados en el primer año de aplicación del Sistema de </a:t>
                      </a:r>
                      <a:r>
                        <a:rPr lang="es-MX" sz="1000" u="none" strike="noStrike" dirty="0" smtClean="0">
                          <a:effectLst/>
                        </a:rPr>
                        <a:t>Gestión </a:t>
                      </a:r>
                      <a:r>
                        <a:rPr lang="es-MX" sz="1000" u="none" strike="noStrike" dirty="0">
                          <a:effectLst/>
                        </a:rPr>
                        <a:t>de </a:t>
                      </a:r>
                      <a:r>
                        <a:rPr lang="es-MX" sz="1000" u="none" strike="noStrike" dirty="0" smtClean="0">
                          <a:effectLst/>
                        </a:rPr>
                        <a:t>Energía </a:t>
                      </a:r>
                      <a:r>
                        <a:rPr lang="es-MX" sz="1000" u="none" strike="noStrike" dirty="0">
                          <a:effectLst/>
                        </a:rPr>
                        <a:t>en las instalaciones del </a:t>
                      </a:r>
                      <a:r>
                        <a:rPr lang="es-MX" sz="1000" u="none" strike="noStrike" dirty="0" smtClean="0">
                          <a:effectLst/>
                        </a:rPr>
                        <a:t>ITESCAM.</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de revisión:15- Noviembre 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2"/>
                  </a:ext>
                </a:extLst>
              </a:tr>
              <a:tr h="177307">
                <a:tc gridSpan="4">
                  <a:txBody>
                    <a:bodyPr/>
                    <a:lstStyle/>
                    <a:p>
                      <a:pPr algn="l" fontAlgn="ctr"/>
                      <a:r>
                        <a:rPr lang="es-MX" sz="1000" u="none" strike="noStrike">
                          <a:effectLst/>
                        </a:rPr>
                        <a:t>Proyecto:</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186173">
                <a:tc gridSpan="4">
                  <a:txBody>
                    <a:bodyPr/>
                    <a:lstStyle/>
                    <a:p>
                      <a:pPr algn="ctr" fontAlgn="ctr"/>
                      <a:r>
                        <a:rPr lang="es-MX" sz="1100" u="none" strike="noStrike">
                          <a:effectLst/>
                        </a:rPr>
                        <a:t>Planeación de Proyecto</a:t>
                      </a:r>
                      <a:endParaRPr lang="es-MX" sz="1100" b="1" i="0" u="none" strike="noStrike">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64896">
                <a:tc>
                  <a:txBody>
                    <a:bodyPr/>
                    <a:lstStyle/>
                    <a:p>
                      <a:pPr algn="ctr" fontAlgn="ctr"/>
                      <a:r>
                        <a:rPr lang="es-MX" sz="1000" u="none" strike="noStrike">
                          <a:effectLst/>
                        </a:rPr>
                        <a:t>Actividades</a:t>
                      </a:r>
                      <a:endParaRPr lang="es-MX" sz="1000" b="1" i="0" u="none" strike="noStrike">
                        <a:solidFill>
                          <a:srgbClr val="FFFFFF"/>
                        </a:solidFill>
                        <a:effectLst/>
                        <a:latin typeface="Arial"/>
                      </a:endParaRPr>
                    </a:p>
                  </a:txBody>
                  <a:tcPr marL="8865" marR="8865" marT="8865" marB="0" anchor="ctr"/>
                </a:tc>
                <a:tc>
                  <a:txBody>
                    <a:bodyPr/>
                    <a:lstStyle/>
                    <a:p>
                      <a:pPr algn="ctr" fontAlgn="ctr"/>
                      <a:r>
                        <a:rPr lang="es-MX" sz="1000" u="none" strike="noStrike">
                          <a:effectLst/>
                        </a:rPr>
                        <a:t>Responsable</a:t>
                      </a:r>
                      <a:endParaRPr lang="es-MX" sz="1000" b="1" i="0" u="none" strike="noStrike">
                        <a:solidFill>
                          <a:srgbClr val="FFFFFF"/>
                        </a:solidFill>
                        <a:effectLst/>
                        <a:latin typeface="Arial"/>
                      </a:endParaRPr>
                    </a:p>
                  </a:txBody>
                  <a:tcPr marL="8865" marR="8865" marT="8865" marB="0" anchor="ct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5"/>
                  </a:ext>
                </a:extLst>
              </a:tr>
              <a:tr h="1413140">
                <a:tc>
                  <a:txBody>
                    <a:bodyPr/>
                    <a:lstStyle/>
                    <a:p>
                      <a:pPr algn="ctr" fontAlgn="ctr"/>
                      <a:r>
                        <a:rPr lang="es-MX" sz="1000" u="none" strike="noStrike">
                          <a:effectLst/>
                        </a:rPr>
                        <a:t>Ajustar temperatura de confort a unidades de paquetes de aires acondicionados de edificios A, B y D. Ajustar temperatura confort a aires acondicionados de aulas de edificios ITESCAM. Establecer programa de encendido de A/A de 9am a 7pm </a:t>
                      </a:r>
                      <a:endParaRPr lang="es-MX" sz="1000" b="1" i="0" u="none" strike="noStrike">
                        <a:solidFill>
                          <a:srgbClr val="000000"/>
                        </a:solidFill>
                        <a:effectLst/>
                        <a:latin typeface="Arial"/>
                      </a:endParaRPr>
                    </a:p>
                  </a:txBody>
                  <a:tcPr marL="8865" marR="8865" marT="8865" marB="0" anchor="ctr"/>
                </a:tc>
                <a:tc>
                  <a:txBody>
                    <a:bodyPr/>
                    <a:lstStyle/>
                    <a:p>
                      <a:pPr algn="ctr" fontAlgn="ctr"/>
                      <a:r>
                        <a:rPr lang="es-MX" sz="1000" u="none" strike="noStrike">
                          <a:effectLst/>
                        </a:rPr>
                        <a:t>Personal de Mantenimiento y personal de Servicios Generales</a:t>
                      </a:r>
                      <a:endParaRPr lang="es-MX" sz="1000" b="1" i="0" u="none" strike="noStrike">
                        <a:solidFill>
                          <a:srgbClr val="000000"/>
                        </a:solidFill>
                        <a:effectLst/>
                        <a:latin typeface="Arial"/>
                      </a:endParaRPr>
                    </a:p>
                  </a:txBody>
                  <a:tcPr marL="8865" marR="8865" marT="8865" marB="0" anchor="ctr"/>
                </a:tc>
                <a:tc gridSpan="2">
                  <a:txBody>
                    <a:bodyPr/>
                    <a:lstStyle/>
                    <a:p>
                      <a:pPr algn="ctr" fontAlgn="ctr"/>
                      <a:r>
                        <a:rPr lang="es-MX" sz="1000" u="none" strike="noStrike" dirty="0">
                          <a:effectLst/>
                        </a:rPr>
                        <a:t>*Personal de Mantenimiento y Servicios *Lonas y carteles para concientizar sobre el buen uso de aires acondicionados</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6"/>
                  </a:ext>
                </a:extLst>
              </a:tr>
              <a:tr h="186173">
                <a:tc gridSpan="4">
                  <a:txBody>
                    <a:bodyPr/>
                    <a:lstStyle/>
                    <a:p>
                      <a:pPr algn="ctr" fontAlgn="ctr"/>
                      <a:r>
                        <a:rPr lang="es-MX" sz="1100" u="none" strike="noStrike">
                          <a:effectLst/>
                        </a:rPr>
                        <a:t>  </a:t>
                      </a:r>
                      <a:endParaRPr lang="es-MX" sz="1100" b="1" i="0" u="none" strike="noStrike">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164896">
                <a:tc gridSpan="2">
                  <a:txBody>
                    <a:bodyPr/>
                    <a:lstStyle/>
                    <a:p>
                      <a:pPr algn="ctr" fontAlgn="ctr"/>
                      <a:r>
                        <a:rPr lang="es-MX" sz="1000" u="none" strike="noStrike">
                          <a:effectLst/>
                        </a:rPr>
                        <a:t>Meta</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8"/>
                  </a:ext>
                </a:extLst>
              </a:tr>
              <a:tr h="945049">
                <a:tc gridSpan="2">
                  <a:txBody>
                    <a:bodyPr/>
                    <a:lstStyle/>
                    <a:p>
                      <a:pPr algn="ctr" fontAlgn="ctr"/>
                      <a:r>
                        <a:rPr lang="es-MX" sz="1000" u="none" strike="noStrike">
                          <a:effectLst/>
                        </a:rPr>
                        <a:t>*Ajustar temperatura confort el 100% de equipos unidades de paquete y equipo minisplit del ITESCAM * Incorporar a sistema de supervicion de servicios generales como actividades el encendido y apagado de aires de 9am a 7pm * Colocar en cada edificio del ITESCAM carteles sobre el buen uso de la energia elctrica</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dirty="0">
                          <a:effectLst/>
                        </a:rPr>
                        <a:t>*Personal de </a:t>
                      </a:r>
                      <a:r>
                        <a:rPr lang="es-MX" sz="1000" u="none" strike="noStrike" dirty="0" smtClean="0">
                          <a:effectLst/>
                        </a:rPr>
                        <a:t>mantenimiento </a:t>
                      </a:r>
                      <a:r>
                        <a:rPr lang="es-MX" sz="1000" u="none" strike="noStrike" dirty="0">
                          <a:effectLst/>
                        </a:rPr>
                        <a:t>y servicios *Sistema de actividades de Servicios Generales *Sistema de Requisiciones para solicitudes * Programa de </a:t>
                      </a:r>
                      <a:r>
                        <a:rPr lang="es-MX" sz="1000" u="none" strike="noStrike" dirty="0" smtClean="0">
                          <a:effectLst/>
                        </a:rPr>
                        <a:t>concientización </a:t>
                      </a:r>
                      <a:r>
                        <a:rPr lang="es-MX" sz="1000" u="none" strike="noStrike" dirty="0">
                          <a:effectLst/>
                        </a:rPr>
                        <a:t>de comunidad ITESCAM</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39226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918374"/>
            <a:ext cx="2861681" cy="369332"/>
          </a:xfrm>
          <a:prstGeom prst="rect">
            <a:avLst/>
          </a:prstGeom>
        </p:spPr>
        <p:txBody>
          <a:bodyPr wrap="none">
            <a:spAutoFit/>
          </a:bodyPr>
          <a:lstStyle/>
          <a:p>
            <a:r>
              <a:rPr lang="es-MX" dirty="0" smtClean="0">
                <a:latin typeface="Baskerville Old Face" panose="02020602080505020303" pitchFamily="18" charset="0"/>
              </a:rPr>
              <a:t>     Plan de Acción por </a:t>
            </a:r>
            <a:r>
              <a:rPr lang="es-MX" dirty="0" err="1" smtClean="0">
                <a:latin typeface="Baskerville Old Face" panose="02020602080505020303" pitchFamily="18" charset="0"/>
              </a:rPr>
              <a:t>USEn</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4 Tabla"/>
          <p:cNvGraphicFramePr>
            <a:graphicFrameLocks noGrp="1"/>
          </p:cNvGraphicFramePr>
          <p:nvPr>
            <p:extLst>
              <p:ext uri="{D42A27DB-BD31-4B8C-83A1-F6EECF244321}">
                <p14:modId xmlns:p14="http://schemas.microsoft.com/office/powerpoint/2010/main" val="965552300"/>
              </p:ext>
            </p:extLst>
          </p:nvPr>
        </p:nvGraphicFramePr>
        <p:xfrm>
          <a:off x="304800" y="1403350"/>
          <a:ext cx="8534400" cy="4051476"/>
        </p:xfrm>
        <a:graphic>
          <a:graphicData uri="http://schemas.openxmlformats.org/drawingml/2006/table">
            <a:tbl>
              <a:tblPr>
                <a:tableStyleId>{C4B1156A-380E-4F78-BDF5-A606A8083BF9}</a:tableStyleId>
              </a:tblPr>
              <a:tblGrid>
                <a:gridCol w="1942190">
                  <a:extLst>
                    <a:ext uri="{9D8B030D-6E8A-4147-A177-3AD203B41FA5}">
                      <a16:colId xmlns:a16="http://schemas.microsoft.com/office/drawing/2014/main" val="20000"/>
                    </a:ext>
                  </a:extLst>
                </a:gridCol>
                <a:gridCol w="1974707">
                  <a:extLst>
                    <a:ext uri="{9D8B030D-6E8A-4147-A177-3AD203B41FA5}">
                      <a16:colId xmlns:a16="http://schemas.microsoft.com/office/drawing/2014/main" val="20001"/>
                    </a:ext>
                  </a:extLst>
                </a:gridCol>
                <a:gridCol w="2749218">
                  <a:extLst>
                    <a:ext uri="{9D8B030D-6E8A-4147-A177-3AD203B41FA5}">
                      <a16:colId xmlns:a16="http://schemas.microsoft.com/office/drawing/2014/main" val="20002"/>
                    </a:ext>
                  </a:extLst>
                </a:gridCol>
                <a:gridCol w="1868285">
                  <a:extLst>
                    <a:ext uri="{9D8B030D-6E8A-4147-A177-3AD203B41FA5}">
                      <a16:colId xmlns:a16="http://schemas.microsoft.com/office/drawing/2014/main" val="20003"/>
                    </a:ext>
                  </a:extLst>
                </a:gridCol>
              </a:tblGrid>
              <a:tr h="186173">
                <a:tc gridSpan="4">
                  <a:txBody>
                    <a:bodyPr/>
                    <a:lstStyle/>
                    <a:p>
                      <a:pPr algn="ctr" fontAlgn="ctr"/>
                      <a:r>
                        <a:rPr lang="es-MX" sz="1100" u="none" strike="noStrike" dirty="0">
                          <a:effectLst/>
                        </a:rPr>
                        <a:t>Plan de Acción 2</a:t>
                      </a:r>
                      <a:endParaRPr lang="es-MX" sz="1100" b="1" i="0" u="none" strike="noStrike" dirty="0">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540788">
                <a:tc gridSpan="3">
                  <a:txBody>
                    <a:bodyPr/>
                    <a:lstStyle/>
                    <a:p>
                      <a:pPr algn="l" fontAlgn="ctr"/>
                      <a:r>
                        <a:rPr lang="es-MX" sz="1000" u="none" strike="noStrike">
                          <a:effectLst/>
                        </a:rPr>
                        <a:t>Objetivo: Reducir el consumo de Energía  Eléctrica por el uso de luminária Exterior de pasillos y andadores del ITESCAM. </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04- Noviembre 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1"/>
                  </a:ext>
                </a:extLst>
              </a:tr>
              <a:tr h="398942">
                <a:tc gridSpan="3">
                  <a:txBody>
                    <a:bodyPr/>
                    <a:lstStyle/>
                    <a:p>
                      <a:pPr algn="l" fontAlgn="ctr"/>
                      <a:r>
                        <a:rPr lang="es-MX" sz="1000" u="none" strike="noStrike">
                          <a:effectLst/>
                        </a:rPr>
                        <a:t>Meta: Lograr al menos una reducción del 50% en consumo de energia electrica por el uso de luminaria exterior en el primer año gestion del Sitema de Gestion de Energía</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de revisión: 15- Noviembre 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2"/>
                  </a:ext>
                </a:extLst>
              </a:tr>
              <a:tr h="177307">
                <a:tc gridSpan="4">
                  <a:txBody>
                    <a:bodyPr/>
                    <a:lstStyle/>
                    <a:p>
                      <a:pPr algn="l" fontAlgn="ctr"/>
                      <a:r>
                        <a:rPr lang="es-MX" sz="1000" u="none" strike="noStrike">
                          <a:effectLst/>
                        </a:rPr>
                        <a:t>Proyecto:</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186173">
                <a:tc gridSpan="4">
                  <a:txBody>
                    <a:bodyPr/>
                    <a:lstStyle/>
                    <a:p>
                      <a:pPr algn="ctr" fontAlgn="ctr"/>
                      <a:r>
                        <a:rPr lang="es-MX" sz="1100" u="none" strike="noStrike">
                          <a:effectLst/>
                        </a:rPr>
                        <a:t>Planeación de Proyecto</a:t>
                      </a:r>
                      <a:endParaRPr lang="es-MX" sz="1100" b="1" i="0" u="none" strike="noStrike">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64896">
                <a:tc>
                  <a:txBody>
                    <a:bodyPr/>
                    <a:lstStyle/>
                    <a:p>
                      <a:pPr algn="ctr" fontAlgn="ctr"/>
                      <a:r>
                        <a:rPr lang="es-MX" sz="1000" u="none" strike="noStrike">
                          <a:effectLst/>
                        </a:rPr>
                        <a:t>Actividades</a:t>
                      </a:r>
                      <a:endParaRPr lang="es-MX" sz="1000" b="1" i="0" u="none" strike="noStrike">
                        <a:solidFill>
                          <a:srgbClr val="FFFFFF"/>
                        </a:solidFill>
                        <a:effectLst/>
                        <a:latin typeface="Arial"/>
                      </a:endParaRPr>
                    </a:p>
                  </a:txBody>
                  <a:tcPr marL="8865" marR="8865" marT="8865" marB="0" anchor="ctr"/>
                </a:tc>
                <a:tc>
                  <a:txBody>
                    <a:bodyPr/>
                    <a:lstStyle/>
                    <a:p>
                      <a:pPr algn="ctr" fontAlgn="ctr"/>
                      <a:r>
                        <a:rPr lang="es-MX" sz="1000" u="none" strike="noStrike">
                          <a:effectLst/>
                        </a:rPr>
                        <a:t>Responsable</a:t>
                      </a:r>
                      <a:endParaRPr lang="es-MX" sz="1000" b="1" i="0" u="none" strike="noStrike">
                        <a:solidFill>
                          <a:srgbClr val="FFFFFF"/>
                        </a:solidFill>
                        <a:effectLst/>
                        <a:latin typeface="Arial"/>
                      </a:endParaRPr>
                    </a:p>
                  </a:txBody>
                  <a:tcPr marL="8865" marR="8865" marT="8865" marB="0" anchor="ct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5"/>
                  </a:ext>
                </a:extLst>
              </a:tr>
              <a:tr h="1101079">
                <a:tc>
                  <a:txBody>
                    <a:bodyPr/>
                    <a:lstStyle/>
                    <a:p>
                      <a:pPr algn="ctr" fontAlgn="ctr"/>
                      <a:r>
                        <a:rPr lang="es-MX" sz="1000" u="none" strike="noStrike" dirty="0">
                          <a:effectLst/>
                        </a:rPr>
                        <a:t>*Realizar levantamiento de luminaria exterior y de reflectores de azotea * Realizar </a:t>
                      </a:r>
                      <a:r>
                        <a:rPr lang="es-MX" sz="1000" u="none" strike="noStrike" dirty="0" smtClean="0">
                          <a:effectLst/>
                        </a:rPr>
                        <a:t>cotización </a:t>
                      </a:r>
                      <a:r>
                        <a:rPr lang="es-MX" sz="1000" u="none" strike="noStrike" dirty="0">
                          <a:effectLst/>
                        </a:rPr>
                        <a:t>de luminaria LED para cambio * Realizar cambio de luminaria exterior y de azoteas </a:t>
                      </a:r>
                      <a:endParaRPr lang="es-MX" sz="1000" b="1" i="0" u="none" strike="noStrike" dirty="0">
                        <a:solidFill>
                          <a:srgbClr val="000000"/>
                        </a:solidFill>
                        <a:effectLst/>
                        <a:latin typeface="Arial"/>
                      </a:endParaRPr>
                    </a:p>
                  </a:txBody>
                  <a:tcPr marL="8865" marR="8865" marT="8865" marB="0" anchor="ctr"/>
                </a:tc>
                <a:tc>
                  <a:txBody>
                    <a:bodyPr/>
                    <a:lstStyle/>
                    <a:p>
                      <a:pPr algn="ctr" fontAlgn="ctr"/>
                      <a:r>
                        <a:rPr lang="es-MX" sz="1000" u="none" strike="noStrike">
                          <a:effectLst/>
                        </a:rPr>
                        <a:t>Personal de Mantenimiento * Área de compras y recursos financieros</a:t>
                      </a:r>
                      <a:endParaRPr lang="es-MX" sz="1000" b="1" i="0" u="none" strike="noStrike">
                        <a:solidFill>
                          <a:srgbClr val="000000"/>
                        </a:solidFill>
                        <a:effectLst/>
                        <a:latin typeface="Arial"/>
                      </a:endParaRPr>
                    </a:p>
                  </a:txBody>
                  <a:tcPr marL="8865" marR="8865" marT="8865" marB="0" anchor="ctr"/>
                </a:tc>
                <a:tc gridSpan="2">
                  <a:txBody>
                    <a:bodyPr/>
                    <a:lstStyle/>
                    <a:p>
                      <a:pPr algn="ctr" fontAlgn="ctr"/>
                      <a:r>
                        <a:rPr lang="es-MX" sz="1000" u="none" strike="noStrike" dirty="0">
                          <a:effectLst/>
                        </a:rPr>
                        <a:t>*Personal de Mantenimiento y recursos financieros * Luminaria LED para cambio</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6"/>
                  </a:ext>
                </a:extLst>
              </a:tr>
              <a:tr h="186173">
                <a:tc gridSpan="4">
                  <a:txBody>
                    <a:bodyPr/>
                    <a:lstStyle/>
                    <a:p>
                      <a:pPr algn="ctr" fontAlgn="ctr"/>
                      <a:r>
                        <a:rPr lang="es-MX" sz="1100" u="none" strike="noStrike">
                          <a:effectLst/>
                        </a:rPr>
                        <a:t>  </a:t>
                      </a:r>
                      <a:endParaRPr lang="es-MX" sz="1100" b="1" i="0" u="none" strike="noStrike">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164896">
                <a:tc gridSpan="2">
                  <a:txBody>
                    <a:bodyPr/>
                    <a:lstStyle/>
                    <a:p>
                      <a:pPr algn="ctr" fontAlgn="ctr"/>
                      <a:r>
                        <a:rPr lang="es-MX" sz="1000" u="none" strike="noStrike">
                          <a:effectLst/>
                        </a:rPr>
                        <a:t>Meta</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8"/>
                  </a:ext>
                </a:extLst>
              </a:tr>
              <a:tr h="945049">
                <a:tc gridSpan="2">
                  <a:txBody>
                    <a:bodyPr/>
                    <a:lstStyle/>
                    <a:p>
                      <a:pPr algn="ctr" fontAlgn="ctr"/>
                      <a:r>
                        <a:rPr lang="es-MX" sz="1000" u="none" strike="noStrike">
                          <a:effectLst/>
                        </a:rPr>
                        <a:t>*Realizar el levantamiento del 100% de luminaria exterior y de azoteas para actualizar estado de dicha luminaria * Establecer programa para realizar el cambio en un periodo de 6 meses del total de luminaria exterior. Establecer programa de encendido y apagado de luminaria exterior incorporando a personal de vigilancia.</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dirty="0">
                          <a:effectLst/>
                        </a:rPr>
                        <a:t>*Personal de Mantenimiento y recursos financieros* Sistema </a:t>
                      </a:r>
                      <a:r>
                        <a:rPr lang="es-MX" sz="1000" u="none" strike="noStrike" dirty="0" err="1" smtClean="0">
                          <a:effectLst/>
                        </a:rPr>
                        <a:t>Montever</a:t>
                      </a:r>
                      <a:r>
                        <a:rPr lang="es-MX" sz="1000" u="none" strike="noStrike" dirty="0" smtClean="0">
                          <a:effectLst/>
                        </a:rPr>
                        <a:t> </a:t>
                      </a:r>
                      <a:r>
                        <a:rPr lang="es-MX" sz="1000" u="none" strike="noStrike" dirty="0">
                          <a:effectLst/>
                        </a:rPr>
                        <a:t>para solicitud de requisiciones. * Sistema </a:t>
                      </a:r>
                      <a:r>
                        <a:rPr lang="es-MX" sz="1000" u="none" strike="noStrike" dirty="0" smtClean="0">
                          <a:effectLst/>
                        </a:rPr>
                        <a:t>Electrónico </a:t>
                      </a:r>
                      <a:r>
                        <a:rPr lang="es-MX" sz="1000" u="none" strike="noStrike" dirty="0">
                          <a:effectLst/>
                        </a:rPr>
                        <a:t>de Mantenimiento para registro de actividades * Luminaria LED para cambio</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1203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918374"/>
            <a:ext cx="2861681" cy="369332"/>
          </a:xfrm>
          <a:prstGeom prst="rect">
            <a:avLst/>
          </a:prstGeom>
        </p:spPr>
        <p:txBody>
          <a:bodyPr wrap="none">
            <a:spAutoFit/>
          </a:bodyPr>
          <a:lstStyle/>
          <a:p>
            <a:r>
              <a:rPr lang="es-MX" dirty="0" smtClean="0">
                <a:latin typeface="Baskerville Old Face" panose="02020602080505020303" pitchFamily="18" charset="0"/>
              </a:rPr>
              <a:t>     Plan de Acción por </a:t>
            </a:r>
            <a:r>
              <a:rPr lang="es-MX" dirty="0" err="1" smtClean="0">
                <a:latin typeface="Baskerville Old Face" panose="02020602080505020303" pitchFamily="18" charset="0"/>
              </a:rPr>
              <a:t>USEn</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5 Tabla"/>
          <p:cNvGraphicFramePr>
            <a:graphicFrameLocks noGrp="1"/>
          </p:cNvGraphicFramePr>
          <p:nvPr>
            <p:extLst>
              <p:ext uri="{D42A27DB-BD31-4B8C-83A1-F6EECF244321}">
                <p14:modId xmlns:p14="http://schemas.microsoft.com/office/powerpoint/2010/main" val="313913893"/>
              </p:ext>
            </p:extLst>
          </p:nvPr>
        </p:nvGraphicFramePr>
        <p:xfrm>
          <a:off x="301625" y="1719740"/>
          <a:ext cx="8534400" cy="4207507"/>
        </p:xfrm>
        <a:graphic>
          <a:graphicData uri="http://schemas.openxmlformats.org/drawingml/2006/table">
            <a:tbl>
              <a:tblPr>
                <a:tableStyleId>{C4B1156A-380E-4F78-BDF5-A606A8083BF9}</a:tableStyleId>
              </a:tblPr>
              <a:tblGrid>
                <a:gridCol w="1942190">
                  <a:extLst>
                    <a:ext uri="{9D8B030D-6E8A-4147-A177-3AD203B41FA5}">
                      <a16:colId xmlns:a16="http://schemas.microsoft.com/office/drawing/2014/main" val="20000"/>
                    </a:ext>
                  </a:extLst>
                </a:gridCol>
                <a:gridCol w="1974707">
                  <a:extLst>
                    <a:ext uri="{9D8B030D-6E8A-4147-A177-3AD203B41FA5}">
                      <a16:colId xmlns:a16="http://schemas.microsoft.com/office/drawing/2014/main" val="20001"/>
                    </a:ext>
                  </a:extLst>
                </a:gridCol>
                <a:gridCol w="2749218">
                  <a:extLst>
                    <a:ext uri="{9D8B030D-6E8A-4147-A177-3AD203B41FA5}">
                      <a16:colId xmlns:a16="http://schemas.microsoft.com/office/drawing/2014/main" val="20002"/>
                    </a:ext>
                  </a:extLst>
                </a:gridCol>
                <a:gridCol w="1868285">
                  <a:extLst>
                    <a:ext uri="{9D8B030D-6E8A-4147-A177-3AD203B41FA5}">
                      <a16:colId xmlns:a16="http://schemas.microsoft.com/office/drawing/2014/main" val="20003"/>
                    </a:ext>
                  </a:extLst>
                </a:gridCol>
              </a:tblGrid>
              <a:tr h="186173">
                <a:tc gridSpan="4">
                  <a:txBody>
                    <a:bodyPr/>
                    <a:lstStyle/>
                    <a:p>
                      <a:pPr algn="ctr" fontAlgn="ctr"/>
                      <a:r>
                        <a:rPr lang="es-MX" sz="1100" u="none" strike="noStrike" dirty="0">
                          <a:effectLst/>
                        </a:rPr>
                        <a:t>Plan de Acción 3</a:t>
                      </a:r>
                      <a:endParaRPr lang="es-MX" sz="1100" b="1" i="0" u="none" strike="noStrike" dirty="0">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540788">
                <a:tc gridSpan="3">
                  <a:txBody>
                    <a:bodyPr/>
                    <a:lstStyle/>
                    <a:p>
                      <a:pPr algn="l" fontAlgn="ctr"/>
                      <a:r>
                        <a:rPr lang="es-MX" sz="1000" u="none" strike="noStrike">
                          <a:effectLst/>
                        </a:rPr>
                        <a:t>Objetivo: Reducir el consumo de Energía  Eléctrica por el uso de luminária Interior en edificios del ITESCAM.</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04-NOVIEMBRE-2019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1"/>
                  </a:ext>
                </a:extLst>
              </a:tr>
              <a:tr h="398942">
                <a:tc gridSpan="3">
                  <a:txBody>
                    <a:bodyPr/>
                    <a:lstStyle/>
                    <a:p>
                      <a:pPr algn="l" fontAlgn="ctr"/>
                      <a:r>
                        <a:rPr lang="es-MX" sz="1000" u="none" strike="noStrike">
                          <a:effectLst/>
                        </a:rPr>
                        <a:t>Meta: Lograr al menos una reducción del 30% en consumo energia eléctrica por el uso de luminaria interior de edificios ITESCAM </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de revisión: 15-NOVIEMBRE-2019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2"/>
                  </a:ext>
                </a:extLst>
              </a:tr>
              <a:tr h="177307">
                <a:tc gridSpan="4">
                  <a:txBody>
                    <a:bodyPr/>
                    <a:lstStyle/>
                    <a:p>
                      <a:pPr algn="l" fontAlgn="ctr"/>
                      <a:r>
                        <a:rPr lang="es-MX" sz="1000" u="none" strike="noStrike">
                          <a:effectLst/>
                        </a:rPr>
                        <a:t>Proyecto:</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186173">
                <a:tc gridSpan="4">
                  <a:txBody>
                    <a:bodyPr/>
                    <a:lstStyle/>
                    <a:p>
                      <a:pPr algn="ctr" fontAlgn="ctr"/>
                      <a:r>
                        <a:rPr lang="es-MX" sz="1100" u="none" strike="noStrike">
                          <a:effectLst/>
                        </a:rPr>
                        <a:t>Planeación de Proyecto</a:t>
                      </a:r>
                      <a:endParaRPr lang="es-MX" sz="1100" b="1" i="0" u="none" strike="noStrike">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64896">
                <a:tc>
                  <a:txBody>
                    <a:bodyPr/>
                    <a:lstStyle/>
                    <a:p>
                      <a:pPr algn="ctr" fontAlgn="ctr"/>
                      <a:r>
                        <a:rPr lang="es-MX" sz="1000" u="none" strike="noStrike">
                          <a:effectLst/>
                        </a:rPr>
                        <a:t>Actividades</a:t>
                      </a:r>
                      <a:endParaRPr lang="es-MX" sz="1000" b="1" i="0" u="none" strike="noStrike">
                        <a:solidFill>
                          <a:srgbClr val="FFFFFF"/>
                        </a:solidFill>
                        <a:effectLst/>
                        <a:latin typeface="Arial"/>
                      </a:endParaRPr>
                    </a:p>
                  </a:txBody>
                  <a:tcPr marL="8865" marR="8865" marT="8865" marB="0" anchor="ctr"/>
                </a:tc>
                <a:tc>
                  <a:txBody>
                    <a:bodyPr/>
                    <a:lstStyle/>
                    <a:p>
                      <a:pPr algn="ctr" fontAlgn="ctr"/>
                      <a:r>
                        <a:rPr lang="es-MX" sz="1000" u="none" strike="noStrike">
                          <a:effectLst/>
                        </a:rPr>
                        <a:t>Responsable</a:t>
                      </a:r>
                      <a:endParaRPr lang="es-MX" sz="1000" b="1" i="0" u="none" strike="noStrike">
                        <a:solidFill>
                          <a:srgbClr val="FFFFFF"/>
                        </a:solidFill>
                        <a:effectLst/>
                        <a:latin typeface="Arial"/>
                      </a:endParaRPr>
                    </a:p>
                  </a:txBody>
                  <a:tcPr marL="8865" marR="8865" marT="8865" marB="0" anchor="ct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5"/>
                  </a:ext>
                </a:extLst>
              </a:tr>
              <a:tr h="1257110">
                <a:tc>
                  <a:txBody>
                    <a:bodyPr/>
                    <a:lstStyle/>
                    <a:p>
                      <a:pPr algn="ctr" fontAlgn="ctr"/>
                      <a:r>
                        <a:rPr lang="es-MX" sz="1000" u="none" strike="noStrike">
                          <a:effectLst/>
                        </a:rPr>
                        <a:t>*Realizar levantamiento de luminaria interior de edificios ITESCAM * Establecer programa para cambio luminaria interior actual por luminaria LED * Realizar requisiciones de luminaria LED</a:t>
                      </a:r>
                      <a:endParaRPr lang="es-MX" sz="1000" b="1" i="0" u="none" strike="noStrike">
                        <a:solidFill>
                          <a:srgbClr val="000000"/>
                        </a:solidFill>
                        <a:effectLst/>
                        <a:latin typeface="Arial"/>
                      </a:endParaRPr>
                    </a:p>
                  </a:txBody>
                  <a:tcPr marL="8865" marR="8865" marT="8865" marB="0" anchor="ctr"/>
                </a:tc>
                <a:tc>
                  <a:txBody>
                    <a:bodyPr/>
                    <a:lstStyle/>
                    <a:p>
                      <a:pPr algn="ctr" fontAlgn="ctr"/>
                      <a:r>
                        <a:rPr lang="es-MX" sz="1000" u="none" strike="noStrike">
                          <a:effectLst/>
                        </a:rPr>
                        <a:t>Personal de Mantenimiento * Área de compras y recursos financieros</a:t>
                      </a:r>
                      <a:endParaRPr lang="es-MX" sz="1000" b="1" i="0" u="none" strike="noStrike">
                        <a:solidFill>
                          <a:srgbClr val="000000"/>
                        </a:solidFill>
                        <a:effectLst/>
                        <a:latin typeface="Arial"/>
                      </a:endParaRPr>
                    </a:p>
                  </a:txBody>
                  <a:tcPr marL="8865" marR="8865" marT="8865" marB="0" anchor="ctr"/>
                </a:tc>
                <a:tc gridSpan="2">
                  <a:txBody>
                    <a:bodyPr/>
                    <a:lstStyle/>
                    <a:p>
                      <a:pPr algn="ctr" fontAlgn="ctr"/>
                      <a:r>
                        <a:rPr lang="es-MX" sz="1000" u="none" strike="noStrike">
                          <a:effectLst/>
                        </a:rPr>
                        <a:t>*Personal de Mantenimiento y recursos financieros * Luminaria LED para cambio</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6"/>
                  </a:ext>
                </a:extLst>
              </a:tr>
              <a:tr h="186173">
                <a:tc gridSpan="4">
                  <a:txBody>
                    <a:bodyPr/>
                    <a:lstStyle/>
                    <a:p>
                      <a:pPr algn="ctr" fontAlgn="ctr"/>
                      <a:r>
                        <a:rPr lang="es-MX" sz="1100" u="none" strike="noStrike" dirty="0">
                          <a:effectLst/>
                        </a:rPr>
                        <a:t>  </a:t>
                      </a:r>
                      <a:endParaRPr lang="es-MX" sz="1100" b="1" i="0" u="none" strike="noStrike" dirty="0">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164896">
                <a:tc gridSpan="2">
                  <a:txBody>
                    <a:bodyPr/>
                    <a:lstStyle/>
                    <a:p>
                      <a:pPr algn="ctr" fontAlgn="ctr"/>
                      <a:r>
                        <a:rPr lang="es-MX" sz="1000" u="none" strike="noStrike">
                          <a:effectLst/>
                        </a:rPr>
                        <a:t>Meta</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8"/>
                  </a:ext>
                </a:extLst>
              </a:tr>
              <a:tr h="945049">
                <a:tc gridSpan="2">
                  <a:txBody>
                    <a:bodyPr/>
                    <a:lstStyle/>
                    <a:p>
                      <a:pPr algn="ctr" fontAlgn="ctr"/>
                      <a:r>
                        <a:rPr lang="es-MX" sz="1000" u="none" strike="noStrike">
                          <a:effectLst/>
                        </a:rPr>
                        <a:t>*Realizar el levantamiento del 100% de luminaria interior y analisis de luminosidad necesaria de espacios * Establecer programa para realizar el cambio en un periodo de 3 o menos el total de luminaria interior a luminaria LED. Realizar analisis para division de control de circuitos de luminaria interior en espacios que asi lo requieran.</a:t>
                      </a:r>
                      <a:endParaRPr lang="es-MX" sz="1000" b="1" i="0" u="none" strike="noStrike">
                        <a:solidFill>
                          <a:srgbClr val="000000"/>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dirty="0">
                          <a:effectLst/>
                        </a:rPr>
                        <a:t>*Personal de Mantenimiento y recursos financieros* Sistema </a:t>
                      </a:r>
                      <a:r>
                        <a:rPr lang="es-MX" sz="1000" u="none" strike="noStrike" dirty="0" err="1">
                          <a:effectLst/>
                        </a:rPr>
                        <a:t>Montever</a:t>
                      </a:r>
                      <a:r>
                        <a:rPr lang="es-MX" sz="1000" u="none" strike="noStrike" dirty="0">
                          <a:effectLst/>
                        </a:rPr>
                        <a:t> para solicitud de requisiciones. * Sistema </a:t>
                      </a:r>
                      <a:r>
                        <a:rPr lang="es-MX" sz="1000" u="none" strike="noStrike" dirty="0" err="1">
                          <a:effectLst/>
                        </a:rPr>
                        <a:t>Electronico</a:t>
                      </a:r>
                      <a:r>
                        <a:rPr lang="es-MX" sz="1000" u="none" strike="noStrike" dirty="0">
                          <a:effectLst/>
                        </a:rPr>
                        <a:t> de Mantenimiento para registro de actividades * Luminaria LED para cambio</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39445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222" y="817083"/>
            <a:ext cx="8598241" cy="1264267"/>
          </a:xfrm>
        </p:spPr>
        <p:txBody>
          <a:bodyPr>
            <a:normAutofit/>
          </a:bodyPr>
          <a:lstStyle/>
          <a:p>
            <a:pPr>
              <a:defRPr/>
            </a:pPr>
            <a:r>
              <a:rPr lang="es-AR" sz="1200" b="1" dirty="0">
                <a:solidFill>
                  <a:schemeClr val="tx1"/>
                </a:solidFill>
                <a:latin typeface="Arial" panose="020B0604020202020204" pitchFamily="34" charset="0"/>
                <a:cs typeface="Arial" panose="020B0604020202020204" pitchFamily="34" charset="0"/>
              </a:rPr>
              <a:t/>
            </a:r>
            <a:br>
              <a:rPr lang="es-AR" sz="1200" b="1" dirty="0">
                <a:solidFill>
                  <a:schemeClr val="tx1"/>
                </a:solidFill>
                <a:latin typeface="Arial" panose="020B0604020202020204" pitchFamily="34" charset="0"/>
                <a:cs typeface="Arial" panose="020B0604020202020204" pitchFamily="34" charset="0"/>
              </a:rPr>
            </a:br>
            <a:r>
              <a:rPr lang="es-AR" sz="1200" dirty="0" smtClean="0">
                <a:solidFill>
                  <a:schemeClr val="tx1"/>
                </a:solidFill>
                <a:latin typeface="Arial" panose="020B0604020202020204" pitchFamily="34" charset="0"/>
                <a:cs typeface="Arial" panose="020B0604020202020204" pitchFamily="34" charset="0"/>
              </a:rPr>
              <a:t>Es una Norma Internacional basada en </a:t>
            </a:r>
            <a:r>
              <a:rPr lang="es-AR" sz="1200" dirty="0">
                <a:solidFill>
                  <a:schemeClr val="tx1"/>
                </a:solidFill>
                <a:latin typeface="Arial" panose="020B0604020202020204" pitchFamily="34" charset="0"/>
                <a:cs typeface="Arial" panose="020B0604020202020204" pitchFamily="34" charset="0"/>
              </a:rPr>
              <a:t>el ciclo de mejora continua </a:t>
            </a:r>
            <a:r>
              <a:rPr lang="es-AR" sz="1200" dirty="0" smtClean="0">
                <a:solidFill>
                  <a:schemeClr val="tx1"/>
                </a:solidFill>
                <a:latin typeface="Arial" panose="020B0604020202020204" pitchFamily="34" charset="0"/>
                <a:cs typeface="Arial" panose="020B0604020202020204" pitchFamily="34" charset="0"/>
              </a:rPr>
              <a:t>“Planificar </a:t>
            </a:r>
            <a:r>
              <a:rPr lang="es-AR" sz="1200" dirty="0">
                <a:solidFill>
                  <a:schemeClr val="tx1"/>
                </a:solidFill>
                <a:latin typeface="Arial" panose="020B0604020202020204" pitchFamily="34" charset="0"/>
                <a:cs typeface="Arial" panose="020B0604020202020204" pitchFamily="34" charset="0"/>
              </a:rPr>
              <a:t>– Hacer – Verificar – </a:t>
            </a:r>
            <a:r>
              <a:rPr lang="es-AR" sz="1200" dirty="0" smtClean="0">
                <a:solidFill>
                  <a:schemeClr val="tx1"/>
                </a:solidFill>
                <a:latin typeface="Arial" panose="020B0604020202020204" pitchFamily="34" charset="0"/>
                <a:cs typeface="Arial" panose="020B0604020202020204" pitchFamily="34" charset="0"/>
              </a:rPr>
              <a:t>Actuar”(PDCA</a:t>
            </a:r>
            <a:r>
              <a:rPr lang="es-AR" sz="1200" dirty="0">
                <a:solidFill>
                  <a:schemeClr val="tx1"/>
                </a:solidFill>
                <a:latin typeface="Arial" panose="020B0604020202020204" pitchFamily="34" charset="0"/>
                <a:cs typeface="Arial" panose="020B0604020202020204" pitchFamily="34" charset="0"/>
              </a:rPr>
              <a:t>) </a:t>
            </a:r>
            <a:r>
              <a:rPr lang="es-AR" sz="1200" dirty="0" smtClean="0">
                <a:solidFill>
                  <a:schemeClr val="tx1"/>
                </a:solidFill>
                <a:latin typeface="Arial" panose="020B0604020202020204" pitchFamily="34" charset="0"/>
                <a:cs typeface="Arial" panose="020B0604020202020204" pitchFamily="34" charset="0"/>
              </a:rPr>
              <a:t>que </a:t>
            </a:r>
            <a:r>
              <a:rPr lang="es-AR" sz="1200" dirty="0">
                <a:solidFill>
                  <a:schemeClr val="tx1"/>
                </a:solidFill>
                <a:latin typeface="Arial" panose="020B0604020202020204" pitchFamily="34" charset="0"/>
                <a:cs typeface="Arial" panose="020B0604020202020204" pitchFamily="34" charset="0"/>
              </a:rPr>
              <a:t>incorpora la gestión de la energía a las prácticas habituales de la organización</a:t>
            </a:r>
            <a:r>
              <a:rPr lang="es-ES" sz="1200" b="1" dirty="0">
                <a:solidFill>
                  <a:schemeClr val="tx1"/>
                </a:solidFill>
                <a:latin typeface="Arial" panose="020B0604020202020204" pitchFamily="34" charset="0"/>
                <a:cs typeface="Arial" panose="020B0604020202020204" pitchFamily="34" charset="0"/>
              </a:rPr>
              <a:t/>
            </a:r>
            <a:br>
              <a:rPr lang="es-ES" sz="1200" b="1" dirty="0">
                <a:solidFill>
                  <a:schemeClr val="tx1"/>
                </a:solidFill>
                <a:latin typeface="Arial" panose="020B0604020202020204" pitchFamily="34" charset="0"/>
                <a:cs typeface="Arial" panose="020B0604020202020204" pitchFamily="34" charset="0"/>
              </a:rPr>
            </a:br>
            <a:endParaRPr lang="es-AR" sz="1200" dirty="0">
              <a:solidFill>
                <a:schemeClr val="tx1"/>
              </a:solidFill>
              <a:latin typeface="Arial" panose="020B0604020202020204" pitchFamily="34" charset="0"/>
              <a:cs typeface="Arial" panose="020B0604020202020204" pitchFamily="34" charset="0"/>
            </a:endParaRPr>
          </a:p>
        </p:txBody>
      </p:sp>
      <p:pic>
        <p:nvPicPr>
          <p:cNvPr id="59395" name="3 Marcador de contenido" descr="fig01.png"/>
          <p:cNvPicPr>
            <a:picLocks noGrp="1" noChangeAspect="1" noChangeArrowheads="1"/>
          </p:cNvPicPr>
          <p:nvPr>
            <p:ph sz="quarter" idx="1"/>
          </p:nvPr>
        </p:nvPicPr>
        <p:blipFill>
          <a:blip r:embed="rId2">
            <a:clrChange>
              <a:clrFrom>
                <a:srgbClr val="FEFEFE"/>
              </a:clrFrom>
              <a:clrTo>
                <a:srgbClr val="FEFEFE">
                  <a:alpha val="0"/>
                </a:srgbClr>
              </a:clrTo>
            </a:clrChange>
          </a:blip>
          <a:srcRect/>
          <a:stretch>
            <a:fillRect/>
          </a:stretch>
        </p:blipFill>
        <p:spPr>
          <a:xfrm>
            <a:off x="107504" y="1700808"/>
            <a:ext cx="3396580" cy="4752528"/>
          </a:xfrm>
        </p:spPr>
      </p:pic>
      <p:sp>
        <p:nvSpPr>
          <p:cNvPr id="5" name="1 Título"/>
          <p:cNvSpPr txBox="1">
            <a:spLocks/>
          </p:cNvSpPr>
          <p:nvPr/>
        </p:nvSpPr>
        <p:spPr>
          <a:xfrm>
            <a:off x="1243742" y="224826"/>
            <a:ext cx="6221977" cy="908030"/>
          </a:xfrm>
          <a:prstGeom prst="rect">
            <a:avLst/>
          </a:prstGeom>
        </p:spPr>
        <p:txBody>
          <a:bodyPr lIns="90882" tIns="45441" rIns="90882" bIns="45441" anchor="ctr"/>
          <a:lstStyle/>
          <a:p>
            <a:pPr algn="ctr">
              <a:defRPr/>
            </a:pPr>
            <a:r>
              <a:rPr lang="es-AR" sz="2000" dirty="0" smtClean="0">
                <a:latin typeface="Arial" panose="020B0604020202020204" pitchFamily="34" charset="0"/>
                <a:ea typeface="+mj-ea"/>
                <a:cs typeface="Arial" panose="020B0604020202020204" pitchFamily="34" charset="0"/>
              </a:rPr>
              <a:t>¿Qué es la Norma ISO 50001?</a:t>
            </a:r>
            <a:endParaRPr lang="es-AR" sz="2000" dirty="0">
              <a:latin typeface="Arial" panose="020B0604020202020204" pitchFamily="34" charset="0"/>
              <a:ea typeface="+mj-ea"/>
              <a:cs typeface="Arial" panose="020B0604020202020204" pitchFamily="34" charset="0"/>
            </a:endParaRPr>
          </a:p>
        </p:txBody>
      </p:sp>
      <p:sp>
        <p:nvSpPr>
          <p:cNvPr id="7" name="2 Marcador de contenido"/>
          <p:cNvSpPr txBox="1">
            <a:spLocks/>
          </p:cNvSpPr>
          <p:nvPr/>
        </p:nvSpPr>
        <p:spPr>
          <a:xfrm>
            <a:off x="3549047" y="1942530"/>
            <a:ext cx="5581948" cy="501532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72635" indent="-272635">
              <a:buClr>
                <a:schemeClr val="accent3"/>
              </a:buClr>
              <a:buFont typeface="Wingdings 3" charset="2"/>
              <a:buNone/>
              <a:defRPr/>
            </a:pPr>
            <a:r>
              <a:rPr lang="es-AR" sz="1300" u="sng" dirty="0" smtClean="0">
                <a:solidFill>
                  <a:schemeClr val="tx1"/>
                </a:solidFill>
                <a:latin typeface="Arial" panose="020B0604020202020204" pitchFamily="34" charset="0"/>
                <a:cs typeface="Arial" panose="020B0604020202020204" pitchFamily="34" charset="0"/>
              </a:rPr>
              <a:t>Objetivos</a:t>
            </a:r>
          </a:p>
          <a:p>
            <a:pPr lvl="1">
              <a:buClr>
                <a:schemeClr val="accent3"/>
              </a:buClr>
              <a:defRPr/>
            </a:pPr>
            <a:r>
              <a:rPr lang="es-AR" sz="1300" dirty="0" smtClean="0">
                <a:solidFill>
                  <a:schemeClr val="tx1"/>
                </a:solidFill>
                <a:latin typeface="Arial" panose="020B0604020202020204" pitchFamily="34" charset="0"/>
                <a:cs typeface="Arial" panose="020B0604020202020204" pitchFamily="34" charset="0"/>
              </a:rPr>
              <a:t>Ayudar a las organizaciones a hacer un mejor uso de sus activos que consumen energía.</a:t>
            </a:r>
          </a:p>
          <a:p>
            <a:pPr lvl="1">
              <a:buClr>
                <a:schemeClr val="accent3"/>
              </a:buClr>
              <a:defRPr/>
            </a:pPr>
            <a:r>
              <a:rPr lang="es-AR" sz="1300" dirty="0" smtClean="0">
                <a:solidFill>
                  <a:schemeClr val="tx1"/>
                </a:solidFill>
                <a:latin typeface="Arial" panose="020B0604020202020204" pitchFamily="34" charset="0"/>
                <a:cs typeface="Arial" panose="020B0604020202020204" pitchFamily="34" charset="0"/>
              </a:rPr>
              <a:t>Promover las mejores prácticas de utilización de la Energía.</a:t>
            </a:r>
          </a:p>
          <a:p>
            <a:pPr lvl="1">
              <a:buClr>
                <a:schemeClr val="accent3"/>
              </a:buClr>
              <a:defRPr/>
            </a:pPr>
            <a:r>
              <a:rPr lang="es-AR" sz="1300" dirty="0" smtClean="0">
                <a:solidFill>
                  <a:schemeClr val="tx1"/>
                </a:solidFill>
                <a:latin typeface="Arial" panose="020B0604020202020204" pitchFamily="34" charset="0"/>
                <a:cs typeface="Arial" panose="020B0604020202020204" pitchFamily="34" charset="0"/>
              </a:rPr>
              <a:t>Reducir de emisiones de gases de efecto invernadero </a:t>
            </a:r>
          </a:p>
          <a:p>
            <a:pPr lvl="1">
              <a:buClr>
                <a:schemeClr val="accent3"/>
              </a:buClr>
              <a:defRPr/>
            </a:pPr>
            <a:r>
              <a:rPr lang="es-AR" sz="1300" dirty="0" smtClean="0">
                <a:solidFill>
                  <a:schemeClr val="tx1"/>
                </a:solidFill>
                <a:latin typeface="Arial" panose="020B0604020202020204" pitchFamily="34" charset="0"/>
                <a:cs typeface="Arial" panose="020B0604020202020204" pitchFamily="34" charset="0"/>
              </a:rPr>
              <a:t>Permitir la integración con otros sistemas de gestión de la organización</a:t>
            </a:r>
          </a:p>
          <a:p>
            <a:pPr marL="0" indent="0">
              <a:buClr>
                <a:schemeClr val="accent3"/>
              </a:buClr>
              <a:buNone/>
              <a:defRPr/>
            </a:pPr>
            <a:endParaRPr lang="es-AR" sz="1300" dirty="0" smtClean="0">
              <a:solidFill>
                <a:schemeClr val="tx1"/>
              </a:solidFill>
              <a:latin typeface="Arial" panose="020B0604020202020204" pitchFamily="34" charset="0"/>
              <a:cs typeface="Arial" panose="020B0604020202020204" pitchFamily="34" charset="0"/>
            </a:endParaRPr>
          </a:p>
          <a:p>
            <a:pPr algn="just">
              <a:buNone/>
            </a:pPr>
            <a:r>
              <a:rPr lang="es-AR" sz="1300" u="sng" dirty="0" smtClean="0">
                <a:solidFill>
                  <a:schemeClr val="tx1"/>
                </a:solidFill>
                <a:latin typeface="Arial" panose="020B0604020202020204" pitchFamily="34" charset="0"/>
                <a:cs typeface="Arial" panose="020B0604020202020204" pitchFamily="34" charset="0"/>
              </a:rPr>
              <a:t>Ventajas</a:t>
            </a:r>
            <a:endParaRPr lang="es-AR" sz="1300" u="sng" dirty="0">
              <a:solidFill>
                <a:schemeClr val="tx1"/>
              </a:solidFill>
              <a:latin typeface="Arial" panose="020B0604020202020204" pitchFamily="34" charset="0"/>
              <a:cs typeface="Arial" panose="020B0604020202020204" pitchFamily="34" charset="0"/>
            </a:endParaRPr>
          </a:p>
          <a:p>
            <a:pPr lvl="1" algn="just"/>
            <a:r>
              <a:rPr lang="es-AR" sz="1300" dirty="0" smtClean="0">
                <a:solidFill>
                  <a:schemeClr val="tx1"/>
                </a:solidFill>
                <a:latin typeface="Arial" panose="020B0604020202020204" pitchFamily="34" charset="0"/>
                <a:cs typeface="Arial" panose="020B0604020202020204" pitchFamily="34" charset="0"/>
              </a:rPr>
              <a:t>Generar </a:t>
            </a:r>
            <a:r>
              <a:rPr lang="es-AR" sz="1300" dirty="0">
                <a:solidFill>
                  <a:schemeClr val="tx1"/>
                </a:solidFill>
                <a:latin typeface="Arial" panose="020B0604020202020204" pitchFamily="34" charset="0"/>
                <a:cs typeface="Arial" panose="020B0604020202020204" pitchFamily="34" charset="0"/>
              </a:rPr>
              <a:t>el conocimiento de dónde se consume realmente la energía, cuál es el potencial de ahorro y cuál es el costo de implementar las medidas para la mejora (Línea de Base)</a:t>
            </a:r>
          </a:p>
          <a:p>
            <a:pPr lvl="1" algn="just"/>
            <a:r>
              <a:rPr lang="es-AR" sz="1300" dirty="0">
                <a:solidFill>
                  <a:schemeClr val="tx1"/>
                </a:solidFill>
                <a:latin typeface="Arial" panose="020B0604020202020204" pitchFamily="34" charset="0"/>
                <a:cs typeface="Arial" panose="020B0604020202020204" pitchFamily="34" charset="0"/>
              </a:rPr>
              <a:t>Procesos más competitivos pues se necesita menos energía para dar los mismos servicios </a:t>
            </a:r>
          </a:p>
          <a:p>
            <a:pPr marL="268218" indent="-268218">
              <a:buClr>
                <a:srgbClr val="000000"/>
              </a:buClr>
              <a:buNone/>
              <a:tabLst>
                <a:tab pos="268218" algn="l"/>
              </a:tabLst>
              <a:defRPr/>
            </a:pPr>
            <a:endParaRPr lang="es-AR" sz="1300" u="sng" dirty="0" smtClean="0">
              <a:solidFill>
                <a:schemeClr val="tx1"/>
              </a:solidFill>
              <a:latin typeface="Arial" panose="020B0604020202020204" pitchFamily="34" charset="0"/>
              <a:cs typeface="Arial" panose="020B0604020202020204" pitchFamily="34" charset="0"/>
            </a:endParaRPr>
          </a:p>
          <a:p>
            <a:pPr marL="268218" indent="-268218">
              <a:buClr>
                <a:srgbClr val="000000"/>
              </a:buClr>
              <a:buNone/>
              <a:tabLst>
                <a:tab pos="268218" algn="l"/>
              </a:tabLst>
              <a:defRPr/>
            </a:pPr>
            <a:r>
              <a:rPr lang="es-AR" sz="1300" u="sng" dirty="0" smtClean="0">
                <a:solidFill>
                  <a:schemeClr val="tx1"/>
                </a:solidFill>
                <a:latin typeface="Arial" panose="020B0604020202020204" pitchFamily="34" charset="0"/>
                <a:cs typeface="Arial" panose="020B0604020202020204" pitchFamily="34" charset="0"/>
              </a:rPr>
              <a:t>Aplicación</a:t>
            </a:r>
            <a:endParaRPr lang="es-AR" sz="1300" u="sng" dirty="0">
              <a:solidFill>
                <a:schemeClr val="tx1"/>
              </a:solidFill>
              <a:latin typeface="Arial" panose="020B0604020202020204" pitchFamily="34" charset="0"/>
              <a:cs typeface="Arial" panose="020B0604020202020204" pitchFamily="34" charset="0"/>
            </a:endParaRPr>
          </a:p>
          <a:p>
            <a:pPr marL="0" indent="0">
              <a:buClr>
                <a:srgbClr val="000000"/>
              </a:buClr>
              <a:buNone/>
              <a:tabLst>
                <a:tab pos="268218" algn="l"/>
              </a:tabLst>
              <a:defRPr/>
            </a:pPr>
            <a:r>
              <a:rPr lang="es-AR" sz="1300" dirty="0">
                <a:solidFill>
                  <a:schemeClr val="tx1"/>
                </a:solidFill>
                <a:latin typeface="Arial" panose="020B0604020202020204" pitchFamily="34" charset="0"/>
                <a:cs typeface="Arial" panose="020B0604020202020204" pitchFamily="34" charset="0"/>
              </a:rPr>
              <a:t>Es aplicable a organizaciones de todo tipo y tamaño, independientemente de sus condiciones geográficas, culturales o sociales</a:t>
            </a:r>
            <a:r>
              <a:rPr lang="es-AR" sz="1300" dirty="0" smtClean="0">
                <a:solidFill>
                  <a:schemeClr val="tx1"/>
                </a:solidFill>
                <a:latin typeface="Arial" panose="020B0604020202020204" pitchFamily="34" charset="0"/>
                <a:cs typeface="Arial" panose="020B0604020202020204" pitchFamily="34" charset="0"/>
              </a:rPr>
              <a:t>. Por ejemplo:</a:t>
            </a:r>
          </a:p>
          <a:p>
            <a:pPr lvl="2">
              <a:buClr>
                <a:srgbClr val="000000"/>
              </a:buClr>
              <a:tabLst>
                <a:tab pos="268218" algn="l"/>
              </a:tabLst>
              <a:defRPr/>
            </a:pPr>
            <a:r>
              <a:rPr lang="es-AR" sz="1300" dirty="0" smtClean="0">
                <a:solidFill>
                  <a:schemeClr val="tx1"/>
                </a:solidFill>
                <a:latin typeface="Arial" panose="020B0604020202020204" pitchFamily="34" charset="0"/>
                <a:cs typeface="Arial" panose="020B0604020202020204" pitchFamily="34" charset="0"/>
              </a:rPr>
              <a:t>Empresas manufactureras</a:t>
            </a:r>
          </a:p>
          <a:p>
            <a:pPr lvl="2">
              <a:buClr>
                <a:srgbClr val="000000"/>
              </a:buClr>
              <a:tabLst>
                <a:tab pos="268218" algn="l"/>
              </a:tabLst>
              <a:defRPr/>
            </a:pPr>
            <a:r>
              <a:rPr lang="es-AR" sz="1300" dirty="0" smtClean="0">
                <a:solidFill>
                  <a:schemeClr val="tx1"/>
                </a:solidFill>
                <a:latin typeface="Arial" panose="020B0604020202020204" pitchFamily="34" charset="0"/>
                <a:cs typeface="Arial" panose="020B0604020202020204" pitchFamily="34" charset="0"/>
              </a:rPr>
              <a:t>Edificios</a:t>
            </a:r>
          </a:p>
          <a:p>
            <a:pPr lvl="2">
              <a:buClr>
                <a:srgbClr val="000000"/>
              </a:buClr>
              <a:tabLst>
                <a:tab pos="268218" algn="l"/>
              </a:tabLst>
              <a:defRPr/>
            </a:pPr>
            <a:r>
              <a:rPr lang="es-AR" sz="1300" dirty="0" smtClean="0">
                <a:solidFill>
                  <a:schemeClr val="tx1"/>
                </a:solidFill>
                <a:latin typeface="Arial" panose="020B0604020202020204" pitchFamily="34" charset="0"/>
                <a:cs typeface="Arial" panose="020B0604020202020204" pitchFamily="34" charset="0"/>
              </a:rPr>
              <a:t>Centros comerciales</a:t>
            </a:r>
          </a:p>
          <a:p>
            <a:pPr lvl="2">
              <a:buClr>
                <a:srgbClr val="000000"/>
              </a:buClr>
              <a:tabLst>
                <a:tab pos="268218" algn="l"/>
              </a:tabLst>
              <a:defRPr/>
            </a:pPr>
            <a:r>
              <a:rPr lang="es-AR" sz="1300" dirty="0" smtClean="0">
                <a:solidFill>
                  <a:schemeClr val="tx1"/>
                </a:solidFill>
                <a:latin typeface="Arial" panose="020B0604020202020204" pitchFamily="34" charset="0"/>
                <a:cs typeface="Arial" panose="020B0604020202020204" pitchFamily="34" charset="0"/>
              </a:rPr>
              <a:t>Aeropuertos</a:t>
            </a:r>
            <a:endParaRPr lang="es-AR" sz="1300" dirty="0">
              <a:solidFill>
                <a:schemeClr val="tx1"/>
              </a:solidFill>
              <a:latin typeface="Arial" panose="020B0604020202020204" pitchFamily="34" charset="0"/>
              <a:cs typeface="Arial" panose="020B0604020202020204" pitchFamily="34" charset="0"/>
            </a:endParaRPr>
          </a:p>
          <a:p>
            <a:pPr marL="711152" indent="-711152">
              <a:buClr>
                <a:schemeClr val="accent3"/>
              </a:buClr>
              <a:buFont typeface="+mj-lt"/>
              <a:buAutoNum type="arabicPeriod"/>
              <a:defRPr/>
            </a:pPr>
            <a:endParaRPr lang="es-AR" sz="1400" dirty="0" smtClean="0"/>
          </a:p>
          <a:p>
            <a:pPr marL="272635" indent="-272635">
              <a:buClr>
                <a:schemeClr val="accent3"/>
              </a:buClr>
              <a:buFont typeface="Wingdings 2"/>
              <a:buChar char=""/>
              <a:defRPr/>
            </a:pPr>
            <a:endParaRPr lang="es-AR" sz="800" dirty="0"/>
          </a:p>
        </p:txBody>
      </p:sp>
      <p:sp>
        <p:nvSpPr>
          <p:cNvPr id="8" name="2 Marcador de contenido"/>
          <p:cNvSpPr txBox="1">
            <a:spLocks/>
          </p:cNvSpPr>
          <p:nvPr/>
        </p:nvSpPr>
        <p:spPr>
          <a:xfrm>
            <a:off x="3559628" y="4450191"/>
            <a:ext cx="2194654" cy="21445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72635" indent="-272635">
              <a:buClr>
                <a:schemeClr val="accent3"/>
              </a:buClr>
              <a:buFont typeface="Wingdings 2"/>
              <a:buChar char=""/>
              <a:defRPr/>
            </a:pPr>
            <a:endParaRPr lang="es-AR" sz="12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94408"/>
            <a:ext cx="1622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210344"/>
            <a:ext cx="19907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254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918374"/>
            <a:ext cx="2861681" cy="369332"/>
          </a:xfrm>
          <a:prstGeom prst="rect">
            <a:avLst/>
          </a:prstGeom>
        </p:spPr>
        <p:txBody>
          <a:bodyPr wrap="none">
            <a:spAutoFit/>
          </a:bodyPr>
          <a:lstStyle/>
          <a:p>
            <a:r>
              <a:rPr lang="es-MX" dirty="0" smtClean="0">
                <a:latin typeface="Baskerville Old Face" panose="02020602080505020303" pitchFamily="18" charset="0"/>
              </a:rPr>
              <a:t>     Plan de Acción por </a:t>
            </a:r>
            <a:r>
              <a:rPr lang="es-MX" dirty="0" err="1" smtClean="0">
                <a:latin typeface="Baskerville Old Face" panose="02020602080505020303" pitchFamily="18" charset="0"/>
              </a:rPr>
              <a:t>USEn</a:t>
            </a:r>
            <a:endParaRPr lang="es-MX"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5 Tabla"/>
          <p:cNvGraphicFramePr>
            <a:graphicFrameLocks noGrp="1"/>
          </p:cNvGraphicFramePr>
          <p:nvPr>
            <p:extLst>
              <p:ext uri="{D42A27DB-BD31-4B8C-83A1-F6EECF244321}">
                <p14:modId xmlns:p14="http://schemas.microsoft.com/office/powerpoint/2010/main" val="3377748704"/>
              </p:ext>
            </p:extLst>
          </p:nvPr>
        </p:nvGraphicFramePr>
        <p:xfrm>
          <a:off x="323528" y="1700808"/>
          <a:ext cx="8534400" cy="4207507"/>
        </p:xfrm>
        <a:graphic>
          <a:graphicData uri="http://schemas.openxmlformats.org/drawingml/2006/table">
            <a:tbl>
              <a:tblPr>
                <a:tableStyleId>{C4B1156A-380E-4F78-BDF5-A606A8083BF9}</a:tableStyleId>
              </a:tblPr>
              <a:tblGrid>
                <a:gridCol w="1942190">
                  <a:extLst>
                    <a:ext uri="{9D8B030D-6E8A-4147-A177-3AD203B41FA5}">
                      <a16:colId xmlns:a16="http://schemas.microsoft.com/office/drawing/2014/main" val="20000"/>
                    </a:ext>
                  </a:extLst>
                </a:gridCol>
                <a:gridCol w="1974707">
                  <a:extLst>
                    <a:ext uri="{9D8B030D-6E8A-4147-A177-3AD203B41FA5}">
                      <a16:colId xmlns:a16="http://schemas.microsoft.com/office/drawing/2014/main" val="20001"/>
                    </a:ext>
                  </a:extLst>
                </a:gridCol>
                <a:gridCol w="2749218">
                  <a:extLst>
                    <a:ext uri="{9D8B030D-6E8A-4147-A177-3AD203B41FA5}">
                      <a16:colId xmlns:a16="http://schemas.microsoft.com/office/drawing/2014/main" val="20002"/>
                    </a:ext>
                  </a:extLst>
                </a:gridCol>
                <a:gridCol w="1868285">
                  <a:extLst>
                    <a:ext uri="{9D8B030D-6E8A-4147-A177-3AD203B41FA5}">
                      <a16:colId xmlns:a16="http://schemas.microsoft.com/office/drawing/2014/main" val="20003"/>
                    </a:ext>
                  </a:extLst>
                </a:gridCol>
              </a:tblGrid>
              <a:tr h="186173">
                <a:tc gridSpan="4">
                  <a:txBody>
                    <a:bodyPr/>
                    <a:lstStyle/>
                    <a:p>
                      <a:pPr algn="ctr" fontAlgn="ctr"/>
                      <a:r>
                        <a:rPr lang="es-MX" sz="1100" u="none" strike="noStrike" dirty="0">
                          <a:effectLst/>
                        </a:rPr>
                        <a:t>Plan de Acción </a:t>
                      </a:r>
                      <a:r>
                        <a:rPr lang="es-MX" sz="1100" u="none" strike="noStrike" dirty="0" smtClean="0">
                          <a:effectLst/>
                        </a:rPr>
                        <a:t>4</a:t>
                      </a:r>
                      <a:endParaRPr lang="es-MX" sz="1100" b="1" i="0" u="none" strike="noStrike" dirty="0">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540788">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s-MX" sz="1000" u="none" strike="noStrike" kern="1200" dirty="0">
                          <a:solidFill>
                            <a:schemeClr val="dk1"/>
                          </a:solidFill>
                          <a:effectLst/>
                          <a:latin typeface="+mn-lt"/>
                          <a:ea typeface="+mn-ea"/>
                          <a:cs typeface="+mn-cs"/>
                        </a:rPr>
                        <a:t>Objetivo: </a:t>
                      </a:r>
                      <a:r>
                        <a:rPr kumimoji="0" lang="es-MX" sz="1000" u="none" strike="noStrike" kern="1200" dirty="0" smtClean="0">
                          <a:solidFill>
                            <a:schemeClr val="dk1"/>
                          </a:solidFill>
                          <a:effectLst/>
                          <a:latin typeface="+mn-lt"/>
                          <a:ea typeface="+mn-ea"/>
                          <a:cs typeface="+mn-cs"/>
                        </a:rPr>
                        <a:t>Reducir el consumo de Electricidad Instituto Tecnológico Superior de Calkiní, en el Estado de Campeche y fomentar la sensibilización del personal en temas de eficiencia energética, y por consecuencia, en el cuidado del medio ambiente.</a:t>
                      </a:r>
                      <a:endParaRPr kumimoji="0" lang="en-US" sz="1000" u="none" strike="noStrike" kern="1200" dirty="0" smtClean="0">
                        <a:solidFill>
                          <a:schemeClr val="dk1"/>
                        </a:solidFill>
                        <a:effectLst/>
                        <a:latin typeface="+mn-lt"/>
                        <a:ea typeface="+mn-ea"/>
                        <a:cs typeface="+mn-cs"/>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04-NOVIEMBRE-2019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1"/>
                  </a:ext>
                </a:extLst>
              </a:tr>
              <a:tr h="398942">
                <a:tc gridSpan="3">
                  <a:txBody>
                    <a:bodyPr/>
                    <a:lstStyle/>
                    <a:p>
                      <a:pPr algn="l" fontAlgn="ctr"/>
                      <a:r>
                        <a:rPr kumimoji="0" lang="es-MX" sz="1000" u="none" strike="noStrike" kern="1200" dirty="0">
                          <a:solidFill>
                            <a:schemeClr val="dk1"/>
                          </a:solidFill>
                          <a:effectLst/>
                          <a:latin typeface="+mn-lt"/>
                          <a:ea typeface="+mn-ea"/>
                          <a:cs typeface="+mn-cs"/>
                        </a:rPr>
                        <a:t>Meta: </a:t>
                      </a:r>
                      <a:r>
                        <a:rPr kumimoji="0" lang="es-MX" sz="1000" u="none" strike="noStrike" kern="1200" dirty="0" smtClean="0">
                          <a:solidFill>
                            <a:schemeClr val="dk1"/>
                          </a:solidFill>
                          <a:effectLst/>
                          <a:latin typeface="+mn-lt"/>
                          <a:ea typeface="+mn-ea"/>
                          <a:cs typeface="+mn-cs"/>
                        </a:rPr>
                        <a:t>que al menos el 50% del personal mencionado y del alumnado participen en alguna de estas actividades</a:t>
                      </a:r>
                      <a:endParaRPr kumimoji="0" lang="es-MX" sz="1000" u="none" strike="noStrike" kern="1200" dirty="0">
                        <a:solidFill>
                          <a:schemeClr val="dk1"/>
                        </a:solidFill>
                        <a:effectLst/>
                        <a:latin typeface="+mn-lt"/>
                        <a:ea typeface="+mn-ea"/>
                        <a:cs typeface="+mn-cs"/>
                      </a:endParaRPr>
                    </a:p>
                  </a:txBody>
                  <a:tcPr marL="8865" marR="8865" marT="8865" marB="0" anchor="ctr"/>
                </a:tc>
                <a:tc hMerge="1">
                  <a:txBody>
                    <a:bodyPr/>
                    <a:lstStyle/>
                    <a:p>
                      <a:endParaRPr lang="es-MX"/>
                    </a:p>
                  </a:txBody>
                  <a:tcPr/>
                </a:tc>
                <a:tc hMerge="1">
                  <a:txBody>
                    <a:bodyPr/>
                    <a:lstStyle/>
                    <a:p>
                      <a:endParaRPr lang="es-MX"/>
                    </a:p>
                  </a:txBody>
                  <a:tcPr/>
                </a:tc>
                <a:tc>
                  <a:txBody>
                    <a:bodyPr/>
                    <a:lstStyle/>
                    <a:p>
                      <a:pPr algn="l" fontAlgn="ctr"/>
                      <a:r>
                        <a:rPr lang="es-MX" sz="1000" u="none" strike="noStrike">
                          <a:effectLst/>
                        </a:rPr>
                        <a:t>Fecha de revisión: 15-NOVIEMBRE-2019</a:t>
                      </a:r>
                      <a:endParaRPr lang="es-MX" sz="1000" b="1" i="0" u="none" strike="noStrike">
                        <a:solidFill>
                          <a:srgbClr val="000000"/>
                        </a:solidFill>
                        <a:effectLst/>
                        <a:latin typeface="Arial"/>
                      </a:endParaRPr>
                    </a:p>
                  </a:txBody>
                  <a:tcPr marL="8865" marR="8865" marT="8865" marB="0" anchor="ctr"/>
                </a:tc>
                <a:extLst>
                  <a:ext uri="{0D108BD9-81ED-4DB2-BD59-A6C34878D82A}">
                    <a16:rowId xmlns:a16="http://schemas.microsoft.com/office/drawing/2014/main" val="10002"/>
                  </a:ext>
                </a:extLst>
              </a:tr>
              <a:tr h="177307">
                <a:tc gridSpan="4">
                  <a:txBody>
                    <a:bodyPr/>
                    <a:lstStyle/>
                    <a:p>
                      <a:pPr algn="l" fontAlgn="ctr"/>
                      <a:r>
                        <a:rPr lang="es-MX" sz="1000" u="none" strike="noStrike" dirty="0">
                          <a:effectLst/>
                        </a:rPr>
                        <a:t>Proyecto:</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3"/>
                  </a:ext>
                </a:extLst>
              </a:tr>
              <a:tr h="186173">
                <a:tc gridSpan="4">
                  <a:txBody>
                    <a:bodyPr/>
                    <a:lstStyle/>
                    <a:p>
                      <a:pPr algn="ctr" fontAlgn="ctr"/>
                      <a:r>
                        <a:rPr lang="es-MX" sz="1100" u="none" strike="noStrike">
                          <a:effectLst/>
                        </a:rPr>
                        <a:t>Planeación de Proyecto</a:t>
                      </a:r>
                      <a:endParaRPr lang="es-MX" sz="1100" b="1" i="0" u="none" strike="noStrike">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4"/>
                  </a:ext>
                </a:extLst>
              </a:tr>
              <a:tr h="164896">
                <a:tc>
                  <a:txBody>
                    <a:bodyPr/>
                    <a:lstStyle/>
                    <a:p>
                      <a:pPr algn="ctr" fontAlgn="ctr"/>
                      <a:r>
                        <a:rPr lang="es-MX" sz="1000" u="none" strike="noStrike">
                          <a:effectLst/>
                        </a:rPr>
                        <a:t>Actividades</a:t>
                      </a:r>
                      <a:endParaRPr lang="es-MX" sz="1000" b="1" i="0" u="none" strike="noStrike">
                        <a:solidFill>
                          <a:srgbClr val="FFFFFF"/>
                        </a:solidFill>
                        <a:effectLst/>
                        <a:latin typeface="Arial"/>
                      </a:endParaRPr>
                    </a:p>
                  </a:txBody>
                  <a:tcPr marL="8865" marR="8865" marT="8865" marB="0" anchor="ctr"/>
                </a:tc>
                <a:tc>
                  <a:txBody>
                    <a:bodyPr/>
                    <a:lstStyle/>
                    <a:p>
                      <a:pPr algn="ctr" fontAlgn="ctr"/>
                      <a:r>
                        <a:rPr lang="es-MX" sz="1000" u="none" strike="noStrike">
                          <a:effectLst/>
                        </a:rPr>
                        <a:t>Responsable</a:t>
                      </a:r>
                      <a:endParaRPr lang="es-MX" sz="1000" b="1" i="0" u="none" strike="noStrike">
                        <a:solidFill>
                          <a:srgbClr val="FFFFFF"/>
                        </a:solidFill>
                        <a:effectLst/>
                        <a:latin typeface="Arial"/>
                      </a:endParaRPr>
                    </a:p>
                  </a:txBody>
                  <a:tcPr marL="8865" marR="8865" marT="8865" marB="0" anchor="ct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5"/>
                  </a:ext>
                </a:extLst>
              </a:tr>
              <a:tr h="1257110">
                <a:tc>
                  <a:txBody>
                    <a:bodyPr/>
                    <a:lstStyle/>
                    <a:p>
                      <a:pPr algn="ctr" fontAlgn="ctr"/>
                      <a:r>
                        <a:rPr lang="es-MX" sz="1000" u="none" strike="noStrike" dirty="0">
                          <a:effectLst/>
                        </a:rPr>
                        <a:t>*</a:t>
                      </a:r>
                      <a:r>
                        <a:rPr lang="es-MX" sz="1000" u="none" strike="noStrike" dirty="0" smtClean="0">
                          <a:effectLst/>
                        </a:rPr>
                        <a:t>Realizar programa de sensibilización para personal administrativo, docente,</a:t>
                      </a:r>
                      <a:r>
                        <a:rPr lang="es-MX" sz="1000" u="none" strike="noStrike" baseline="0" dirty="0" smtClean="0">
                          <a:effectLst/>
                        </a:rPr>
                        <a:t> y a alumnos  para la implementación del </a:t>
                      </a:r>
                      <a:r>
                        <a:rPr lang="es-MX" sz="1000" u="none" strike="noStrike" baseline="0" dirty="0" err="1" smtClean="0">
                          <a:effectLst/>
                        </a:rPr>
                        <a:t>SGEn</a:t>
                      </a:r>
                      <a:r>
                        <a:rPr lang="es-MX" sz="1000" u="none" strike="noStrike" baseline="0" dirty="0" smtClean="0">
                          <a:effectLst/>
                        </a:rPr>
                        <a:t> de los beneficios. Colocar  lonas y carteles en los edificios  </a:t>
                      </a:r>
                      <a:endParaRPr lang="es-MX" sz="1000" b="1" i="0" u="none" strike="noStrike" dirty="0">
                        <a:solidFill>
                          <a:srgbClr val="000000"/>
                        </a:solidFill>
                        <a:effectLst/>
                        <a:latin typeface="Arial"/>
                      </a:endParaRPr>
                    </a:p>
                  </a:txBody>
                  <a:tcPr marL="8865" marR="8865" marT="8865" marB="0" anchor="ctr"/>
                </a:tc>
                <a:tc>
                  <a:txBody>
                    <a:bodyPr/>
                    <a:lstStyle/>
                    <a:p>
                      <a:pPr algn="ctr" fontAlgn="ctr"/>
                      <a:r>
                        <a:rPr lang="es-MX" sz="1000" u="none" strike="noStrike" dirty="0" smtClean="0">
                          <a:effectLst/>
                        </a:rPr>
                        <a:t>Equipo de Gestión </a:t>
                      </a:r>
                      <a:endParaRPr lang="es-MX" sz="1000" b="1" i="0" u="none" strike="noStrike" dirty="0">
                        <a:solidFill>
                          <a:srgbClr val="000000"/>
                        </a:solidFill>
                        <a:effectLst/>
                        <a:latin typeface="Arial"/>
                      </a:endParaRPr>
                    </a:p>
                  </a:txBody>
                  <a:tcPr marL="8865" marR="8865" marT="8865" marB="0" anchor="ctr"/>
                </a:tc>
                <a:tc gridSpan="2">
                  <a:txBody>
                    <a:bodyPr/>
                    <a:lstStyle/>
                    <a:p>
                      <a:pPr algn="ctr" fontAlgn="ctr"/>
                      <a:r>
                        <a:rPr lang="es-MX" sz="1000" u="none" strike="noStrike" dirty="0" smtClean="0">
                          <a:effectLst/>
                        </a:rPr>
                        <a:t>*Recursos </a:t>
                      </a:r>
                      <a:r>
                        <a:rPr lang="es-MX" sz="1000" u="none" strike="noStrike" dirty="0">
                          <a:effectLst/>
                        </a:rPr>
                        <a:t>financieros </a:t>
                      </a:r>
                      <a:r>
                        <a:rPr lang="es-MX" sz="1000" u="none" strike="noStrike" dirty="0" smtClean="0">
                          <a:effectLst/>
                        </a:rPr>
                        <a:t>*</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6"/>
                  </a:ext>
                </a:extLst>
              </a:tr>
              <a:tr h="186173">
                <a:tc gridSpan="4">
                  <a:txBody>
                    <a:bodyPr/>
                    <a:lstStyle/>
                    <a:p>
                      <a:pPr algn="ctr" fontAlgn="ctr"/>
                      <a:r>
                        <a:rPr lang="es-MX" sz="1100" u="none" strike="noStrike" dirty="0">
                          <a:effectLst/>
                        </a:rPr>
                        <a:t>  </a:t>
                      </a:r>
                      <a:endParaRPr lang="es-MX" sz="1100" b="1" i="0" u="none" strike="noStrike" dirty="0">
                        <a:solidFill>
                          <a:srgbClr val="FFFFFF"/>
                        </a:solidFill>
                        <a:effectLst/>
                        <a:latin typeface="Arial"/>
                      </a:endParaRPr>
                    </a:p>
                  </a:txBody>
                  <a:tcPr marL="8865" marR="8865" marT="8865"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7"/>
                  </a:ext>
                </a:extLst>
              </a:tr>
              <a:tr h="164896">
                <a:tc gridSpan="2">
                  <a:txBody>
                    <a:bodyPr/>
                    <a:lstStyle/>
                    <a:p>
                      <a:pPr algn="ctr" fontAlgn="ctr"/>
                      <a:r>
                        <a:rPr lang="es-MX" sz="1000" u="none" strike="noStrike">
                          <a:effectLst/>
                        </a:rPr>
                        <a:t>Meta</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a:effectLst/>
                        </a:rPr>
                        <a:t>Recursos necesarios</a:t>
                      </a:r>
                      <a:endParaRPr lang="es-MX" sz="1000" b="1" i="0" u="none" strike="noStrike">
                        <a:solidFill>
                          <a:srgbClr val="FFFFFF"/>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8"/>
                  </a:ext>
                </a:extLst>
              </a:tr>
              <a:tr h="945049">
                <a:tc gridSpan="2">
                  <a:txBody>
                    <a:bodyPr/>
                    <a:lstStyle/>
                    <a:p>
                      <a:pPr algn="ctr" fontAlgn="ctr"/>
                      <a:r>
                        <a:rPr lang="es-MX" sz="1000" u="none" strike="noStrike" dirty="0" smtClean="0">
                          <a:effectLst/>
                        </a:rPr>
                        <a:t>*Sensibilizar</a:t>
                      </a:r>
                      <a:r>
                        <a:rPr lang="es-MX" sz="1000" u="none" strike="noStrike" baseline="0" dirty="0" smtClean="0">
                          <a:effectLst/>
                        </a:rPr>
                        <a:t> a </a:t>
                      </a:r>
                      <a:r>
                        <a:rPr lang="es-MX" sz="1000" u="none" strike="noStrike" baseline="0" dirty="0" err="1" smtClean="0">
                          <a:effectLst/>
                        </a:rPr>
                        <a:t>a</a:t>
                      </a:r>
                      <a:r>
                        <a:rPr lang="es-MX" sz="1000" u="none" strike="noStrike" baseline="0" dirty="0" smtClean="0">
                          <a:effectLst/>
                        </a:rPr>
                        <a:t> la población ITESCAM a través  de </a:t>
                      </a:r>
                      <a:r>
                        <a:rPr lang="es-MX" sz="1000" u="none" strike="noStrike" dirty="0" smtClean="0">
                          <a:effectLst/>
                        </a:rPr>
                        <a:t>la</a:t>
                      </a:r>
                      <a:r>
                        <a:rPr lang="es-MX" sz="1000" u="none" strike="noStrike" baseline="0" dirty="0" smtClean="0">
                          <a:effectLst/>
                        </a:rPr>
                        <a:t> difusión del sistema de gestión energética  en el primer año de su  implementación para que participen en el cumplimiento de los requisitos del sistema.</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tc gridSpan="2">
                  <a:txBody>
                    <a:bodyPr/>
                    <a:lstStyle/>
                    <a:p>
                      <a:pPr algn="ctr" fontAlgn="ctr"/>
                      <a:r>
                        <a:rPr lang="es-MX" sz="1000" u="none" strike="noStrike" dirty="0" smtClean="0">
                          <a:effectLst/>
                        </a:rPr>
                        <a:t>*Programa</a:t>
                      </a:r>
                      <a:r>
                        <a:rPr lang="es-MX" sz="1000" u="none" strike="noStrike" baseline="0" dirty="0" smtClean="0">
                          <a:effectLst/>
                        </a:rPr>
                        <a:t> de sensibilización , proyector, lonas ,  personal para impartir curso o charlas de sensibilización. </a:t>
                      </a:r>
                      <a:endParaRPr lang="es-MX" sz="1000" b="1" i="0" u="none" strike="noStrike" dirty="0">
                        <a:solidFill>
                          <a:srgbClr val="000000"/>
                        </a:solidFill>
                        <a:effectLst/>
                        <a:latin typeface="Arial"/>
                      </a:endParaRPr>
                    </a:p>
                  </a:txBody>
                  <a:tcPr marL="8865" marR="8865" marT="8865" marB="0" anchor="ctr"/>
                </a:tc>
                <a:tc hMerge="1">
                  <a:txBody>
                    <a:bodyPr/>
                    <a:lstStyle/>
                    <a:p>
                      <a:endParaRPr lang="es-MX"/>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82496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contenido"/>
          <p:cNvSpPr txBox="1">
            <a:spLocks/>
          </p:cNvSpPr>
          <p:nvPr/>
        </p:nvSpPr>
        <p:spPr>
          <a:xfrm>
            <a:off x="3559628" y="4450191"/>
            <a:ext cx="2194654" cy="21445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72635" indent="-272635">
              <a:buClr>
                <a:schemeClr val="accent3"/>
              </a:buClr>
              <a:buFont typeface="Wingdings 2"/>
              <a:buChar char=""/>
              <a:defRPr/>
            </a:pPr>
            <a:endParaRPr lang="es-AR" sz="1200" dirty="0"/>
          </a:p>
        </p:txBody>
      </p:sp>
      <p:sp>
        <p:nvSpPr>
          <p:cNvPr id="10" name="4 Subtítulo"/>
          <p:cNvSpPr txBox="1">
            <a:spLocks/>
          </p:cNvSpPr>
          <p:nvPr/>
        </p:nvSpPr>
        <p:spPr>
          <a:xfrm>
            <a:off x="173624" y="1556792"/>
            <a:ext cx="8640960" cy="3024336"/>
          </a:xfrm>
          <a:prstGeom prst="rect">
            <a:avLst/>
          </a:prstGeom>
        </p:spPr>
        <p:txBody>
          <a:bodyPr vert="horz">
            <a:no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algn="just"/>
            <a:r>
              <a:rPr lang="es-MX" sz="2000" b="0" cap="none" dirty="0" smtClean="0">
                <a:solidFill>
                  <a:schemeClr val="tx1"/>
                </a:solidFill>
                <a:ea typeface="Arial Unicode MS" pitchFamily="34" charset="-128"/>
                <a:cs typeface="Arial Unicode MS" pitchFamily="34" charset="-128"/>
              </a:rPr>
              <a:t>El </a:t>
            </a:r>
            <a:r>
              <a:rPr lang="es-MX" sz="2000" b="0" cap="none" dirty="0" smtClean="0">
                <a:solidFill>
                  <a:schemeClr val="tx1"/>
                </a:solidFill>
                <a:ea typeface="Arial Unicode MS" pitchFamily="34" charset="-128"/>
                <a:cs typeface="Arial Unicode MS" pitchFamily="34" charset="-128"/>
              </a:rPr>
              <a:t>Instituto Tecnológico Superior </a:t>
            </a:r>
            <a:r>
              <a:rPr lang="es-MX" sz="2000" b="0" cap="none" dirty="0" smtClean="0">
                <a:solidFill>
                  <a:schemeClr val="tx1"/>
                </a:solidFill>
                <a:ea typeface="Arial Unicode MS" pitchFamily="34" charset="-128"/>
                <a:cs typeface="Arial Unicode MS" pitchFamily="34" charset="-128"/>
              </a:rPr>
              <a:t>de Calkiní en el </a:t>
            </a:r>
            <a:r>
              <a:rPr lang="es-MX" sz="2000" b="0" cap="none" dirty="0" smtClean="0">
                <a:solidFill>
                  <a:schemeClr val="tx1"/>
                </a:solidFill>
                <a:ea typeface="Arial Unicode MS" pitchFamily="34" charset="-128"/>
                <a:cs typeface="Arial Unicode MS" pitchFamily="34" charset="-128"/>
              </a:rPr>
              <a:t>Estado </a:t>
            </a:r>
            <a:r>
              <a:rPr lang="es-MX" sz="2000" b="0" cap="none" dirty="0" smtClean="0">
                <a:solidFill>
                  <a:schemeClr val="tx1"/>
                </a:solidFill>
                <a:ea typeface="Arial Unicode MS" pitchFamily="34" charset="-128"/>
                <a:cs typeface="Arial Unicode MS" pitchFamily="34" charset="-128"/>
              </a:rPr>
              <a:t>de </a:t>
            </a:r>
            <a:r>
              <a:rPr lang="es-MX" sz="2000" b="0" cap="none" dirty="0" smtClean="0">
                <a:solidFill>
                  <a:schemeClr val="tx1"/>
                </a:solidFill>
                <a:ea typeface="Arial Unicode MS" pitchFamily="34" charset="-128"/>
                <a:cs typeface="Arial Unicode MS" pitchFamily="34" charset="-128"/>
              </a:rPr>
              <a:t>Campeche inicia </a:t>
            </a:r>
            <a:r>
              <a:rPr lang="es-MX" sz="2000" b="0" cap="none" dirty="0" smtClean="0">
                <a:solidFill>
                  <a:schemeClr val="tx1"/>
                </a:solidFill>
                <a:ea typeface="Arial Unicode MS" pitchFamily="34" charset="-128"/>
                <a:cs typeface="Arial Unicode MS" pitchFamily="34" charset="-128"/>
              </a:rPr>
              <a:t>sus actividades  </a:t>
            </a:r>
            <a:r>
              <a:rPr lang="es-MX" sz="2000" b="0" cap="none" dirty="0" smtClean="0">
                <a:solidFill>
                  <a:schemeClr val="tx1"/>
                </a:solidFill>
                <a:ea typeface="Arial Unicode MS" pitchFamily="34" charset="-128"/>
                <a:cs typeface="Arial Unicode MS" pitchFamily="34" charset="-128"/>
              </a:rPr>
              <a:t>en el mes de octubre del año 2001. </a:t>
            </a:r>
            <a:r>
              <a:rPr lang="es-MX" sz="2000" b="0" cap="none" dirty="0" smtClean="0">
                <a:solidFill>
                  <a:schemeClr val="tx1"/>
                </a:solidFill>
                <a:ea typeface="Arial Unicode MS" pitchFamily="34" charset="-128"/>
                <a:cs typeface="Arial Unicode MS" pitchFamily="34" charset="-128"/>
              </a:rPr>
              <a:t>Es una institución dedicada a la formación académica </a:t>
            </a:r>
            <a:r>
              <a:rPr lang="es-MX" sz="2000" b="0" cap="none" dirty="0" smtClean="0">
                <a:solidFill>
                  <a:schemeClr val="tx1"/>
                </a:solidFill>
                <a:ea typeface="Arial Unicode MS" pitchFamily="34" charset="-128"/>
                <a:cs typeface="Arial Unicode MS" pitchFamily="34" charset="-128"/>
              </a:rPr>
              <a:t>de </a:t>
            </a:r>
            <a:r>
              <a:rPr lang="es-MX" sz="2000" b="0" cap="none" dirty="0" smtClean="0">
                <a:solidFill>
                  <a:schemeClr val="tx1"/>
                </a:solidFill>
                <a:ea typeface="Arial Unicode MS" pitchFamily="34" charset="-128"/>
                <a:cs typeface="Arial Unicode MS" pitchFamily="34" charset="-128"/>
              </a:rPr>
              <a:t>nivel superior. Actualmente </a:t>
            </a:r>
            <a:r>
              <a:rPr lang="es-MX" sz="2000" b="0" cap="none" dirty="0" smtClean="0">
                <a:solidFill>
                  <a:schemeClr val="tx1"/>
                </a:solidFill>
                <a:ea typeface="Arial Unicode MS" pitchFamily="34" charset="-128"/>
                <a:cs typeface="Arial Unicode MS" pitchFamily="34" charset="-128"/>
              </a:rPr>
              <a:t>su </a:t>
            </a:r>
            <a:r>
              <a:rPr lang="es-MX" sz="2000" b="0" cap="none" dirty="0" smtClean="0">
                <a:solidFill>
                  <a:schemeClr val="tx1"/>
                </a:solidFill>
                <a:ea typeface="Arial Unicode MS" pitchFamily="34" charset="-128"/>
                <a:cs typeface="Arial Unicode MS" pitchFamily="34" charset="-128"/>
              </a:rPr>
              <a:t>oferta educativa consta de  </a:t>
            </a:r>
            <a:r>
              <a:rPr lang="es-MX" sz="2000" b="0" cap="none" dirty="0" smtClean="0">
                <a:solidFill>
                  <a:schemeClr val="tx1"/>
                </a:solidFill>
                <a:ea typeface="Arial Unicode MS" pitchFamily="34" charset="-128"/>
                <a:cs typeface="Arial Unicode MS" pitchFamily="34" charset="-128"/>
              </a:rPr>
              <a:t>nueve carreras (ocho ingenierías</a:t>
            </a:r>
            <a:r>
              <a:rPr lang="es-MX" sz="2000" b="0" cap="none" dirty="0" smtClean="0">
                <a:solidFill>
                  <a:schemeClr val="tx1"/>
                </a:solidFill>
                <a:ea typeface="Arial Unicode MS" pitchFamily="34" charset="-128"/>
                <a:cs typeface="Arial Unicode MS" pitchFamily="34" charset="-128"/>
              </a:rPr>
              <a:t>, </a:t>
            </a:r>
            <a:r>
              <a:rPr lang="es-MX" sz="2000" b="0" cap="none" dirty="0" smtClean="0">
                <a:solidFill>
                  <a:schemeClr val="tx1"/>
                </a:solidFill>
                <a:ea typeface="Arial Unicode MS" pitchFamily="34" charset="-128"/>
                <a:cs typeface="Arial Unicode MS" pitchFamily="34" charset="-128"/>
              </a:rPr>
              <a:t>seis de ellas con </a:t>
            </a:r>
            <a:r>
              <a:rPr lang="es-MX" sz="2000" b="0" cap="none" dirty="0" smtClean="0">
                <a:solidFill>
                  <a:schemeClr val="tx1"/>
                </a:solidFill>
                <a:ea typeface="Arial Unicode MS" pitchFamily="34" charset="-128"/>
                <a:cs typeface="Arial Unicode MS" pitchFamily="34" charset="-128"/>
              </a:rPr>
              <a:t>acreditación de CACEI y </a:t>
            </a:r>
            <a:r>
              <a:rPr lang="es-MX" sz="2000" b="0" cap="none" dirty="0" smtClean="0">
                <a:solidFill>
                  <a:schemeClr val="tx1"/>
                </a:solidFill>
                <a:ea typeface="Arial Unicode MS" pitchFamily="34" charset="-128"/>
                <a:cs typeface="Arial Unicode MS" pitchFamily="34" charset="-128"/>
              </a:rPr>
              <a:t>una </a:t>
            </a:r>
            <a:r>
              <a:rPr lang="es-MX" sz="2000" b="0" cap="none" dirty="0" smtClean="0">
                <a:solidFill>
                  <a:schemeClr val="tx1"/>
                </a:solidFill>
                <a:ea typeface="Arial Unicode MS" pitchFamily="34" charset="-128"/>
                <a:cs typeface="Arial Unicode MS" pitchFamily="34" charset="-128"/>
              </a:rPr>
              <a:t>licenciatura </a:t>
            </a:r>
            <a:r>
              <a:rPr lang="es-MX" sz="2000" b="0" cap="none" dirty="0" smtClean="0">
                <a:solidFill>
                  <a:schemeClr val="tx1"/>
                </a:solidFill>
                <a:ea typeface="Arial Unicode MS" pitchFamily="34" charset="-128"/>
                <a:cs typeface="Arial Unicode MS" pitchFamily="34" charset="-128"/>
              </a:rPr>
              <a:t>en administración con </a:t>
            </a:r>
            <a:r>
              <a:rPr lang="es-MX" sz="2000" b="0" cap="none" dirty="0" smtClean="0">
                <a:solidFill>
                  <a:schemeClr val="tx1"/>
                </a:solidFill>
                <a:ea typeface="Arial Unicode MS" pitchFamily="34" charset="-128"/>
                <a:cs typeface="Arial Unicode MS" pitchFamily="34" charset="-128"/>
              </a:rPr>
              <a:t>acreditación de CACECA) </a:t>
            </a:r>
            <a:r>
              <a:rPr lang="es-MX" sz="2000" b="0" cap="none" dirty="0" smtClean="0">
                <a:solidFill>
                  <a:schemeClr val="tx1"/>
                </a:solidFill>
                <a:ea typeface="Arial Unicode MS" pitchFamily="34" charset="-128"/>
                <a:cs typeface="Arial Unicode MS" pitchFamily="34" charset="-128"/>
              </a:rPr>
              <a:t>además oferta una Maestría </a:t>
            </a:r>
            <a:r>
              <a:rPr lang="es-MX" sz="2000" b="0" cap="none" dirty="0" smtClean="0">
                <a:solidFill>
                  <a:schemeClr val="tx1"/>
                </a:solidFill>
                <a:ea typeface="Arial Unicode MS" pitchFamily="34" charset="-128"/>
                <a:cs typeface="Arial Unicode MS" pitchFamily="34" charset="-128"/>
              </a:rPr>
              <a:t>en </a:t>
            </a:r>
            <a:r>
              <a:rPr lang="es-MX" sz="2000" b="0" cap="none" dirty="0" smtClean="0">
                <a:solidFill>
                  <a:schemeClr val="tx1"/>
                </a:solidFill>
                <a:ea typeface="Arial Unicode MS" pitchFamily="34" charset="-128"/>
                <a:cs typeface="Arial Unicode MS" pitchFamily="34" charset="-128"/>
              </a:rPr>
              <a:t>Ciencias de la Ingeniería. Cuenta con </a:t>
            </a:r>
            <a:r>
              <a:rPr lang="es-MX" sz="2000" b="0" cap="none" dirty="0" smtClean="0">
                <a:solidFill>
                  <a:schemeClr val="tx1"/>
                </a:solidFill>
                <a:ea typeface="Arial Unicode MS" pitchFamily="34" charset="-128"/>
                <a:cs typeface="Arial Unicode MS" pitchFamily="34" charset="-128"/>
              </a:rPr>
              <a:t>una población estudiantil promedio en los últimos dos años de más de   1400  estudiantes y una plantilla </a:t>
            </a:r>
            <a:r>
              <a:rPr lang="es-MX" sz="2000" b="0" cap="none" dirty="0" smtClean="0">
                <a:solidFill>
                  <a:schemeClr val="tx1"/>
                </a:solidFill>
                <a:ea typeface="Arial Unicode MS" pitchFamily="34" charset="-128"/>
                <a:cs typeface="Arial Unicode MS" pitchFamily="34" charset="-128"/>
              </a:rPr>
              <a:t>de 175  empleados </a:t>
            </a:r>
            <a:r>
              <a:rPr lang="es-MX" sz="2000" b="0" cap="none" dirty="0" smtClean="0">
                <a:solidFill>
                  <a:schemeClr val="tx1"/>
                </a:solidFill>
                <a:ea typeface="Arial Unicode MS" pitchFamily="34" charset="-128"/>
                <a:cs typeface="Arial Unicode MS" pitchFamily="34" charset="-128"/>
              </a:rPr>
              <a:t>entre personal docente y </a:t>
            </a:r>
            <a:r>
              <a:rPr lang="es-MX" sz="2000" b="0" cap="none" dirty="0" smtClean="0">
                <a:solidFill>
                  <a:schemeClr val="tx1"/>
                </a:solidFill>
                <a:ea typeface="Arial Unicode MS" pitchFamily="34" charset="-128"/>
                <a:cs typeface="Arial Unicode MS" pitchFamily="34" charset="-128"/>
              </a:rPr>
              <a:t>administrativo</a:t>
            </a:r>
            <a:r>
              <a:rPr lang="es-MX" sz="2000" b="0" cap="none" dirty="0" smtClean="0">
                <a:solidFill>
                  <a:schemeClr val="tx1"/>
                </a:solidFill>
                <a:ea typeface="Arial Unicode MS" pitchFamily="34" charset="-128"/>
                <a:cs typeface="Arial Unicode MS" pitchFamily="34" charset="-128"/>
              </a:rPr>
              <a:t>. </a:t>
            </a:r>
            <a:r>
              <a:rPr lang="es-MX" sz="2000" b="0" cap="none" dirty="0" smtClean="0">
                <a:solidFill>
                  <a:schemeClr val="tx1"/>
                </a:solidFill>
                <a:ea typeface="Arial Unicode MS" pitchFamily="34" charset="-128"/>
                <a:cs typeface="Arial Unicode MS" pitchFamily="34" charset="-128"/>
              </a:rPr>
              <a:t>En el instituto se tiene un fuerte </a:t>
            </a:r>
            <a:r>
              <a:rPr lang="es-MX" sz="2000" b="0" cap="none" dirty="0" smtClean="0">
                <a:solidFill>
                  <a:schemeClr val="tx1"/>
                </a:solidFill>
                <a:ea typeface="Arial Unicode MS" pitchFamily="34" charset="-128"/>
                <a:cs typeface="Arial Unicode MS" pitchFamily="34" charset="-128"/>
              </a:rPr>
              <a:t>compromiso </a:t>
            </a:r>
            <a:r>
              <a:rPr lang="es-MX" sz="2000" b="0" cap="none" dirty="0" smtClean="0">
                <a:solidFill>
                  <a:schemeClr val="tx1"/>
                </a:solidFill>
                <a:ea typeface="Arial Unicode MS" pitchFamily="34" charset="-128"/>
                <a:cs typeface="Arial Unicode MS" pitchFamily="34" charset="-128"/>
              </a:rPr>
              <a:t>con la mejora continua y la eficacia del sistema de gestión integrado, de acuerdo con las normas ISO 9001:2015 e ISO </a:t>
            </a:r>
            <a:r>
              <a:rPr lang="es-MX" sz="2000" b="0" cap="none" dirty="0" smtClean="0">
                <a:solidFill>
                  <a:schemeClr val="tx1"/>
                </a:solidFill>
                <a:ea typeface="Arial Unicode MS" pitchFamily="34" charset="-128"/>
                <a:cs typeface="Arial Unicode MS" pitchFamily="34" charset="-128"/>
              </a:rPr>
              <a:t>14001:2015 y    </a:t>
            </a:r>
            <a:r>
              <a:rPr lang="es-MX" sz="2000" b="0" cap="none" dirty="0">
                <a:solidFill>
                  <a:schemeClr val="tx1"/>
                </a:solidFill>
                <a:ea typeface="Arial Unicode MS" pitchFamily="34" charset="-128"/>
                <a:cs typeface="Arial Unicode MS" pitchFamily="34" charset="-128"/>
              </a:rPr>
              <a:t>a</a:t>
            </a:r>
            <a:r>
              <a:rPr lang="es-MX" sz="2000" b="0" cap="none" dirty="0" smtClean="0">
                <a:solidFill>
                  <a:schemeClr val="tx1"/>
                </a:solidFill>
                <a:ea typeface="Arial Unicode MS" pitchFamily="34" charset="-128"/>
                <a:cs typeface="Arial Unicode MS" pitchFamily="34" charset="-128"/>
              </a:rPr>
              <a:t> </a:t>
            </a:r>
            <a:r>
              <a:rPr lang="es-MX" sz="2000" b="0" cap="none" dirty="0" smtClean="0">
                <a:solidFill>
                  <a:schemeClr val="tx1"/>
                </a:solidFill>
                <a:ea typeface="Arial Unicode MS" pitchFamily="34" charset="-128"/>
                <a:cs typeface="Arial Unicode MS" pitchFamily="34" charset="-128"/>
              </a:rPr>
              <a:t>partir de diciembre de 2017 se </a:t>
            </a:r>
            <a:r>
              <a:rPr lang="es-MX" sz="2000" b="0" cap="none" dirty="0" smtClean="0">
                <a:solidFill>
                  <a:schemeClr val="tx1"/>
                </a:solidFill>
                <a:ea typeface="Arial Unicode MS" pitchFamily="34" charset="-128"/>
                <a:cs typeface="Arial Unicode MS" pitchFamily="34" charset="-128"/>
              </a:rPr>
              <a:t>tiene implementada  </a:t>
            </a:r>
            <a:r>
              <a:rPr lang="es-MX" sz="2000" b="0" cap="none" dirty="0" smtClean="0">
                <a:solidFill>
                  <a:schemeClr val="tx1"/>
                </a:solidFill>
                <a:ea typeface="Arial Unicode MS" pitchFamily="34" charset="-128"/>
                <a:cs typeface="Arial Unicode MS" pitchFamily="34" charset="-128"/>
              </a:rPr>
              <a:t>una política de  gestión de igualdad laboral y no discriminación</a:t>
            </a:r>
            <a:r>
              <a:rPr lang="es-MX" sz="2000" b="0" cap="none" dirty="0" smtClean="0">
                <a:solidFill>
                  <a:schemeClr val="tx1"/>
                </a:solidFill>
              </a:rPr>
              <a:t>.</a:t>
            </a:r>
            <a:r>
              <a:rPr lang="es-MX" sz="2000" cap="none" dirty="0" smtClean="0">
                <a:solidFill>
                  <a:schemeClr val="tx1"/>
                </a:solidFill>
              </a:rPr>
              <a:t> </a:t>
            </a:r>
            <a:endParaRPr lang="es-MX" sz="2000" cap="none" dirty="0">
              <a:solidFill>
                <a:schemeClr val="tx1"/>
              </a:solidFill>
            </a:endParaRPr>
          </a:p>
        </p:txBody>
      </p:sp>
      <p:sp>
        <p:nvSpPr>
          <p:cNvPr id="11" name="3 Título"/>
          <p:cNvSpPr txBox="1">
            <a:spLocks/>
          </p:cNvSpPr>
          <p:nvPr/>
        </p:nvSpPr>
        <p:spPr>
          <a:xfrm>
            <a:off x="1668623" y="116632"/>
            <a:ext cx="5976664" cy="864096"/>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s-MX" sz="2000" dirty="0" smtClean="0"/>
              <a:t>CONTEXTO ORGANIZACIONAL</a:t>
            </a:r>
            <a:endParaRPr lang="es-MX" sz="2000"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10344"/>
            <a:ext cx="19907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216025"/>
            <a:ext cx="1619672" cy="908719"/>
          </a:xfrm>
          <a:prstGeom prst="rect">
            <a:avLst/>
          </a:prstGeom>
        </p:spPr>
      </p:pic>
    </p:spTree>
    <p:extLst>
      <p:ext uri="{BB962C8B-B14F-4D97-AF65-F5344CB8AC3E}">
        <p14:creationId xmlns:p14="http://schemas.microsoft.com/office/powerpoint/2010/main" val="3837160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48913" y="3356992"/>
            <a:ext cx="8105775" cy="3000375"/>
          </a:xfrm>
        </p:spPr>
      </p:pic>
      <p:sp>
        <p:nvSpPr>
          <p:cNvPr id="5" name="4 CuadroTexto"/>
          <p:cNvSpPr txBox="1"/>
          <p:nvPr/>
        </p:nvSpPr>
        <p:spPr>
          <a:xfrm>
            <a:off x="4752528" y="1484784"/>
            <a:ext cx="4716016" cy="1477328"/>
          </a:xfrm>
          <a:prstGeom prst="rect">
            <a:avLst/>
          </a:prstGeom>
          <a:noFill/>
        </p:spPr>
        <p:txBody>
          <a:bodyPr wrap="square" rtlCol="0">
            <a:spAutoFit/>
          </a:bodyPr>
          <a:lstStyle/>
          <a:p>
            <a:r>
              <a:rPr lang="es-MX" dirty="0" smtClean="0"/>
              <a:t>ING. INDUSTRIAL</a:t>
            </a:r>
          </a:p>
          <a:p>
            <a:r>
              <a:rPr lang="es-MX" dirty="0" smtClean="0"/>
              <a:t>ING. INDUSTRIAS ALIMENTARIAS</a:t>
            </a:r>
          </a:p>
          <a:p>
            <a:r>
              <a:rPr lang="es-MX" dirty="0" smtClean="0"/>
              <a:t>ING. SISTEMAS COMPUTACIONALES</a:t>
            </a:r>
          </a:p>
          <a:p>
            <a:r>
              <a:rPr lang="es-MX" dirty="0" smtClean="0"/>
              <a:t>ING. BIOQUIMICA</a:t>
            </a:r>
          </a:p>
          <a:p>
            <a:r>
              <a:rPr lang="es-MX" dirty="0" smtClean="0"/>
              <a:t>MAESTRIA EN CIENCIAS DE LA INGENIERA</a:t>
            </a:r>
          </a:p>
        </p:txBody>
      </p:sp>
      <p:sp>
        <p:nvSpPr>
          <p:cNvPr id="6" name="5 CuadroTexto"/>
          <p:cNvSpPr txBox="1"/>
          <p:nvPr/>
        </p:nvSpPr>
        <p:spPr>
          <a:xfrm>
            <a:off x="523833" y="1484784"/>
            <a:ext cx="4248472" cy="1477328"/>
          </a:xfrm>
          <a:prstGeom prst="rect">
            <a:avLst/>
          </a:prstGeom>
          <a:noFill/>
        </p:spPr>
        <p:txBody>
          <a:bodyPr wrap="square" rtlCol="0">
            <a:spAutoFit/>
          </a:bodyPr>
          <a:lstStyle/>
          <a:p>
            <a:r>
              <a:rPr lang="es-MX" dirty="0" smtClean="0"/>
              <a:t>ING. MECATRONICA</a:t>
            </a:r>
          </a:p>
          <a:p>
            <a:r>
              <a:rPr lang="es-MX" dirty="0" smtClean="0"/>
              <a:t>ING. EN MATERIALES</a:t>
            </a:r>
          </a:p>
          <a:p>
            <a:r>
              <a:rPr lang="es-MX" dirty="0" smtClean="0"/>
              <a:t>ING. INNOVACIÓN AGRICOLA</a:t>
            </a:r>
          </a:p>
          <a:p>
            <a:r>
              <a:rPr lang="es-MX" dirty="0" smtClean="0"/>
              <a:t>ING. EN INFORMATICA</a:t>
            </a:r>
          </a:p>
          <a:p>
            <a:r>
              <a:rPr lang="es-MX" dirty="0" smtClean="0"/>
              <a:t>LICENCIATURA EN ADMINISTRACIÓN</a:t>
            </a:r>
            <a:endParaRPr lang="es-MX"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011" y="210344"/>
            <a:ext cx="19907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3170" y="188640"/>
            <a:ext cx="1541318" cy="93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359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556792"/>
            <a:ext cx="8229600" cy="1143000"/>
          </a:xfrm>
        </p:spPr>
        <p:txBody>
          <a:bodyPr>
            <a:normAutofit/>
          </a:bodyPr>
          <a:lstStyle/>
          <a:p>
            <a:pPr algn="ctr"/>
            <a:r>
              <a:rPr lang="es-MX" sz="2800" dirty="0" smtClean="0"/>
              <a:t>POLÍTICA ENERGÉTICA </a:t>
            </a:r>
            <a:br>
              <a:rPr lang="es-MX" sz="2800" dirty="0" smtClean="0"/>
            </a:br>
            <a:endParaRPr lang="es-MX" sz="2800" dirty="0"/>
          </a:p>
        </p:txBody>
      </p:sp>
      <p:sp>
        <p:nvSpPr>
          <p:cNvPr id="3" name="2 Marcador de contenido"/>
          <p:cNvSpPr>
            <a:spLocks noGrp="1"/>
          </p:cNvSpPr>
          <p:nvPr>
            <p:ph sz="quarter" idx="1"/>
          </p:nvPr>
        </p:nvSpPr>
        <p:spPr>
          <a:xfrm>
            <a:off x="420027" y="2708920"/>
            <a:ext cx="8229600" cy="3752050"/>
          </a:xfrm>
        </p:spPr>
        <p:txBody>
          <a:bodyPr>
            <a:normAutofit/>
          </a:bodyPr>
          <a:lstStyle/>
          <a:p>
            <a:pPr marL="64008" indent="0" algn="just">
              <a:buNone/>
            </a:pPr>
            <a:r>
              <a:rPr lang="es-MX" sz="2000" dirty="0"/>
              <a:t>“El Tecnológico Nacional de México establece el compromiso de orientar todas las actividades del Proceso Educativo, hacia el respeto del medio ambiente, mediante la implementación de su Sistema de Gestión de la Energía (</a:t>
            </a:r>
            <a:r>
              <a:rPr lang="es-MX" sz="2000" dirty="0" err="1"/>
              <a:t>SGEn</a:t>
            </a:r>
            <a:r>
              <a:rPr lang="es-MX" sz="2000" dirty="0"/>
              <a:t>) basado en la norma ISO 50001:2018, logrando la mejora continua de su desempeño energético, utilizando como base el uso eficiente de la energía, asegurando la disponibilidad de la información y de los recursos para alcanzar  los objetivos y metas establecidas, así como cumplir con la legislación aplicable en materia energética, coadyuvando a ser uno de los pilares fundamentales del desarrollo sostenido, sustentable y equitativo de la nación”.</a:t>
            </a:r>
          </a:p>
          <a:p>
            <a:pPr algn="just"/>
            <a:endParaRPr lang="es-MX"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05412"/>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205412"/>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681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87424"/>
            <a:ext cx="8229600" cy="1399032"/>
          </a:xfrm>
        </p:spPr>
        <p:txBody>
          <a:bodyPr>
            <a:normAutofit/>
          </a:bodyPr>
          <a:lstStyle/>
          <a:p>
            <a:pPr algn="ctr"/>
            <a:r>
              <a:rPr lang="es-MX" sz="2000" dirty="0" smtClean="0"/>
              <a:t>Diagrama General  del proceso educativo </a:t>
            </a:r>
            <a:br>
              <a:rPr lang="es-MX" sz="2000" dirty="0" smtClean="0"/>
            </a:br>
            <a:r>
              <a:rPr lang="es-MX" sz="2000" dirty="0" smtClean="0"/>
              <a:t>(entradas y salidas de energía) </a:t>
            </a:r>
            <a:endParaRPr lang="es-MX" sz="2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10344"/>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093" y="1712590"/>
            <a:ext cx="7399307" cy="466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367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14400"/>
            <a:ext cx="8229600" cy="1143000"/>
          </a:xfrm>
        </p:spPr>
        <p:txBody>
          <a:bodyPr/>
          <a:lstStyle/>
          <a:p>
            <a:r>
              <a:rPr lang="es-MX" dirty="0" smtClean="0"/>
              <a:t>Alcance </a:t>
            </a:r>
            <a:endParaRPr lang="es-MX" dirty="0"/>
          </a:p>
        </p:txBody>
      </p:sp>
      <p:sp>
        <p:nvSpPr>
          <p:cNvPr id="3" name="2 Marcador de contenido"/>
          <p:cNvSpPr>
            <a:spLocks noGrp="1"/>
          </p:cNvSpPr>
          <p:nvPr>
            <p:ph sz="quarter" idx="1"/>
          </p:nvPr>
        </p:nvSpPr>
        <p:spPr>
          <a:xfrm>
            <a:off x="467544" y="2348880"/>
            <a:ext cx="8229600" cy="2952328"/>
          </a:xfrm>
        </p:spPr>
        <p:txBody>
          <a:bodyPr/>
          <a:lstStyle/>
          <a:p>
            <a:pPr marL="64008" indent="0" algn="just">
              <a:buNone/>
            </a:pPr>
            <a:r>
              <a:rPr lang="es-ES_tradnl" b="1" i="1" dirty="0"/>
              <a:t>“El alcance del Sistema de Gestión de la Energía (</a:t>
            </a:r>
            <a:r>
              <a:rPr lang="es-ES_tradnl" b="1" i="1" dirty="0" err="1"/>
              <a:t>SGEn</a:t>
            </a:r>
            <a:r>
              <a:rPr lang="es-ES_tradnl" b="1" i="1" dirty="0"/>
              <a:t>) aplica a todas las actividades, procesos, productos y/o servicios del Proceso Educativo que se realizan en los Institutos Tecnológicos y Centros del </a:t>
            </a:r>
            <a:r>
              <a:rPr lang="es-ES_tradnl" b="1" i="1" dirty="0" err="1"/>
              <a:t>TecNM</a:t>
            </a:r>
            <a:r>
              <a:rPr lang="es-ES_tradnl" b="1" i="1" dirty="0"/>
              <a:t>”</a:t>
            </a:r>
            <a:endParaRPr lang="es-MX" dirty="0"/>
          </a:p>
          <a:p>
            <a:endParaRPr lang="es-MX"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72815"/>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24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484584"/>
            <a:ext cx="6491064" cy="432048"/>
          </a:xfrm>
        </p:spPr>
        <p:txBody>
          <a:bodyPr>
            <a:normAutofit fontScale="90000"/>
          </a:bodyPr>
          <a:lstStyle/>
          <a:p>
            <a:pPr algn="ctr"/>
            <a:r>
              <a:rPr lang="es-MX" sz="2800" dirty="0" smtClean="0"/>
              <a:t>ALCANCE Y LIMITES DEL SGEN</a:t>
            </a:r>
            <a:endParaRPr lang="es-MX" sz="22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10344"/>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38" y="188640"/>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556792"/>
            <a:ext cx="8784976"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6602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766581061"/>
              </p:ext>
            </p:extLst>
          </p:nvPr>
        </p:nvGraphicFramePr>
        <p:xfrm>
          <a:off x="527267" y="1340768"/>
          <a:ext cx="8064896" cy="4192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1662955" y="404664"/>
            <a:ext cx="6192687" cy="830997"/>
          </a:xfrm>
          <a:prstGeom prst="rect">
            <a:avLst/>
          </a:prstGeom>
        </p:spPr>
        <p:txBody>
          <a:bodyPr wrap="square">
            <a:spAutoFit/>
          </a:bodyPr>
          <a:lstStyle/>
          <a:p>
            <a:pPr algn="ctr"/>
            <a:r>
              <a:rPr lang="es-MX" sz="2400" dirty="0">
                <a:ln w="6350">
                  <a:solidFill>
                    <a:schemeClr val="tx1"/>
                  </a:solidFill>
                </a:ln>
                <a:effectLst>
                  <a:outerShdw blurRad="26000" dist="26000" dir="14500000" algn="tl" rotWithShape="0">
                    <a:srgbClr val="000000">
                      <a:alpha val="40000"/>
                    </a:srgbClr>
                  </a:outerShdw>
                </a:effectLst>
                <a:latin typeface="+mj-lt"/>
                <a:ea typeface="+mj-ea"/>
                <a:cs typeface="+mj-cs"/>
              </a:rPr>
              <a:t>PROCESO DE PLANIFICACIÓN </a:t>
            </a:r>
            <a:r>
              <a:rPr lang="es-MX" sz="2400" dirty="0" smtClean="0">
                <a:ln w="6350">
                  <a:solidFill>
                    <a:schemeClr val="tx1"/>
                  </a:solidFill>
                </a:ln>
                <a:effectLst>
                  <a:outerShdw blurRad="26000" dist="26000" dir="14500000" algn="tl" rotWithShape="0">
                    <a:srgbClr val="000000">
                      <a:alpha val="40000"/>
                    </a:srgbClr>
                  </a:outerShdw>
                </a:effectLst>
                <a:latin typeface="+mj-lt"/>
                <a:ea typeface="+mj-ea"/>
                <a:cs typeface="+mj-cs"/>
              </a:rPr>
              <a:t>ENERGÉTICA</a:t>
            </a:r>
            <a:endParaRPr lang="es-MX" sz="2400" dirty="0">
              <a:ln w="6350">
                <a:solidFill>
                  <a:schemeClr val="tx1"/>
                </a:solidFill>
              </a:ln>
              <a:effectLst>
                <a:outerShdw blurRad="26000" dist="26000" dir="14500000" algn="tl" rotWithShape="0">
                  <a:srgbClr val="000000">
                    <a:alpha val="40000"/>
                  </a:srgbClr>
                </a:outerShdw>
              </a:effectLst>
              <a:latin typeface="+mj-lt"/>
              <a:ea typeface="+mj-ea"/>
              <a:cs typeface="+mj-cs"/>
            </a:endParaRPr>
          </a:p>
        </p:txBody>
      </p:sp>
      <p:sp>
        <p:nvSpPr>
          <p:cNvPr id="8" name="7 Rectángulo redondeado"/>
          <p:cNvSpPr/>
          <p:nvPr/>
        </p:nvSpPr>
        <p:spPr>
          <a:xfrm>
            <a:off x="467544" y="5462925"/>
            <a:ext cx="8180186" cy="630371"/>
          </a:xfrm>
          <a:prstGeom prst="roundRect">
            <a:avLst/>
          </a:prstGeom>
          <a:solidFill>
            <a:srgbClr val="79BF7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s-MX" sz="2800" dirty="0" smtClean="0"/>
              <a:t>REQUISITOS  LEGALES</a:t>
            </a:r>
            <a:endParaRPr lang="es-MX" sz="2800" dirty="0"/>
          </a:p>
        </p:txBody>
      </p:sp>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1358771"/>
            <a:ext cx="8324202" cy="487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12" y="210344"/>
            <a:ext cx="1993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36296" y="188640"/>
            <a:ext cx="1695450"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749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2457</TotalTime>
  <Words>2041</Words>
  <Application>Microsoft Office PowerPoint</Application>
  <PresentationFormat>Presentación en pantalla (4:3)</PresentationFormat>
  <Paragraphs>221</Paragraphs>
  <Slides>20</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20</vt:i4>
      </vt:variant>
    </vt:vector>
  </HeadingPairs>
  <TitlesOfParts>
    <vt:vector size="31" baseType="lpstr">
      <vt:lpstr>Arial</vt:lpstr>
      <vt:lpstr>Arial Rounded MT Bold</vt:lpstr>
      <vt:lpstr>Arial Unicode MS</vt:lpstr>
      <vt:lpstr>Baskerville Old Face</vt:lpstr>
      <vt:lpstr>Calibri</vt:lpstr>
      <vt:lpstr>Georgia</vt:lpstr>
      <vt:lpstr>Times New Roman</vt:lpstr>
      <vt:lpstr>Wingdings</vt:lpstr>
      <vt:lpstr>Wingdings 2</vt:lpstr>
      <vt:lpstr>Wingdings 3</vt:lpstr>
      <vt:lpstr>Civil</vt:lpstr>
      <vt:lpstr>  PLANIFICACIÓN PARA LA IMPLEMENTACIÓN DE UN SISTEMA DE GESTIÓN DE LA ENERGÍA ISO-50001:2018 </vt:lpstr>
      <vt:lpstr> Es una Norma Internacional basada en el ciclo de mejora continua “Planificar – Hacer – Verificar – Actuar”(PDCA) que incorpora la gestión de la energía a las prácticas habituales de la organización </vt:lpstr>
      <vt:lpstr>Presentación de PowerPoint</vt:lpstr>
      <vt:lpstr>Presentación de PowerPoint</vt:lpstr>
      <vt:lpstr>POLÍTICA ENERGÉTICA  </vt:lpstr>
      <vt:lpstr>Diagrama General  del proceso educativo  (entradas y salidas de energía) </vt:lpstr>
      <vt:lpstr>Alcance </vt:lpstr>
      <vt:lpstr>ALCANCE Y LIMITES DEL SGEN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PLANIFICACIÓN PARA LA IMPLEMENTACIÓN DE UN SISTEMA DE GESTIÓN DE LA ENERGÍA ISO-50001:2018</dc:title>
  <dc:creator>Usuario</dc:creator>
  <cp:lastModifiedBy>Carlos Uruñuela Vasallo</cp:lastModifiedBy>
  <cp:revision>64</cp:revision>
  <cp:lastPrinted>2019-11-05T17:22:59Z</cp:lastPrinted>
  <dcterms:created xsi:type="dcterms:W3CDTF">2019-10-23T17:34:17Z</dcterms:created>
  <dcterms:modified xsi:type="dcterms:W3CDTF">2019-11-25T20:04:50Z</dcterms:modified>
</cp:coreProperties>
</file>